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65"/>
  </p:notesMasterIdLst>
  <p:handoutMasterIdLst>
    <p:handoutMasterId r:id="rId66"/>
  </p:handoutMasterIdLst>
  <p:sldIdLst>
    <p:sldId id="256" r:id="rId5"/>
    <p:sldId id="257" r:id="rId6"/>
    <p:sldId id="258" r:id="rId7"/>
    <p:sldId id="263" r:id="rId8"/>
    <p:sldId id="264" r:id="rId9"/>
    <p:sldId id="269" r:id="rId10"/>
    <p:sldId id="265" r:id="rId11"/>
    <p:sldId id="280" r:id="rId12"/>
    <p:sldId id="266" r:id="rId13"/>
    <p:sldId id="267" r:id="rId14"/>
    <p:sldId id="268" r:id="rId15"/>
    <p:sldId id="270" r:id="rId16"/>
    <p:sldId id="271" r:id="rId17"/>
    <p:sldId id="295" r:id="rId18"/>
    <p:sldId id="261" r:id="rId19"/>
    <p:sldId id="297" r:id="rId20"/>
    <p:sldId id="296" r:id="rId21"/>
    <p:sldId id="262" r:id="rId22"/>
    <p:sldId id="298" r:id="rId23"/>
    <p:sldId id="299" r:id="rId24"/>
    <p:sldId id="300" r:id="rId25"/>
    <p:sldId id="302" r:id="rId26"/>
    <p:sldId id="301" r:id="rId27"/>
    <p:sldId id="315" r:id="rId28"/>
    <p:sldId id="272" r:id="rId29"/>
    <p:sldId id="273" r:id="rId30"/>
    <p:sldId id="274" r:id="rId31"/>
    <p:sldId id="275" r:id="rId32"/>
    <p:sldId id="276" r:id="rId33"/>
    <p:sldId id="277" r:id="rId34"/>
    <p:sldId id="278" r:id="rId35"/>
    <p:sldId id="279" r:id="rId36"/>
    <p:sldId id="281" r:id="rId37"/>
    <p:sldId id="282" r:id="rId38"/>
    <p:sldId id="283" r:id="rId39"/>
    <p:sldId id="285" r:id="rId40"/>
    <p:sldId id="284" r:id="rId41"/>
    <p:sldId id="286" r:id="rId42"/>
    <p:sldId id="287" r:id="rId43"/>
    <p:sldId id="288" r:id="rId44"/>
    <p:sldId id="289" r:id="rId45"/>
    <p:sldId id="290" r:id="rId46"/>
    <p:sldId id="291" r:id="rId47"/>
    <p:sldId id="292" r:id="rId48"/>
    <p:sldId id="293" r:id="rId49"/>
    <p:sldId id="294" r:id="rId50"/>
    <p:sldId id="316" r:id="rId51"/>
    <p:sldId id="317" r:id="rId52"/>
    <p:sldId id="318" r:id="rId53"/>
    <p:sldId id="319" r:id="rId54"/>
    <p:sldId id="306" r:id="rId55"/>
    <p:sldId id="307" r:id="rId56"/>
    <p:sldId id="308" r:id="rId57"/>
    <p:sldId id="309" r:id="rId58"/>
    <p:sldId id="310" r:id="rId59"/>
    <p:sldId id="312" r:id="rId60"/>
    <p:sldId id="313" r:id="rId61"/>
    <p:sldId id="303" r:id="rId62"/>
    <p:sldId id="314" r:id="rId63"/>
    <p:sldId id="304"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346" autoAdjust="0"/>
  </p:normalViewPr>
  <p:slideViewPr>
    <p:cSldViewPr snapToGrid="0">
      <p:cViewPr varScale="1">
        <p:scale>
          <a:sx n="123" d="100"/>
          <a:sy n="123" d="100"/>
        </p:scale>
        <p:origin x="114" y="2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10/16/2018</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10/16/2018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2065167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10/16/2018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10/16/2018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7F6C47-B260-4BB6-8230-7D14D5CDE026}" type="datetimeFigureOut">
              <a:rPr lang="en-US" smtClean="0"/>
              <a:t>10/16/2018</a:t>
            </a:fld>
            <a:endParaRPr lang="en-US" dirty="0"/>
          </a:p>
        </p:txBody>
      </p:sp>
      <p:sp>
        <p:nvSpPr>
          <p:cNvPr id="8" name="Footer Placeholder 7"/>
          <p:cNvSpPr>
            <a:spLocks noGrp="1"/>
          </p:cNvSpPr>
          <p:nvPr>
            <p:ph type="ftr" sz="quarter" idx="11"/>
          </p:nvPr>
        </p:nvSpPr>
        <p:spPr/>
        <p:txBody>
          <a:bodyPr/>
          <a:lstStyle/>
          <a:p>
            <a:r>
              <a:rPr lang="en-ZA" dirty="0"/>
              <a:t>Add a footer </a:t>
            </a:r>
            <a:endParaRPr lang="en-US" dirty="0"/>
          </a:p>
        </p:txBody>
      </p:sp>
      <p:sp>
        <p:nvSpPr>
          <p:cNvPr id="9" name="Slide Number Placeholder 8"/>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7F6C47-B260-4BB6-8230-7D14D5CDE026}" type="datetimeFigureOut">
              <a:rPr lang="en-US" smtClean="0"/>
              <a:t>10/16/2018</a:t>
            </a:fld>
            <a:endParaRPr lang="en-US" dirty="0"/>
          </a:p>
        </p:txBody>
      </p:sp>
      <p:sp>
        <p:nvSpPr>
          <p:cNvPr id="4" name="Footer Placeholder 3"/>
          <p:cNvSpPr>
            <a:spLocks noGrp="1"/>
          </p:cNvSpPr>
          <p:nvPr>
            <p:ph type="ftr" sz="quarter" idx="11"/>
          </p:nvPr>
        </p:nvSpPr>
        <p:spPr/>
        <p:txBody>
          <a:bodyPr/>
          <a:lstStyle/>
          <a:p>
            <a:r>
              <a:rPr lang="en-ZA" dirty="0"/>
              <a:t>Add a footer </a:t>
            </a:r>
            <a:endParaRPr lang="en-US" dirty="0"/>
          </a:p>
        </p:txBody>
      </p:sp>
      <p:sp>
        <p:nvSpPr>
          <p:cNvPr id="5" name="Slide Number Placeholder 4"/>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F6C47-B260-4BB6-8230-7D14D5CDE026}" type="datetimeFigureOut">
              <a:rPr lang="en-US" smtClean="0"/>
              <a:t>10/16/2018</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7F6C47-B260-4BB6-8230-7D14D5CDE026}" type="datetimeFigureOut">
              <a:rPr lang="en-US" smtClean="0"/>
              <a:t>10/16/2018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nchorCtr="0">
            <a:normAutofit/>
          </a:bodyPr>
          <a:lstStyle>
            <a:lvl1pPr marL="0" indent="0" algn="l">
              <a:buFontTx/>
              <a:buNone/>
              <a:defRPr sz="2800"/>
            </a:lvl1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10/16/2018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ctr" anchorCtr="0">
            <a:normAutofit/>
          </a:bodyPr>
          <a:lstStyle>
            <a:lvl1pPr marL="0" indent="0" algn="ctr">
              <a:buFontTx/>
              <a:buNone/>
              <a:defRPr sz="2800"/>
            </a:lvl1pPr>
          </a:lstStyle>
          <a:p>
            <a:pPr lvl="0"/>
            <a:r>
              <a:rPr lang="en-US"/>
              <a:t>Edit Master text styles</a:t>
            </a:r>
          </a:p>
        </p:txBody>
      </p:sp>
      <p:sp>
        <p:nvSpPr>
          <p:cNvPr id="2" name="Date Placeholder 1"/>
          <p:cNvSpPr>
            <a:spLocks noGrp="1"/>
          </p:cNvSpPr>
          <p:nvPr>
            <p:ph type="dt" sz="half" idx="10"/>
          </p:nvPr>
        </p:nvSpPr>
        <p:spPr/>
        <p:txBody>
          <a:bodyPr/>
          <a:lstStyle/>
          <a:p>
            <a:fld id="{FB7F6C47-B260-4BB6-8230-7D14D5CDE026}" type="datetimeFigureOut">
              <a:rPr lang="en-US" smtClean="0"/>
              <a:t>10/16/2018</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10/16/2018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10/16/2018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10/16/2018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10/16/2018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10/16/2018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5" name="Date Placeholder 4"/>
          <p:cNvSpPr>
            <a:spLocks noGrp="1"/>
          </p:cNvSpPr>
          <p:nvPr>
            <p:ph type="dt" sz="half" idx="10"/>
          </p:nvPr>
        </p:nvSpPr>
        <p:spPr>
          <a:xfrm>
            <a:off x="3885810" y="6041362"/>
            <a:ext cx="976879" cy="365125"/>
          </a:xfrm>
        </p:spPr>
        <p:txBody>
          <a:bodyPr/>
          <a:lstStyle/>
          <a:p>
            <a:fld id="{FB7F6C47-B260-4BB6-8230-7D14D5CDE026}" type="datetimeFigureOut">
              <a:rPr lang="en-US" smtClean="0"/>
              <a:t>10/16/2018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ZA" dirty="0"/>
              <a:t>Add a footer </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A4942799-31AF-4FF8-9D79-C1A3E01FB207}" type="slidenum">
              <a:rPr lang="en-US" smtClean="0"/>
              <a:t>‹#›</a:t>
            </a:fld>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B7F6C47-B260-4BB6-8230-7D14D5CDE026}" type="datetimeFigureOut">
              <a:rPr lang="en-US" smtClean="0"/>
              <a:t>10/16/2018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10/16/2018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10/16/2018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ZA" dirty="0"/>
              <a:t>Add a footer</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smtClean="0"/>
              <a:t>10/16/2018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smtClean="0"/>
              <a:t>‹#›</a:t>
            </a:fld>
            <a:endParaRPr lang="en-US"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opescunmarius@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NUL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NUL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BD2A-60FD-4D0C-8344-28D7E6E38BA0}"/>
              </a:ext>
            </a:extLst>
          </p:cNvPr>
          <p:cNvSpPr>
            <a:spLocks noGrp="1"/>
          </p:cNvSpPr>
          <p:nvPr>
            <p:ph type="ctrTitle"/>
          </p:nvPr>
        </p:nvSpPr>
        <p:spPr/>
        <p:txBody>
          <a:bodyPr/>
          <a:lstStyle/>
          <a:p>
            <a:r>
              <a:rPr lang="en-US" dirty="0"/>
              <a:t>Probabilistic Programming</a:t>
            </a:r>
          </a:p>
        </p:txBody>
      </p:sp>
      <p:sp>
        <p:nvSpPr>
          <p:cNvPr id="3" name="Subtitle 2">
            <a:extLst>
              <a:ext uri="{FF2B5EF4-FFF2-40B4-BE49-F238E27FC236}">
                <a16:creationId xmlns:a16="http://schemas.microsoft.com/office/drawing/2014/main" id="{805F24E6-2AE8-4FD8-B92D-FE2CE716A235}"/>
              </a:ext>
            </a:extLst>
          </p:cNvPr>
          <p:cNvSpPr>
            <a:spLocks noGrp="1"/>
          </p:cNvSpPr>
          <p:nvPr>
            <p:ph type="subTitle" idx="1"/>
          </p:nvPr>
        </p:nvSpPr>
        <p:spPr>
          <a:xfrm>
            <a:off x="810001" y="5280846"/>
            <a:ext cx="10572000" cy="1398249"/>
          </a:xfrm>
        </p:spPr>
        <p:txBody>
          <a:bodyPr/>
          <a:lstStyle/>
          <a:p>
            <a:r>
              <a:rPr lang="en-US" dirty="0"/>
              <a:t>Marius Popescu</a:t>
            </a:r>
          </a:p>
          <a:p>
            <a:r>
              <a:rPr lang="en-US" sz="1800" dirty="0">
                <a:hlinkClick r:id="rId3"/>
              </a:rPr>
              <a:t>popescunmarius@gmail.com</a:t>
            </a:r>
            <a:endParaRPr lang="en-US" sz="1800" dirty="0"/>
          </a:p>
          <a:p>
            <a:r>
              <a:rPr lang="en-US" dirty="0"/>
              <a:t>2018 - 2019</a:t>
            </a:r>
          </a:p>
          <a:p>
            <a:endParaRPr lang="en-US" dirty="0"/>
          </a:p>
        </p:txBody>
      </p:sp>
    </p:spTree>
    <p:extLst>
      <p:ext uri="{BB962C8B-B14F-4D97-AF65-F5344CB8AC3E}">
        <p14:creationId xmlns:p14="http://schemas.microsoft.com/office/powerpoint/2010/main" val="209388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DE928-C8B0-466B-89FC-12457B5A5BFC}"/>
              </a:ext>
            </a:extLst>
          </p:cNvPr>
          <p:cNvSpPr>
            <a:spLocks noGrp="1"/>
          </p:cNvSpPr>
          <p:nvPr>
            <p:ph type="title"/>
          </p:nvPr>
        </p:nvSpPr>
        <p:spPr/>
        <p:txBody>
          <a:bodyPr/>
          <a:lstStyle/>
          <a:p>
            <a:r>
              <a:rPr lang="en-US" dirty="0"/>
              <a:t>PyMC Stochastic Variables</a:t>
            </a:r>
          </a:p>
        </p:txBody>
      </p:sp>
      <p:sp>
        <p:nvSpPr>
          <p:cNvPr id="3" name="Content Placeholder 2">
            <a:extLst>
              <a:ext uri="{FF2B5EF4-FFF2-40B4-BE49-F238E27FC236}">
                <a16:creationId xmlns:a16="http://schemas.microsoft.com/office/drawing/2014/main" id="{065F100C-6389-4942-96E2-CC329B8490C2}"/>
              </a:ext>
            </a:extLst>
          </p:cNvPr>
          <p:cNvSpPr>
            <a:spLocks noGrp="1"/>
          </p:cNvSpPr>
          <p:nvPr>
            <p:ph idx="1"/>
          </p:nvPr>
        </p:nvSpPr>
        <p:spPr>
          <a:xfrm>
            <a:off x="818712" y="2222287"/>
            <a:ext cx="10554574" cy="4534974"/>
          </a:xfrm>
        </p:spPr>
        <p:txBody>
          <a:bodyPr/>
          <a:lstStyle/>
          <a:p>
            <a:pPr marL="0" indent="0">
              <a:buNone/>
            </a:pPr>
            <a:r>
              <a:rPr lang="en-US" dirty="0"/>
              <a:t>The logarithm of a stochastic object’s probability mass or density can be accessed via the </a:t>
            </a:r>
            <a:r>
              <a:rPr lang="en-US" sz="1400" dirty="0" err="1">
                <a:latin typeface="Consolas" panose="020B0609020204030204" pitchFamily="49" charset="0"/>
              </a:rPr>
              <a:t>logp</a:t>
            </a:r>
            <a:r>
              <a:rPr lang="en-US" dirty="0"/>
              <a:t> attribute:</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Z = </a:t>
            </a:r>
            <a:r>
              <a:rPr lang="en-US" sz="1400" dirty="0" err="1">
                <a:latin typeface="Consolas" panose="020B0609020204030204" pitchFamily="49" charset="0"/>
              </a:rPr>
              <a:t>pm.DiscreteUniform</a:t>
            </a:r>
            <a:r>
              <a:rPr lang="en-US" sz="1400" dirty="0">
                <a:latin typeface="Consolas" panose="020B0609020204030204" pitchFamily="49" charset="0"/>
              </a:rPr>
              <a:t>("Z", lower = 1, upper = 6); print(</a:t>
            </a:r>
            <a:r>
              <a:rPr lang="en-US" sz="1400" dirty="0" err="1">
                <a:latin typeface="Consolas" panose="020B0609020204030204" pitchFamily="49" charset="0"/>
              </a:rPr>
              <a:t>Z.logp</a:t>
            </a:r>
            <a:r>
              <a:rPr lang="en-US" sz="1400" dirty="0">
                <a:latin typeface="Consolas" panose="020B0609020204030204" pitchFamily="49" charset="0"/>
              </a:rPr>
              <a:t>, np.log(1./6.))</a:t>
            </a:r>
          </a:p>
          <a:p>
            <a:pPr marL="0" indent="0">
              <a:buNone/>
            </a:pPr>
            <a:r>
              <a:rPr lang="en-US" sz="1400" dirty="0">
                <a:latin typeface="Consolas" panose="020B0609020204030204" pitchFamily="49" charset="0"/>
              </a:rPr>
              <a:t>X = </a:t>
            </a:r>
            <a:r>
              <a:rPr lang="en-US" sz="1400" dirty="0" err="1">
                <a:latin typeface="Consolas" panose="020B0609020204030204" pitchFamily="49" charset="0"/>
              </a:rPr>
              <a:t>pm.Exponential</a:t>
            </a:r>
            <a:r>
              <a:rPr lang="en-US" sz="1400" dirty="0">
                <a:latin typeface="Consolas" panose="020B0609020204030204" pitchFamily="49" charset="0"/>
              </a:rPr>
              <a:t>("X", </a:t>
            </a:r>
            <a:r>
              <a:rPr lang="en-US" sz="1400" dirty="0" err="1">
                <a:latin typeface="Consolas" panose="020B0609020204030204" pitchFamily="49" charset="0"/>
              </a:rPr>
              <a:t>np.e</a:t>
            </a:r>
            <a:r>
              <a:rPr lang="en-US" sz="1400" dirty="0">
                <a:latin typeface="Consolas" panose="020B0609020204030204" pitchFamily="49" charset="0"/>
              </a:rPr>
              <a:t>, value=[1], observed=True); print(</a:t>
            </a:r>
            <a:r>
              <a:rPr lang="en-US" sz="1400" dirty="0" err="1">
                <a:latin typeface="Consolas" panose="020B0609020204030204" pitchFamily="49" charset="0"/>
              </a:rPr>
              <a:t>X.logp</a:t>
            </a:r>
            <a:r>
              <a:rPr lang="en-US" sz="1400" dirty="0">
                <a:latin typeface="Consolas" panose="020B0609020204030204" pitchFamily="49" charset="0"/>
              </a:rPr>
              <a:t>, 1-np.e)</a:t>
            </a:r>
          </a:p>
          <a:p>
            <a:pPr marL="0" indent="0">
              <a:buNone/>
            </a:pPr>
            <a:r>
              <a:rPr lang="en-US" sz="1400" dirty="0">
                <a:latin typeface="Consolas" panose="020B0609020204030204" pitchFamily="49" charset="0"/>
              </a:rPr>
              <a:t>X = </a:t>
            </a:r>
            <a:r>
              <a:rPr lang="en-US" sz="1400" dirty="0" err="1">
                <a:latin typeface="Consolas" panose="020B0609020204030204" pitchFamily="49" charset="0"/>
              </a:rPr>
              <a:t>pm.Exponential</a:t>
            </a:r>
            <a:r>
              <a:rPr lang="en-US" sz="1400" dirty="0">
                <a:latin typeface="Consolas" panose="020B0609020204030204" pitchFamily="49" charset="0"/>
              </a:rPr>
              <a:t>("X", </a:t>
            </a:r>
            <a:r>
              <a:rPr lang="en-US" sz="1400" dirty="0" err="1">
                <a:latin typeface="Consolas" panose="020B0609020204030204" pitchFamily="49" charset="0"/>
              </a:rPr>
              <a:t>np.e</a:t>
            </a:r>
            <a:r>
              <a:rPr lang="en-US" sz="1400" dirty="0">
                <a:latin typeface="Consolas" panose="020B0609020204030204" pitchFamily="49" charset="0"/>
              </a:rPr>
              <a:t>, value=[0], observed=True); print(</a:t>
            </a:r>
            <a:r>
              <a:rPr lang="en-US" sz="1400" dirty="0" err="1">
                <a:latin typeface="Consolas" panose="020B0609020204030204" pitchFamily="49" charset="0"/>
              </a:rPr>
              <a:t>X.logp</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[Output]:</a:t>
            </a:r>
          </a:p>
          <a:p>
            <a:pPr marL="0" indent="0">
              <a:buNone/>
            </a:pPr>
            <a:r>
              <a:rPr lang="en-US" sz="1400" dirty="0">
                <a:latin typeface="Consolas" panose="020B0609020204030204" pitchFamily="49" charset="0"/>
              </a:rPr>
              <a:t>-1.791759469228055 -1.791759469228055</a:t>
            </a:r>
          </a:p>
          <a:p>
            <a:pPr marL="0" indent="0">
              <a:buNone/>
            </a:pPr>
            <a:r>
              <a:rPr lang="en-US" sz="1400" dirty="0">
                <a:latin typeface="Consolas" panose="020B0609020204030204" pitchFamily="49" charset="0"/>
              </a:rPr>
              <a:t>-1.718281828459045 -1.718281828459045</a:t>
            </a:r>
          </a:p>
          <a:p>
            <a:pPr marL="0" indent="0">
              <a:buNone/>
            </a:pPr>
            <a:r>
              <a:rPr lang="en-US" sz="1400" dirty="0">
                <a:latin typeface="Consolas" panose="020B0609020204030204" pitchFamily="49" charset="0"/>
              </a:rPr>
              <a:t>1.0</a:t>
            </a:r>
          </a:p>
          <a:p>
            <a:pPr marL="0" indent="0">
              <a:buNone/>
            </a:pPr>
            <a:endParaRPr lang="en-US" dirty="0"/>
          </a:p>
        </p:txBody>
      </p:sp>
    </p:spTree>
    <p:extLst>
      <p:ext uri="{BB962C8B-B14F-4D97-AF65-F5344CB8AC3E}">
        <p14:creationId xmlns:p14="http://schemas.microsoft.com/office/powerpoint/2010/main" val="1274799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5E0AF-A778-4D47-8589-C23007E5017E}"/>
              </a:ext>
            </a:extLst>
          </p:cNvPr>
          <p:cNvSpPr>
            <a:spLocks noGrp="1"/>
          </p:cNvSpPr>
          <p:nvPr>
            <p:ph type="title"/>
          </p:nvPr>
        </p:nvSpPr>
        <p:spPr/>
        <p:txBody>
          <a:bodyPr/>
          <a:lstStyle/>
          <a:p>
            <a:r>
              <a:rPr lang="en-US" dirty="0"/>
              <a:t>PyMC Stochastic Variables</a:t>
            </a:r>
          </a:p>
        </p:txBody>
      </p:sp>
      <p:sp>
        <p:nvSpPr>
          <p:cNvPr id="3" name="Content Placeholder 2">
            <a:extLst>
              <a:ext uri="{FF2B5EF4-FFF2-40B4-BE49-F238E27FC236}">
                <a16:creationId xmlns:a16="http://schemas.microsoft.com/office/drawing/2014/main" id="{85C90EAE-550D-474B-A566-C63EBA0B3495}"/>
              </a:ext>
            </a:extLst>
          </p:cNvPr>
          <p:cNvSpPr>
            <a:spLocks noGrp="1"/>
          </p:cNvSpPr>
          <p:nvPr>
            <p:ph idx="1"/>
          </p:nvPr>
        </p:nvSpPr>
        <p:spPr/>
        <p:txBody>
          <a:bodyPr/>
          <a:lstStyle/>
          <a:p>
            <a:pPr marL="0" indent="0">
              <a:buNone/>
            </a:pPr>
            <a:r>
              <a:rPr lang="en-US" dirty="0"/>
              <a:t>Stochastic objects have the following additional attributes:</a:t>
            </a:r>
          </a:p>
          <a:p>
            <a:pPr marL="0" indent="0">
              <a:buNone/>
            </a:pPr>
            <a:endParaRPr lang="en-US" dirty="0"/>
          </a:p>
          <a:p>
            <a:r>
              <a:rPr lang="en-US" sz="1400" dirty="0">
                <a:latin typeface="Consolas" panose="020B0609020204030204" pitchFamily="49" charset="0"/>
              </a:rPr>
              <a:t>observed:</a:t>
            </a:r>
          </a:p>
          <a:p>
            <a:pPr marL="400050" lvl="1" indent="0">
              <a:buNone/>
            </a:pPr>
            <a:r>
              <a:rPr lang="en-US" dirty="0"/>
              <a:t>A flag (</a:t>
            </a:r>
            <a:r>
              <a:rPr lang="en-US" dirty="0" err="1"/>
              <a:t>boolean</a:t>
            </a:r>
            <a:r>
              <a:rPr lang="en-US" dirty="0"/>
              <a:t>) indicating whether the variable’s value has been observed (is fixed).</a:t>
            </a:r>
          </a:p>
          <a:p>
            <a:r>
              <a:rPr lang="en-US" sz="1400" dirty="0" err="1">
                <a:latin typeface="Consolas" panose="020B0609020204030204" pitchFamily="49" charset="0"/>
              </a:rPr>
              <a:t>dtype</a:t>
            </a:r>
            <a:r>
              <a:rPr lang="en-US" dirty="0"/>
              <a:t>:</a:t>
            </a:r>
          </a:p>
          <a:p>
            <a:pPr marL="400050" lvl="1" indent="0">
              <a:buNone/>
            </a:pPr>
            <a:r>
              <a:rPr lang="en-US" dirty="0"/>
              <a:t>A NumPy </a:t>
            </a:r>
            <a:r>
              <a:rPr lang="en-US" dirty="0" err="1"/>
              <a:t>dtype</a:t>
            </a:r>
            <a:r>
              <a:rPr lang="en-US" dirty="0"/>
              <a:t> object (such as numpy.int) that specifies the type of the variable’s value to fitting methods. If this is None (default) then no type is enforced.</a:t>
            </a:r>
          </a:p>
        </p:txBody>
      </p:sp>
    </p:spTree>
    <p:extLst>
      <p:ext uri="{BB962C8B-B14F-4D97-AF65-F5344CB8AC3E}">
        <p14:creationId xmlns:p14="http://schemas.microsoft.com/office/powerpoint/2010/main" val="2159955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FFE1D-FE7F-42B2-873D-296F2F8EA7AF}"/>
              </a:ext>
            </a:extLst>
          </p:cNvPr>
          <p:cNvSpPr>
            <a:spLocks noGrp="1"/>
          </p:cNvSpPr>
          <p:nvPr>
            <p:ph type="title"/>
          </p:nvPr>
        </p:nvSpPr>
        <p:spPr/>
        <p:txBody>
          <a:bodyPr/>
          <a:lstStyle/>
          <a:p>
            <a:r>
              <a:rPr lang="en-US" dirty="0"/>
              <a:t>Creation of Stochastic Variables</a:t>
            </a:r>
          </a:p>
        </p:txBody>
      </p:sp>
      <p:sp>
        <p:nvSpPr>
          <p:cNvPr id="3" name="Content Placeholder 2">
            <a:extLst>
              <a:ext uri="{FF2B5EF4-FFF2-40B4-BE49-F238E27FC236}">
                <a16:creationId xmlns:a16="http://schemas.microsoft.com/office/drawing/2014/main" id="{F9DFE8A9-6F2A-4755-B23F-AD74FF0D626B}"/>
              </a:ext>
            </a:extLst>
          </p:cNvPr>
          <p:cNvSpPr>
            <a:spLocks noGrp="1"/>
          </p:cNvSpPr>
          <p:nvPr>
            <p:ph idx="1"/>
          </p:nvPr>
        </p:nvSpPr>
        <p:spPr/>
        <p:txBody>
          <a:bodyPr/>
          <a:lstStyle/>
          <a:p>
            <a:pPr marL="0" indent="0">
              <a:buNone/>
            </a:pPr>
            <a:r>
              <a:rPr lang="en-US" dirty="0"/>
              <a:t>There are three main ways to create stochastic variables, called the </a:t>
            </a:r>
            <a:r>
              <a:rPr lang="en-US" i="1" dirty="0"/>
              <a:t>automatic</a:t>
            </a:r>
            <a:r>
              <a:rPr lang="en-US" dirty="0"/>
              <a:t>, </a:t>
            </a:r>
            <a:r>
              <a:rPr lang="en-US" i="1" dirty="0"/>
              <a:t>decorator</a:t>
            </a:r>
            <a:r>
              <a:rPr lang="en-US" dirty="0"/>
              <a:t>, and </a:t>
            </a:r>
            <a:r>
              <a:rPr lang="en-US" i="1" dirty="0"/>
              <a:t>direct</a:t>
            </a:r>
            <a:r>
              <a:rPr lang="en-US" dirty="0"/>
              <a:t> interfaces</a:t>
            </a:r>
          </a:p>
        </p:txBody>
      </p:sp>
    </p:spTree>
    <p:extLst>
      <p:ext uri="{BB962C8B-B14F-4D97-AF65-F5344CB8AC3E}">
        <p14:creationId xmlns:p14="http://schemas.microsoft.com/office/powerpoint/2010/main" val="3442992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407448-F67E-408C-9131-F68428EDFB56}"/>
              </a:ext>
            </a:extLst>
          </p:cNvPr>
          <p:cNvSpPr>
            <a:spLocks noGrp="1"/>
          </p:cNvSpPr>
          <p:nvPr>
            <p:ph type="title"/>
          </p:nvPr>
        </p:nvSpPr>
        <p:spPr/>
        <p:txBody>
          <a:bodyPr/>
          <a:lstStyle/>
          <a:p>
            <a:r>
              <a:rPr lang="en-US" dirty="0"/>
              <a:t>Creation of Stochastic Variables Automatic</a:t>
            </a:r>
          </a:p>
        </p:txBody>
      </p:sp>
      <p:sp>
        <p:nvSpPr>
          <p:cNvPr id="5" name="Text Placeholder 4">
            <a:extLst>
              <a:ext uri="{FF2B5EF4-FFF2-40B4-BE49-F238E27FC236}">
                <a16:creationId xmlns:a16="http://schemas.microsoft.com/office/drawing/2014/main" id="{769B7745-70BB-4195-B6C1-868E2106F988}"/>
              </a:ext>
            </a:extLst>
          </p:cNvPr>
          <p:cNvSpPr>
            <a:spLocks noGrp="1"/>
          </p:cNvSpPr>
          <p:nvPr>
            <p:ph type="body" idx="1"/>
          </p:nvPr>
        </p:nvSpPr>
        <p:spPr>
          <a:xfrm>
            <a:off x="108488" y="5281201"/>
            <a:ext cx="11538488" cy="433955"/>
          </a:xfrm>
        </p:spPr>
        <p:txBody>
          <a:bodyPr/>
          <a:lstStyle/>
          <a:p>
            <a:r>
              <a:rPr lang="en-US" dirty="0"/>
              <a:t>Stochastic variables with standard distributions provided by PyMC</a:t>
            </a:r>
          </a:p>
        </p:txBody>
      </p:sp>
    </p:spTree>
    <p:extLst>
      <p:ext uri="{BB962C8B-B14F-4D97-AF65-F5344CB8AC3E}">
        <p14:creationId xmlns:p14="http://schemas.microsoft.com/office/powerpoint/2010/main" val="2420178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F58070-17CE-4993-A544-E495F76CE61D}"/>
              </a:ext>
            </a:extLst>
          </p:cNvPr>
          <p:cNvSpPr>
            <a:spLocks noGrp="1"/>
          </p:cNvSpPr>
          <p:nvPr>
            <p:ph type="title"/>
          </p:nvPr>
        </p:nvSpPr>
        <p:spPr/>
        <p:txBody>
          <a:bodyPr/>
          <a:lstStyle/>
          <a:p>
            <a:r>
              <a:rPr lang="en-US" dirty="0" err="1"/>
              <a:t>PyMC</a:t>
            </a:r>
            <a:r>
              <a:rPr lang="en-US" dirty="0"/>
              <a:t> provides a large suite of built-in probability distributions</a:t>
            </a:r>
          </a:p>
        </p:txBody>
      </p:sp>
      <p:sp>
        <p:nvSpPr>
          <p:cNvPr id="5" name="Content Placeholder 4">
            <a:extLst>
              <a:ext uri="{FF2B5EF4-FFF2-40B4-BE49-F238E27FC236}">
                <a16:creationId xmlns:a16="http://schemas.microsoft.com/office/drawing/2014/main" id="{8CA24048-0A1D-43A9-95AA-D2F172CC07C0}"/>
              </a:ext>
            </a:extLst>
          </p:cNvPr>
          <p:cNvSpPr>
            <a:spLocks noGrp="1"/>
          </p:cNvSpPr>
          <p:nvPr>
            <p:ph idx="1"/>
          </p:nvPr>
        </p:nvSpPr>
        <p:spPr/>
        <p:txBody>
          <a:bodyPr/>
          <a:lstStyle/>
          <a:p>
            <a:pPr marL="0" indent="0">
              <a:buNone/>
            </a:pPr>
            <a:r>
              <a:rPr lang="en-US" dirty="0"/>
              <a:t>For each distribution, it provides:</a:t>
            </a:r>
          </a:p>
          <a:p>
            <a:pPr marL="0" indent="0">
              <a:buNone/>
            </a:pPr>
            <a:endParaRPr lang="en-US" dirty="0"/>
          </a:p>
          <a:p>
            <a:r>
              <a:rPr lang="en-US" dirty="0"/>
              <a:t>A function that evaluates its log-probability or log-density: </a:t>
            </a:r>
            <a:r>
              <a:rPr lang="en-US" sz="1400" dirty="0" err="1">
                <a:latin typeface="Consolas" panose="020B0609020204030204" pitchFamily="49" charset="0"/>
              </a:rPr>
              <a:t>normal_like</a:t>
            </a:r>
            <a:r>
              <a:rPr lang="en-US" sz="1400" dirty="0">
                <a:latin typeface="Consolas" panose="020B0609020204030204" pitchFamily="49" charset="0"/>
              </a:rPr>
              <a:t>()</a:t>
            </a:r>
            <a:endParaRPr lang="en-US" dirty="0"/>
          </a:p>
          <a:p>
            <a:r>
              <a:rPr lang="en-US" dirty="0"/>
              <a:t>A function that draws random variables: </a:t>
            </a:r>
            <a:r>
              <a:rPr lang="en-US" sz="1400" dirty="0" err="1">
                <a:latin typeface="Consolas" panose="020B0609020204030204" pitchFamily="49" charset="0"/>
              </a:rPr>
              <a:t>rnormal</a:t>
            </a:r>
            <a:r>
              <a:rPr lang="en-US" sz="1400" dirty="0">
                <a:latin typeface="Consolas" panose="020B0609020204030204" pitchFamily="49" charset="0"/>
              </a:rPr>
              <a:t>()</a:t>
            </a:r>
          </a:p>
          <a:p>
            <a:r>
              <a:rPr lang="en-US" dirty="0"/>
              <a:t>A function that computes the expectation associated with the distribution:</a:t>
            </a:r>
            <a:r>
              <a:rPr lang="en-US" sz="1400" dirty="0">
                <a:latin typeface="Consolas" panose="020B0609020204030204" pitchFamily="49" charset="0"/>
              </a:rPr>
              <a:t> </a:t>
            </a:r>
            <a:r>
              <a:rPr lang="en-US" sz="1400" dirty="0" err="1">
                <a:latin typeface="Consolas" panose="020B0609020204030204" pitchFamily="49" charset="0"/>
              </a:rPr>
              <a:t>normal_expval</a:t>
            </a:r>
            <a:r>
              <a:rPr lang="en-US" sz="1400" dirty="0">
                <a:latin typeface="Consolas" panose="020B0609020204030204" pitchFamily="49" charset="0"/>
              </a:rPr>
              <a:t>()</a:t>
            </a:r>
          </a:p>
          <a:p>
            <a:r>
              <a:rPr lang="en-US" dirty="0"/>
              <a:t>A Stochastic subclass generated from the distribution: </a:t>
            </a:r>
            <a:r>
              <a:rPr lang="en-US" sz="1400" dirty="0">
                <a:latin typeface="Consolas" panose="020B0609020204030204" pitchFamily="49" charset="0"/>
              </a:rPr>
              <a:t>Normal</a:t>
            </a:r>
          </a:p>
        </p:txBody>
      </p:sp>
    </p:spTree>
    <p:extLst>
      <p:ext uri="{BB962C8B-B14F-4D97-AF65-F5344CB8AC3E}">
        <p14:creationId xmlns:p14="http://schemas.microsoft.com/office/powerpoint/2010/main" val="969345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F5B8F-EDF3-4D2B-86BB-EF7704FE9A28}"/>
              </a:ext>
            </a:extLst>
          </p:cNvPr>
          <p:cNvSpPr>
            <a:spLocks noGrp="1"/>
          </p:cNvSpPr>
          <p:nvPr>
            <p:ph type="title"/>
          </p:nvPr>
        </p:nvSpPr>
        <p:spPr/>
        <p:txBody>
          <a:bodyPr/>
          <a:lstStyle/>
          <a:p>
            <a:r>
              <a:rPr lang="en-US" dirty="0"/>
              <a:t>Bernoulli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8EE3FA-8603-490F-8346-C9D2C242EA1D}"/>
                  </a:ext>
                </a:extLst>
              </p:cNvPr>
              <p:cNvSpPr>
                <a:spLocks noGrp="1"/>
              </p:cNvSpPr>
              <p:nvPr>
                <p:ph sz="half" idx="1"/>
              </p:nvPr>
            </p:nvSpPr>
            <p:spPr>
              <a:xfrm>
                <a:off x="294860" y="3096931"/>
                <a:ext cx="5483087" cy="3638764"/>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Ber</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𝑘</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e>
                        <m:sup>
                          <m:r>
                            <a:rPr lang="en-US" b="0" i="1" smtClean="0">
                              <a:latin typeface="Cambria Math" panose="02040503050406030204" pitchFamily="18" charset="0"/>
                            </a:rPr>
                            <m:t>1−</m:t>
                          </m:r>
                          <m:r>
                            <a:rPr lang="en-US" b="0" i="1" smtClean="0">
                              <a:latin typeface="Cambria Math" panose="02040503050406030204" pitchFamily="18" charset="0"/>
                            </a:rPr>
                            <m:t>𝑘</m:t>
                          </m:r>
                        </m:sup>
                      </m:sSup>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=0,1</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e>
                        <m:e>
                          <m:r>
                            <a:rPr lang="en-US" b="0" i="1" smtClean="0">
                              <a:latin typeface="Cambria Math" panose="02040503050406030204" pitchFamily="18" charset="0"/>
                            </a:rPr>
                            <m:t>𝑝</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1</m:t>
                          </m:r>
                        </m:sup>
                        <m:e>
                          <m:r>
                            <a:rPr lang="en-US" b="0" i="1" smtClean="0">
                              <a:latin typeface="Cambria Math" panose="02040503050406030204" pitchFamily="18" charset="0"/>
                            </a:rPr>
                            <m:t>𝑘𝑃</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e>
                      </m:nary>
                      <m:r>
                        <a:rPr lang="en-US" b="0" i="1" smtClean="0">
                          <a:latin typeface="Cambria Math" panose="02040503050406030204" pitchFamily="18" charset="0"/>
                        </a:rPr>
                        <m:t>=</m:t>
                      </m:r>
                      <m:r>
                        <a:rPr lang="en-US" b="0" i="1" smtClean="0">
                          <a:latin typeface="Cambria Math" panose="02040503050406030204" pitchFamily="18" charset="0"/>
                        </a:rPr>
                        <m:t>𝑝</m:t>
                      </m:r>
                    </m:oMath>
                  </m:oMathPara>
                </a14:m>
                <a:endParaRPr lang="en-US" dirty="0"/>
              </a:p>
            </p:txBody>
          </p:sp>
        </mc:Choice>
        <mc:Fallback xmlns="">
          <p:sp>
            <p:nvSpPr>
              <p:cNvPr id="3" name="Content Placeholder 2">
                <a:extLst>
                  <a:ext uri="{FF2B5EF4-FFF2-40B4-BE49-F238E27FC236}">
                    <a16:creationId xmlns:a16="http://schemas.microsoft.com/office/drawing/2014/main" id="{488EE3FA-8603-490F-8346-C9D2C242EA1D}"/>
                  </a:ext>
                </a:extLst>
              </p:cNvPr>
              <p:cNvSpPr>
                <a:spLocks noGrp="1" noRot="1" noChangeAspect="1" noMove="1" noResize="1" noEditPoints="1" noAdjustHandles="1" noChangeArrowheads="1" noChangeShapeType="1" noTextEdit="1"/>
              </p:cNvSpPr>
              <p:nvPr>
                <p:ph sz="half" idx="1"/>
              </p:nvPr>
            </p:nvSpPr>
            <p:spPr>
              <a:xfrm>
                <a:off x="294860" y="3096931"/>
                <a:ext cx="5483087" cy="3638764"/>
              </a:xfrm>
              <a:blipFill>
                <a:blip r:embed="rId2"/>
                <a:stretch>
                  <a:fillRect/>
                </a:stretch>
              </a:blipFill>
            </p:spPr>
            <p:txBody>
              <a:bodyPr/>
              <a:lstStyle/>
              <a:p>
                <a:r>
                  <a:rPr lang="en-US">
                    <a:noFill/>
                  </a:rPr>
                  <a:t> </a:t>
                </a:r>
              </a:p>
            </p:txBody>
          </p:sp>
        </mc:Fallback>
      </mc:AlternateContent>
      <p:pic>
        <p:nvPicPr>
          <p:cNvPr id="5" name="Picture 4" descr="A screenshot of a social media post&#10;&#10;Description generated with very high confidence">
            <a:extLst>
              <a:ext uri="{FF2B5EF4-FFF2-40B4-BE49-F238E27FC236}">
                <a16:creationId xmlns:a16="http://schemas.microsoft.com/office/drawing/2014/main" id="{98EF663E-ECE8-402F-B375-6FD3FB042B2B}"/>
              </a:ext>
            </a:extLst>
          </p:cNvPr>
          <p:cNvPicPr>
            <a:picLocks noChangeAspect="1"/>
          </p:cNvPicPr>
          <p:nvPr/>
        </p:nvPicPr>
        <p:blipFill>
          <a:blip r:embed="rId3"/>
          <a:stretch>
            <a:fillRect/>
          </a:stretch>
        </p:blipFill>
        <p:spPr>
          <a:xfrm>
            <a:off x="6653616" y="1959197"/>
            <a:ext cx="4728382" cy="3531510"/>
          </a:xfrm>
          <a:prstGeom prst="rect">
            <a:avLst/>
          </a:prstGeom>
        </p:spPr>
      </p:pic>
      <p:sp>
        <p:nvSpPr>
          <p:cNvPr id="6" name="TextBox 5">
            <a:extLst>
              <a:ext uri="{FF2B5EF4-FFF2-40B4-BE49-F238E27FC236}">
                <a16:creationId xmlns:a16="http://schemas.microsoft.com/office/drawing/2014/main" id="{61431A1C-A4AF-4634-BAD8-E1C900F89A4E}"/>
              </a:ext>
            </a:extLst>
          </p:cNvPr>
          <p:cNvSpPr txBox="1"/>
          <p:nvPr/>
        </p:nvSpPr>
        <p:spPr>
          <a:xfrm>
            <a:off x="7633252" y="5847600"/>
            <a:ext cx="2768707" cy="307777"/>
          </a:xfrm>
          <a:prstGeom prst="rect">
            <a:avLst/>
          </a:prstGeom>
          <a:noFill/>
        </p:spPr>
        <p:txBody>
          <a:bodyPr wrap="none" rtlCol="0">
            <a:spAutoFit/>
          </a:bodyPr>
          <a:lstStyle/>
          <a:p>
            <a:r>
              <a:rPr lang="en-US" sz="1400" dirty="0">
                <a:latin typeface="Consolas" panose="020B0609020204030204" pitchFamily="49" charset="0"/>
              </a:rPr>
              <a:t>Z = </a:t>
            </a:r>
            <a:r>
              <a:rPr lang="en-US" sz="1400" dirty="0" err="1">
                <a:latin typeface="Consolas" panose="020B0609020204030204" pitchFamily="49" charset="0"/>
              </a:rPr>
              <a:t>pymc.Bernoulli</a:t>
            </a:r>
            <a:r>
              <a:rPr lang="en-US" sz="1400" dirty="0">
                <a:latin typeface="Consolas" panose="020B0609020204030204" pitchFamily="49" charset="0"/>
              </a:rPr>
              <a:t>(“Z”, p)</a:t>
            </a:r>
          </a:p>
        </p:txBody>
      </p:sp>
    </p:spTree>
    <p:extLst>
      <p:ext uri="{BB962C8B-B14F-4D97-AF65-F5344CB8AC3E}">
        <p14:creationId xmlns:p14="http://schemas.microsoft.com/office/powerpoint/2010/main" val="1055937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F5B8F-EDF3-4D2B-86BB-EF7704FE9A28}"/>
              </a:ext>
            </a:extLst>
          </p:cNvPr>
          <p:cNvSpPr>
            <a:spLocks noGrp="1"/>
          </p:cNvSpPr>
          <p:nvPr>
            <p:ph type="title"/>
          </p:nvPr>
        </p:nvSpPr>
        <p:spPr/>
        <p:txBody>
          <a:bodyPr/>
          <a:lstStyle/>
          <a:p>
            <a:r>
              <a:rPr lang="en-US" dirty="0"/>
              <a:t>Binomial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8EE3FA-8603-490F-8346-C9D2C242EA1D}"/>
                  </a:ext>
                </a:extLst>
              </p:cNvPr>
              <p:cNvSpPr>
                <a:spLocks noGrp="1"/>
              </p:cNvSpPr>
              <p:nvPr>
                <p:ph sz="half" idx="1"/>
              </p:nvPr>
            </p:nvSpPr>
            <p:spPr>
              <a:xfrm>
                <a:off x="294860" y="2650435"/>
                <a:ext cx="5483087" cy="408526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Bin</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𝑁</m:t>
                                  </m:r>
                                </m:e>
                                <m:e>
                                  <m:r>
                                    <a:rPr lang="en-US" b="0" i="1" smtClean="0">
                                      <a:latin typeface="Cambria Math" panose="02040503050406030204" pitchFamily="18" charset="0"/>
                                    </a:rPr>
                                    <m:t>𝑘</m:t>
                                  </m:r>
                                </m:e>
                              </m:eqArr>
                            </m:e>
                          </m:d>
                          <m:r>
                            <a:rPr lang="en-US" b="0" i="1" smtClean="0">
                              <a:latin typeface="Cambria Math" panose="02040503050406030204" pitchFamily="18" charset="0"/>
                            </a:rPr>
                            <m:t>𝑝</m:t>
                          </m:r>
                        </m:e>
                        <m:sup>
                          <m:r>
                            <a:rPr lang="en-US" b="0" i="1" smtClean="0">
                              <a:latin typeface="Cambria Math" panose="02040503050406030204" pitchFamily="18" charset="0"/>
                            </a:rPr>
                            <m:t>𝑘</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e>
                        <m:sup>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𝑘</m:t>
                          </m:r>
                        </m:sup>
                      </m:sSup>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=0,1, …, </m:t>
                      </m:r>
                      <m:r>
                        <a:rPr lang="en-US" b="0" i="1" smtClean="0">
                          <a:latin typeface="Cambria Math" panose="02040503050406030204" pitchFamily="18" charset="0"/>
                        </a:rPr>
                        <m:t>𝑁</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e>
                        <m:e>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𝑝</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1</m:t>
                          </m:r>
                        </m:sup>
                        <m:e>
                          <m:r>
                            <a:rPr lang="en-US" b="0" i="1" smtClean="0">
                              <a:latin typeface="Cambria Math" panose="02040503050406030204" pitchFamily="18" charset="0"/>
                            </a:rPr>
                            <m:t>𝑘𝑃</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e>
                      </m:nary>
                      <m:r>
                        <a:rPr lang="en-US" b="0" i="1" smtClean="0">
                          <a:latin typeface="Cambria Math" panose="02040503050406030204" pitchFamily="18" charset="0"/>
                        </a:rPr>
                        <m:t>=</m:t>
                      </m:r>
                      <m:r>
                        <a:rPr lang="en-US" b="0" i="1" smtClean="0">
                          <a:latin typeface="Cambria Math" panose="02040503050406030204" pitchFamily="18" charset="0"/>
                        </a:rPr>
                        <m:t>𝑁𝑝</m:t>
                      </m:r>
                    </m:oMath>
                  </m:oMathPara>
                </a14:m>
                <a:endParaRPr lang="en-US" dirty="0"/>
              </a:p>
              <a:p>
                <a:pPr marL="0" indent="0">
                  <a:buNone/>
                </a:pPr>
                <a:endParaRPr lang="en-US" dirty="0"/>
              </a:p>
              <a:p>
                <a:pPr marL="0" indent="0">
                  <a:buNone/>
                </a:pPr>
                <a14:m>
                  <m:oMath xmlns:m="http://schemas.openxmlformats.org/officeDocument/2006/math">
                    <m:r>
                      <a:rPr lang="en-US" b="0" i="1" smtClean="0">
                        <a:latin typeface="Cambria Math" panose="02040503050406030204" pitchFamily="18" charset="0"/>
                      </a:rPr>
                      <m:t>𝑍</m:t>
                    </m:r>
                  </m:oMath>
                </a14:m>
                <a:r>
                  <a:rPr lang="en-US" dirty="0"/>
                  <a:t> is the number of events that occurred in the </a:t>
                </a:r>
                <a14:m>
                  <m:oMath xmlns:m="http://schemas.openxmlformats.org/officeDocument/2006/math">
                    <m:r>
                      <a:rPr lang="en-US" b="0" i="1" smtClean="0">
                        <a:latin typeface="Cambria Math" panose="02040503050406030204" pitchFamily="18" charset="0"/>
                      </a:rPr>
                      <m:t>𝑁</m:t>
                    </m:r>
                  </m:oMath>
                </a14:m>
                <a:r>
                  <a:rPr lang="en-US" dirty="0"/>
                  <a:t> trials, and </a:t>
                </a:r>
                <a14:m>
                  <m:oMath xmlns:m="http://schemas.openxmlformats.org/officeDocument/2006/math">
                    <m:r>
                      <a:rPr lang="en-US" b="0" i="1" smtClean="0">
                        <a:latin typeface="Cambria Math" panose="02040503050406030204" pitchFamily="18" charset="0"/>
                      </a:rPr>
                      <m:t>𝑝</m:t>
                    </m:r>
                  </m:oMath>
                </a14:m>
                <a:r>
                  <a:rPr lang="en-US" dirty="0"/>
                  <a:t> is the probability of a single event</a:t>
                </a:r>
              </a:p>
            </p:txBody>
          </p:sp>
        </mc:Choice>
        <mc:Fallback xmlns="">
          <p:sp>
            <p:nvSpPr>
              <p:cNvPr id="3" name="Content Placeholder 2">
                <a:extLst>
                  <a:ext uri="{FF2B5EF4-FFF2-40B4-BE49-F238E27FC236}">
                    <a16:creationId xmlns:a16="http://schemas.microsoft.com/office/drawing/2014/main" id="{488EE3FA-8603-490F-8346-C9D2C242EA1D}"/>
                  </a:ext>
                </a:extLst>
              </p:cNvPr>
              <p:cNvSpPr>
                <a:spLocks noGrp="1" noRot="1" noChangeAspect="1" noMove="1" noResize="1" noEditPoints="1" noAdjustHandles="1" noChangeArrowheads="1" noChangeShapeType="1" noTextEdit="1"/>
              </p:cNvSpPr>
              <p:nvPr>
                <p:ph sz="half" idx="1"/>
              </p:nvPr>
            </p:nvSpPr>
            <p:spPr>
              <a:xfrm>
                <a:off x="294860" y="2650435"/>
                <a:ext cx="5483087" cy="4085260"/>
              </a:xfrm>
              <a:blipFill>
                <a:blip r:embed="rId2"/>
                <a:stretch>
                  <a:fillRect r="-44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61431A1C-A4AF-4634-BAD8-E1C900F89A4E}"/>
              </a:ext>
            </a:extLst>
          </p:cNvPr>
          <p:cNvSpPr txBox="1"/>
          <p:nvPr/>
        </p:nvSpPr>
        <p:spPr>
          <a:xfrm>
            <a:off x="7633252" y="5847600"/>
            <a:ext cx="2967479" cy="307777"/>
          </a:xfrm>
          <a:prstGeom prst="rect">
            <a:avLst/>
          </a:prstGeom>
          <a:noFill/>
        </p:spPr>
        <p:txBody>
          <a:bodyPr wrap="none" rtlCol="0">
            <a:spAutoFit/>
          </a:bodyPr>
          <a:lstStyle/>
          <a:p>
            <a:r>
              <a:rPr lang="en-US" sz="1400" dirty="0">
                <a:latin typeface="Consolas" panose="020B0609020204030204" pitchFamily="49" charset="0"/>
              </a:rPr>
              <a:t>Z = </a:t>
            </a:r>
            <a:r>
              <a:rPr lang="en-US" sz="1400" dirty="0" err="1">
                <a:latin typeface="Consolas" panose="020B0609020204030204" pitchFamily="49" charset="0"/>
              </a:rPr>
              <a:t>pymc.Binomial</a:t>
            </a:r>
            <a:r>
              <a:rPr lang="en-US" sz="1400" dirty="0">
                <a:latin typeface="Consolas" panose="020B0609020204030204" pitchFamily="49" charset="0"/>
              </a:rPr>
              <a:t>(“Z”, N, p)</a:t>
            </a:r>
          </a:p>
        </p:txBody>
      </p:sp>
      <p:pic>
        <p:nvPicPr>
          <p:cNvPr id="7" name="Picture 6" descr="A screenshot of a cell phone&#10;&#10;Description generated with high confidence">
            <a:extLst>
              <a:ext uri="{FF2B5EF4-FFF2-40B4-BE49-F238E27FC236}">
                <a16:creationId xmlns:a16="http://schemas.microsoft.com/office/drawing/2014/main" id="{15C36B70-F323-4CD4-BD49-335DA939706B}"/>
              </a:ext>
            </a:extLst>
          </p:cNvPr>
          <p:cNvPicPr>
            <a:picLocks noChangeAspect="1"/>
          </p:cNvPicPr>
          <p:nvPr/>
        </p:nvPicPr>
        <p:blipFill>
          <a:blip r:embed="rId3"/>
          <a:stretch>
            <a:fillRect/>
          </a:stretch>
        </p:blipFill>
        <p:spPr>
          <a:xfrm>
            <a:off x="4714875" y="2226365"/>
            <a:ext cx="7477125" cy="2590800"/>
          </a:xfrm>
          <a:prstGeom prst="rect">
            <a:avLst/>
          </a:prstGeom>
        </p:spPr>
      </p:pic>
    </p:spTree>
    <p:extLst>
      <p:ext uri="{BB962C8B-B14F-4D97-AF65-F5344CB8AC3E}">
        <p14:creationId xmlns:p14="http://schemas.microsoft.com/office/powerpoint/2010/main" val="4273053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F5B8F-EDF3-4D2B-86BB-EF7704FE9A28}"/>
              </a:ext>
            </a:extLst>
          </p:cNvPr>
          <p:cNvSpPr>
            <a:spLocks noGrp="1"/>
          </p:cNvSpPr>
          <p:nvPr>
            <p:ph type="title"/>
          </p:nvPr>
        </p:nvSpPr>
        <p:spPr/>
        <p:txBody>
          <a:bodyPr/>
          <a:lstStyle/>
          <a:p>
            <a:r>
              <a:rPr lang="en-US" dirty="0"/>
              <a:t>Poisson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8EE3FA-8603-490F-8346-C9D2C242EA1D}"/>
                  </a:ext>
                </a:extLst>
              </p:cNvPr>
              <p:cNvSpPr>
                <a:spLocks noGrp="1"/>
              </p:cNvSpPr>
              <p:nvPr>
                <p:ph sz="half" idx="1"/>
              </p:nvPr>
            </p:nvSpPr>
            <p:spPr>
              <a:xfrm>
                <a:off x="294860" y="3096931"/>
                <a:ext cx="5483087" cy="3638764"/>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Poi</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𝜆</m:t>
                              </m:r>
                            </m:e>
                            <m:sup>
                              <m:r>
                                <a:rPr lang="en-US" b="0" i="1" smtClean="0">
                                  <a:latin typeface="Cambria Math" panose="02040503050406030204" pitchFamily="18" charset="0"/>
                                </a:rPr>
                                <m:t>𝑘</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sup>
                          </m:sSup>
                        </m:num>
                        <m:den>
                          <m:r>
                            <a:rPr lang="en-US" b="0" i="1" smtClean="0">
                              <a:latin typeface="Cambria Math" panose="02040503050406030204" pitchFamily="18" charset="0"/>
                            </a:rPr>
                            <m:t>𝑘</m:t>
                          </m:r>
                          <m:r>
                            <a:rPr lang="en-US" b="0" i="1" smtClean="0">
                              <a:latin typeface="Cambria Math" panose="02040503050406030204" pitchFamily="18" charset="0"/>
                            </a:rPr>
                            <m:t>!</m:t>
                          </m:r>
                        </m:den>
                      </m:f>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=0,1,2,…,  </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ℝ</m:t>
                          </m:r>
                        </m:e>
                        <m:sub>
                          <m:r>
                            <a:rPr lang="en-US" b="0" i="1" smtClean="0">
                              <a:latin typeface="Cambria Math" panose="02040503050406030204" pitchFamily="18" charset="0"/>
                              <a:ea typeface="Cambria Math" panose="02040503050406030204" pitchFamily="18" charset="0"/>
                            </a:rPr>
                            <m:t>&gt;0</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e>
                        <m:e>
                          <m:r>
                            <a:rPr lang="en-US" b="0" i="1" smtClean="0">
                              <a:latin typeface="Cambria Math" panose="02040503050406030204" pitchFamily="18" charset="0"/>
                              <a:ea typeface="Cambria Math" panose="02040503050406030204" pitchFamily="18" charset="0"/>
                            </a:rPr>
                            <m:t>𝜆</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rPr>
                            <m:t>𝑘𝑃</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e>
                      </m:nary>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𝜆</m:t>
                      </m:r>
                    </m:oMath>
                  </m:oMathPara>
                </a14:m>
                <a:endParaRPr lang="en-US" dirty="0"/>
              </a:p>
            </p:txBody>
          </p:sp>
        </mc:Choice>
        <mc:Fallback xmlns="">
          <p:sp>
            <p:nvSpPr>
              <p:cNvPr id="3" name="Content Placeholder 2">
                <a:extLst>
                  <a:ext uri="{FF2B5EF4-FFF2-40B4-BE49-F238E27FC236}">
                    <a16:creationId xmlns:a16="http://schemas.microsoft.com/office/drawing/2014/main" id="{488EE3FA-8603-490F-8346-C9D2C242EA1D}"/>
                  </a:ext>
                </a:extLst>
              </p:cNvPr>
              <p:cNvSpPr>
                <a:spLocks noGrp="1" noRot="1" noChangeAspect="1" noMove="1" noResize="1" noEditPoints="1" noAdjustHandles="1" noChangeArrowheads="1" noChangeShapeType="1" noTextEdit="1"/>
              </p:cNvSpPr>
              <p:nvPr>
                <p:ph sz="half" idx="1"/>
              </p:nvPr>
            </p:nvSpPr>
            <p:spPr>
              <a:xfrm>
                <a:off x="294860" y="3096931"/>
                <a:ext cx="5483087" cy="3638764"/>
              </a:xfrm>
              <a:blipFill>
                <a:blip r:embed="rId2"/>
                <a:stretch>
                  <a:fillRect/>
                </a:stretch>
              </a:blipFill>
            </p:spPr>
            <p:txBody>
              <a:bodyPr/>
              <a:lstStyle/>
              <a:p>
                <a:r>
                  <a:rPr lang="en-US">
                    <a:noFill/>
                  </a:rPr>
                  <a:t> </a:t>
                </a:r>
              </a:p>
            </p:txBody>
          </p:sp>
        </mc:Fallback>
      </mc:AlternateContent>
      <p:pic>
        <p:nvPicPr>
          <p:cNvPr id="7" name="Picture 6" descr="A close up of a piece of paper&#10;&#10;Description generated with high confidence">
            <a:extLst>
              <a:ext uri="{FF2B5EF4-FFF2-40B4-BE49-F238E27FC236}">
                <a16:creationId xmlns:a16="http://schemas.microsoft.com/office/drawing/2014/main" id="{D51B17D9-6BC6-4291-9B73-EC2EC62BCBF7}"/>
              </a:ext>
            </a:extLst>
          </p:cNvPr>
          <p:cNvPicPr>
            <a:picLocks noChangeAspect="1"/>
          </p:cNvPicPr>
          <p:nvPr/>
        </p:nvPicPr>
        <p:blipFill>
          <a:blip r:embed="rId3"/>
          <a:stretch>
            <a:fillRect/>
          </a:stretch>
        </p:blipFill>
        <p:spPr>
          <a:xfrm>
            <a:off x="4705350" y="1979336"/>
            <a:ext cx="7486650" cy="2581275"/>
          </a:xfrm>
          <a:prstGeom prst="rect">
            <a:avLst/>
          </a:prstGeom>
        </p:spPr>
      </p:pic>
      <p:sp>
        <p:nvSpPr>
          <p:cNvPr id="5" name="TextBox 4">
            <a:extLst>
              <a:ext uri="{FF2B5EF4-FFF2-40B4-BE49-F238E27FC236}">
                <a16:creationId xmlns:a16="http://schemas.microsoft.com/office/drawing/2014/main" id="{45D75A4C-64FC-4F10-B3A3-3A205826DC3F}"/>
              </a:ext>
            </a:extLst>
          </p:cNvPr>
          <p:cNvSpPr txBox="1"/>
          <p:nvPr/>
        </p:nvSpPr>
        <p:spPr>
          <a:xfrm>
            <a:off x="6891131" y="5405157"/>
            <a:ext cx="2967479" cy="307777"/>
          </a:xfrm>
          <a:prstGeom prst="rect">
            <a:avLst/>
          </a:prstGeom>
          <a:noFill/>
        </p:spPr>
        <p:txBody>
          <a:bodyPr wrap="none" rtlCol="0">
            <a:spAutoFit/>
          </a:bodyPr>
          <a:lstStyle/>
          <a:p>
            <a:r>
              <a:rPr lang="en-US" sz="1400" dirty="0">
                <a:latin typeface="Consolas" panose="020B0609020204030204" pitchFamily="49" charset="0"/>
              </a:rPr>
              <a:t>Z=</a:t>
            </a:r>
            <a:r>
              <a:rPr lang="en-US" sz="1400" dirty="0" err="1">
                <a:latin typeface="Consolas" panose="020B0609020204030204" pitchFamily="49" charset="0"/>
              </a:rPr>
              <a:t>pymc.Poisson</a:t>
            </a:r>
            <a:r>
              <a:rPr lang="en-US" sz="1400" dirty="0">
                <a:latin typeface="Consolas" panose="020B0609020204030204" pitchFamily="49" charset="0"/>
              </a:rPr>
              <a:t>(“Z”, lambda_)</a:t>
            </a:r>
          </a:p>
        </p:txBody>
      </p:sp>
    </p:spTree>
    <p:extLst>
      <p:ext uri="{BB962C8B-B14F-4D97-AF65-F5344CB8AC3E}">
        <p14:creationId xmlns:p14="http://schemas.microsoft.com/office/powerpoint/2010/main" val="2544510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1D6A12-9022-4CB2-B047-0E7C068B71A6}"/>
              </a:ext>
            </a:extLst>
          </p:cNvPr>
          <p:cNvSpPr>
            <a:spLocks noGrp="1"/>
          </p:cNvSpPr>
          <p:nvPr>
            <p:ph type="title"/>
          </p:nvPr>
        </p:nvSpPr>
        <p:spPr/>
        <p:txBody>
          <a:bodyPr/>
          <a:lstStyle/>
          <a:p>
            <a:r>
              <a:rPr lang="en-US" dirty="0"/>
              <a:t>Normal Distribution </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D8A36327-6265-485E-BC58-921C1DFB1D65}"/>
                  </a:ext>
                </a:extLst>
              </p:cNvPr>
              <p:cNvSpPr>
                <a:spLocks noGrp="1"/>
              </p:cNvSpPr>
              <p:nvPr>
                <p:ph idx="1"/>
              </p:nvPr>
            </p:nvSpPr>
            <p:spPr>
              <a:xfrm>
                <a:off x="119269" y="4219122"/>
                <a:ext cx="5883965" cy="2442477"/>
              </a:xfrm>
            </p:spPr>
            <p:txBody>
              <a:bodyPr>
                <a:normAutofit fontScale="85000" lnSpcReduction="10000"/>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𝜏</m:t>
                              </m:r>
                            </m:den>
                          </m:f>
                        </m:e>
                      </m:d>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𝜏</m:t>
                      </m:r>
                      <m:r>
                        <a:rPr lang="en-US" i="1">
                          <a:latin typeface="Cambria Math" panose="02040503050406030204" pitchFamily="18" charset="0"/>
                          <a:ea typeface="Cambria Math" panose="02040503050406030204" pitchFamily="18" charset="0"/>
                        </a:rPr>
                        <m:t> </m:t>
                      </m:r>
                      <m:r>
                        <m:rPr>
                          <m:nor/>
                        </m:rPr>
                        <a:rPr lang="en-US" i="0">
                          <a:latin typeface="Cambria Math" panose="02040503050406030204" pitchFamily="18" charset="0"/>
                          <a:ea typeface="Cambria Math" panose="02040503050406030204" pitchFamily="18" charset="0"/>
                        </a:rPr>
                        <m:t>(</m:t>
                      </m:r>
                      <m:r>
                        <m:rPr>
                          <m:nor/>
                        </m:rPr>
                        <a:rPr lang="en-US" i="0">
                          <a:latin typeface="Cambria Math" panose="02040503050406030204" pitchFamily="18" charset="0"/>
                          <a:ea typeface="Cambria Math" panose="02040503050406030204" pitchFamily="18" charset="0"/>
                        </a:rPr>
                        <m:t>precision</m:t>
                      </m:r>
                      <m:r>
                        <m:rPr>
                          <m:nor/>
                        </m:rPr>
                        <a:rPr lang="en-US" b="0" i="0" smtClean="0">
                          <a:latin typeface="Cambria Math" panose="02040503050406030204" pitchFamily="18" charset="0"/>
                          <a:ea typeface="Cambria Math" panose="02040503050406030204" pitchFamily="18" charset="0"/>
                        </a:rPr>
                        <m:t> </m:t>
                      </m:r>
                      <m:r>
                        <m:rPr>
                          <m:nor/>
                        </m:rPr>
                        <a:rPr lang="en-US" i="0">
                          <a:latin typeface="Cambria Math" panose="02040503050406030204" pitchFamily="18" charset="0"/>
                          <a:ea typeface="Cambria Math" panose="02040503050406030204" pitchFamily="18" charset="0"/>
                        </a:rPr>
                        <m:t>of</m:t>
                      </m:r>
                      <m:r>
                        <m:rPr>
                          <m:nor/>
                        </m:rPr>
                        <a:rPr lang="en-US" i="0">
                          <a:latin typeface="Cambria Math" panose="02040503050406030204" pitchFamily="18" charset="0"/>
                          <a:ea typeface="Cambria Math" panose="02040503050406030204" pitchFamily="18" charset="0"/>
                        </a:rPr>
                        <m:t> </m:t>
                      </m:r>
                      <m:r>
                        <m:rPr>
                          <m:nor/>
                        </m:rPr>
                        <a:rPr lang="en-US" i="0">
                          <a:latin typeface="Cambria Math" panose="02040503050406030204" pitchFamily="18" charset="0"/>
                          <a:ea typeface="Cambria Math" panose="02040503050406030204" pitchFamily="18" charset="0"/>
                        </a:rPr>
                        <m:t>the</m:t>
                      </m:r>
                      <m:r>
                        <m:rPr>
                          <m:nor/>
                        </m:rPr>
                        <a:rPr lang="en-US" i="0">
                          <a:latin typeface="Cambria Math" panose="02040503050406030204" pitchFamily="18" charset="0"/>
                          <a:ea typeface="Cambria Math" panose="02040503050406030204" pitchFamily="18" charset="0"/>
                        </a:rPr>
                        <m:t> </m:t>
                      </m:r>
                      <m:r>
                        <m:rPr>
                          <m:nor/>
                        </m:rPr>
                        <a:rPr lang="en-US" i="0">
                          <a:latin typeface="Cambria Math" panose="02040503050406030204" pitchFamily="18" charset="0"/>
                          <a:ea typeface="Cambria Math" panose="02040503050406030204" pitchFamily="18" charset="0"/>
                        </a:rPr>
                        <m:t>distribution</m:t>
                      </m:r>
                      <m:r>
                        <m:rPr>
                          <m:nor/>
                        </m:rPr>
                        <a:rPr lang="en-US" b="0" i="0" smtClean="0">
                          <a:latin typeface="Cambria Math" panose="02040503050406030204" pitchFamily="18" charset="0"/>
                          <a:ea typeface="Cambria Math" panose="02040503050406030204" pitchFamily="18" charset="0"/>
                        </a:rPr>
                        <m:t>)</m:t>
                      </m:r>
                      <m:r>
                        <m:rPr>
                          <m:nor/>
                        </m:rPr>
                        <a:rPr lang="en-US" i="0">
                          <a:latin typeface="Cambria Math" panose="02040503050406030204" pitchFamily="18" charset="0"/>
                          <a:ea typeface="Cambria Math" panose="02040503050406030204" pitchFamily="18" charset="0"/>
                        </a:rPr>
                        <m:t> </m:t>
                      </m:r>
                      <m:r>
                        <m:rPr>
                          <m:nor/>
                        </m:rPr>
                        <a:rPr lang="en-US" i="0">
                          <a:latin typeface="Cambria Math" panose="02040503050406030204" pitchFamily="18" charset="0"/>
                          <a:ea typeface="Cambria Math" panose="02040503050406030204" pitchFamily="18" charset="0"/>
                        </a:rPr>
                        <m:t>corresponds</m:t>
                      </m:r>
                      <m:r>
                        <m:rPr>
                          <m:nor/>
                        </m:rPr>
                        <a:rPr lang="en-US" i="0">
                          <a:latin typeface="Cambria Math" panose="02040503050406030204" pitchFamily="18" charset="0"/>
                          <a:ea typeface="Cambria Math" panose="02040503050406030204" pitchFamily="18" charset="0"/>
                        </a:rPr>
                        <m:t> </m:t>
                      </m:r>
                      <m:r>
                        <m:rPr>
                          <m:nor/>
                        </m:rPr>
                        <a:rPr lang="en-US" i="0">
                          <a:latin typeface="Cambria Math" panose="02040503050406030204" pitchFamily="18" charset="0"/>
                          <a:ea typeface="Cambria Math" panose="02040503050406030204" pitchFamily="18" charset="0"/>
                        </a:rPr>
                        <m:t>to</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ea typeface="Cambria Math" panose="02040503050406030204" pitchFamily="18" charset="0"/>
                        </a:rPr>
                        <m:t> </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𝑍</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𝜏</m:t>
                          </m:r>
                        </m:e>
                      </m:d>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𝜏</m:t>
                              </m:r>
                            </m:num>
                            <m:den>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den>
                          </m:f>
                        </m:e>
                      </m:rad>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𝜏</m:t>
                              </m:r>
                            </m:num>
                            <m:den>
                              <m:r>
                                <a:rPr lang="en-US" b="0" i="1" smtClean="0">
                                  <a:latin typeface="Cambria Math" panose="02040503050406030204" pitchFamily="18" charset="0"/>
                                  <a:ea typeface="Cambria Math" panose="02040503050406030204" pitchFamily="18" charset="0"/>
                                </a:rPr>
                                <m:t>2</m:t>
                              </m:r>
                            </m:den>
                          </m:f>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&gt;0</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e>
                        <m:e>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𝜏</m:t>
                          </m:r>
                        </m:e>
                      </m:d>
                      <m:r>
                        <a:rPr lang="en-US" b="0" i="1" smtClean="0">
                          <a:latin typeface="Cambria Math" panose="02040503050406030204" pitchFamily="18" charset="0"/>
                          <a:ea typeface="Cambria Math" panose="02040503050406030204" pitchFamily="18" charset="0"/>
                        </a:rPr>
                        <m:t>=</m:t>
                      </m:r>
                      <m:nary>
                        <m:naryPr>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b="0"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ea typeface="Cambria Math" panose="02040503050406030204" pitchFamily="18" charset="0"/>
                            </a:rPr>
                            <m:t>𝑧</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𝑍</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𝜏</m:t>
                              </m:r>
                            </m:e>
                          </m:d>
                          <m:r>
                            <a:rPr lang="en-US" b="0" i="1" smtClean="0">
                              <a:latin typeface="Cambria Math" panose="02040503050406030204" pitchFamily="18" charset="0"/>
                              <a:ea typeface="Cambria Math" panose="02040503050406030204" pitchFamily="18" charset="0"/>
                            </a:rPr>
                            <m:t>𝑑𝑧</m:t>
                          </m:r>
                        </m:e>
                      </m:nary>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oMath>
                  </m:oMathPara>
                </a14:m>
                <a:endParaRPr lang="en-US" dirty="0"/>
              </a:p>
            </p:txBody>
          </p:sp>
        </mc:Choice>
        <mc:Fallback xmlns="">
          <p:sp>
            <p:nvSpPr>
              <p:cNvPr id="6" name="Content Placeholder 5">
                <a:extLst>
                  <a:ext uri="{FF2B5EF4-FFF2-40B4-BE49-F238E27FC236}">
                    <a16:creationId xmlns:a16="http://schemas.microsoft.com/office/drawing/2014/main" id="{D8A36327-6265-485E-BC58-921C1DFB1D65}"/>
                  </a:ext>
                </a:extLst>
              </p:cNvPr>
              <p:cNvSpPr>
                <a:spLocks noGrp="1" noRot="1" noChangeAspect="1" noMove="1" noResize="1" noEditPoints="1" noAdjustHandles="1" noChangeArrowheads="1" noChangeShapeType="1" noTextEdit="1"/>
              </p:cNvSpPr>
              <p:nvPr>
                <p:ph idx="1"/>
              </p:nvPr>
            </p:nvSpPr>
            <p:spPr>
              <a:xfrm>
                <a:off x="119269" y="4219122"/>
                <a:ext cx="5883965" cy="2442477"/>
              </a:xfrm>
              <a:blipFill>
                <a:blip r:embed="rId2"/>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D403932-9F77-4CFA-AC93-667D5D867E76}"/>
              </a:ext>
            </a:extLst>
          </p:cNvPr>
          <p:cNvSpPr txBox="1"/>
          <p:nvPr/>
        </p:nvSpPr>
        <p:spPr>
          <a:xfrm>
            <a:off x="6586331" y="5440361"/>
            <a:ext cx="2868093" cy="307777"/>
          </a:xfrm>
          <a:prstGeom prst="rect">
            <a:avLst/>
          </a:prstGeom>
          <a:noFill/>
        </p:spPr>
        <p:txBody>
          <a:bodyPr wrap="none" rtlCol="0">
            <a:spAutoFit/>
          </a:bodyPr>
          <a:lstStyle/>
          <a:p>
            <a:r>
              <a:rPr lang="en-US" sz="1400" dirty="0">
                <a:latin typeface="Consolas" panose="020B0609020204030204" pitchFamily="49" charset="0"/>
              </a:rPr>
              <a:t>Z=</a:t>
            </a:r>
            <a:r>
              <a:rPr lang="en-US" sz="1400" dirty="0" err="1">
                <a:latin typeface="Consolas" panose="020B0609020204030204" pitchFamily="49" charset="0"/>
              </a:rPr>
              <a:t>pymc.Normal</a:t>
            </a:r>
            <a:r>
              <a:rPr lang="en-US" sz="1400" dirty="0">
                <a:latin typeface="Consolas" panose="020B0609020204030204" pitchFamily="49" charset="0"/>
              </a:rPr>
              <a:t>(“Z”, mu, tau)</a:t>
            </a:r>
          </a:p>
        </p:txBody>
      </p:sp>
      <p:pic>
        <p:nvPicPr>
          <p:cNvPr id="3" name="Picture 2" descr="A close up of a map&#10;&#10;Description generated with high confidence">
            <a:extLst>
              <a:ext uri="{FF2B5EF4-FFF2-40B4-BE49-F238E27FC236}">
                <a16:creationId xmlns:a16="http://schemas.microsoft.com/office/drawing/2014/main" id="{A08659B6-FDC8-4807-99BC-C0729EAFB157}"/>
              </a:ext>
            </a:extLst>
          </p:cNvPr>
          <p:cNvPicPr>
            <a:picLocks noChangeAspect="1"/>
          </p:cNvPicPr>
          <p:nvPr/>
        </p:nvPicPr>
        <p:blipFill>
          <a:blip r:embed="rId3"/>
          <a:stretch>
            <a:fillRect/>
          </a:stretch>
        </p:blipFill>
        <p:spPr>
          <a:xfrm>
            <a:off x="4894608" y="2236756"/>
            <a:ext cx="7067550" cy="2228850"/>
          </a:xfrm>
          <a:prstGeom prst="rect">
            <a:avLst/>
          </a:prstGeom>
        </p:spPr>
      </p:pic>
    </p:spTree>
    <p:extLst>
      <p:ext uri="{BB962C8B-B14F-4D97-AF65-F5344CB8AC3E}">
        <p14:creationId xmlns:p14="http://schemas.microsoft.com/office/powerpoint/2010/main" val="3076637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1D6A12-9022-4CB2-B047-0E7C068B71A6}"/>
              </a:ext>
            </a:extLst>
          </p:cNvPr>
          <p:cNvSpPr>
            <a:spLocks noGrp="1"/>
          </p:cNvSpPr>
          <p:nvPr>
            <p:ph type="title"/>
          </p:nvPr>
        </p:nvSpPr>
        <p:spPr/>
        <p:txBody>
          <a:bodyPr/>
          <a:lstStyle/>
          <a:p>
            <a:r>
              <a:rPr lang="en-US" dirty="0"/>
              <a:t>Exponential Distribution </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D8A36327-6265-485E-BC58-921C1DFB1D65}"/>
                  </a:ext>
                </a:extLst>
              </p:cNvPr>
              <p:cNvSpPr>
                <a:spLocks noGrp="1"/>
              </p:cNvSpPr>
              <p:nvPr>
                <p:ph idx="1"/>
              </p:nvPr>
            </p:nvSpPr>
            <p:spPr>
              <a:xfrm>
                <a:off x="212034" y="3968335"/>
                <a:ext cx="5883965" cy="2442477"/>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Exp</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𝑍</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𝜆</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𝑧</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≥0</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e>
                        <m:e>
                          <m:r>
                            <a:rPr lang="en-US" b="0" i="1" smtClean="0">
                              <a:latin typeface="Cambria Math" panose="02040503050406030204" pitchFamily="18" charset="0"/>
                              <a:ea typeface="Cambria Math" panose="02040503050406030204" pitchFamily="18" charset="0"/>
                            </a:rPr>
                            <m:t>𝜆</m:t>
                          </m:r>
                        </m:e>
                      </m:d>
                      <m:r>
                        <a:rPr lang="en-US" b="0" i="1" smtClean="0">
                          <a:latin typeface="Cambria Math" panose="02040503050406030204" pitchFamily="18" charset="0"/>
                          <a:ea typeface="Cambria Math" panose="02040503050406030204" pitchFamily="18" charset="0"/>
                        </a:rPr>
                        <m:t>=</m:t>
                      </m:r>
                      <m:nary>
                        <m:naryPr>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b="0"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ea typeface="Cambria Math" panose="02040503050406030204" pitchFamily="18" charset="0"/>
                            </a:rPr>
                            <m:t>𝑧</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𝑍</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𝜆</m:t>
                              </m:r>
                            </m:e>
                          </m:d>
                          <m:r>
                            <a:rPr lang="en-US" b="0" i="1" smtClean="0">
                              <a:latin typeface="Cambria Math" panose="02040503050406030204" pitchFamily="18" charset="0"/>
                              <a:ea typeface="Cambria Math" panose="02040503050406030204" pitchFamily="18" charset="0"/>
                            </a:rPr>
                            <m:t>𝑑𝑧</m:t>
                          </m:r>
                        </m:e>
                      </m:nary>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𝜆</m:t>
                          </m:r>
                        </m:den>
                      </m:f>
                    </m:oMath>
                  </m:oMathPara>
                </a14:m>
                <a:endParaRPr lang="en-US" dirty="0"/>
              </a:p>
            </p:txBody>
          </p:sp>
        </mc:Choice>
        <mc:Fallback xmlns="">
          <p:sp>
            <p:nvSpPr>
              <p:cNvPr id="6" name="Content Placeholder 5">
                <a:extLst>
                  <a:ext uri="{FF2B5EF4-FFF2-40B4-BE49-F238E27FC236}">
                    <a16:creationId xmlns:a16="http://schemas.microsoft.com/office/drawing/2014/main" id="{D8A36327-6265-485E-BC58-921C1DFB1D65}"/>
                  </a:ext>
                </a:extLst>
              </p:cNvPr>
              <p:cNvSpPr>
                <a:spLocks noGrp="1" noRot="1" noChangeAspect="1" noMove="1" noResize="1" noEditPoints="1" noAdjustHandles="1" noChangeArrowheads="1" noChangeShapeType="1" noTextEdit="1"/>
              </p:cNvSpPr>
              <p:nvPr>
                <p:ph idx="1"/>
              </p:nvPr>
            </p:nvSpPr>
            <p:spPr>
              <a:xfrm>
                <a:off x="212034" y="3968335"/>
                <a:ext cx="5883965" cy="2442477"/>
              </a:xfrm>
              <a:blipFill>
                <a:blip r:embed="rId2"/>
                <a:stretch>
                  <a:fillRect/>
                </a:stretch>
              </a:blipFill>
            </p:spPr>
            <p:txBody>
              <a:bodyPr/>
              <a:lstStyle/>
              <a:p>
                <a:r>
                  <a:rPr lang="en-US">
                    <a:noFill/>
                  </a:rPr>
                  <a:t> </a:t>
                </a:r>
              </a:p>
            </p:txBody>
          </p:sp>
        </mc:Fallback>
      </mc:AlternateContent>
      <p:pic>
        <p:nvPicPr>
          <p:cNvPr id="8" name="Picture 7" descr="A close up of a map&#10;&#10;Description generated with high confidence">
            <a:extLst>
              <a:ext uri="{FF2B5EF4-FFF2-40B4-BE49-F238E27FC236}">
                <a16:creationId xmlns:a16="http://schemas.microsoft.com/office/drawing/2014/main" id="{48F7D8F9-1556-40F4-99C2-CF3E452DB742}"/>
              </a:ext>
            </a:extLst>
          </p:cNvPr>
          <p:cNvPicPr>
            <a:picLocks noChangeAspect="1"/>
          </p:cNvPicPr>
          <p:nvPr/>
        </p:nvPicPr>
        <p:blipFill>
          <a:blip r:embed="rId3"/>
          <a:stretch>
            <a:fillRect/>
          </a:stretch>
        </p:blipFill>
        <p:spPr>
          <a:xfrm>
            <a:off x="4829175" y="2052637"/>
            <a:ext cx="7362825" cy="2752725"/>
          </a:xfrm>
          <a:prstGeom prst="rect">
            <a:avLst/>
          </a:prstGeom>
        </p:spPr>
      </p:pic>
      <p:sp>
        <p:nvSpPr>
          <p:cNvPr id="7" name="TextBox 6">
            <a:extLst>
              <a:ext uri="{FF2B5EF4-FFF2-40B4-BE49-F238E27FC236}">
                <a16:creationId xmlns:a16="http://schemas.microsoft.com/office/drawing/2014/main" id="{FD403932-9F77-4CFA-AC93-667D5D867E76}"/>
              </a:ext>
            </a:extLst>
          </p:cNvPr>
          <p:cNvSpPr txBox="1"/>
          <p:nvPr/>
        </p:nvSpPr>
        <p:spPr>
          <a:xfrm>
            <a:off x="6586331" y="5440361"/>
            <a:ext cx="3365024" cy="307777"/>
          </a:xfrm>
          <a:prstGeom prst="rect">
            <a:avLst/>
          </a:prstGeom>
          <a:noFill/>
        </p:spPr>
        <p:txBody>
          <a:bodyPr wrap="none" rtlCol="0">
            <a:spAutoFit/>
          </a:bodyPr>
          <a:lstStyle/>
          <a:p>
            <a:r>
              <a:rPr lang="en-US" sz="1400" dirty="0">
                <a:latin typeface="Consolas" panose="020B0609020204030204" pitchFamily="49" charset="0"/>
              </a:rPr>
              <a:t>Z=</a:t>
            </a:r>
            <a:r>
              <a:rPr lang="en-US" sz="1400" dirty="0" err="1">
                <a:latin typeface="Consolas" panose="020B0609020204030204" pitchFamily="49" charset="0"/>
              </a:rPr>
              <a:t>pymc.Exponential</a:t>
            </a:r>
            <a:r>
              <a:rPr lang="en-US" sz="1400" dirty="0">
                <a:latin typeface="Consolas" panose="020B0609020204030204" pitchFamily="49" charset="0"/>
              </a:rPr>
              <a:t>(“Z”, lambda_)</a:t>
            </a:r>
          </a:p>
        </p:txBody>
      </p:sp>
    </p:spTree>
    <p:extLst>
      <p:ext uri="{BB962C8B-B14F-4D97-AF65-F5344CB8AC3E}">
        <p14:creationId xmlns:p14="http://schemas.microsoft.com/office/powerpoint/2010/main" val="699226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2265BC-9135-47AB-BB99-A80A26D7F287}"/>
              </a:ext>
            </a:extLst>
          </p:cNvPr>
          <p:cNvSpPr>
            <a:spLocks noGrp="1"/>
          </p:cNvSpPr>
          <p:nvPr>
            <p:ph type="title"/>
          </p:nvPr>
        </p:nvSpPr>
        <p:spPr/>
        <p:txBody>
          <a:bodyPr/>
          <a:lstStyle/>
          <a:p>
            <a:r>
              <a:rPr lang="en-US" dirty="0"/>
              <a:t>PyMC Framework</a:t>
            </a:r>
          </a:p>
        </p:txBody>
      </p:sp>
      <p:sp>
        <p:nvSpPr>
          <p:cNvPr id="6" name="Text Placeholder 5">
            <a:extLst>
              <a:ext uri="{FF2B5EF4-FFF2-40B4-BE49-F238E27FC236}">
                <a16:creationId xmlns:a16="http://schemas.microsoft.com/office/drawing/2014/main" id="{944C29DF-80D3-42D1-B574-26B37E9B6A48}"/>
              </a:ext>
            </a:extLst>
          </p:cNvPr>
          <p:cNvSpPr>
            <a:spLocks noGrp="1"/>
          </p:cNvSpPr>
          <p:nvPr>
            <p:ph type="body" idx="1"/>
          </p:nvPr>
        </p:nvSpPr>
        <p:spPr/>
        <p:txBody>
          <a:bodyPr/>
          <a:lstStyle/>
          <a:p>
            <a:r>
              <a:rPr lang="en-US" dirty="0"/>
              <a:t>PyMC is a python module that implements Bayesian statistical models and fitting algorithms</a:t>
            </a:r>
          </a:p>
        </p:txBody>
      </p:sp>
    </p:spTree>
    <p:extLst>
      <p:ext uri="{BB962C8B-B14F-4D97-AF65-F5344CB8AC3E}">
        <p14:creationId xmlns:p14="http://schemas.microsoft.com/office/powerpoint/2010/main" val="4149719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1D6A12-9022-4CB2-B047-0E7C068B71A6}"/>
              </a:ext>
            </a:extLst>
          </p:cNvPr>
          <p:cNvSpPr>
            <a:spLocks noGrp="1"/>
          </p:cNvSpPr>
          <p:nvPr>
            <p:ph type="title"/>
          </p:nvPr>
        </p:nvSpPr>
        <p:spPr/>
        <p:txBody>
          <a:bodyPr/>
          <a:lstStyle/>
          <a:p>
            <a:r>
              <a:rPr lang="en-US" dirty="0"/>
              <a:t>Gamma Distribution </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D8A36327-6265-485E-BC58-921C1DFB1D65}"/>
                  </a:ext>
                </a:extLst>
              </p:cNvPr>
              <p:cNvSpPr>
                <a:spLocks noGrp="1"/>
              </p:cNvSpPr>
              <p:nvPr>
                <p:ph idx="1"/>
              </p:nvPr>
            </p:nvSpPr>
            <p:spPr>
              <a:xfrm>
                <a:off x="212034" y="3968335"/>
                <a:ext cx="5883965" cy="2442477"/>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Gamma</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𝑍</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𝛽</m:t>
                              </m:r>
                            </m:e>
                            <m:sup>
                              <m:r>
                                <a:rPr lang="en-US" b="0" i="1" smtClean="0">
                                  <a:latin typeface="Cambria Math" panose="02040503050406030204" pitchFamily="18" charset="0"/>
                                  <a:ea typeface="Cambria Math" panose="02040503050406030204" pitchFamily="18" charset="0"/>
                                </a:rPr>
                                <m:t>𝛼</m:t>
                              </m:r>
                            </m:sup>
                          </m:sSup>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𝑧</m:t>
                              </m:r>
                            </m:e>
                            <m:sup>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−1</m:t>
                              </m:r>
                            </m:sup>
                          </m:sSup>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𝑧</m:t>
                              </m:r>
                            </m:sup>
                          </m:sSup>
                        </m:num>
                        <m:den>
                          <m:r>
                            <m:rPr>
                              <m:sty m:val="p"/>
                            </m:rPr>
                            <a:rPr lang="el-GR" b="0" i="1" smtClean="0">
                              <a:latin typeface="Cambria Math" panose="02040503050406030204" pitchFamily="18" charset="0"/>
                              <a:ea typeface="Cambria Math" panose="02040503050406030204" pitchFamily="18" charset="0"/>
                            </a:rPr>
                            <m:t>Γ</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&gt;0, </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&gt;0, </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≥0</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e>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m:t>
                      </m:r>
                      <m:nary>
                        <m:naryPr>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b="0"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ea typeface="Cambria Math" panose="02040503050406030204" pitchFamily="18" charset="0"/>
                            </a:rPr>
                            <m:t>𝑧</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𝑍</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𝑑𝑧</m:t>
                          </m:r>
                        </m:e>
                      </m:nary>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𝛽</m:t>
                          </m:r>
                        </m:den>
                      </m:f>
                    </m:oMath>
                  </m:oMathPara>
                </a14:m>
                <a:endParaRPr lang="en-US" dirty="0"/>
              </a:p>
            </p:txBody>
          </p:sp>
        </mc:Choice>
        <mc:Fallback xmlns="">
          <p:sp>
            <p:nvSpPr>
              <p:cNvPr id="6" name="Content Placeholder 5">
                <a:extLst>
                  <a:ext uri="{FF2B5EF4-FFF2-40B4-BE49-F238E27FC236}">
                    <a16:creationId xmlns:a16="http://schemas.microsoft.com/office/drawing/2014/main" id="{D8A36327-6265-485E-BC58-921C1DFB1D65}"/>
                  </a:ext>
                </a:extLst>
              </p:cNvPr>
              <p:cNvSpPr>
                <a:spLocks noGrp="1" noRot="1" noChangeAspect="1" noMove="1" noResize="1" noEditPoints="1" noAdjustHandles="1" noChangeArrowheads="1" noChangeShapeType="1" noTextEdit="1"/>
              </p:cNvSpPr>
              <p:nvPr>
                <p:ph idx="1"/>
              </p:nvPr>
            </p:nvSpPr>
            <p:spPr>
              <a:xfrm>
                <a:off x="212034" y="3968335"/>
                <a:ext cx="5883965" cy="2442477"/>
              </a:xfrm>
              <a:blipFill>
                <a:blip r:embed="rId2"/>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D403932-9F77-4CFA-AC93-667D5D867E76}"/>
              </a:ext>
            </a:extLst>
          </p:cNvPr>
          <p:cNvSpPr txBox="1"/>
          <p:nvPr/>
        </p:nvSpPr>
        <p:spPr>
          <a:xfrm>
            <a:off x="6586331" y="5440361"/>
            <a:ext cx="3166251" cy="307777"/>
          </a:xfrm>
          <a:prstGeom prst="rect">
            <a:avLst/>
          </a:prstGeom>
          <a:noFill/>
        </p:spPr>
        <p:txBody>
          <a:bodyPr wrap="none" rtlCol="0">
            <a:spAutoFit/>
          </a:bodyPr>
          <a:lstStyle/>
          <a:p>
            <a:r>
              <a:rPr lang="en-US" sz="1400" dirty="0">
                <a:latin typeface="Consolas" panose="020B0609020204030204" pitchFamily="49" charset="0"/>
              </a:rPr>
              <a:t>Z=</a:t>
            </a:r>
            <a:r>
              <a:rPr lang="en-US" sz="1400" dirty="0" err="1">
                <a:latin typeface="Consolas" panose="020B0609020204030204" pitchFamily="49" charset="0"/>
              </a:rPr>
              <a:t>pymc.Gamma</a:t>
            </a:r>
            <a:r>
              <a:rPr lang="en-US" sz="1400" dirty="0">
                <a:latin typeface="Consolas" panose="020B0609020204030204" pitchFamily="49" charset="0"/>
              </a:rPr>
              <a:t>(“Z”, alpha, beta)</a:t>
            </a:r>
          </a:p>
        </p:txBody>
      </p:sp>
      <p:pic>
        <p:nvPicPr>
          <p:cNvPr id="3" name="Picture 2" descr="A close up of a map&#10;&#10;Description generated with high confidence">
            <a:extLst>
              <a:ext uri="{FF2B5EF4-FFF2-40B4-BE49-F238E27FC236}">
                <a16:creationId xmlns:a16="http://schemas.microsoft.com/office/drawing/2014/main" id="{49A2F95B-D4FD-4AAD-9705-8355CA8A9C6F}"/>
              </a:ext>
            </a:extLst>
          </p:cNvPr>
          <p:cNvPicPr>
            <a:picLocks noChangeAspect="1"/>
          </p:cNvPicPr>
          <p:nvPr/>
        </p:nvPicPr>
        <p:blipFill>
          <a:blip r:embed="rId3"/>
          <a:stretch>
            <a:fillRect/>
          </a:stretch>
        </p:blipFill>
        <p:spPr>
          <a:xfrm>
            <a:off x="4921941" y="1928812"/>
            <a:ext cx="7058025" cy="3000375"/>
          </a:xfrm>
          <a:prstGeom prst="rect">
            <a:avLst/>
          </a:prstGeom>
        </p:spPr>
      </p:pic>
    </p:spTree>
    <p:extLst>
      <p:ext uri="{BB962C8B-B14F-4D97-AF65-F5344CB8AC3E}">
        <p14:creationId xmlns:p14="http://schemas.microsoft.com/office/powerpoint/2010/main" val="1136157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1D6A12-9022-4CB2-B047-0E7C068B71A6}"/>
              </a:ext>
            </a:extLst>
          </p:cNvPr>
          <p:cNvSpPr>
            <a:spLocks noGrp="1"/>
          </p:cNvSpPr>
          <p:nvPr>
            <p:ph type="title"/>
          </p:nvPr>
        </p:nvSpPr>
        <p:spPr/>
        <p:txBody>
          <a:bodyPr/>
          <a:lstStyle/>
          <a:p>
            <a:r>
              <a:rPr lang="en-US" dirty="0"/>
              <a:t>Beta Distribution </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D8A36327-6265-485E-BC58-921C1DFB1D65}"/>
                  </a:ext>
                </a:extLst>
              </p:cNvPr>
              <p:cNvSpPr>
                <a:spLocks noGrp="1"/>
              </p:cNvSpPr>
              <p:nvPr>
                <p:ph idx="1"/>
              </p:nvPr>
            </p:nvSpPr>
            <p:spPr>
              <a:xfrm>
                <a:off x="212034" y="3968335"/>
                <a:ext cx="6374297" cy="2442477"/>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Beta</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𝑍</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m:rPr>
                            <m:sty m:val="p"/>
                          </m:rPr>
                          <a:rPr lang="el-GR" b="0" i="1" smtClean="0">
                            <a:latin typeface="Cambria Math" panose="02040503050406030204" pitchFamily="18" charset="0"/>
                            <a:ea typeface="Cambria Math" panose="02040503050406030204" pitchFamily="18" charset="0"/>
                          </a:rPr>
                          <m:t>Γ</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num>
                      <m:den>
                        <m:r>
                          <m:rPr>
                            <m:sty m:val="p"/>
                          </m:rPr>
                          <a:rPr lang="el-GR" b="0" i="1" smtClean="0">
                            <a:latin typeface="Cambria Math" panose="02040503050406030204" pitchFamily="18" charset="0"/>
                            <a:ea typeface="Cambria Math" panose="02040503050406030204" pitchFamily="18" charset="0"/>
                          </a:rPr>
                          <m:t>Γ</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Γ</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den>
                    </m:f>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𝑧</m:t>
                        </m:r>
                      </m:e>
                      <m:sup>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−1</m:t>
                        </m:r>
                      </m:sup>
                    </m:sSup>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&gt;0, </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&gt;0, 0≺</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&lt;</m:t>
                    </m:r>
                  </m:oMath>
                </a14:m>
                <a:r>
                  <a:rPr lang="en-US" dirty="0"/>
                  <a:t>1</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e>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m:t>
                      </m:r>
                      <m:nary>
                        <m:naryPr>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b="0"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ea typeface="Cambria Math" panose="02040503050406030204" pitchFamily="18" charset="0"/>
                            </a:rPr>
                            <m:t>𝑧</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𝑍</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𝑑𝑧</m:t>
                          </m:r>
                        </m:e>
                      </m:nary>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den>
                      </m:f>
                    </m:oMath>
                  </m:oMathPara>
                </a14:m>
                <a:endParaRPr lang="en-US" dirty="0"/>
              </a:p>
            </p:txBody>
          </p:sp>
        </mc:Choice>
        <mc:Fallback xmlns="">
          <p:sp>
            <p:nvSpPr>
              <p:cNvPr id="6" name="Content Placeholder 5">
                <a:extLst>
                  <a:ext uri="{FF2B5EF4-FFF2-40B4-BE49-F238E27FC236}">
                    <a16:creationId xmlns:a16="http://schemas.microsoft.com/office/drawing/2014/main" id="{D8A36327-6265-485E-BC58-921C1DFB1D65}"/>
                  </a:ext>
                </a:extLst>
              </p:cNvPr>
              <p:cNvSpPr>
                <a:spLocks noGrp="1" noRot="1" noChangeAspect="1" noMove="1" noResize="1" noEditPoints="1" noAdjustHandles="1" noChangeArrowheads="1" noChangeShapeType="1" noTextEdit="1"/>
              </p:cNvSpPr>
              <p:nvPr>
                <p:ph idx="1"/>
              </p:nvPr>
            </p:nvSpPr>
            <p:spPr>
              <a:xfrm>
                <a:off x="212034" y="3968335"/>
                <a:ext cx="6374297" cy="2442477"/>
              </a:xfrm>
              <a:blipFill>
                <a:blip r:embed="rId2"/>
                <a:stretch>
                  <a:fillRect l="-28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D403932-9F77-4CFA-AC93-667D5D867E76}"/>
              </a:ext>
            </a:extLst>
          </p:cNvPr>
          <p:cNvSpPr txBox="1"/>
          <p:nvPr/>
        </p:nvSpPr>
        <p:spPr>
          <a:xfrm>
            <a:off x="7089914" y="5453613"/>
            <a:ext cx="3166251" cy="307777"/>
          </a:xfrm>
          <a:prstGeom prst="rect">
            <a:avLst/>
          </a:prstGeom>
          <a:noFill/>
        </p:spPr>
        <p:txBody>
          <a:bodyPr wrap="none" rtlCol="0">
            <a:spAutoFit/>
          </a:bodyPr>
          <a:lstStyle/>
          <a:p>
            <a:r>
              <a:rPr lang="en-US" sz="1400" dirty="0">
                <a:latin typeface="Consolas" panose="020B0609020204030204" pitchFamily="49" charset="0"/>
              </a:rPr>
              <a:t>Z=</a:t>
            </a:r>
            <a:r>
              <a:rPr lang="en-US" sz="1400" dirty="0" err="1">
                <a:latin typeface="Consolas" panose="020B0609020204030204" pitchFamily="49" charset="0"/>
              </a:rPr>
              <a:t>pymc.Beta</a:t>
            </a:r>
            <a:r>
              <a:rPr lang="en-US" sz="1400" dirty="0">
                <a:latin typeface="Consolas" panose="020B0609020204030204" pitchFamily="49" charset="0"/>
              </a:rPr>
              <a:t>(“Z”, alpha, beta)</a:t>
            </a:r>
          </a:p>
        </p:txBody>
      </p:sp>
      <p:pic>
        <p:nvPicPr>
          <p:cNvPr id="4" name="Picture 3" descr="A close up of a map&#10;&#10;Description generated with high confidence">
            <a:extLst>
              <a:ext uri="{FF2B5EF4-FFF2-40B4-BE49-F238E27FC236}">
                <a16:creationId xmlns:a16="http://schemas.microsoft.com/office/drawing/2014/main" id="{A09CA4C9-96EF-4EB7-9350-0DB98EB48373}"/>
              </a:ext>
            </a:extLst>
          </p:cNvPr>
          <p:cNvPicPr>
            <a:picLocks noChangeAspect="1"/>
          </p:cNvPicPr>
          <p:nvPr/>
        </p:nvPicPr>
        <p:blipFill>
          <a:blip r:embed="rId3"/>
          <a:stretch>
            <a:fillRect/>
          </a:stretch>
        </p:blipFill>
        <p:spPr>
          <a:xfrm>
            <a:off x="5064816" y="1895267"/>
            <a:ext cx="6915150" cy="2828925"/>
          </a:xfrm>
          <a:prstGeom prst="rect">
            <a:avLst/>
          </a:prstGeom>
        </p:spPr>
      </p:pic>
    </p:spTree>
    <p:extLst>
      <p:ext uri="{BB962C8B-B14F-4D97-AF65-F5344CB8AC3E}">
        <p14:creationId xmlns:p14="http://schemas.microsoft.com/office/powerpoint/2010/main" val="134466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1D6A12-9022-4CB2-B047-0E7C068B71A6}"/>
              </a:ext>
            </a:extLst>
          </p:cNvPr>
          <p:cNvSpPr>
            <a:spLocks noGrp="1"/>
          </p:cNvSpPr>
          <p:nvPr>
            <p:ph type="title"/>
          </p:nvPr>
        </p:nvSpPr>
        <p:spPr/>
        <p:txBody>
          <a:bodyPr/>
          <a:lstStyle/>
          <a:p>
            <a:r>
              <a:rPr lang="en-US" dirty="0"/>
              <a:t>Multivariate Normal Distribution </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D8A36327-6265-485E-BC58-921C1DFB1D65}"/>
                  </a:ext>
                </a:extLst>
              </p:cNvPr>
              <p:cNvSpPr>
                <a:spLocks noGrp="1"/>
              </p:cNvSpPr>
              <p:nvPr>
                <p:ph idx="1"/>
              </p:nvPr>
            </p:nvSpPr>
            <p:spPr>
              <a:xfrm>
                <a:off x="172277" y="2258919"/>
                <a:ext cx="7301949" cy="1704601"/>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 </m:t>
                          </m:r>
                          <m:r>
                            <m:rPr>
                              <m:sty m:val="p"/>
                            </m:rPr>
                            <a:rPr lang="el-GR" i="1">
                              <a:latin typeface="Cambria Math" panose="02040503050406030204" pitchFamily="18" charset="0"/>
                              <a:ea typeface="Cambria Math" panose="02040503050406030204" pitchFamily="18" charset="0"/>
                            </a:rPr>
                            <m:t>Τ</m:t>
                          </m:r>
                        </m:e>
                      </m:d>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Τ</m:t>
                      </m:r>
                      <m:r>
                        <a:rPr lang="en-US" i="1">
                          <a:latin typeface="Cambria Math" panose="02040503050406030204" pitchFamily="18" charset="0"/>
                          <a:ea typeface="Cambria Math" panose="02040503050406030204" pitchFamily="18" charset="0"/>
                        </a:rPr>
                        <m:t> </m:t>
                      </m:r>
                      <m:r>
                        <m:rPr>
                          <m:nor/>
                        </m:rPr>
                        <a:rPr lang="en-US" i="0">
                          <a:latin typeface="Cambria Math" panose="02040503050406030204" pitchFamily="18" charset="0"/>
                          <a:ea typeface="Cambria Math" panose="02040503050406030204" pitchFamily="18" charset="0"/>
                        </a:rPr>
                        <m:t>(</m:t>
                      </m:r>
                      <m:r>
                        <m:rPr>
                          <m:nor/>
                        </m:rPr>
                        <a:rPr lang="en-US" i="0">
                          <a:latin typeface="Cambria Math" panose="02040503050406030204" pitchFamily="18" charset="0"/>
                          <a:ea typeface="Cambria Math" panose="02040503050406030204" pitchFamily="18" charset="0"/>
                        </a:rPr>
                        <m:t>precision</m:t>
                      </m:r>
                      <m:r>
                        <m:rPr>
                          <m:nor/>
                        </m:rPr>
                        <a:rPr lang="en-US" b="0" i="0" smtClean="0">
                          <a:latin typeface="Cambria Math" panose="02040503050406030204" pitchFamily="18" charset="0"/>
                          <a:ea typeface="Cambria Math" panose="02040503050406030204" pitchFamily="18" charset="0"/>
                        </a:rPr>
                        <m:t> </m:t>
                      </m:r>
                      <m:r>
                        <m:rPr>
                          <m:nor/>
                        </m:rPr>
                        <a:rPr lang="en-US" i="0">
                          <a:latin typeface="Cambria Math" panose="02040503050406030204" pitchFamily="18" charset="0"/>
                          <a:ea typeface="Cambria Math" panose="02040503050406030204" pitchFamily="18" charset="0"/>
                        </a:rPr>
                        <m:t>of</m:t>
                      </m:r>
                      <m:r>
                        <m:rPr>
                          <m:nor/>
                        </m:rPr>
                        <a:rPr lang="en-US" i="0">
                          <a:latin typeface="Cambria Math" panose="02040503050406030204" pitchFamily="18" charset="0"/>
                          <a:ea typeface="Cambria Math" panose="02040503050406030204" pitchFamily="18" charset="0"/>
                        </a:rPr>
                        <m:t> </m:t>
                      </m:r>
                      <m:r>
                        <m:rPr>
                          <m:nor/>
                        </m:rPr>
                        <a:rPr lang="en-US" i="0">
                          <a:latin typeface="Cambria Math" panose="02040503050406030204" pitchFamily="18" charset="0"/>
                          <a:ea typeface="Cambria Math" panose="02040503050406030204" pitchFamily="18" charset="0"/>
                        </a:rPr>
                        <m:t>the</m:t>
                      </m:r>
                      <m:r>
                        <m:rPr>
                          <m:nor/>
                        </m:rPr>
                        <a:rPr lang="en-US" i="0">
                          <a:latin typeface="Cambria Math" panose="02040503050406030204" pitchFamily="18" charset="0"/>
                          <a:ea typeface="Cambria Math" panose="02040503050406030204" pitchFamily="18" charset="0"/>
                        </a:rPr>
                        <m:t> </m:t>
                      </m:r>
                      <m:r>
                        <m:rPr>
                          <m:nor/>
                        </m:rPr>
                        <a:rPr lang="en-US" i="0">
                          <a:latin typeface="Cambria Math" panose="02040503050406030204" pitchFamily="18" charset="0"/>
                          <a:ea typeface="Cambria Math" panose="02040503050406030204" pitchFamily="18" charset="0"/>
                        </a:rPr>
                        <m:t>distribution</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is</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the</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inverse</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of</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the</m:t>
                      </m:r>
                      <m:r>
                        <m:rPr>
                          <m:nor/>
                        </m:rPr>
                        <a:rPr lang="en-US" b="0" i="0" smtClean="0">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covariance</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matrix</m:t>
                      </m:r>
                      <m:r>
                        <m:rPr>
                          <m:nor/>
                        </m:rPr>
                        <a:rPr lang="en-US" i="0">
                          <a:latin typeface="Cambria Math" panose="02040503050406030204" pitchFamily="18" charset="0"/>
                          <a:ea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Σ</m:t>
                      </m:r>
                      <m:r>
                        <a:rPr lang="en-US" b="0" i="1" smtClean="0">
                          <a:latin typeface="Cambria Math" panose="02040503050406030204" pitchFamily="18" charset="0"/>
                          <a:ea typeface="Cambria Math" panose="02040503050406030204" pitchFamily="18" charset="0"/>
                        </a:rPr>
                        <m:t> </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𝑍</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𝜏</m:t>
                          </m:r>
                        </m:e>
                      </m:d>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f>
                            <m:fPr>
                              <m:ctrlPr>
                                <a:rPr lang="en-US" b="0" i="1" smtClean="0">
                                  <a:latin typeface="Cambria Math" panose="02040503050406030204" pitchFamily="18" charset="0"/>
                                  <a:ea typeface="Cambria Math" panose="02040503050406030204" pitchFamily="18" charset="0"/>
                                </a:rPr>
                              </m:ctrlPr>
                            </m:fPr>
                            <m:num>
                              <m:d>
                                <m:dPr>
                                  <m:begChr m:val="|"/>
                                  <m:endChr m:val="|"/>
                                  <m:ctrlPr>
                                    <a:rPr lang="en-US" b="0" i="1" smtClean="0">
                                      <a:latin typeface="Cambria Math" panose="02040503050406030204" pitchFamily="18" charset="0"/>
                                      <a:ea typeface="Cambria Math" panose="02040503050406030204" pitchFamily="18" charset="0"/>
                                    </a:rPr>
                                  </m:ctrlPr>
                                </m:dPr>
                                <m:e>
                                  <m:r>
                                    <m:rPr>
                                      <m:sty m:val="p"/>
                                    </m:rPr>
                                    <a:rPr lang="el-GR" b="0" i="1" smtClean="0">
                                      <a:latin typeface="Cambria Math" panose="02040503050406030204" pitchFamily="18" charset="0"/>
                                      <a:ea typeface="Cambria Math" panose="02040503050406030204" pitchFamily="18" charset="0"/>
                                    </a:rPr>
                                    <m:t>Τ</m:t>
                                  </m:r>
                                </m:e>
                              </m:d>
                            </m:num>
                            <m:den>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den>
                          </m:f>
                        </m:e>
                      </m:rad>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den>
                          </m:f>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e>
                              </m:d>
                            </m:e>
                            <m:sup>
                              <m:r>
                                <a:rPr lang="en-US" b="0" i="1" smtClean="0">
                                  <a:latin typeface="Cambria Math" panose="02040503050406030204" pitchFamily="18" charset="0"/>
                                  <a:ea typeface="Cambria Math" panose="02040503050406030204" pitchFamily="18" charset="0"/>
                                </a:rPr>
                                <m:t>;</m:t>
                              </m:r>
                            </m:sup>
                          </m:sSup>
                          <m:r>
                            <m:rPr>
                              <m:sty m:val="p"/>
                            </m:rPr>
                            <a:rPr lang="el-GR" b="0" i="1" smtClean="0">
                              <a:latin typeface="Cambria Math" panose="02040503050406030204" pitchFamily="18" charset="0"/>
                              <a:ea typeface="Cambria Math" panose="02040503050406030204" pitchFamily="18" charset="0"/>
                            </a:rPr>
                            <m:t>Τ</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sup>
                      </m:sSup>
                    </m:oMath>
                  </m:oMathPara>
                </a14:m>
                <a:endParaRPr lang="en-US" dirty="0"/>
              </a:p>
            </p:txBody>
          </p:sp>
        </mc:Choice>
        <mc:Fallback xmlns="">
          <p:sp>
            <p:nvSpPr>
              <p:cNvPr id="6" name="Content Placeholder 5">
                <a:extLst>
                  <a:ext uri="{FF2B5EF4-FFF2-40B4-BE49-F238E27FC236}">
                    <a16:creationId xmlns:a16="http://schemas.microsoft.com/office/drawing/2014/main" id="{D8A36327-6265-485E-BC58-921C1DFB1D65}"/>
                  </a:ext>
                </a:extLst>
              </p:cNvPr>
              <p:cNvSpPr>
                <a:spLocks noGrp="1" noRot="1" noChangeAspect="1" noMove="1" noResize="1" noEditPoints="1" noAdjustHandles="1" noChangeArrowheads="1" noChangeShapeType="1" noTextEdit="1"/>
              </p:cNvSpPr>
              <p:nvPr>
                <p:ph idx="1"/>
              </p:nvPr>
            </p:nvSpPr>
            <p:spPr>
              <a:xfrm>
                <a:off x="172277" y="2258919"/>
                <a:ext cx="7301949" cy="1704601"/>
              </a:xfrm>
              <a:blipFill>
                <a:blip r:embed="rId2"/>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D403932-9F77-4CFA-AC93-667D5D867E76}"/>
              </a:ext>
            </a:extLst>
          </p:cNvPr>
          <p:cNvSpPr txBox="1"/>
          <p:nvPr/>
        </p:nvSpPr>
        <p:spPr>
          <a:xfrm>
            <a:off x="810000" y="4546181"/>
            <a:ext cx="6048451" cy="1600438"/>
          </a:xfrm>
          <a:prstGeom prst="rect">
            <a:avLst/>
          </a:prstGeom>
          <a:noFill/>
        </p:spPr>
        <p:txBody>
          <a:bodyPr wrap="none" rtlCol="0">
            <a:spAutoFit/>
          </a:bodyPr>
          <a:lstStyle/>
          <a:p>
            <a:r>
              <a:rPr lang="en-US" sz="1400" dirty="0">
                <a:latin typeface="Consolas" panose="020B0609020204030204" pitchFamily="49" charset="0"/>
              </a:rPr>
              <a:t>Z = </a:t>
            </a:r>
            <a:r>
              <a:rPr lang="en-US" sz="1400" dirty="0" err="1">
                <a:latin typeface="Consolas" panose="020B0609020204030204" pitchFamily="49" charset="0"/>
              </a:rPr>
              <a:t>pm.MvNormal</a:t>
            </a:r>
            <a:r>
              <a:rPr lang="en-US" sz="1400" dirty="0">
                <a:latin typeface="Consolas" panose="020B0609020204030204" pitchFamily="49" charset="0"/>
              </a:rPr>
              <a:t>("Z", </a:t>
            </a:r>
            <a:r>
              <a:rPr lang="en-US" sz="1400" dirty="0" err="1">
                <a:latin typeface="Consolas" panose="020B0609020204030204" pitchFamily="49" charset="0"/>
              </a:rPr>
              <a:t>np.array</a:t>
            </a:r>
            <a:r>
              <a:rPr lang="en-US" sz="1400" dirty="0">
                <a:latin typeface="Consolas" panose="020B0609020204030204" pitchFamily="49" charset="0"/>
              </a:rPr>
              <a:t>([2.,4., 6.]), </a:t>
            </a:r>
            <a:r>
              <a:rPr lang="en-US" sz="1400" dirty="0" err="1">
                <a:latin typeface="Consolas" panose="020B0609020204030204" pitchFamily="49" charset="0"/>
              </a:rPr>
              <a:t>np.identity</a:t>
            </a:r>
            <a:r>
              <a:rPr lang="en-US" sz="1400" dirty="0">
                <a:latin typeface="Consolas" panose="020B0609020204030204" pitchFamily="49" charset="0"/>
              </a:rPr>
              <a:t>(3))</a:t>
            </a:r>
          </a:p>
          <a:p>
            <a:r>
              <a:rPr lang="en-US" sz="1400" dirty="0" err="1">
                <a:latin typeface="Consolas" panose="020B0609020204030204" pitchFamily="49" charset="0"/>
              </a:rPr>
              <a:t>Z.random</a:t>
            </a:r>
            <a:r>
              <a:rPr lang="en-US" sz="1400" dirty="0">
                <a:latin typeface="Consolas" panose="020B0609020204030204" pitchFamily="49" charset="0"/>
              </a:rPr>
              <a:t>(); print(</a:t>
            </a:r>
            <a:r>
              <a:rPr lang="en-US" sz="1400" dirty="0" err="1">
                <a:latin typeface="Consolas" panose="020B0609020204030204" pitchFamily="49" charset="0"/>
              </a:rPr>
              <a:t>Z.value</a:t>
            </a:r>
            <a:r>
              <a:rPr lang="en-US" sz="1400" dirty="0">
                <a:latin typeface="Consolas" panose="020B0609020204030204" pitchFamily="49" charset="0"/>
              </a:rPr>
              <a:t>)</a:t>
            </a:r>
          </a:p>
          <a:p>
            <a:endParaRPr lang="en-US" sz="1400" dirty="0">
              <a:latin typeface="Consolas" panose="020B0609020204030204" pitchFamily="49" charset="0"/>
            </a:endParaRPr>
          </a:p>
          <a:p>
            <a:endParaRPr lang="en-US" sz="1400" dirty="0">
              <a:latin typeface="Consolas" panose="020B0609020204030204" pitchFamily="49" charset="0"/>
            </a:endParaRPr>
          </a:p>
          <a:p>
            <a:r>
              <a:rPr lang="en-US" sz="1400" dirty="0">
                <a:latin typeface="Consolas" panose="020B0609020204030204" pitchFamily="49" charset="0"/>
              </a:rPr>
              <a:t>[Output]:</a:t>
            </a:r>
          </a:p>
          <a:p>
            <a:endParaRPr lang="en-US" sz="1400" dirty="0">
              <a:latin typeface="Consolas" panose="020B0609020204030204" pitchFamily="49" charset="0"/>
            </a:endParaRPr>
          </a:p>
          <a:p>
            <a:r>
              <a:rPr lang="en-US" sz="1400" dirty="0">
                <a:latin typeface="Consolas" panose="020B0609020204030204" pitchFamily="49" charset="0"/>
              </a:rPr>
              <a:t>[ 2.66051582  4.46602181  6.6511556 ]</a:t>
            </a:r>
          </a:p>
        </p:txBody>
      </p:sp>
      <p:pic>
        <p:nvPicPr>
          <p:cNvPr id="1026" name="Picture 2" descr="https://www.mathworks.com/help/examples/stats/win64/ComputeTheMultivariateNormalPdfExample_01.png">
            <a:extLst>
              <a:ext uri="{FF2B5EF4-FFF2-40B4-BE49-F238E27FC236}">
                <a16:creationId xmlns:a16="http://schemas.microsoft.com/office/drawing/2014/main" id="{33CE283C-69D1-4F57-9B10-FCD02942D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486" y="2085974"/>
            <a:ext cx="3915465" cy="2936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378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4086A-9721-4E42-A47D-15E1FF73B377}"/>
              </a:ext>
            </a:extLst>
          </p:cNvPr>
          <p:cNvSpPr>
            <a:spLocks noGrp="1"/>
          </p:cNvSpPr>
          <p:nvPr>
            <p:ph type="title"/>
          </p:nvPr>
        </p:nvSpPr>
        <p:spPr/>
        <p:txBody>
          <a:bodyPr/>
          <a:lstStyle/>
          <a:p>
            <a:r>
              <a:rPr lang="en-US" dirty="0"/>
              <a:t>Wishart Distribution</a:t>
            </a:r>
          </a:p>
        </p:txBody>
      </p:sp>
      <p:sp>
        <p:nvSpPr>
          <p:cNvPr id="3" name="Content Placeholder 2">
            <a:extLst>
              <a:ext uri="{FF2B5EF4-FFF2-40B4-BE49-F238E27FC236}">
                <a16:creationId xmlns:a16="http://schemas.microsoft.com/office/drawing/2014/main" id="{50439110-1988-49F7-877B-8450DCEEF6C8}"/>
              </a:ext>
            </a:extLst>
          </p:cNvPr>
          <p:cNvSpPr>
            <a:spLocks noGrp="1"/>
          </p:cNvSpPr>
          <p:nvPr>
            <p:ph idx="1"/>
          </p:nvPr>
        </p:nvSpPr>
        <p:spPr>
          <a:xfrm>
            <a:off x="334539" y="2328304"/>
            <a:ext cx="4071340" cy="3636511"/>
          </a:xfrm>
        </p:spPr>
        <p:txBody>
          <a:bodyPr/>
          <a:lstStyle/>
          <a:p>
            <a:pPr algn="just"/>
            <a:r>
              <a:rPr lang="en-US" dirty="0"/>
              <a:t>Wishart distribution is a distribution over all positive semi-definite matrices</a:t>
            </a:r>
          </a:p>
          <a:p>
            <a:pPr algn="just"/>
            <a:r>
              <a:rPr lang="en-US" dirty="0"/>
              <a:t>Covariance matrices are positive-definite, hence the Wishart is an appropriate prior for covariance matrices</a:t>
            </a:r>
          </a:p>
        </p:txBody>
      </p:sp>
      <p:pic>
        <p:nvPicPr>
          <p:cNvPr id="5" name="Picture 4" descr="A picture containing object&#10;&#10;Description generated with very high confidence">
            <a:extLst>
              <a:ext uri="{FF2B5EF4-FFF2-40B4-BE49-F238E27FC236}">
                <a16:creationId xmlns:a16="http://schemas.microsoft.com/office/drawing/2014/main" id="{F66A6190-4C1F-4293-AF97-4E717F3E3178}"/>
              </a:ext>
            </a:extLst>
          </p:cNvPr>
          <p:cNvPicPr>
            <a:picLocks noChangeAspect="1"/>
          </p:cNvPicPr>
          <p:nvPr/>
        </p:nvPicPr>
        <p:blipFill>
          <a:blip r:embed="rId2"/>
          <a:stretch>
            <a:fillRect/>
          </a:stretch>
        </p:blipFill>
        <p:spPr>
          <a:xfrm>
            <a:off x="4895850" y="2425433"/>
            <a:ext cx="7296150" cy="3124200"/>
          </a:xfrm>
          <a:prstGeom prst="rect">
            <a:avLst/>
          </a:prstGeom>
        </p:spPr>
      </p:pic>
    </p:spTree>
    <p:extLst>
      <p:ext uri="{BB962C8B-B14F-4D97-AF65-F5344CB8AC3E}">
        <p14:creationId xmlns:p14="http://schemas.microsoft.com/office/powerpoint/2010/main" val="4156500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52AC6-9A1B-4838-83CE-54F17A237864}"/>
              </a:ext>
            </a:extLst>
          </p:cNvPr>
          <p:cNvSpPr>
            <a:spLocks noGrp="1"/>
          </p:cNvSpPr>
          <p:nvPr>
            <p:ph type="title"/>
          </p:nvPr>
        </p:nvSpPr>
        <p:spPr/>
        <p:txBody>
          <a:bodyPr/>
          <a:lstStyle/>
          <a:p>
            <a:r>
              <a:rPr lang="en-US" dirty="0"/>
              <a:t>There Are More</a:t>
            </a:r>
          </a:p>
        </p:txBody>
      </p:sp>
      <p:sp>
        <p:nvSpPr>
          <p:cNvPr id="3" name="Content Placeholder 2">
            <a:extLst>
              <a:ext uri="{FF2B5EF4-FFF2-40B4-BE49-F238E27FC236}">
                <a16:creationId xmlns:a16="http://schemas.microsoft.com/office/drawing/2014/main" id="{2A58AC20-52D3-4844-9B04-E67DBC353398}"/>
              </a:ext>
            </a:extLst>
          </p:cNvPr>
          <p:cNvSpPr>
            <a:spLocks noGrp="1"/>
          </p:cNvSpPr>
          <p:nvPr>
            <p:ph idx="1"/>
          </p:nvPr>
        </p:nvSpPr>
        <p:spPr/>
        <p:txBody>
          <a:bodyPr/>
          <a:lstStyle/>
          <a:p>
            <a:pPr marL="0" indent="0">
              <a:buNone/>
            </a:pPr>
            <a:r>
              <a:rPr lang="en-US" dirty="0"/>
              <a:t>https://pymc-devs.github.io/pymc/distributions.html</a:t>
            </a:r>
          </a:p>
        </p:txBody>
      </p:sp>
    </p:spTree>
    <p:extLst>
      <p:ext uri="{BB962C8B-B14F-4D97-AF65-F5344CB8AC3E}">
        <p14:creationId xmlns:p14="http://schemas.microsoft.com/office/powerpoint/2010/main" val="3355713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407448-F67E-408C-9131-F68428EDFB56}"/>
              </a:ext>
            </a:extLst>
          </p:cNvPr>
          <p:cNvSpPr>
            <a:spLocks noGrp="1"/>
          </p:cNvSpPr>
          <p:nvPr>
            <p:ph type="title"/>
          </p:nvPr>
        </p:nvSpPr>
        <p:spPr/>
        <p:txBody>
          <a:bodyPr/>
          <a:lstStyle/>
          <a:p>
            <a:r>
              <a:rPr lang="en-US" dirty="0"/>
              <a:t>Creation of Stochastic Variables Stochastic Decorator</a:t>
            </a:r>
          </a:p>
        </p:txBody>
      </p:sp>
      <p:sp>
        <p:nvSpPr>
          <p:cNvPr id="5" name="Text Placeholder 4">
            <a:extLst>
              <a:ext uri="{FF2B5EF4-FFF2-40B4-BE49-F238E27FC236}">
                <a16:creationId xmlns:a16="http://schemas.microsoft.com/office/drawing/2014/main" id="{769B7745-70BB-4195-B6C1-868E2106F988}"/>
              </a:ext>
            </a:extLst>
          </p:cNvPr>
          <p:cNvSpPr>
            <a:spLocks noGrp="1"/>
          </p:cNvSpPr>
          <p:nvPr>
            <p:ph type="body" idx="1"/>
          </p:nvPr>
        </p:nvSpPr>
        <p:spPr>
          <a:xfrm>
            <a:off x="108488" y="5281201"/>
            <a:ext cx="11538488" cy="433955"/>
          </a:xfrm>
        </p:spPr>
        <p:txBody>
          <a:bodyPr/>
          <a:lstStyle/>
          <a:p>
            <a:endParaRPr lang="en-US" dirty="0"/>
          </a:p>
        </p:txBody>
      </p:sp>
    </p:spTree>
    <p:extLst>
      <p:ext uri="{BB962C8B-B14F-4D97-AF65-F5344CB8AC3E}">
        <p14:creationId xmlns:p14="http://schemas.microsoft.com/office/powerpoint/2010/main" val="1181138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6F0F7E-3B3F-4194-BF79-47996DC19EBD}"/>
              </a:ext>
            </a:extLst>
          </p:cNvPr>
          <p:cNvSpPr>
            <a:spLocks noGrp="1"/>
          </p:cNvSpPr>
          <p:nvPr>
            <p:ph type="title"/>
          </p:nvPr>
        </p:nvSpPr>
        <p:spPr/>
        <p:txBody>
          <a:bodyPr/>
          <a:lstStyle/>
          <a:p>
            <a:r>
              <a:rPr lang="en-US" dirty="0"/>
              <a:t>@</a:t>
            </a:r>
            <a:r>
              <a:rPr lang="en-US" dirty="0" err="1"/>
              <a:t>pymc.stochastic</a:t>
            </a:r>
            <a:endParaRPr lang="en-US" dirty="0"/>
          </a:p>
        </p:txBody>
      </p:sp>
      <p:sp>
        <p:nvSpPr>
          <p:cNvPr id="5" name="Content Placeholder 4">
            <a:extLst>
              <a:ext uri="{FF2B5EF4-FFF2-40B4-BE49-F238E27FC236}">
                <a16:creationId xmlns:a16="http://schemas.microsoft.com/office/drawing/2014/main" id="{8439C878-C78C-429A-936D-588D4ACB4163}"/>
              </a:ext>
            </a:extLst>
          </p:cNvPr>
          <p:cNvSpPr>
            <a:spLocks noGrp="1"/>
          </p:cNvSpPr>
          <p:nvPr>
            <p:ph idx="1"/>
          </p:nvPr>
        </p:nvSpPr>
        <p:spPr>
          <a:xfrm>
            <a:off x="818712" y="2222287"/>
            <a:ext cx="10960000" cy="3636511"/>
          </a:xfrm>
        </p:spPr>
        <p:txBody>
          <a:bodyPr>
            <a:normAutofit lnSpcReduction="10000"/>
          </a:bodyPr>
          <a:lstStyle/>
          <a:p>
            <a:pPr algn="just"/>
            <a:r>
              <a:rPr lang="en-US" dirty="0"/>
              <a:t>A python function preceded by </a:t>
            </a:r>
            <a:r>
              <a:rPr lang="en-US" sz="1400" dirty="0">
                <a:latin typeface="Consolas" panose="020B0609020204030204" pitchFamily="49" charset="0"/>
              </a:rPr>
              <a:t>@</a:t>
            </a:r>
            <a:r>
              <a:rPr lang="en-US" sz="1400" dirty="0" err="1">
                <a:latin typeface="Consolas" panose="020B0609020204030204" pitchFamily="49" charset="0"/>
              </a:rPr>
              <a:t>pymc.stochastic</a:t>
            </a:r>
            <a:r>
              <a:rPr lang="en-US" dirty="0"/>
              <a:t> decorator will create a </a:t>
            </a:r>
            <a:r>
              <a:rPr lang="en-US" sz="1400" dirty="0" err="1">
                <a:latin typeface="Consolas" panose="020B0609020204030204" pitchFamily="49" charset="0"/>
              </a:rPr>
              <a:t>pymc.Stochastic</a:t>
            </a:r>
            <a:r>
              <a:rPr lang="en-US" dirty="0"/>
              <a:t> object, which takes its name from the function it decorates, and has all the familiar methods and attributes</a:t>
            </a:r>
          </a:p>
          <a:p>
            <a:pPr algn="just"/>
            <a:r>
              <a:rPr lang="en-US" dirty="0"/>
              <a:t>The </a:t>
            </a:r>
            <a:r>
              <a:rPr lang="en-US" sz="1400" dirty="0">
                <a:latin typeface="Consolas" panose="020B0609020204030204" pitchFamily="49" charset="0"/>
              </a:rPr>
              <a:t>Stochastic</a:t>
            </a:r>
            <a:r>
              <a:rPr lang="en-US" dirty="0"/>
              <a:t> object produced by the </a:t>
            </a:r>
            <a:r>
              <a:rPr lang="en-US" sz="1400" dirty="0">
                <a:latin typeface="Consolas" panose="020B0609020204030204" pitchFamily="49" charset="0"/>
              </a:rPr>
              <a:t>@stochastic</a:t>
            </a:r>
            <a:r>
              <a:rPr lang="en-US" dirty="0"/>
              <a:t> decorator will evaluate its log-probability using the function. The value argument, which is required, provides an initial value for the variable. The remaining arguments will be assigned as parents</a:t>
            </a:r>
          </a:p>
          <a:p>
            <a:pPr algn="just"/>
            <a:r>
              <a:rPr lang="en-US" dirty="0"/>
              <a:t>The </a:t>
            </a:r>
            <a:r>
              <a:rPr lang="en-US" sz="1400" dirty="0">
                <a:latin typeface="Consolas" panose="020B0609020204030204" pitchFamily="49" charset="0"/>
              </a:rPr>
              <a:t>value</a:t>
            </a:r>
            <a:r>
              <a:rPr lang="en-US" dirty="0"/>
              <a:t> and parents of stochastic variables may be any objects, provided the log-probability function returns a real number (</a:t>
            </a:r>
            <a:r>
              <a:rPr lang="en-US" sz="1400" dirty="0">
                <a:latin typeface="Consolas" panose="020B0609020204030204" pitchFamily="49" charset="0"/>
              </a:rPr>
              <a:t>float</a:t>
            </a:r>
            <a:r>
              <a:rPr lang="en-US" dirty="0"/>
              <a:t>)</a:t>
            </a:r>
          </a:p>
          <a:p>
            <a:pPr algn="just"/>
            <a:r>
              <a:rPr lang="en-US" dirty="0"/>
              <a:t>The decorator </a:t>
            </a:r>
            <a:r>
              <a:rPr lang="en-US" sz="1400" dirty="0">
                <a:latin typeface="Consolas" panose="020B0609020204030204" pitchFamily="49" charset="0"/>
              </a:rPr>
              <a:t>stochastic</a:t>
            </a:r>
            <a:r>
              <a:rPr lang="en-US" dirty="0"/>
              <a:t> can take any of the arguments </a:t>
            </a:r>
            <a:r>
              <a:rPr lang="en-US" sz="1400" dirty="0">
                <a:latin typeface="Consolas" panose="020B0609020204030204" pitchFamily="49" charset="0"/>
              </a:rPr>
              <a:t>Stochastic.__</a:t>
            </a:r>
            <a:r>
              <a:rPr lang="en-US" sz="1400" dirty="0" err="1">
                <a:latin typeface="Consolas" panose="020B0609020204030204" pitchFamily="49" charset="0"/>
              </a:rPr>
              <a:t>init</a:t>
            </a:r>
            <a:r>
              <a:rPr lang="en-US" sz="1400" dirty="0">
                <a:latin typeface="Consolas" panose="020B0609020204030204" pitchFamily="49" charset="0"/>
              </a:rPr>
              <a:t>__</a:t>
            </a:r>
            <a:r>
              <a:rPr lang="en-US" dirty="0"/>
              <a:t> takes except </a:t>
            </a:r>
            <a:r>
              <a:rPr lang="en-US" sz="1400" dirty="0">
                <a:latin typeface="Consolas" panose="020B0609020204030204" pitchFamily="49" charset="0"/>
              </a:rPr>
              <a:t>parents</a:t>
            </a:r>
            <a:r>
              <a:rPr lang="en-US" dirty="0"/>
              <a:t>, </a:t>
            </a:r>
            <a:r>
              <a:rPr lang="en-US" sz="1400" dirty="0" err="1">
                <a:latin typeface="Consolas" panose="020B0609020204030204" pitchFamily="49" charset="0"/>
              </a:rPr>
              <a:t>logp</a:t>
            </a:r>
            <a:r>
              <a:rPr lang="en-US" dirty="0"/>
              <a:t>, </a:t>
            </a:r>
            <a:r>
              <a:rPr lang="en-US" sz="1400" dirty="0">
                <a:latin typeface="Consolas" panose="020B0609020204030204" pitchFamily="49" charset="0"/>
              </a:rPr>
              <a:t>random</a:t>
            </a:r>
            <a:r>
              <a:rPr lang="en-US" dirty="0"/>
              <a:t>, </a:t>
            </a:r>
            <a:r>
              <a:rPr lang="en-US" sz="1400" dirty="0">
                <a:latin typeface="Consolas" panose="020B0609020204030204" pitchFamily="49" charset="0"/>
              </a:rPr>
              <a:t>doc</a:t>
            </a:r>
            <a:r>
              <a:rPr lang="en-US" dirty="0"/>
              <a:t> and </a:t>
            </a:r>
            <a:r>
              <a:rPr lang="en-US" sz="1400" dirty="0">
                <a:latin typeface="Consolas" panose="020B0609020204030204" pitchFamily="49" charset="0"/>
              </a:rPr>
              <a:t>value</a:t>
            </a:r>
            <a:r>
              <a:rPr lang="en-US" dirty="0"/>
              <a:t>. These arguments include </a:t>
            </a:r>
            <a:r>
              <a:rPr lang="en-US" sz="1400" dirty="0">
                <a:latin typeface="Consolas" panose="020B0609020204030204" pitchFamily="49" charset="0"/>
              </a:rPr>
              <a:t>trace</a:t>
            </a:r>
            <a:r>
              <a:rPr lang="en-US" dirty="0"/>
              <a:t>, </a:t>
            </a:r>
            <a:r>
              <a:rPr lang="en-US" sz="1400" dirty="0">
                <a:latin typeface="Consolas" panose="020B0609020204030204" pitchFamily="49" charset="0"/>
              </a:rPr>
              <a:t>plot</a:t>
            </a:r>
            <a:r>
              <a:rPr lang="en-US" dirty="0"/>
              <a:t>, </a:t>
            </a:r>
            <a:r>
              <a:rPr lang="en-US" sz="1400" dirty="0">
                <a:latin typeface="Consolas" panose="020B0609020204030204" pitchFamily="49" charset="0"/>
              </a:rPr>
              <a:t>verbose</a:t>
            </a:r>
            <a:r>
              <a:rPr lang="en-US" dirty="0"/>
              <a:t>, </a:t>
            </a:r>
            <a:r>
              <a:rPr lang="en-US" sz="1400" dirty="0" err="1">
                <a:latin typeface="Consolas" panose="020B0609020204030204" pitchFamily="49" charset="0"/>
              </a:rPr>
              <a:t>dtype</a:t>
            </a:r>
            <a:r>
              <a:rPr lang="en-US" dirty="0"/>
              <a:t>, </a:t>
            </a:r>
            <a:r>
              <a:rPr lang="en-US" sz="1400" dirty="0" err="1">
                <a:latin typeface="Consolas" panose="020B0609020204030204" pitchFamily="49" charset="0"/>
              </a:rPr>
              <a:t>rseed</a:t>
            </a:r>
            <a:r>
              <a:rPr lang="en-US" dirty="0"/>
              <a:t> and </a:t>
            </a:r>
            <a:r>
              <a:rPr lang="en-US" sz="1400" dirty="0">
                <a:latin typeface="Consolas" panose="020B0609020204030204" pitchFamily="49" charset="0"/>
              </a:rPr>
              <a:t>name</a:t>
            </a:r>
            <a:endParaRPr lang="en-US" dirty="0"/>
          </a:p>
          <a:p>
            <a:pPr algn="just"/>
            <a:r>
              <a:rPr lang="en-US" dirty="0"/>
              <a:t>The decorator interface allows to specify a </a:t>
            </a:r>
            <a:r>
              <a:rPr lang="en-US" sz="1400" dirty="0">
                <a:latin typeface="Consolas" panose="020B0609020204030204" pitchFamily="49" charset="0"/>
              </a:rPr>
              <a:t>random</a:t>
            </a:r>
            <a:r>
              <a:rPr lang="en-US" dirty="0"/>
              <a:t> method for sampling the stochastic variable’s value conditional on its parents</a:t>
            </a:r>
          </a:p>
        </p:txBody>
      </p:sp>
    </p:spTree>
    <p:extLst>
      <p:ext uri="{BB962C8B-B14F-4D97-AF65-F5344CB8AC3E}">
        <p14:creationId xmlns:p14="http://schemas.microsoft.com/office/powerpoint/2010/main" val="3112007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8BBEF-67E5-4491-8592-1229E1CFFBC3}"/>
              </a:ext>
            </a:extLst>
          </p:cNvPr>
          <p:cNvSpPr>
            <a:spLocks noGrp="1"/>
          </p:cNvSpPr>
          <p:nvPr>
            <p:ph type="title"/>
          </p:nvPr>
        </p:nvSpPr>
        <p:spPr/>
        <p:txBody>
          <a:bodyPr/>
          <a:lstStyle/>
          <a:p>
            <a:r>
              <a:rPr lang="en-US" dirty="0"/>
              <a:t>Example: Triangular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0FDCA3-87B2-4AFE-A083-E751E96E1B4A}"/>
                  </a:ext>
                </a:extLst>
              </p:cNvPr>
              <p:cNvSpPr>
                <a:spLocks noGrp="1"/>
              </p:cNvSpPr>
              <p:nvPr>
                <p:ph idx="1"/>
              </p:nvPr>
            </p:nvSpPr>
            <p:spPr>
              <a:xfrm>
                <a:off x="291770" y="2237786"/>
                <a:ext cx="6883946" cy="4403238"/>
              </a:xfrm>
            </p:spPr>
            <p:txBody>
              <a:bodyPr>
                <a:normAutofit/>
              </a:bodyPr>
              <a:lstStyle/>
              <a:p>
                <a:pPr algn="just"/>
                <a:r>
                  <a:rPr lang="en-US" dirty="0"/>
                  <a:t>The </a:t>
                </a:r>
                <a:r>
                  <a:rPr lang="en-US" i="1" dirty="0"/>
                  <a:t>triangular distribution</a:t>
                </a:r>
                <a:r>
                  <a:rPr lang="en-US" dirty="0"/>
                  <a:t> is a continuous probability distribution with lower limit a, upper limit b and mode c, where a &lt; b and a ≤ c ≤ b</a:t>
                </a:r>
              </a:p>
              <a:p>
                <a:r>
                  <a:rPr lang="en-US" dirty="0"/>
                  <a:t>The probability density function:</a:t>
                </a:r>
                <a:endParaRPr lang="en-US" b="0" i="1" dirty="0">
                  <a:latin typeface="Cambria Math" panose="02040503050406030204" pitchFamily="18" charset="0"/>
                </a:endParaRPr>
              </a:p>
              <a:p>
                <a:pPr marL="40005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0                  </m:t>
                              </m:r>
                              <m:r>
                                <m:rPr>
                                  <m:nor/>
                                </m:rPr>
                                <a:rPr lang="en-US" b="0" i="0" smtClean="0">
                                  <a:latin typeface="Cambria Math" panose="02040503050406030204" pitchFamily="18" charset="0"/>
                                </a:rPr>
                                <m:t>  </m:t>
                              </m:r>
                              <m:r>
                                <m:rPr>
                                  <m:nor/>
                                </m:rPr>
                                <a:rPr lang="en-US" b="0" i="0" smtClean="0">
                                  <a:latin typeface="Cambria Math" panose="02040503050406030204" pitchFamily="18" charset="0"/>
                                </a:rPr>
                                <m:t>for</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&lt;</m:t>
                              </m:r>
                              <m:r>
                                <a:rPr lang="en-US" b="0" i="1" smtClean="0">
                                  <a:latin typeface="Cambria Math" panose="02040503050406030204" pitchFamily="18" charset="0"/>
                                </a:rPr>
                                <m:t>𝑎</m:t>
                              </m:r>
                            </m:e>
                            <m:e>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den>
                              </m:f>
                              <m:r>
                                <a:rPr lang="en-US" b="0" i="1" smtClean="0">
                                  <a:latin typeface="Cambria Math" panose="02040503050406030204" pitchFamily="18" charset="0"/>
                                </a:rPr>
                                <m:t>  </m:t>
                              </m:r>
                              <m:r>
                                <m:rPr>
                                  <m:nor/>
                                </m:rPr>
                                <a:rPr lang="en-US" b="0" i="0" smtClean="0">
                                  <a:latin typeface="Cambria Math" panose="02040503050406030204" pitchFamily="18" charset="0"/>
                                </a:rPr>
                                <m:t>for</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𝑐</m:t>
                              </m:r>
                            </m:e>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num>
                                <m:den>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den>
                              </m:f>
                              <m:r>
                                <a:rPr lang="en-US" b="0" i="1"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for</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e>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for</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e>
                            <m:e>
                              <m:r>
                                <a:rPr lang="en-US" b="0" i="1" smtClean="0">
                                  <a:latin typeface="Cambria Math" panose="02040503050406030204" pitchFamily="18" charset="0"/>
                                  <a:ea typeface="Cambria Math" panose="02040503050406030204" pitchFamily="18" charset="0"/>
                                </a:rPr>
                                <m:t>0                     </m:t>
                              </m:r>
                              <m:r>
                                <m:rPr>
                                  <m:nor/>
                                </m:rPr>
                                <a:rPr lang="en-US" b="0" i="0" smtClean="0">
                                  <a:latin typeface="Cambria Math" panose="02040503050406030204" pitchFamily="18" charset="0"/>
                                  <a:ea typeface="Cambria Math" panose="02040503050406030204" pitchFamily="18" charset="0"/>
                                </a:rPr>
                                <m:t>for</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𝑧</m:t>
                              </m:r>
                            </m:e>
                          </m:eqArr>
                        </m:e>
                      </m:d>
                    </m:oMath>
                  </m:oMathPara>
                </a14:m>
                <a:endParaRPr lang="en-US" dirty="0"/>
              </a:p>
              <a:p>
                <a:pPr algn="just"/>
                <a:r>
                  <a:rPr lang="en-US" dirty="0"/>
                  <a:t>The triangular distribution is often used in ill-defined problems where the underlying distribution is not known, but some knowledge of the limits and mode exists</a:t>
                </a:r>
              </a:p>
            </p:txBody>
          </p:sp>
        </mc:Choice>
        <mc:Fallback xmlns="">
          <p:sp>
            <p:nvSpPr>
              <p:cNvPr id="3" name="Content Placeholder 2">
                <a:extLst>
                  <a:ext uri="{FF2B5EF4-FFF2-40B4-BE49-F238E27FC236}">
                    <a16:creationId xmlns:a16="http://schemas.microsoft.com/office/drawing/2014/main" id="{5C0FDCA3-87B2-4AFE-A083-E751E96E1B4A}"/>
                  </a:ext>
                </a:extLst>
              </p:cNvPr>
              <p:cNvSpPr>
                <a:spLocks noGrp="1" noRot="1" noChangeAspect="1" noMove="1" noResize="1" noEditPoints="1" noAdjustHandles="1" noChangeArrowheads="1" noChangeShapeType="1" noTextEdit="1"/>
              </p:cNvSpPr>
              <p:nvPr>
                <p:ph idx="1"/>
              </p:nvPr>
            </p:nvSpPr>
            <p:spPr>
              <a:xfrm>
                <a:off x="291770" y="2237786"/>
                <a:ext cx="6883946" cy="4403238"/>
              </a:xfrm>
              <a:blipFill>
                <a:blip r:embed="rId2"/>
                <a:stretch>
                  <a:fillRect l="-89" t="-416" r="-709" b="-1939"/>
                </a:stretch>
              </a:blipFill>
            </p:spPr>
            <p:txBody>
              <a:bodyPr/>
              <a:lstStyle/>
              <a:p>
                <a:r>
                  <a:rPr lang="en-US">
                    <a:noFill/>
                  </a:rPr>
                  <a:t> </a:t>
                </a:r>
              </a:p>
            </p:txBody>
          </p:sp>
        </mc:Fallback>
      </mc:AlternateContent>
      <p:pic>
        <p:nvPicPr>
          <p:cNvPr id="1026" name="Picture 2" descr="Plot of the Triangular PMF">
            <a:extLst>
              <a:ext uri="{FF2B5EF4-FFF2-40B4-BE49-F238E27FC236}">
                <a16:creationId xmlns:a16="http://schemas.microsoft.com/office/drawing/2014/main" id="{3176790B-EB4F-498E-8A97-FBBA14F25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2127" y="3506815"/>
            <a:ext cx="3095625"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053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CFCDE-2387-4892-A587-06C78F097BEC}"/>
              </a:ext>
            </a:extLst>
          </p:cNvPr>
          <p:cNvSpPr>
            <a:spLocks noGrp="1"/>
          </p:cNvSpPr>
          <p:nvPr>
            <p:ph type="title"/>
          </p:nvPr>
        </p:nvSpPr>
        <p:spPr/>
        <p:txBody>
          <a:bodyPr/>
          <a:lstStyle/>
          <a:p>
            <a:r>
              <a:rPr lang="en-US" dirty="0"/>
              <a:t>Example: Triangular Distribution</a:t>
            </a:r>
          </a:p>
        </p:txBody>
      </p:sp>
      <p:sp>
        <p:nvSpPr>
          <p:cNvPr id="3" name="Content Placeholder 2">
            <a:extLst>
              <a:ext uri="{FF2B5EF4-FFF2-40B4-BE49-F238E27FC236}">
                <a16:creationId xmlns:a16="http://schemas.microsoft.com/office/drawing/2014/main" id="{F841FA87-AEE1-4560-97AF-D6CEF15A74AC}"/>
              </a:ext>
            </a:extLst>
          </p:cNvPr>
          <p:cNvSpPr>
            <a:spLocks noGrp="1"/>
          </p:cNvSpPr>
          <p:nvPr>
            <p:ph idx="1"/>
          </p:nvPr>
        </p:nvSpPr>
        <p:spPr>
          <a:xfrm>
            <a:off x="818712" y="2222287"/>
            <a:ext cx="10554574" cy="4496228"/>
          </a:xfrm>
        </p:spPr>
        <p:txBody>
          <a:bodyPr>
            <a:normAutofit lnSpcReduction="10000"/>
          </a:bodyPr>
          <a:lstStyle/>
          <a:p>
            <a:pPr marL="0" indent="0">
              <a:buNone/>
            </a:pPr>
            <a:r>
              <a:rPr lang="en-US" sz="1400" dirty="0">
                <a:latin typeface="Consolas" panose="020B0609020204030204" pitchFamily="49" charset="0"/>
              </a:rPr>
              <a:t>@</a:t>
            </a:r>
            <a:r>
              <a:rPr lang="en-US" sz="1400" dirty="0" err="1">
                <a:latin typeface="Consolas" panose="020B0609020204030204" pitchFamily="49" charset="0"/>
              </a:rPr>
              <a:t>pm.stochastic</a:t>
            </a:r>
            <a:r>
              <a:rPr lang="en-US" sz="1400" dirty="0">
                <a:latin typeface="Consolas" panose="020B0609020204030204" pitchFamily="49" charset="0"/>
              </a:rPr>
              <a:t>(</a:t>
            </a:r>
            <a:r>
              <a:rPr lang="en-US" sz="1400" dirty="0" err="1">
                <a:latin typeface="Consolas" panose="020B0609020204030204" pitchFamily="49" charset="0"/>
              </a:rPr>
              <a:t>dtype</a:t>
            </a:r>
            <a:r>
              <a:rPr lang="en-US" sz="1400" dirty="0">
                <a:latin typeface="Consolas" panose="020B0609020204030204" pitchFamily="49" charset="0"/>
              </a:rPr>
              <a:t>=float)</a:t>
            </a:r>
          </a:p>
          <a:p>
            <a:pPr marL="0" indent="0">
              <a:buNone/>
            </a:pPr>
            <a:r>
              <a:rPr lang="en-US" sz="1400" dirty="0">
                <a:latin typeface="Consolas" panose="020B0609020204030204" pitchFamily="49" charset="0"/>
              </a:rPr>
              <a:t>def Z(value = c, a = a, b = b, c = c):</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def </a:t>
            </a:r>
            <a:r>
              <a:rPr lang="en-US" sz="1400" dirty="0" err="1">
                <a:latin typeface="Consolas" panose="020B0609020204030204" pitchFamily="49" charset="0"/>
              </a:rPr>
              <a:t>logp</a:t>
            </a:r>
            <a:r>
              <a:rPr lang="en-US" sz="1400" dirty="0">
                <a:latin typeface="Consolas" panose="020B0609020204030204" pitchFamily="49" charset="0"/>
              </a:rPr>
              <a:t>(value, a, b, c):</a:t>
            </a:r>
          </a:p>
          <a:p>
            <a:pPr marL="0" indent="0">
              <a:buNone/>
            </a:pPr>
            <a:r>
              <a:rPr lang="en-US" sz="1400" dirty="0">
                <a:latin typeface="Consolas" panose="020B0609020204030204" pitchFamily="49" charset="0"/>
              </a:rPr>
              <a:t>        if a &lt;= value &lt; c:</a:t>
            </a:r>
          </a:p>
          <a:p>
            <a:pPr marL="0" indent="0">
              <a:buNone/>
            </a:pPr>
            <a:r>
              <a:rPr lang="en-US" sz="1400" dirty="0">
                <a:latin typeface="Consolas" panose="020B0609020204030204" pitchFamily="49" charset="0"/>
              </a:rPr>
              <a:t>            return np.log((2. * (value - a)) / ((b - a) * (c - a)))</a:t>
            </a:r>
          </a:p>
          <a:p>
            <a:pPr marL="0" indent="0">
              <a:buNone/>
            </a:pPr>
            <a:r>
              <a:rPr lang="en-US" sz="1400" dirty="0">
                <a:latin typeface="Consolas" panose="020B0609020204030204" pitchFamily="49" charset="0"/>
              </a:rPr>
              <a:t>        if value == c:</a:t>
            </a:r>
          </a:p>
          <a:p>
            <a:pPr marL="0" indent="0">
              <a:buNone/>
            </a:pPr>
            <a:r>
              <a:rPr lang="en-US" sz="1400" dirty="0">
                <a:latin typeface="Consolas" panose="020B0609020204030204" pitchFamily="49" charset="0"/>
              </a:rPr>
              <a:t>            return np.log(2. / (b - a))</a:t>
            </a:r>
          </a:p>
          <a:p>
            <a:pPr marL="0" indent="0">
              <a:buNone/>
            </a:pPr>
            <a:r>
              <a:rPr lang="en-US" sz="1400" dirty="0">
                <a:latin typeface="Consolas" panose="020B0609020204030204" pitchFamily="49" charset="0"/>
              </a:rPr>
              <a:t>        if c &lt; value &lt;= b:</a:t>
            </a:r>
          </a:p>
          <a:p>
            <a:pPr marL="0" indent="0">
              <a:buNone/>
            </a:pPr>
            <a:r>
              <a:rPr lang="en-US" sz="1400" dirty="0">
                <a:latin typeface="Consolas" panose="020B0609020204030204" pitchFamily="49" charset="0"/>
              </a:rPr>
              <a:t>            return np.log((2. * (b - value)) / ((b - a) * (b - c)))</a:t>
            </a:r>
          </a:p>
          <a:p>
            <a:pPr marL="0" indent="0">
              <a:buNone/>
            </a:pPr>
            <a:r>
              <a:rPr lang="en-US" sz="1400" dirty="0">
                <a:latin typeface="Consolas" panose="020B0609020204030204" pitchFamily="49" charset="0"/>
              </a:rPr>
              <a:t>        return -np.inf</a:t>
            </a:r>
          </a:p>
          <a:p>
            <a:pPr marL="0" indent="0">
              <a:buNone/>
            </a:pPr>
            <a:r>
              <a:rPr lang="en-US" sz="1400" dirty="0">
                <a:latin typeface="Consolas" panose="020B0609020204030204" pitchFamily="49" charset="0"/>
              </a:rPr>
              <a:t>    </a:t>
            </a:r>
          </a:p>
          <a:p>
            <a:pPr marL="0" indent="0">
              <a:buNone/>
            </a:pPr>
            <a:r>
              <a:rPr lang="en-US" sz="1400" dirty="0">
                <a:latin typeface="Consolas" panose="020B0609020204030204" pitchFamily="49" charset="0"/>
              </a:rPr>
              <a:t>    def random(a, b, c):</a:t>
            </a:r>
          </a:p>
          <a:p>
            <a:pPr marL="0" indent="0">
              <a:buNone/>
            </a:pPr>
            <a:r>
              <a:rPr lang="en-US" sz="1400" dirty="0">
                <a:latin typeface="Consolas" panose="020B0609020204030204" pitchFamily="49" charset="0"/>
              </a:rPr>
              <a:t>        return </a:t>
            </a:r>
            <a:r>
              <a:rPr lang="en-US" sz="1400" dirty="0" err="1">
                <a:latin typeface="Consolas" panose="020B0609020204030204" pitchFamily="49" charset="0"/>
              </a:rPr>
              <a:t>np.random.triangular</a:t>
            </a:r>
            <a:r>
              <a:rPr lang="en-US" sz="1400" dirty="0">
                <a:latin typeface="Consolas" panose="020B0609020204030204" pitchFamily="49" charset="0"/>
              </a:rPr>
              <a:t>(a, c, b)</a:t>
            </a:r>
          </a:p>
          <a:p>
            <a:pPr marL="0" indent="0">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1188600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CFCDE-2387-4892-A587-06C78F097BEC}"/>
              </a:ext>
            </a:extLst>
          </p:cNvPr>
          <p:cNvSpPr>
            <a:spLocks noGrp="1"/>
          </p:cNvSpPr>
          <p:nvPr>
            <p:ph type="title"/>
          </p:nvPr>
        </p:nvSpPr>
        <p:spPr/>
        <p:txBody>
          <a:bodyPr/>
          <a:lstStyle/>
          <a:p>
            <a:r>
              <a:rPr lang="en-US" dirty="0"/>
              <a:t>Example: Triangular Distribution</a:t>
            </a:r>
          </a:p>
        </p:txBody>
      </p:sp>
      <p:sp>
        <p:nvSpPr>
          <p:cNvPr id="3" name="Content Placeholder 2">
            <a:extLst>
              <a:ext uri="{FF2B5EF4-FFF2-40B4-BE49-F238E27FC236}">
                <a16:creationId xmlns:a16="http://schemas.microsoft.com/office/drawing/2014/main" id="{F841FA87-AEE1-4560-97AF-D6CEF15A74AC}"/>
              </a:ext>
            </a:extLst>
          </p:cNvPr>
          <p:cNvSpPr>
            <a:spLocks noGrp="1"/>
          </p:cNvSpPr>
          <p:nvPr>
            <p:ph idx="1"/>
          </p:nvPr>
        </p:nvSpPr>
        <p:spPr>
          <a:xfrm>
            <a:off x="818712" y="2222287"/>
            <a:ext cx="3985763" cy="4496228"/>
          </a:xfrm>
        </p:spPr>
        <p:txBody>
          <a:bodyPr>
            <a:normAutofit/>
          </a:bodyPr>
          <a:lstStyle/>
          <a:p>
            <a:pPr marL="0" indent="0">
              <a:buNone/>
            </a:pPr>
            <a:r>
              <a:rPr lang="pt-BR" sz="1400" dirty="0">
                <a:latin typeface="Consolas" panose="020B0609020204030204" pitchFamily="49" charset="0"/>
              </a:rPr>
              <a:t>a = -3</a:t>
            </a:r>
          </a:p>
          <a:p>
            <a:pPr marL="0" indent="0">
              <a:buNone/>
            </a:pPr>
            <a:r>
              <a:rPr lang="pt-BR" sz="1400" dirty="0">
                <a:latin typeface="Consolas" panose="020B0609020204030204" pitchFamily="49" charset="0"/>
              </a:rPr>
              <a:t>b = 8</a:t>
            </a:r>
          </a:p>
          <a:p>
            <a:pPr marL="0" indent="0">
              <a:buNone/>
            </a:pPr>
            <a:r>
              <a:rPr lang="pt-BR" sz="1400" dirty="0">
                <a:latin typeface="Consolas" panose="020B0609020204030204" pitchFamily="49" charset="0"/>
              </a:rPr>
              <a:t>c = 0</a:t>
            </a:r>
          </a:p>
          <a:p>
            <a:pPr marL="0" indent="0">
              <a:buNone/>
            </a:pPr>
            <a:r>
              <a:rPr lang="pt-BR" sz="1400" dirty="0">
                <a:latin typeface="Consolas" panose="020B0609020204030204" pitchFamily="49" charset="0"/>
              </a:rPr>
              <a:t>.......................</a:t>
            </a:r>
          </a:p>
          <a:p>
            <a:pPr marL="0" indent="0">
              <a:buNone/>
            </a:pPr>
            <a:r>
              <a:rPr lang="en-US" sz="1400" dirty="0">
                <a:latin typeface="Consolas" panose="020B0609020204030204" pitchFamily="49" charset="0"/>
              </a:rPr>
              <a:t>model = </a:t>
            </a:r>
            <a:r>
              <a:rPr lang="en-US" sz="1400" dirty="0" err="1">
                <a:latin typeface="Consolas" panose="020B0609020204030204" pitchFamily="49" charset="0"/>
              </a:rPr>
              <a:t>pm.Model</a:t>
            </a:r>
            <a:r>
              <a:rPr lang="en-US" sz="1400" dirty="0">
                <a:latin typeface="Consolas" panose="020B0609020204030204" pitchFamily="49" charset="0"/>
              </a:rPr>
              <a:t>([Z])</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mcmc</a:t>
            </a:r>
            <a:r>
              <a:rPr lang="en-US" sz="1400" dirty="0">
                <a:latin typeface="Consolas" panose="020B0609020204030204" pitchFamily="49" charset="0"/>
              </a:rPr>
              <a:t> = </a:t>
            </a:r>
            <a:r>
              <a:rPr lang="en-US" sz="1400" dirty="0" err="1">
                <a:latin typeface="Consolas" panose="020B0609020204030204" pitchFamily="49" charset="0"/>
              </a:rPr>
              <a:t>pm.MCMC</a:t>
            </a:r>
            <a:r>
              <a:rPr lang="en-US" sz="1400" dirty="0">
                <a:latin typeface="Consolas" panose="020B0609020204030204" pitchFamily="49" charset="0"/>
              </a:rPr>
              <a:t>(model)</a:t>
            </a:r>
          </a:p>
          <a:p>
            <a:pPr marL="0" indent="0">
              <a:buNone/>
            </a:pPr>
            <a:r>
              <a:rPr lang="en-US" sz="1400" dirty="0" err="1">
                <a:latin typeface="Consolas" panose="020B0609020204030204" pitchFamily="49" charset="0"/>
              </a:rPr>
              <a:t>mcmc.sample</a:t>
            </a:r>
            <a:r>
              <a:rPr lang="en-US" sz="1400" dirty="0">
                <a:latin typeface="Consolas" panose="020B0609020204030204" pitchFamily="49" charset="0"/>
              </a:rPr>
              <a:t>(40000, 10000, 1)</a:t>
            </a:r>
          </a:p>
          <a:p>
            <a:pPr marL="0" indent="0">
              <a:buNone/>
            </a:pPr>
            <a:r>
              <a:rPr lang="en-US" sz="1400" dirty="0" err="1">
                <a:latin typeface="Consolas" panose="020B0609020204030204" pitchFamily="49" charset="0"/>
              </a:rPr>
              <a:t>Z_samples</a:t>
            </a:r>
            <a:r>
              <a:rPr lang="en-US" sz="1400" dirty="0">
                <a:latin typeface="Consolas" panose="020B0609020204030204" pitchFamily="49" charset="0"/>
              </a:rPr>
              <a:t> = </a:t>
            </a:r>
            <a:r>
              <a:rPr lang="en-US" sz="1400" dirty="0" err="1">
                <a:latin typeface="Consolas" panose="020B0609020204030204" pitchFamily="49" charset="0"/>
              </a:rPr>
              <a:t>mcmc.trace</a:t>
            </a:r>
            <a:r>
              <a:rPr lang="en-US" sz="1400" dirty="0">
                <a:latin typeface="Consolas" panose="020B0609020204030204" pitchFamily="49" charset="0"/>
              </a:rPr>
              <a:t>('Z')[:]</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plt.hist</a:t>
            </a:r>
            <a:r>
              <a:rPr lang="en-US" sz="1400" dirty="0">
                <a:latin typeface="Consolas" panose="020B0609020204030204" pitchFamily="49" charset="0"/>
              </a:rPr>
              <a:t>(</a:t>
            </a:r>
            <a:r>
              <a:rPr lang="en-US" sz="1400" dirty="0" err="1">
                <a:latin typeface="Consolas" panose="020B0609020204030204" pitchFamily="49" charset="0"/>
              </a:rPr>
              <a:t>Z_samples</a:t>
            </a:r>
            <a:r>
              <a:rPr lang="en-US" sz="1400" dirty="0">
                <a:latin typeface="Consolas" panose="020B0609020204030204" pitchFamily="49" charset="0"/>
              </a:rPr>
              <a:t>, bins = 40)</a:t>
            </a:r>
          </a:p>
          <a:p>
            <a:pPr marL="0" indent="0">
              <a:buNone/>
            </a:pPr>
            <a:r>
              <a:rPr lang="en-US" sz="1400" dirty="0" err="1">
                <a:latin typeface="Consolas" panose="020B0609020204030204" pitchFamily="49" charset="0"/>
              </a:rPr>
              <a:t>plt.show</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p:txBody>
      </p:sp>
      <p:pic>
        <p:nvPicPr>
          <p:cNvPr id="5" name="Picture 4">
            <a:extLst>
              <a:ext uri="{FF2B5EF4-FFF2-40B4-BE49-F238E27FC236}">
                <a16:creationId xmlns:a16="http://schemas.microsoft.com/office/drawing/2014/main" id="{144BEDBC-11B8-44E0-B683-ED732775183A}"/>
              </a:ext>
            </a:extLst>
          </p:cNvPr>
          <p:cNvPicPr>
            <a:picLocks noChangeAspect="1"/>
          </p:cNvPicPr>
          <p:nvPr/>
        </p:nvPicPr>
        <p:blipFill>
          <a:blip r:embed="rId2"/>
          <a:stretch>
            <a:fillRect/>
          </a:stretch>
        </p:blipFill>
        <p:spPr>
          <a:xfrm>
            <a:off x="5529826" y="2058259"/>
            <a:ext cx="5852172" cy="4352553"/>
          </a:xfrm>
          <a:prstGeom prst="rect">
            <a:avLst/>
          </a:prstGeom>
        </p:spPr>
      </p:pic>
    </p:spTree>
    <p:extLst>
      <p:ext uri="{BB962C8B-B14F-4D97-AF65-F5344CB8AC3E}">
        <p14:creationId xmlns:p14="http://schemas.microsoft.com/office/powerpoint/2010/main" val="1988655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C32FC5-6EC9-485C-9D11-CCFD6F7609FB}"/>
              </a:ext>
            </a:extLst>
          </p:cNvPr>
          <p:cNvSpPr>
            <a:spLocks noGrp="1"/>
          </p:cNvSpPr>
          <p:nvPr>
            <p:ph type="title"/>
          </p:nvPr>
        </p:nvSpPr>
        <p:spPr/>
        <p:txBody>
          <a:bodyPr/>
          <a:lstStyle/>
          <a:p>
            <a:r>
              <a:rPr lang="en-US" dirty="0"/>
              <a:t>Two Types of Variables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A84E2C5-A990-47A7-80C6-9775DF6E2473}"/>
                  </a:ext>
                </a:extLst>
              </p:cNvPr>
              <p:cNvSpPr>
                <a:spLocks noGrp="1"/>
              </p:cNvSpPr>
              <p:nvPr>
                <p:ph idx="1"/>
              </p:nvPr>
            </p:nvSpPr>
            <p:spPr/>
            <p:txBody>
              <a:bodyPr/>
              <a:lstStyle/>
              <a:p>
                <a:pPr algn="just"/>
                <a:r>
                  <a:rPr lang="en-US" dirty="0"/>
                  <a:t>Bayesian </a:t>
                </a:r>
                <a:r>
                  <a:rPr lang="en-US" i="1" dirty="0"/>
                  <a:t>random variables</a:t>
                </a:r>
                <a:r>
                  <a:rPr lang="en-US" dirty="0"/>
                  <a:t> have not necessarily arisen from a physical random process. The Bayesian interpretation of probability is epistemic, meaning random variable </a:t>
                </a:r>
                <a14:m>
                  <m:oMath xmlns:m="http://schemas.openxmlformats.org/officeDocument/2006/math">
                    <m:r>
                      <a:rPr lang="en-US" b="0" i="1" smtClean="0">
                        <a:latin typeface="Cambria Math" panose="02040503050406030204" pitchFamily="18" charset="0"/>
                      </a:rPr>
                      <m:t>𝑍</m:t>
                    </m:r>
                  </m:oMath>
                </a14:m>
                <a:r>
                  <a:rPr lang="en-US" dirty="0"/>
                  <a:t>‘s probability distribution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oMath>
                </a14:m>
                <a:r>
                  <a:rPr lang="en-US" dirty="0"/>
                  <a:t> represents our knowledge and uncertainty about </a:t>
                </a:r>
                <a14:m>
                  <m:oMath xmlns:m="http://schemas.openxmlformats.org/officeDocument/2006/math">
                    <m:r>
                      <a:rPr lang="en-US" b="0" i="1" smtClean="0">
                        <a:latin typeface="Cambria Math" panose="02040503050406030204" pitchFamily="18" charset="0"/>
                      </a:rPr>
                      <m:t>𝑍</m:t>
                    </m:r>
                  </m:oMath>
                </a14:m>
                <a:r>
                  <a:rPr lang="en-US" dirty="0"/>
                  <a:t>‘s value</a:t>
                </a:r>
              </a:p>
              <a:p>
                <a:pPr marL="0" indent="0" algn="just">
                  <a:buNone/>
                </a:pPr>
                <a:endParaRPr lang="en-US" dirty="0"/>
              </a:p>
              <a:p>
                <a:pPr algn="just"/>
                <a:r>
                  <a:rPr lang="en-US" dirty="0"/>
                  <a:t>Random variables are represented in PyMC by the classes </a:t>
                </a:r>
                <a:r>
                  <a:rPr lang="en-US" sz="1400" dirty="0">
                    <a:latin typeface="Consolas" panose="020B0609020204030204" pitchFamily="49" charset="0"/>
                  </a:rPr>
                  <a:t>Stochastic</a:t>
                </a:r>
                <a:r>
                  <a:rPr lang="en-US" dirty="0"/>
                  <a:t> and </a:t>
                </a:r>
                <a:r>
                  <a:rPr lang="en-US" sz="1400" dirty="0">
                    <a:latin typeface="Consolas" panose="020B0609020204030204" pitchFamily="49" charset="0"/>
                  </a:rPr>
                  <a:t>Deterministic</a:t>
                </a:r>
              </a:p>
            </p:txBody>
          </p:sp>
        </mc:Choice>
        <mc:Fallback xmlns="">
          <p:sp>
            <p:nvSpPr>
              <p:cNvPr id="5" name="Content Placeholder 4">
                <a:extLst>
                  <a:ext uri="{FF2B5EF4-FFF2-40B4-BE49-F238E27FC236}">
                    <a16:creationId xmlns:a16="http://schemas.microsoft.com/office/drawing/2014/main" id="{5A84E2C5-A990-47A7-80C6-9775DF6E2473}"/>
                  </a:ext>
                </a:extLst>
              </p:cNvPr>
              <p:cNvSpPr>
                <a:spLocks noGrp="1" noRot="1" noChangeAspect="1" noMove="1" noResize="1" noEditPoints="1" noAdjustHandles="1" noChangeArrowheads="1" noChangeShapeType="1" noTextEdit="1"/>
              </p:cNvSpPr>
              <p:nvPr>
                <p:ph idx="1"/>
              </p:nvPr>
            </p:nvSpPr>
            <p:spPr>
              <a:blipFill>
                <a:blip r:embed="rId2"/>
                <a:stretch>
                  <a:fillRect l="-58" r="-462"/>
                </a:stretch>
              </a:blipFill>
            </p:spPr>
            <p:txBody>
              <a:bodyPr/>
              <a:lstStyle/>
              <a:p>
                <a:r>
                  <a:rPr lang="en-US">
                    <a:noFill/>
                  </a:rPr>
                  <a:t> </a:t>
                </a:r>
              </a:p>
            </p:txBody>
          </p:sp>
        </mc:Fallback>
      </mc:AlternateContent>
    </p:spTree>
    <p:extLst>
      <p:ext uri="{BB962C8B-B14F-4D97-AF65-F5344CB8AC3E}">
        <p14:creationId xmlns:p14="http://schemas.microsoft.com/office/powerpoint/2010/main" val="2516206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407448-F67E-408C-9131-F68428EDFB56}"/>
              </a:ext>
            </a:extLst>
          </p:cNvPr>
          <p:cNvSpPr>
            <a:spLocks noGrp="1"/>
          </p:cNvSpPr>
          <p:nvPr>
            <p:ph type="title"/>
          </p:nvPr>
        </p:nvSpPr>
        <p:spPr/>
        <p:txBody>
          <a:bodyPr/>
          <a:lstStyle/>
          <a:p>
            <a:r>
              <a:rPr lang="en-US" dirty="0"/>
              <a:t>Creation of Stochastic Variables Direct</a:t>
            </a:r>
          </a:p>
        </p:txBody>
      </p:sp>
      <p:sp>
        <p:nvSpPr>
          <p:cNvPr id="5" name="Text Placeholder 4">
            <a:extLst>
              <a:ext uri="{FF2B5EF4-FFF2-40B4-BE49-F238E27FC236}">
                <a16:creationId xmlns:a16="http://schemas.microsoft.com/office/drawing/2014/main" id="{769B7745-70BB-4195-B6C1-868E2106F988}"/>
              </a:ext>
            </a:extLst>
          </p:cNvPr>
          <p:cNvSpPr>
            <a:spLocks noGrp="1"/>
          </p:cNvSpPr>
          <p:nvPr>
            <p:ph type="body" idx="1"/>
          </p:nvPr>
        </p:nvSpPr>
        <p:spPr>
          <a:xfrm>
            <a:off x="108488" y="5281201"/>
            <a:ext cx="11538488" cy="433955"/>
          </a:xfrm>
        </p:spPr>
        <p:txBody>
          <a:bodyPr/>
          <a:lstStyle/>
          <a:p>
            <a:endParaRPr lang="en-US" dirty="0"/>
          </a:p>
        </p:txBody>
      </p:sp>
    </p:spTree>
    <p:extLst>
      <p:ext uri="{BB962C8B-B14F-4D97-AF65-F5344CB8AC3E}">
        <p14:creationId xmlns:p14="http://schemas.microsoft.com/office/powerpoint/2010/main" val="3506505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47778D-D165-4909-A5B8-45E1FEFCA209}"/>
              </a:ext>
            </a:extLst>
          </p:cNvPr>
          <p:cNvSpPr>
            <a:spLocks noGrp="1"/>
          </p:cNvSpPr>
          <p:nvPr>
            <p:ph type="title"/>
          </p:nvPr>
        </p:nvSpPr>
        <p:spPr>
          <a:xfrm>
            <a:off x="809999" y="447188"/>
            <a:ext cx="11030705" cy="970450"/>
          </a:xfrm>
        </p:spPr>
        <p:txBody>
          <a:bodyPr/>
          <a:lstStyle/>
          <a:p>
            <a:r>
              <a:rPr lang="en-US" dirty="0"/>
              <a:t>It’s possible to instantiate </a:t>
            </a:r>
            <a:r>
              <a:rPr lang="en-US" sz="2400" dirty="0" err="1">
                <a:latin typeface="Consolas" panose="020B0609020204030204" pitchFamily="49" charset="0"/>
              </a:rPr>
              <a:t>pymc.Stochastic</a:t>
            </a:r>
            <a:r>
              <a:rPr lang="en-US" dirty="0"/>
              <a:t> directly</a:t>
            </a:r>
          </a:p>
        </p:txBody>
      </p:sp>
      <p:sp>
        <p:nvSpPr>
          <p:cNvPr id="6" name="Content Placeholder 5">
            <a:extLst>
              <a:ext uri="{FF2B5EF4-FFF2-40B4-BE49-F238E27FC236}">
                <a16:creationId xmlns:a16="http://schemas.microsoft.com/office/drawing/2014/main" id="{15CFE690-A459-48C2-8C39-882D9A3AA556}"/>
              </a:ext>
            </a:extLst>
          </p:cNvPr>
          <p:cNvSpPr>
            <a:spLocks noGrp="1"/>
          </p:cNvSpPr>
          <p:nvPr>
            <p:ph sz="half" idx="2"/>
          </p:nvPr>
        </p:nvSpPr>
        <p:spPr>
          <a:xfrm>
            <a:off x="6187415" y="2222287"/>
            <a:ext cx="5194583" cy="4039028"/>
          </a:xfrm>
        </p:spPr>
        <p:txBody>
          <a:bodyPr>
            <a:normAutofit fontScale="92500" lnSpcReduction="10000"/>
          </a:bodyPr>
          <a:lstStyle/>
          <a:p>
            <a:pPr marL="0" indent="0">
              <a:buNone/>
            </a:pPr>
            <a:r>
              <a:rPr lang="en-US" sz="1400" dirty="0">
                <a:latin typeface="Consolas" panose="020B0609020204030204" pitchFamily="49" charset="0"/>
              </a:rPr>
              <a:t>Z = </a:t>
            </a:r>
            <a:r>
              <a:rPr lang="en-US" sz="1400" dirty="0" err="1">
                <a:latin typeface="Consolas" panose="020B0609020204030204" pitchFamily="49" charset="0"/>
              </a:rPr>
              <a:t>pm.Stochastic</a:t>
            </a:r>
            <a:r>
              <a:rPr lang="en-US" sz="1400" dirty="0">
                <a:latin typeface="Consolas" panose="020B0609020204030204" pitchFamily="49" charset="0"/>
              </a:rPr>
              <a:t>( </a:t>
            </a:r>
            <a:r>
              <a:rPr lang="en-US" sz="1400" dirty="0" err="1">
                <a:latin typeface="Consolas" panose="020B0609020204030204" pitchFamily="49" charset="0"/>
              </a:rPr>
              <a:t>logp</a:t>
            </a:r>
            <a:r>
              <a:rPr lang="en-US" sz="1400" dirty="0">
                <a:latin typeface="Consolas" panose="020B0609020204030204" pitchFamily="49" charset="0"/>
              </a:rPr>
              <a:t> = </a:t>
            </a:r>
            <a:r>
              <a:rPr lang="en-US" sz="1400" dirty="0" err="1">
                <a:latin typeface="Consolas" panose="020B0609020204030204" pitchFamily="49" charset="0"/>
              </a:rPr>
              <a:t>triangular_logp</a:t>
            </a:r>
            <a:r>
              <a:rPr lang="en-US" sz="1400" dirty="0">
                <a:latin typeface="Consolas" panose="020B0609020204030204" pitchFamily="49" charset="0"/>
              </a:rPr>
              <a:t>,</a:t>
            </a:r>
          </a:p>
          <a:p>
            <a:pPr marL="0" indent="0">
              <a:buNone/>
            </a:pPr>
            <a:r>
              <a:rPr lang="en-US" sz="1400" dirty="0">
                <a:latin typeface="Consolas" panose="020B0609020204030204" pitchFamily="49" charset="0"/>
              </a:rPr>
              <a:t>                doc = 'Triangular Distribution',</a:t>
            </a:r>
          </a:p>
          <a:p>
            <a:pPr marL="0" indent="0">
              <a:buNone/>
            </a:pPr>
            <a:r>
              <a:rPr lang="en-US" sz="1400" dirty="0">
                <a:latin typeface="Consolas" panose="020B0609020204030204" pitchFamily="49" charset="0"/>
              </a:rPr>
              <a:t>                name = 'Z',</a:t>
            </a:r>
          </a:p>
          <a:p>
            <a:pPr marL="0" indent="0">
              <a:buNone/>
            </a:pPr>
            <a:r>
              <a:rPr lang="en-US" sz="1400" dirty="0">
                <a:latin typeface="Consolas" panose="020B0609020204030204" pitchFamily="49" charset="0"/>
              </a:rPr>
              <a:t>                parents = {'a': -3, 'b': 8, 'c': 0},</a:t>
            </a:r>
          </a:p>
          <a:p>
            <a:pPr marL="0" indent="0">
              <a:buNone/>
            </a:pPr>
            <a:r>
              <a:rPr lang="en-US" sz="1400" dirty="0">
                <a:latin typeface="Consolas" panose="020B0609020204030204" pitchFamily="49" charset="0"/>
              </a:rPr>
              <a:t>                random = </a:t>
            </a:r>
            <a:r>
              <a:rPr lang="en-US" sz="1400" dirty="0" err="1">
                <a:latin typeface="Consolas" panose="020B0609020204030204" pitchFamily="49" charset="0"/>
              </a:rPr>
              <a:t>triangular_random</a:t>
            </a:r>
            <a:r>
              <a:rPr lang="en-US" sz="1400" dirty="0">
                <a:latin typeface="Consolas" panose="020B0609020204030204" pitchFamily="49" charset="0"/>
              </a:rPr>
              <a:t>,</a:t>
            </a:r>
          </a:p>
          <a:p>
            <a:pPr marL="0" indent="0">
              <a:buNone/>
            </a:pPr>
            <a:r>
              <a:rPr lang="en-US" sz="1400" dirty="0">
                <a:latin typeface="Consolas" panose="020B0609020204030204" pitchFamily="49" charset="0"/>
              </a:rPr>
              <a:t>                trace = True,</a:t>
            </a:r>
          </a:p>
          <a:p>
            <a:pPr marL="0" indent="0">
              <a:buNone/>
            </a:pPr>
            <a:r>
              <a:rPr lang="en-US" sz="1400" dirty="0">
                <a:latin typeface="Consolas" panose="020B0609020204030204" pitchFamily="49" charset="0"/>
              </a:rPr>
              <a:t>                value = 0,</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dtype</a:t>
            </a:r>
            <a:r>
              <a:rPr lang="en-US" sz="1400" dirty="0">
                <a:latin typeface="Consolas" panose="020B0609020204030204" pitchFamily="49" charset="0"/>
              </a:rPr>
              <a:t> = float,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rseed</a:t>
            </a:r>
            <a:r>
              <a:rPr lang="en-US" sz="1400" dirty="0">
                <a:latin typeface="Consolas" panose="020B0609020204030204" pitchFamily="49" charset="0"/>
              </a:rPr>
              <a:t> = 1.,</a:t>
            </a:r>
          </a:p>
          <a:p>
            <a:pPr marL="0" indent="0">
              <a:buNone/>
            </a:pPr>
            <a:r>
              <a:rPr lang="en-US" sz="1400" dirty="0">
                <a:latin typeface="Consolas" panose="020B0609020204030204" pitchFamily="49" charset="0"/>
              </a:rPr>
              <a:t>                observed = False,</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cache_depth</a:t>
            </a:r>
            <a:r>
              <a:rPr lang="en-US" sz="1400" dirty="0">
                <a:latin typeface="Consolas" panose="020B0609020204030204" pitchFamily="49" charset="0"/>
              </a:rPr>
              <a:t> = 2,</a:t>
            </a:r>
          </a:p>
          <a:p>
            <a:pPr marL="0" indent="0">
              <a:buNone/>
            </a:pPr>
            <a:r>
              <a:rPr lang="en-US" sz="1400" dirty="0">
                <a:latin typeface="Consolas" panose="020B0609020204030204" pitchFamily="49" charset="0"/>
              </a:rPr>
              <a:t>                plot=True,</a:t>
            </a:r>
          </a:p>
          <a:p>
            <a:pPr marL="0" indent="0">
              <a:buNone/>
            </a:pPr>
            <a:r>
              <a:rPr lang="en-US" sz="1400" dirty="0">
                <a:latin typeface="Consolas" panose="020B0609020204030204" pitchFamily="49" charset="0"/>
              </a:rPr>
              <a:t>                verbose = 0)</a:t>
            </a:r>
          </a:p>
          <a:p>
            <a:pPr marL="0" indent="0">
              <a:buNone/>
            </a:pPr>
            <a:endParaRPr lang="en-US" sz="1400" dirty="0">
              <a:latin typeface="Consolas" panose="020B0609020204030204" pitchFamily="49" charset="0"/>
            </a:endParaRPr>
          </a:p>
        </p:txBody>
      </p:sp>
      <p:sp>
        <p:nvSpPr>
          <p:cNvPr id="5" name="Content Placeholder 4">
            <a:extLst>
              <a:ext uri="{FF2B5EF4-FFF2-40B4-BE49-F238E27FC236}">
                <a16:creationId xmlns:a16="http://schemas.microsoft.com/office/drawing/2014/main" id="{C88F5B19-2B96-42D8-BE75-2D0661381552}"/>
              </a:ext>
            </a:extLst>
          </p:cNvPr>
          <p:cNvSpPr>
            <a:spLocks noGrp="1"/>
          </p:cNvSpPr>
          <p:nvPr>
            <p:ph sz="half" idx="1"/>
          </p:nvPr>
        </p:nvSpPr>
        <p:spPr/>
        <p:txBody>
          <a:bodyPr>
            <a:normAutofit fontScale="92500" lnSpcReduction="20000"/>
          </a:bodyPr>
          <a:lstStyle/>
          <a:p>
            <a:pPr marL="0" indent="0">
              <a:buNone/>
            </a:pPr>
            <a:r>
              <a:rPr lang="en-US" sz="1400" dirty="0">
                <a:latin typeface="Consolas" panose="020B0609020204030204" pitchFamily="49" charset="0"/>
              </a:rPr>
              <a:t>def </a:t>
            </a:r>
            <a:r>
              <a:rPr lang="en-US" sz="1400" dirty="0" err="1">
                <a:latin typeface="Consolas" panose="020B0609020204030204" pitchFamily="49" charset="0"/>
              </a:rPr>
              <a:t>triangular_logp</a:t>
            </a:r>
            <a:r>
              <a:rPr lang="en-US" sz="1400" dirty="0">
                <a:latin typeface="Consolas" panose="020B0609020204030204" pitchFamily="49" charset="0"/>
              </a:rPr>
              <a:t>(value, a, b, c):</a:t>
            </a:r>
          </a:p>
          <a:p>
            <a:pPr marL="0" indent="0">
              <a:buNone/>
            </a:pPr>
            <a:r>
              <a:rPr lang="en-US" sz="1400" dirty="0">
                <a:latin typeface="Consolas" panose="020B0609020204030204" pitchFamily="49" charset="0"/>
              </a:rPr>
              <a:t>    if a &lt;= value &lt; c:</a:t>
            </a:r>
          </a:p>
          <a:p>
            <a:pPr marL="0" indent="0">
              <a:buNone/>
            </a:pPr>
            <a:r>
              <a:rPr lang="en-US" sz="1400" dirty="0">
                <a:latin typeface="Consolas" panose="020B0609020204030204" pitchFamily="49" charset="0"/>
              </a:rPr>
              <a:t>        return np.log((2. * (value - a)) / ((b - a) * (c - a)))</a:t>
            </a:r>
          </a:p>
          <a:p>
            <a:pPr marL="0" indent="0">
              <a:buNone/>
            </a:pPr>
            <a:r>
              <a:rPr lang="en-US" sz="1400" dirty="0">
                <a:latin typeface="Consolas" panose="020B0609020204030204" pitchFamily="49" charset="0"/>
              </a:rPr>
              <a:t>    if value == c:</a:t>
            </a:r>
          </a:p>
          <a:p>
            <a:pPr marL="0" indent="0">
              <a:buNone/>
            </a:pPr>
            <a:r>
              <a:rPr lang="en-US" sz="1400" dirty="0">
                <a:latin typeface="Consolas" panose="020B0609020204030204" pitchFamily="49" charset="0"/>
              </a:rPr>
              <a:t>        return np.log(2. / (b - a))</a:t>
            </a:r>
          </a:p>
          <a:p>
            <a:pPr marL="0" indent="0">
              <a:buNone/>
            </a:pPr>
            <a:r>
              <a:rPr lang="en-US" sz="1400" dirty="0">
                <a:latin typeface="Consolas" panose="020B0609020204030204" pitchFamily="49" charset="0"/>
              </a:rPr>
              <a:t>    if c &lt; </a:t>
            </a:r>
            <a:r>
              <a:rPr lang="en-US" sz="1400">
                <a:latin typeface="Consolas" panose="020B0609020204030204" pitchFamily="49" charset="0"/>
              </a:rPr>
              <a:t>value &lt;= b</a:t>
            </a:r>
            <a:r>
              <a:rPr lang="en-US" sz="1400" dirty="0">
                <a:latin typeface="Consolas" panose="020B0609020204030204" pitchFamily="49" charset="0"/>
              </a:rPr>
              <a:t>:</a:t>
            </a:r>
          </a:p>
          <a:p>
            <a:pPr marL="0" indent="0">
              <a:buNone/>
            </a:pPr>
            <a:r>
              <a:rPr lang="en-US" sz="1400" dirty="0">
                <a:latin typeface="Consolas" panose="020B0609020204030204" pitchFamily="49" charset="0"/>
              </a:rPr>
              <a:t>        return np.log((2. * (b - value)) / ((b - a) * (b - c)))</a:t>
            </a:r>
          </a:p>
          <a:p>
            <a:pPr marL="0" indent="0">
              <a:buNone/>
            </a:pPr>
            <a:r>
              <a:rPr lang="en-US" sz="1400" dirty="0">
                <a:latin typeface="Consolas" panose="020B0609020204030204" pitchFamily="49" charset="0"/>
              </a:rPr>
              <a:t>    return -np.inf</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def </a:t>
            </a:r>
            <a:r>
              <a:rPr lang="en-US" sz="1400" dirty="0" err="1">
                <a:latin typeface="Consolas" panose="020B0609020204030204" pitchFamily="49" charset="0"/>
              </a:rPr>
              <a:t>triangular_random</a:t>
            </a:r>
            <a:r>
              <a:rPr lang="en-US" sz="1400" dirty="0">
                <a:latin typeface="Consolas" panose="020B0609020204030204" pitchFamily="49" charset="0"/>
              </a:rPr>
              <a:t>(a, b, c):</a:t>
            </a:r>
          </a:p>
          <a:p>
            <a:pPr marL="0" indent="0">
              <a:buNone/>
            </a:pPr>
            <a:r>
              <a:rPr lang="en-US" sz="1400" dirty="0">
                <a:latin typeface="Consolas" panose="020B0609020204030204" pitchFamily="49" charset="0"/>
              </a:rPr>
              <a:t>    return </a:t>
            </a:r>
            <a:r>
              <a:rPr lang="en-US" sz="1400" dirty="0" err="1">
                <a:latin typeface="Consolas" panose="020B0609020204030204" pitchFamily="49" charset="0"/>
              </a:rPr>
              <a:t>np.random.triangular</a:t>
            </a:r>
            <a:r>
              <a:rPr lang="en-US" sz="1400" dirty="0">
                <a:latin typeface="Consolas" panose="020B0609020204030204" pitchFamily="49" charset="0"/>
              </a:rPr>
              <a:t>(a, c, b)</a:t>
            </a:r>
          </a:p>
          <a:p>
            <a:pPr marL="0" indent="0">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3538969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AB1E5-994B-4322-B288-B8AA84102E55}"/>
              </a:ext>
            </a:extLst>
          </p:cNvPr>
          <p:cNvSpPr>
            <a:spLocks noGrp="1"/>
          </p:cNvSpPr>
          <p:nvPr>
            <p:ph type="title"/>
          </p:nvPr>
        </p:nvSpPr>
        <p:spPr/>
        <p:txBody>
          <a:bodyPr/>
          <a:lstStyle/>
          <a:p>
            <a:r>
              <a:rPr lang="en-US" dirty="0"/>
              <a:t>A Warning: Don’t update stochastic variables’ values in-place</a:t>
            </a:r>
          </a:p>
        </p:txBody>
      </p:sp>
      <p:sp>
        <p:nvSpPr>
          <p:cNvPr id="5" name="Content Placeholder 4">
            <a:extLst>
              <a:ext uri="{FF2B5EF4-FFF2-40B4-BE49-F238E27FC236}">
                <a16:creationId xmlns:a16="http://schemas.microsoft.com/office/drawing/2014/main" id="{817A7C47-D49A-4F1A-B215-A45AD304FA12}"/>
              </a:ext>
            </a:extLst>
          </p:cNvPr>
          <p:cNvSpPr>
            <a:spLocks noGrp="1"/>
          </p:cNvSpPr>
          <p:nvPr>
            <p:ph idx="1"/>
          </p:nvPr>
        </p:nvSpPr>
        <p:spPr/>
        <p:txBody>
          <a:bodyPr/>
          <a:lstStyle/>
          <a:p>
            <a:r>
              <a:rPr lang="en-US" sz="1400" dirty="0">
                <a:latin typeface="Consolas" panose="020B0609020204030204" pitchFamily="49" charset="0"/>
              </a:rPr>
              <a:t>Stochastic</a:t>
            </a:r>
            <a:r>
              <a:rPr lang="en-US" dirty="0"/>
              <a:t> objects’ values should not be updated in-place. This confuses </a:t>
            </a:r>
            <a:r>
              <a:rPr lang="en-US" dirty="0" err="1"/>
              <a:t>PyMC’s</a:t>
            </a:r>
            <a:r>
              <a:rPr lang="en-US" dirty="0"/>
              <a:t> caching scheme and corrupts the process used for accepting or rejecting proposed values in the MCMC algorithm</a:t>
            </a:r>
          </a:p>
          <a:p>
            <a:r>
              <a:rPr lang="en-US" dirty="0"/>
              <a:t>The only way a stochastic variable’s value should be updated is using statements of the following form:</a:t>
            </a:r>
          </a:p>
          <a:p>
            <a:pPr marL="400050" lvl="1" indent="0">
              <a:buNone/>
            </a:pPr>
            <a:r>
              <a:rPr lang="en-US" sz="1400" dirty="0" err="1">
                <a:latin typeface="Consolas" panose="020B0609020204030204" pitchFamily="49" charset="0"/>
              </a:rPr>
              <a:t>A.value</a:t>
            </a:r>
            <a:r>
              <a:rPr lang="en-US" sz="1400" dirty="0">
                <a:latin typeface="Consolas" panose="020B0609020204030204" pitchFamily="49" charset="0"/>
              </a:rPr>
              <a:t> = </a:t>
            </a:r>
            <a:r>
              <a:rPr lang="en-US" sz="1400" dirty="0" err="1">
                <a:latin typeface="Consolas" panose="020B0609020204030204" pitchFamily="49" charset="0"/>
              </a:rPr>
              <a:t>new_value</a:t>
            </a:r>
            <a:endParaRPr lang="en-US" sz="1400" dirty="0">
              <a:latin typeface="Consolas" panose="020B0609020204030204" pitchFamily="49" charset="0"/>
            </a:endParaRPr>
          </a:p>
          <a:p>
            <a:r>
              <a:rPr lang="en-US" dirty="0"/>
              <a:t>The following are in-place updates and should </a:t>
            </a:r>
            <a:r>
              <a:rPr lang="en-US" b="1" dirty="0"/>
              <a:t>never</a:t>
            </a:r>
            <a:r>
              <a:rPr lang="en-US" dirty="0"/>
              <a:t> be used:</a:t>
            </a:r>
          </a:p>
          <a:p>
            <a:pPr marL="400050" lvl="1" indent="0">
              <a:buNone/>
            </a:pPr>
            <a:r>
              <a:rPr lang="en-US" sz="1400" dirty="0" err="1">
                <a:latin typeface="Consolas" panose="020B0609020204030204" pitchFamily="49" charset="0"/>
              </a:rPr>
              <a:t>A.value</a:t>
            </a:r>
            <a:r>
              <a:rPr lang="en-US" sz="1400" dirty="0">
                <a:latin typeface="Consolas" panose="020B0609020204030204" pitchFamily="49" charset="0"/>
              </a:rPr>
              <a:t> += 3</a:t>
            </a:r>
          </a:p>
          <a:p>
            <a:pPr marL="400050" lvl="1" indent="0">
              <a:buNone/>
            </a:pPr>
            <a:r>
              <a:rPr lang="en-US" sz="1400" dirty="0" err="1">
                <a:latin typeface="Consolas" panose="020B0609020204030204" pitchFamily="49" charset="0"/>
              </a:rPr>
              <a:t>A.value</a:t>
            </a:r>
            <a:r>
              <a:rPr lang="en-US" sz="1400" dirty="0">
                <a:latin typeface="Consolas" panose="020B0609020204030204" pitchFamily="49" charset="0"/>
              </a:rPr>
              <a:t>[2] = 5</a:t>
            </a:r>
          </a:p>
        </p:txBody>
      </p:sp>
    </p:spTree>
    <p:extLst>
      <p:ext uri="{BB962C8B-B14F-4D97-AF65-F5344CB8AC3E}">
        <p14:creationId xmlns:p14="http://schemas.microsoft.com/office/powerpoint/2010/main" val="3312493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B29E09-5CA9-4828-8593-414E52387986}"/>
              </a:ext>
            </a:extLst>
          </p:cNvPr>
          <p:cNvSpPr>
            <a:spLocks noGrp="1"/>
          </p:cNvSpPr>
          <p:nvPr>
            <p:ph type="title"/>
          </p:nvPr>
        </p:nvSpPr>
        <p:spPr/>
        <p:txBody>
          <a:bodyPr/>
          <a:lstStyle/>
          <a:p>
            <a:r>
              <a:rPr lang="en-US" dirty="0"/>
              <a:t>PyMC Deterministic Variables</a:t>
            </a:r>
          </a:p>
        </p:txBody>
      </p:sp>
      <p:sp>
        <p:nvSpPr>
          <p:cNvPr id="5" name="Text Placeholder 4">
            <a:extLst>
              <a:ext uri="{FF2B5EF4-FFF2-40B4-BE49-F238E27FC236}">
                <a16:creationId xmlns:a16="http://schemas.microsoft.com/office/drawing/2014/main" id="{091FAC70-5602-4444-BE0D-04C89C0D6E8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226863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7398C0-8117-43CE-998C-6A97A9FE5B9E}"/>
              </a:ext>
            </a:extLst>
          </p:cNvPr>
          <p:cNvSpPr>
            <a:spLocks noGrp="1"/>
          </p:cNvSpPr>
          <p:nvPr>
            <p:ph type="title"/>
          </p:nvPr>
        </p:nvSpPr>
        <p:spPr/>
        <p:txBody>
          <a:bodyPr/>
          <a:lstStyle/>
          <a:p>
            <a:r>
              <a:rPr lang="en-US" dirty="0"/>
              <a:t>The Deterministic Class</a:t>
            </a:r>
          </a:p>
        </p:txBody>
      </p:sp>
      <p:sp>
        <p:nvSpPr>
          <p:cNvPr id="5" name="Content Placeholder 4">
            <a:extLst>
              <a:ext uri="{FF2B5EF4-FFF2-40B4-BE49-F238E27FC236}">
                <a16:creationId xmlns:a16="http://schemas.microsoft.com/office/drawing/2014/main" id="{2600EAB5-DBFA-41C6-92CE-7A4EA8A5F306}"/>
              </a:ext>
            </a:extLst>
          </p:cNvPr>
          <p:cNvSpPr>
            <a:spLocks noGrp="1"/>
          </p:cNvSpPr>
          <p:nvPr>
            <p:ph idx="1"/>
          </p:nvPr>
        </p:nvSpPr>
        <p:spPr/>
        <p:txBody>
          <a:bodyPr/>
          <a:lstStyle/>
          <a:p>
            <a:r>
              <a:rPr lang="en-US" dirty="0"/>
              <a:t>The </a:t>
            </a:r>
            <a:r>
              <a:rPr lang="en-US" sz="1400" dirty="0">
                <a:latin typeface="Consolas" panose="020B0609020204030204" pitchFamily="49" charset="0"/>
              </a:rPr>
              <a:t>Deterministic</a:t>
            </a:r>
            <a:r>
              <a:rPr lang="en-US" dirty="0"/>
              <a:t> class represents variables whose values are completely determined by the values of their parents</a:t>
            </a:r>
          </a:p>
          <a:p>
            <a:r>
              <a:rPr lang="en-US" dirty="0"/>
              <a:t>A deterministic variable’s most important attribute is </a:t>
            </a:r>
            <a:r>
              <a:rPr lang="en-US" sz="1400" dirty="0">
                <a:latin typeface="Consolas" panose="020B0609020204030204" pitchFamily="49" charset="0"/>
              </a:rPr>
              <a:t>value</a:t>
            </a:r>
            <a:r>
              <a:rPr lang="en-US" dirty="0"/>
              <a:t>, this attribute is computed on-demand and cached for efficiency</a:t>
            </a:r>
          </a:p>
          <a:p>
            <a:r>
              <a:rPr lang="en-US" dirty="0"/>
              <a:t>Deterministic variables have no methods</a:t>
            </a:r>
          </a:p>
          <a:p>
            <a:endParaRPr lang="en-US" dirty="0"/>
          </a:p>
        </p:txBody>
      </p:sp>
    </p:spTree>
    <p:extLst>
      <p:ext uri="{BB962C8B-B14F-4D97-AF65-F5344CB8AC3E}">
        <p14:creationId xmlns:p14="http://schemas.microsoft.com/office/powerpoint/2010/main" val="466067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7B03E-BE88-458E-8410-BE5BF68BCEF3}"/>
              </a:ext>
            </a:extLst>
          </p:cNvPr>
          <p:cNvSpPr>
            <a:spLocks noGrp="1"/>
          </p:cNvSpPr>
          <p:nvPr>
            <p:ph type="title"/>
          </p:nvPr>
        </p:nvSpPr>
        <p:spPr/>
        <p:txBody>
          <a:bodyPr/>
          <a:lstStyle/>
          <a:p>
            <a:r>
              <a:rPr lang="en-US" dirty="0"/>
              <a:t>Creation of Deterministic Variables</a:t>
            </a:r>
          </a:p>
        </p:txBody>
      </p:sp>
      <p:sp>
        <p:nvSpPr>
          <p:cNvPr id="3" name="Content Placeholder 2">
            <a:extLst>
              <a:ext uri="{FF2B5EF4-FFF2-40B4-BE49-F238E27FC236}">
                <a16:creationId xmlns:a16="http://schemas.microsoft.com/office/drawing/2014/main" id="{C2A16CD9-1CC9-4216-995B-EBF9168676CD}"/>
              </a:ext>
            </a:extLst>
          </p:cNvPr>
          <p:cNvSpPr>
            <a:spLocks noGrp="1"/>
          </p:cNvSpPr>
          <p:nvPr>
            <p:ph idx="1"/>
          </p:nvPr>
        </p:nvSpPr>
        <p:spPr/>
        <p:txBody>
          <a:bodyPr/>
          <a:lstStyle/>
          <a:p>
            <a:pPr marL="0" indent="0">
              <a:buNone/>
            </a:pPr>
            <a:r>
              <a:rPr lang="en-US" dirty="0"/>
              <a:t>There are three main ways to create deterministic variables, called the </a:t>
            </a:r>
            <a:r>
              <a:rPr lang="en-US" i="1" dirty="0"/>
              <a:t>automatic</a:t>
            </a:r>
            <a:r>
              <a:rPr lang="en-US" dirty="0"/>
              <a:t>, </a:t>
            </a:r>
            <a:r>
              <a:rPr lang="en-US" i="1" dirty="0"/>
              <a:t>decorator</a:t>
            </a:r>
            <a:r>
              <a:rPr lang="en-US" dirty="0"/>
              <a:t>, and </a:t>
            </a:r>
            <a:r>
              <a:rPr lang="en-US" i="1" dirty="0"/>
              <a:t>direct</a:t>
            </a:r>
            <a:r>
              <a:rPr lang="en-US" dirty="0"/>
              <a:t> interfaces</a:t>
            </a:r>
          </a:p>
          <a:p>
            <a:pPr marL="0" indent="0">
              <a:buNone/>
            </a:pPr>
            <a:endParaRPr lang="en-US" dirty="0"/>
          </a:p>
        </p:txBody>
      </p:sp>
    </p:spTree>
    <p:extLst>
      <p:ext uri="{BB962C8B-B14F-4D97-AF65-F5344CB8AC3E}">
        <p14:creationId xmlns:p14="http://schemas.microsoft.com/office/powerpoint/2010/main" val="1670552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407448-F67E-408C-9131-F68428EDFB56}"/>
              </a:ext>
            </a:extLst>
          </p:cNvPr>
          <p:cNvSpPr>
            <a:spLocks noGrp="1"/>
          </p:cNvSpPr>
          <p:nvPr>
            <p:ph type="title"/>
          </p:nvPr>
        </p:nvSpPr>
        <p:spPr/>
        <p:txBody>
          <a:bodyPr/>
          <a:lstStyle/>
          <a:p>
            <a:r>
              <a:rPr lang="en-US" dirty="0"/>
              <a:t>Creation of Deterministic Variables Automatic</a:t>
            </a:r>
          </a:p>
        </p:txBody>
      </p:sp>
      <p:sp>
        <p:nvSpPr>
          <p:cNvPr id="5" name="Text Placeholder 4">
            <a:extLst>
              <a:ext uri="{FF2B5EF4-FFF2-40B4-BE49-F238E27FC236}">
                <a16:creationId xmlns:a16="http://schemas.microsoft.com/office/drawing/2014/main" id="{769B7745-70BB-4195-B6C1-868E2106F988}"/>
              </a:ext>
            </a:extLst>
          </p:cNvPr>
          <p:cNvSpPr>
            <a:spLocks noGrp="1"/>
          </p:cNvSpPr>
          <p:nvPr>
            <p:ph type="body" idx="1"/>
          </p:nvPr>
        </p:nvSpPr>
        <p:spPr>
          <a:xfrm>
            <a:off x="108488" y="5281201"/>
            <a:ext cx="11538488" cy="433955"/>
          </a:xfrm>
        </p:spPr>
        <p:txBody>
          <a:bodyPr/>
          <a:lstStyle/>
          <a:p>
            <a:r>
              <a:rPr lang="en-US" dirty="0"/>
              <a:t>A handful of common functions have been wrapped in Deterministic objects</a:t>
            </a:r>
          </a:p>
        </p:txBody>
      </p:sp>
    </p:spTree>
    <p:extLst>
      <p:ext uri="{BB962C8B-B14F-4D97-AF65-F5344CB8AC3E}">
        <p14:creationId xmlns:p14="http://schemas.microsoft.com/office/powerpoint/2010/main" val="24970396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EF140-21DB-47BA-A4E1-D770123EEAE6}"/>
              </a:ext>
            </a:extLst>
          </p:cNvPr>
          <p:cNvSpPr>
            <a:spLocks noGrp="1"/>
          </p:cNvSpPr>
          <p:nvPr>
            <p:ph type="title"/>
          </p:nvPr>
        </p:nvSpPr>
        <p:spPr/>
        <p:txBody>
          <a:bodyPr/>
          <a:lstStyle/>
          <a:p>
            <a:r>
              <a:rPr lang="en-US" dirty="0" err="1">
                <a:latin typeface="Consolas" panose="020B0609020204030204" pitchFamily="49" charset="0"/>
              </a:rPr>
              <a:t>LinearCombination</a:t>
            </a:r>
            <a:endParaRPr lang="en-US"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D7C0C2-8BB5-4EE0-9A73-D868F40F9D7A}"/>
                  </a:ext>
                </a:extLst>
              </p:cNvPr>
              <p:cNvSpPr>
                <a:spLocks noGrp="1"/>
              </p:cNvSpPr>
              <p:nvPr>
                <p:ph idx="1"/>
              </p:nvPr>
            </p:nvSpPr>
            <p:spPr/>
            <p:txBody>
              <a:bodyPr/>
              <a:lstStyle/>
              <a:p>
                <a:pPr marL="0" indent="0">
                  <a:buNone/>
                </a:pPr>
                <a:r>
                  <a:rPr lang="en-US" dirty="0"/>
                  <a:t>Has two parents x and y, both of which must be </a:t>
                </a:r>
                <a:r>
                  <a:rPr lang="en-US" dirty="0" err="1"/>
                  <a:t>iterable</a:t>
                </a:r>
                <a:r>
                  <a:rPr lang="en-US" dirty="0"/>
                  <a:t> (i.e. vector-valued). This function returns:</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nary>
                    </m:oMath>
                  </m:oMathPara>
                </a14:m>
                <a:endParaRPr lang="en-US" dirty="0"/>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X = </a:t>
                </a:r>
                <a:r>
                  <a:rPr lang="en-US" sz="1400" dirty="0" err="1">
                    <a:latin typeface="Consolas" panose="020B0609020204030204" pitchFamily="49" charset="0"/>
                  </a:rPr>
                  <a:t>pm.DiscreteUniform</a:t>
                </a:r>
                <a:r>
                  <a:rPr lang="en-US" sz="1400" dirty="0">
                    <a:latin typeface="Consolas" panose="020B0609020204030204" pitchFamily="49" charset="0"/>
                  </a:rPr>
                  <a:t>("X", lower = 1, upper = 6, size = 5); print(</a:t>
                </a:r>
                <a:r>
                  <a:rPr lang="en-US" sz="1400" dirty="0" err="1">
                    <a:latin typeface="Consolas" panose="020B0609020204030204" pitchFamily="49" charset="0"/>
                  </a:rPr>
                  <a:t>X.value</a:t>
                </a:r>
                <a:r>
                  <a:rPr lang="en-US" sz="1400" dirty="0">
                    <a:latin typeface="Consolas" panose="020B0609020204030204" pitchFamily="49" charset="0"/>
                  </a:rPr>
                  <a:t>)</a:t>
                </a:r>
              </a:p>
              <a:p>
                <a:pPr marL="0" indent="0">
                  <a:buNone/>
                </a:pPr>
                <a:r>
                  <a:rPr lang="en-US" sz="1400" dirty="0">
                    <a:latin typeface="Consolas" panose="020B0609020204030204" pitchFamily="49" charset="0"/>
                  </a:rPr>
                  <a:t>Y = </a:t>
                </a:r>
                <a:r>
                  <a:rPr lang="en-US" sz="1400" dirty="0" err="1">
                    <a:latin typeface="Consolas" panose="020B0609020204030204" pitchFamily="49" charset="0"/>
                  </a:rPr>
                  <a:t>pm.DiscreteUniform</a:t>
                </a:r>
                <a:r>
                  <a:rPr lang="en-US" sz="1400" dirty="0">
                    <a:latin typeface="Consolas" panose="020B0609020204030204" pitchFamily="49" charset="0"/>
                  </a:rPr>
                  <a:t>("Y", lower = 1, upper = 6, size = 5); print(</a:t>
                </a:r>
                <a:r>
                  <a:rPr lang="en-US" sz="1400" dirty="0" err="1">
                    <a:latin typeface="Consolas" panose="020B0609020204030204" pitchFamily="49" charset="0"/>
                  </a:rPr>
                  <a:t>Y.value</a:t>
                </a:r>
                <a:r>
                  <a:rPr lang="en-US" sz="1400" dirty="0">
                    <a:latin typeface="Consolas" panose="020B0609020204030204" pitchFamily="49" charset="0"/>
                  </a:rPr>
                  <a:t>)</a:t>
                </a:r>
              </a:p>
              <a:p>
                <a:pPr marL="0" indent="0">
                  <a:buNone/>
                </a:pPr>
                <a:r>
                  <a:rPr lang="en-US" sz="1400" dirty="0">
                    <a:latin typeface="Consolas" panose="020B0609020204030204" pitchFamily="49" charset="0"/>
                  </a:rPr>
                  <a:t>Z = </a:t>
                </a:r>
                <a:r>
                  <a:rPr lang="en-US" sz="1400" dirty="0" err="1">
                    <a:latin typeface="Consolas" panose="020B0609020204030204" pitchFamily="49" charset="0"/>
                  </a:rPr>
                  <a:t>pm.LinearCombination</a:t>
                </a:r>
                <a:r>
                  <a:rPr lang="en-US" sz="1400" dirty="0">
                    <a:latin typeface="Consolas" panose="020B0609020204030204" pitchFamily="49" charset="0"/>
                  </a:rPr>
                  <a:t>("Z", </a:t>
                </a:r>
                <a:r>
                  <a:rPr lang="en-US" sz="1400" dirty="0" err="1">
                    <a:latin typeface="Consolas" panose="020B0609020204030204" pitchFamily="49" charset="0"/>
                  </a:rPr>
                  <a:t>X.value</a:t>
                </a:r>
                <a:r>
                  <a:rPr lang="en-US" sz="1400" dirty="0">
                    <a:latin typeface="Consolas" panose="020B0609020204030204" pitchFamily="49" charset="0"/>
                  </a:rPr>
                  <a:t>, </a:t>
                </a:r>
                <a:r>
                  <a:rPr lang="en-US" sz="1400" dirty="0" err="1">
                    <a:latin typeface="Consolas" panose="020B0609020204030204" pitchFamily="49" charset="0"/>
                  </a:rPr>
                  <a:t>Y.value</a:t>
                </a:r>
                <a:r>
                  <a:rPr lang="en-US" sz="1400" dirty="0">
                    <a:latin typeface="Consolas" panose="020B0609020204030204" pitchFamily="49" charset="0"/>
                  </a:rPr>
                  <a:t>); print(</a:t>
                </a:r>
                <a:r>
                  <a:rPr lang="en-US" sz="1400" dirty="0" err="1">
                    <a:latin typeface="Consolas" panose="020B0609020204030204" pitchFamily="49" charset="0"/>
                  </a:rPr>
                  <a:t>Z.value</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p:txBody>
          </p:sp>
        </mc:Choice>
        <mc:Fallback xmlns="">
          <p:sp>
            <p:nvSpPr>
              <p:cNvPr id="3" name="Content Placeholder 2">
                <a:extLst>
                  <a:ext uri="{FF2B5EF4-FFF2-40B4-BE49-F238E27FC236}">
                    <a16:creationId xmlns:a16="http://schemas.microsoft.com/office/drawing/2014/main" id="{3BD7C0C2-8BB5-4EE0-9A73-D868F40F9D7A}"/>
                  </a:ext>
                </a:extLst>
              </p:cNvPr>
              <p:cNvSpPr>
                <a:spLocks noGrp="1" noRot="1" noChangeAspect="1" noMove="1" noResize="1" noEditPoints="1" noAdjustHandles="1" noChangeArrowheads="1" noChangeShapeType="1" noTextEdit="1"/>
              </p:cNvSpPr>
              <p:nvPr>
                <p:ph idx="1"/>
              </p:nvPr>
            </p:nvSpPr>
            <p:spPr>
              <a:blipFill>
                <a:blip r:embed="rId2"/>
                <a:stretch>
                  <a:fillRect l="-462"/>
                </a:stretch>
              </a:blipFill>
            </p:spPr>
            <p:txBody>
              <a:bodyPr/>
              <a:lstStyle/>
              <a:p>
                <a:r>
                  <a:rPr lang="en-US">
                    <a:noFill/>
                  </a:rPr>
                  <a:t> </a:t>
                </a:r>
              </a:p>
            </p:txBody>
          </p:sp>
        </mc:Fallback>
      </mc:AlternateContent>
    </p:spTree>
    <p:extLst>
      <p:ext uri="{BB962C8B-B14F-4D97-AF65-F5344CB8AC3E}">
        <p14:creationId xmlns:p14="http://schemas.microsoft.com/office/powerpoint/2010/main" val="7128441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BA829-3686-4647-82F9-4A0DF48E6BF6}"/>
              </a:ext>
            </a:extLst>
          </p:cNvPr>
          <p:cNvSpPr>
            <a:spLocks noGrp="1"/>
          </p:cNvSpPr>
          <p:nvPr>
            <p:ph type="title"/>
          </p:nvPr>
        </p:nvSpPr>
        <p:spPr/>
        <p:txBody>
          <a:bodyPr/>
          <a:lstStyle/>
          <a:p>
            <a:r>
              <a:rPr lang="en-US" dirty="0">
                <a:latin typeface="Consolas" panose="020B0609020204030204" pitchFamily="49" charset="0"/>
              </a:rPr>
              <a:t>Index</a:t>
            </a:r>
          </a:p>
        </p:txBody>
      </p:sp>
      <p:sp>
        <p:nvSpPr>
          <p:cNvPr id="3" name="Content Placeholder 2">
            <a:extLst>
              <a:ext uri="{FF2B5EF4-FFF2-40B4-BE49-F238E27FC236}">
                <a16:creationId xmlns:a16="http://schemas.microsoft.com/office/drawing/2014/main" id="{0BC49CDA-2590-4A62-A7CA-AEFBB817A1B3}"/>
              </a:ext>
            </a:extLst>
          </p:cNvPr>
          <p:cNvSpPr>
            <a:spLocks noGrp="1"/>
          </p:cNvSpPr>
          <p:nvPr>
            <p:ph idx="1"/>
          </p:nvPr>
        </p:nvSpPr>
        <p:spPr/>
        <p:txBody>
          <a:bodyPr/>
          <a:lstStyle/>
          <a:p>
            <a:pPr marL="0" indent="0">
              <a:buNone/>
            </a:pPr>
            <a:r>
              <a:rPr lang="en-US" dirty="0"/>
              <a:t>Has two parents x and index. x must be </a:t>
            </a:r>
            <a:r>
              <a:rPr lang="en-US" dirty="0" err="1"/>
              <a:t>iterables</a:t>
            </a:r>
            <a:r>
              <a:rPr lang="en-US" dirty="0"/>
              <a:t>, index must be valued as an integer</a:t>
            </a:r>
          </a:p>
          <a:p>
            <a:pPr marL="0" indent="0">
              <a:buNone/>
            </a:pPr>
            <a:endParaRPr lang="en-US" dirty="0"/>
          </a:p>
          <a:p>
            <a:pPr marL="0" indent="0">
              <a:buNone/>
            </a:pPr>
            <a:r>
              <a:rPr lang="en-US" sz="1400" dirty="0">
                <a:latin typeface="Consolas" panose="020B0609020204030204" pitchFamily="49" charset="0"/>
              </a:rPr>
              <a:t>X = </a:t>
            </a:r>
            <a:r>
              <a:rPr lang="en-US" sz="1400" dirty="0" err="1">
                <a:latin typeface="Consolas" panose="020B0609020204030204" pitchFamily="49" charset="0"/>
              </a:rPr>
              <a:t>pm.DiscreteUniform</a:t>
            </a:r>
            <a:r>
              <a:rPr lang="en-US" sz="1400" dirty="0">
                <a:latin typeface="Consolas" panose="020B0609020204030204" pitchFamily="49" charset="0"/>
              </a:rPr>
              <a:t>("X", lower = 1, upper = 6, size = 5); print(</a:t>
            </a:r>
            <a:r>
              <a:rPr lang="en-US" sz="1400" dirty="0" err="1">
                <a:latin typeface="Consolas" panose="020B0609020204030204" pitchFamily="49" charset="0"/>
              </a:rPr>
              <a:t>X.value</a:t>
            </a:r>
            <a:r>
              <a:rPr lang="en-US" sz="1400" dirty="0">
                <a:latin typeface="Consolas" panose="020B0609020204030204" pitchFamily="49" charset="0"/>
              </a:rPr>
              <a:t>)</a:t>
            </a:r>
          </a:p>
          <a:p>
            <a:pPr marL="0" indent="0">
              <a:buNone/>
            </a:pPr>
            <a:r>
              <a:rPr lang="en-US" sz="1400" dirty="0">
                <a:latin typeface="Consolas" panose="020B0609020204030204" pitchFamily="49" charset="0"/>
              </a:rPr>
              <a:t>Y = </a:t>
            </a:r>
            <a:r>
              <a:rPr lang="en-US" sz="1400" dirty="0" err="1">
                <a:latin typeface="Consolas" panose="020B0609020204030204" pitchFamily="49" charset="0"/>
              </a:rPr>
              <a:t>pm.DiscreteUniform</a:t>
            </a:r>
            <a:r>
              <a:rPr lang="en-US" sz="1400" dirty="0">
                <a:latin typeface="Consolas" panose="020B0609020204030204" pitchFamily="49" charset="0"/>
              </a:rPr>
              <a:t>("Y", lower = 0, upper = 5); print(</a:t>
            </a:r>
            <a:r>
              <a:rPr lang="en-US" sz="1400" dirty="0" err="1">
                <a:latin typeface="Consolas" panose="020B0609020204030204" pitchFamily="49" charset="0"/>
              </a:rPr>
              <a:t>Y.value</a:t>
            </a:r>
            <a:r>
              <a:rPr lang="en-US" sz="1400" dirty="0">
                <a:latin typeface="Consolas" panose="020B0609020204030204" pitchFamily="49" charset="0"/>
              </a:rPr>
              <a:t>)</a:t>
            </a:r>
          </a:p>
          <a:p>
            <a:pPr marL="0" indent="0">
              <a:buNone/>
            </a:pPr>
            <a:r>
              <a:rPr lang="en-US" sz="1400" dirty="0">
                <a:latin typeface="Consolas" panose="020B0609020204030204" pitchFamily="49" charset="0"/>
              </a:rPr>
              <a:t>Z = </a:t>
            </a:r>
            <a:r>
              <a:rPr lang="en-US" sz="1400" dirty="0" err="1">
                <a:latin typeface="Consolas" panose="020B0609020204030204" pitchFamily="49" charset="0"/>
              </a:rPr>
              <a:t>pm.Index</a:t>
            </a:r>
            <a:r>
              <a:rPr lang="en-US" sz="1400" dirty="0">
                <a:latin typeface="Consolas" panose="020B0609020204030204" pitchFamily="49" charset="0"/>
              </a:rPr>
              <a:t>("Z", </a:t>
            </a:r>
            <a:r>
              <a:rPr lang="en-US" sz="1400" dirty="0" err="1">
                <a:latin typeface="Consolas" panose="020B0609020204030204" pitchFamily="49" charset="0"/>
              </a:rPr>
              <a:t>X.value</a:t>
            </a:r>
            <a:r>
              <a:rPr lang="en-US" sz="1400" dirty="0">
                <a:latin typeface="Consolas" panose="020B0609020204030204" pitchFamily="49" charset="0"/>
              </a:rPr>
              <a:t>, </a:t>
            </a:r>
            <a:r>
              <a:rPr lang="en-US" sz="1400" dirty="0" err="1">
                <a:latin typeface="Consolas" panose="020B0609020204030204" pitchFamily="49" charset="0"/>
              </a:rPr>
              <a:t>Y.value</a:t>
            </a:r>
            <a:r>
              <a:rPr lang="en-US" sz="1400" dirty="0">
                <a:latin typeface="Consolas" panose="020B0609020204030204" pitchFamily="49" charset="0"/>
              </a:rPr>
              <a:t>); print(</a:t>
            </a:r>
            <a:r>
              <a:rPr lang="en-US" sz="1400" dirty="0" err="1">
                <a:latin typeface="Consolas" panose="020B0609020204030204" pitchFamily="49" charset="0"/>
              </a:rPr>
              <a:t>Z.value</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Index</a:t>
            </a:r>
            <a:r>
              <a:rPr lang="en-US" dirty="0"/>
              <a:t> is useful for implementing dynamic models, in which the parent-child connections change</a:t>
            </a:r>
          </a:p>
        </p:txBody>
      </p:sp>
    </p:spTree>
    <p:extLst>
      <p:ext uri="{BB962C8B-B14F-4D97-AF65-F5344CB8AC3E}">
        <p14:creationId xmlns:p14="http://schemas.microsoft.com/office/powerpoint/2010/main" val="2052364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DB450-B3DB-4905-A076-ED454DC3A74C}"/>
              </a:ext>
            </a:extLst>
          </p:cNvPr>
          <p:cNvSpPr>
            <a:spLocks noGrp="1"/>
          </p:cNvSpPr>
          <p:nvPr>
            <p:ph type="title"/>
          </p:nvPr>
        </p:nvSpPr>
        <p:spPr/>
        <p:txBody>
          <a:bodyPr/>
          <a:lstStyle/>
          <a:p>
            <a:r>
              <a:rPr lang="en-US" dirty="0">
                <a:latin typeface="Consolas" panose="020B0609020204030204" pitchFamily="49" charset="0"/>
              </a:rPr>
              <a:t>Lambda</a:t>
            </a:r>
          </a:p>
        </p:txBody>
      </p:sp>
      <p:sp>
        <p:nvSpPr>
          <p:cNvPr id="3" name="Content Placeholder 2">
            <a:extLst>
              <a:ext uri="{FF2B5EF4-FFF2-40B4-BE49-F238E27FC236}">
                <a16:creationId xmlns:a16="http://schemas.microsoft.com/office/drawing/2014/main" id="{CA6021A4-6B7F-4990-8F76-C52221B4A745}"/>
              </a:ext>
            </a:extLst>
          </p:cNvPr>
          <p:cNvSpPr>
            <a:spLocks noGrp="1"/>
          </p:cNvSpPr>
          <p:nvPr>
            <p:ph idx="1"/>
          </p:nvPr>
        </p:nvSpPr>
        <p:spPr/>
        <p:txBody>
          <a:bodyPr/>
          <a:lstStyle/>
          <a:p>
            <a:pPr marL="0" indent="0">
              <a:buNone/>
            </a:pPr>
            <a:r>
              <a:rPr lang="en-US" dirty="0"/>
              <a:t>Converts an anonymous function (in Python, called </a:t>
            </a:r>
            <a:r>
              <a:rPr lang="en-US" i="1" dirty="0"/>
              <a:t>lambda functions</a:t>
            </a:r>
            <a:r>
              <a:rPr lang="en-US" dirty="0"/>
              <a:t>) to a </a:t>
            </a:r>
            <a:r>
              <a:rPr lang="en-US" sz="1400" dirty="0">
                <a:latin typeface="Consolas" panose="020B0609020204030204" pitchFamily="49" charset="0"/>
              </a:rPr>
              <a:t>Deterministic</a:t>
            </a:r>
            <a:r>
              <a:rPr lang="en-US" dirty="0"/>
              <a:t> instance on a single line</a:t>
            </a:r>
          </a:p>
          <a:p>
            <a:pPr marL="0" indent="0">
              <a:buNone/>
            </a:pPr>
            <a:endParaRPr lang="en-US" dirty="0"/>
          </a:p>
          <a:p>
            <a:pPr marL="0" indent="0">
              <a:buNone/>
            </a:pPr>
            <a:r>
              <a:rPr lang="en-US" sz="1400" dirty="0">
                <a:latin typeface="Consolas" panose="020B0609020204030204" pitchFamily="49" charset="0"/>
              </a:rPr>
              <a:t>beta = </a:t>
            </a:r>
            <a:r>
              <a:rPr lang="en-US" sz="1400" dirty="0" err="1">
                <a:latin typeface="Consolas" panose="020B0609020204030204" pitchFamily="49" charset="0"/>
              </a:rPr>
              <a:t>pm.Normal</a:t>
            </a:r>
            <a:r>
              <a:rPr lang="en-US" sz="1400" dirty="0">
                <a:latin typeface="Consolas" panose="020B0609020204030204" pitchFamily="49" charset="0"/>
              </a:rPr>
              <a:t>("coefficients", 0, size=(N, 1))</a:t>
            </a:r>
          </a:p>
          <a:p>
            <a:pPr marL="0" indent="0">
              <a:buNone/>
            </a:pPr>
            <a:r>
              <a:rPr lang="en-US" sz="1400" dirty="0">
                <a:latin typeface="Consolas" panose="020B0609020204030204" pitchFamily="49" charset="0"/>
              </a:rPr>
              <a:t>x = </a:t>
            </a:r>
            <a:r>
              <a:rPr lang="en-US" sz="1400" dirty="0" err="1">
                <a:latin typeface="Consolas" panose="020B0609020204030204" pitchFamily="49" charset="0"/>
              </a:rPr>
              <a:t>np.random.randn</a:t>
            </a:r>
            <a:r>
              <a:rPr lang="en-US" sz="1400" dirty="0">
                <a:latin typeface="Consolas" panose="020B0609020204030204" pitchFamily="49" charset="0"/>
              </a:rPr>
              <a:t>((N, 1))</a:t>
            </a:r>
          </a:p>
          <a:p>
            <a:pPr marL="0" indent="0">
              <a:buNone/>
            </a:pPr>
            <a:r>
              <a:rPr lang="en-US" sz="1400" dirty="0" err="1">
                <a:latin typeface="Consolas" panose="020B0609020204030204" pitchFamily="49" charset="0"/>
              </a:rPr>
              <a:t>linear_combination</a:t>
            </a:r>
            <a:r>
              <a:rPr lang="en-US" sz="1400" dirty="0">
                <a:latin typeface="Consolas" panose="020B0609020204030204" pitchFamily="49" charset="0"/>
              </a:rPr>
              <a:t> = </a:t>
            </a:r>
            <a:r>
              <a:rPr lang="en-US" sz="1400" dirty="0" err="1">
                <a:latin typeface="Consolas" panose="020B0609020204030204" pitchFamily="49" charset="0"/>
              </a:rPr>
              <a:t>pm.Lambda</a:t>
            </a:r>
            <a:r>
              <a:rPr lang="en-US" sz="1400" dirty="0">
                <a:latin typeface="Consolas" panose="020B0609020204030204" pitchFamily="49" charset="0"/>
              </a:rPr>
              <a:t>(lambda x=x, beta=beta: np.dot(</a:t>
            </a:r>
            <a:r>
              <a:rPr lang="en-US" sz="1400" dirty="0" err="1">
                <a:latin typeface="Consolas" panose="020B0609020204030204" pitchFamily="49" charset="0"/>
              </a:rPr>
              <a:t>x.T</a:t>
            </a:r>
            <a:r>
              <a:rPr lang="en-US" sz="1400" dirty="0">
                <a:latin typeface="Consolas" panose="020B0609020204030204" pitchFamily="49" charset="0"/>
              </a:rPr>
              <a:t>, beta))</a:t>
            </a:r>
          </a:p>
        </p:txBody>
      </p:sp>
    </p:spTree>
    <p:extLst>
      <p:ext uri="{BB962C8B-B14F-4D97-AF65-F5344CB8AC3E}">
        <p14:creationId xmlns:p14="http://schemas.microsoft.com/office/powerpoint/2010/main" val="3644428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E731-3E93-4357-9ECA-FE3FA7CE36C9}"/>
              </a:ext>
            </a:extLst>
          </p:cNvPr>
          <p:cNvSpPr>
            <a:spLocks noGrp="1"/>
          </p:cNvSpPr>
          <p:nvPr>
            <p:ph type="title"/>
          </p:nvPr>
        </p:nvSpPr>
        <p:spPr/>
        <p:txBody>
          <a:bodyPr/>
          <a:lstStyle/>
          <a:p>
            <a:r>
              <a:rPr lang="en-US" dirty="0"/>
              <a:t>Parent and Child Relationships</a:t>
            </a:r>
          </a:p>
        </p:txBody>
      </p:sp>
      <p:sp>
        <p:nvSpPr>
          <p:cNvPr id="5" name="Content Placeholder 4">
            <a:extLst>
              <a:ext uri="{FF2B5EF4-FFF2-40B4-BE49-F238E27FC236}">
                <a16:creationId xmlns:a16="http://schemas.microsoft.com/office/drawing/2014/main" id="{791A2A2E-C6FC-4CF4-8A0F-2C6A197AD2E5}"/>
              </a:ext>
            </a:extLst>
          </p:cNvPr>
          <p:cNvSpPr>
            <a:spLocks noGrp="1"/>
          </p:cNvSpPr>
          <p:nvPr>
            <p:ph sz="half" idx="2"/>
          </p:nvPr>
        </p:nvSpPr>
        <p:spPr>
          <a:xfrm>
            <a:off x="6187415" y="2222287"/>
            <a:ext cx="5715283" cy="3876296"/>
          </a:xfrm>
        </p:spPr>
        <p:txBody>
          <a:bodyPr>
            <a:normAutofit lnSpcReduction="10000"/>
          </a:bodyPr>
          <a:lstStyle/>
          <a:p>
            <a:pPr marL="0" indent="0">
              <a:buNone/>
            </a:pPr>
            <a:r>
              <a:rPr lang="en-US" sz="1400" dirty="0">
                <a:latin typeface="Consolas" panose="020B0609020204030204" pitchFamily="49" charset="0"/>
              </a:rPr>
              <a:t>import </a:t>
            </a:r>
            <a:r>
              <a:rPr lang="en-US" sz="1400" dirty="0" err="1">
                <a:latin typeface="Consolas" panose="020B0609020204030204" pitchFamily="49" charset="0"/>
              </a:rPr>
              <a:t>pymc</a:t>
            </a:r>
            <a:r>
              <a:rPr lang="en-US" sz="1400" dirty="0">
                <a:latin typeface="Consolas" panose="020B0609020204030204" pitchFamily="49" charset="0"/>
              </a:rPr>
              <a:t> as pm</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parameter = </a:t>
            </a:r>
            <a:r>
              <a:rPr lang="en-US" sz="1400" dirty="0" err="1">
                <a:latin typeface="Consolas" panose="020B0609020204030204" pitchFamily="49" charset="0"/>
              </a:rPr>
              <a:t>pm.Exponential</a:t>
            </a:r>
            <a:r>
              <a:rPr lang="en-US" sz="1400" dirty="0">
                <a:latin typeface="Consolas" panose="020B0609020204030204" pitchFamily="49" charset="0"/>
              </a:rPr>
              <a:t>("</a:t>
            </a:r>
            <a:r>
              <a:rPr lang="en-US" sz="1400" dirty="0" err="1">
                <a:latin typeface="Consolas" panose="020B0609020204030204" pitchFamily="49" charset="0"/>
              </a:rPr>
              <a:t>poisson_param</a:t>
            </a:r>
            <a:r>
              <a:rPr lang="en-US" sz="1400" dirty="0">
                <a:latin typeface="Consolas" panose="020B0609020204030204" pitchFamily="49" charset="0"/>
              </a:rPr>
              <a:t>", 1)</a:t>
            </a:r>
          </a:p>
          <a:p>
            <a:pPr marL="0" indent="0">
              <a:buNone/>
            </a:pPr>
            <a:r>
              <a:rPr lang="en-US" sz="1400" dirty="0" err="1">
                <a:latin typeface="Consolas" panose="020B0609020204030204" pitchFamily="49" charset="0"/>
              </a:rPr>
              <a:t>data_generator</a:t>
            </a:r>
            <a:r>
              <a:rPr lang="en-US" sz="1400" dirty="0">
                <a:latin typeface="Consolas" panose="020B0609020204030204" pitchFamily="49" charset="0"/>
              </a:rPr>
              <a:t> = </a:t>
            </a:r>
            <a:r>
              <a:rPr lang="en-US" sz="1400" dirty="0" err="1">
                <a:latin typeface="Consolas" panose="020B0609020204030204" pitchFamily="49" charset="0"/>
              </a:rPr>
              <a:t>pm.Poisson</a:t>
            </a:r>
            <a:r>
              <a:rPr lang="en-US" sz="1400" dirty="0">
                <a:latin typeface="Consolas" panose="020B0609020204030204" pitchFamily="49" charset="0"/>
              </a:rPr>
              <a:t>("</a:t>
            </a:r>
            <a:r>
              <a:rPr lang="en-US" sz="1400" dirty="0" err="1">
                <a:latin typeface="Consolas" panose="020B0609020204030204" pitchFamily="49" charset="0"/>
              </a:rPr>
              <a:t>data_generator</a:t>
            </a:r>
            <a:r>
              <a:rPr lang="en-US" sz="1400" dirty="0">
                <a:latin typeface="Consolas" panose="020B0609020204030204" pitchFamily="49" charset="0"/>
              </a:rPr>
              <a:t>", parameter)</a:t>
            </a:r>
          </a:p>
          <a:p>
            <a:pPr marL="0" indent="0">
              <a:buNone/>
            </a:pPr>
            <a:r>
              <a:rPr lang="en-US" sz="1400" dirty="0" err="1">
                <a:latin typeface="Consolas" panose="020B0609020204030204" pitchFamily="49" charset="0"/>
              </a:rPr>
              <a:t>data_plus_one</a:t>
            </a:r>
            <a:r>
              <a:rPr lang="en-US" sz="1400" dirty="0">
                <a:latin typeface="Consolas" panose="020B0609020204030204" pitchFamily="49" charset="0"/>
              </a:rPr>
              <a:t> = </a:t>
            </a:r>
            <a:r>
              <a:rPr lang="en-US" sz="1400" dirty="0" err="1">
                <a:latin typeface="Consolas" panose="020B0609020204030204" pitchFamily="49" charset="0"/>
              </a:rPr>
              <a:t>data_generator</a:t>
            </a:r>
            <a:r>
              <a:rPr lang="en-US" sz="1400" dirty="0">
                <a:latin typeface="Consolas" panose="020B0609020204030204" pitchFamily="49" charset="0"/>
              </a:rPr>
              <a:t> + 1</a:t>
            </a:r>
          </a:p>
          <a:p>
            <a:pPr marL="0" indent="0">
              <a:buNone/>
            </a:pP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a:p>
            <a:r>
              <a:rPr lang="en-US" sz="1400" dirty="0">
                <a:latin typeface="Consolas" panose="020B0609020204030204" pitchFamily="49" charset="0"/>
              </a:rPr>
              <a:t>parameter</a:t>
            </a:r>
            <a:r>
              <a:rPr lang="en-US" dirty="0"/>
              <a:t> is a parent of </a:t>
            </a:r>
            <a:r>
              <a:rPr lang="en-US" sz="1400" dirty="0" err="1">
                <a:latin typeface="Consolas" panose="020B0609020204030204" pitchFamily="49" charset="0"/>
              </a:rPr>
              <a:t>data_generator</a:t>
            </a:r>
            <a:r>
              <a:rPr lang="en-US" dirty="0"/>
              <a:t> </a:t>
            </a:r>
          </a:p>
          <a:p>
            <a:r>
              <a:rPr lang="en-US" sz="1400" dirty="0" err="1">
                <a:latin typeface="Consolas" panose="020B0609020204030204" pitchFamily="49" charset="0"/>
              </a:rPr>
              <a:t>data_generator</a:t>
            </a:r>
            <a:r>
              <a:rPr lang="en-US" dirty="0"/>
              <a:t> is a child of </a:t>
            </a:r>
            <a:r>
              <a:rPr lang="en-US" sz="1400" dirty="0">
                <a:latin typeface="Consolas" panose="020B0609020204030204" pitchFamily="49" charset="0"/>
              </a:rPr>
              <a:t>parameter</a:t>
            </a:r>
          </a:p>
          <a:p>
            <a:r>
              <a:rPr lang="en-US" sz="1400" dirty="0" err="1">
                <a:latin typeface="Consolas" panose="020B0609020204030204" pitchFamily="49" charset="0"/>
              </a:rPr>
              <a:t>data_generator</a:t>
            </a:r>
            <a:r>
              <a:rPr lang="en-US" dirty="0"/>
              <a:t> is a parent of </a:t>
            </a:r>
            <a:r>
              <a:rPr lang="en-US" sz="1400" dirty="0" err="1">
                <a:latin typeface="Consolas" panose="020B0609020204030204" pitchFamily="49" charset="0"/>
              </a:rPr>
              <a:t>data_plus_one</a:t>
            </a:r>
            <a:endParaRPr lang="en-US" sz="1400" dirty="0">
              <a:latin typeface="Consolas" panose="020B0609020204030204" pitchFamily="49" charset="0"/>
            </a:endParaRPr>
          </a:p>
          <a:p>
            <a:r>
              <a:rPr lang="en-US" sz="1400" dirty="0" err="1">
                <a:latin typeface="Consolas" panose="020B0609020204030204" pitchFamily="49" charset="0"/>
              </a:rPr>
              <a:t>data_plus_one</a:t>
            </a:r>
            <a:r>
              <a:rPr lang="en-US" dirty="0"/>
              <a:t> is a child of </a:t>
            </a:r>
            <a:r>
              <a:rPr lang="en-US" sz="1400" dirty="0" err="1">
                <a:latin typeface="Consolas" panose="020B0609020204030204" pitchFamily="49" charset="0"/>
              </a:rPr>
              <a:t>data_generator</a:t>
            </a:r>
            <a:endParaRPr lang="en-US" sz="1400" dirty="0"/>
          </a:p>
          <a:p>
            <a:pPr marL="0" indent="0">
              <a:buNone/>
            </a:pPr>
            <a:endParaRPr lang="en-US" dirty="0"/>
          </a:p>
        </p:txBody>
      </p:sp>
      <p:sp>
        <p:nvSpPr>
          <p:cNvPr id="4" name="Content Placeholder 3">
            <a:extLst>
              <a:ext uri="{FF2B5EF4-FFF2-40B4-BE49-F238E27FC236}">
                <a16:creationId xmlns:a16="http://schemas.microsoft.com/office/drawing/2014/main" id="{A834A80E-A7DB-4AA7-AD9E-4294E8C1341D}"/>
              </a:ext>
            </a:extLst>
          </p:cNvPr>
          <p:cNvSpPr>
            <a:spLocks noGrp="1"/>
          </p:cNvSpPr>
          <p:nvPr>
            <p:ph sz="half" idx="1"/>
          </p:nvPr>
        </p:nvSpPr>
        <p:spPr/>
        <p:txBody>
          <a:bodyPr/>
          <a:lstStyle/>
          <a:p>
            <a:r>
              <a:rPr lang="en-US" i="1" dirty="0"/>
              <a:t>Parent variables</a:t>
            </a:r>
            <a:r>
              <a:rPr lang="en-US" dirty="0"/>
              <a:t> are variables that influence another variable</a:t>
            </a:r>
          </a:p>
          <a:p>
            <a:r>
              <a:rPr lang="en-US" i="1" dirty="0"/>
              <a:t>Child variables</a:t>
            </a:r>
            <a:r>
              <a:rPr lang="en-US" dirty="0"/>
              <a:t> are variables that are affected by other variables, i.e. are the subject of parent variables</a:t>
            </a:r>
          </a:p>
          <a:p>
            <a:r>
              <a:rPr lang="en-US" dirty="0"/>
              <a:t>A variable can be both a parent and child</a:t>
            </a:r>
          </a:p>
          <a:p>
            <a:r>
              <a:rPr lang="en-US" dirty="0"/>
              <a:t>a child can have more than one parent, and a parent can have many children</a:t>
            </a:r>
          </a:p>
        </p:txBody>
      </p:sp>
    </p:spTree>
    <p:extLst>
      <p:ext uri="{BB962C8B-B14F-4D97-AF65-F5344CB8AC3E}">
        <p14:creationId xmlns:p14="http://schemas.microsoft.com/office/powerpoint/2010/main" val="32050018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26DC6-0D37-462B-B25B-1A42FFA66EF7}"/>
              </a:ext>
            </a:extLst>
          </p:cNvPr>
          <p:cNvSpPr>
            <a:spLocks noGrp="1"/>
          </p:cNvSpPr>
          <p:nvPr>
            <p:ph type="title"/>
          </p:nvPr>
        </p:nvSpPr>
        <p:spPr/>
        <p:txBody>
          <a:bodyPr/>
          <a:lstStyle/>
          <a:p>
            <a:r>
              <a:rPr lang="en-US" dirty="0" err="1">
                <a:latin typeface="Consolas" panose="020B0609020204030204" pitchFamily="49" charset="0"/>
              </a:rPr>
              <a:t>CompletedDirichlet</a:t>
            </a:r>
            <a:r>
              <a:rPr lang="en-US" dirty="0">
                <a:latin typeface="Consolas" panose="020B0609020204030204" pitchFamily="49" charset="0"/>
              </a:rPr>
              <a: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DBF1D8-C6A6-4F2D-9F2A-8A742B31C46C}"/>
                  </a:ext>
                </a:extLst>
              </p:cNvPr>
              <p:cNvSpPr>
                <a:spLocks noGrp="1"/>
              </p:cNvSpPr>
              <p:nvPr>
                <p:ph idx="1"/>
              </p:nvPr>
            </p:nvSpPr>
            <p:spPr/>
            <p:txBody>
              <a:bodyPr/>
              <a:lstStyle/>
              <a:p>
                <a:pPr marL="0" indent="0" algn="just">
                  <a:buNone/>
                </a:pPr>
                <a:r>
                  <a:rPr lang="en-US" dirty="0"/>
                  <a:t>PyMC represents Dirichlet variables of length </a:t>
                </a:r>
                <a:r>
                  <a:rPr lang="en-US" i="1" dirty="0"/>
                  <a:t>k</a:t>
                </a:r>
                <a:r>
                  <a:rPr lang="en-US" dirty="0"/>
                  <a:t> by the first </a:t>
                </a:r>
                <a:r>
                  <a:rPr lang="en-US" i="1" dirty="0"/>
                  <a:t>k</a:t>
                </a:r>
                <a:r>
                  <a:rPr lang="en-US" dirty="0"/>
                  <a:t>−1 elements; since they must sum to 1,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𝑡h</m:t>
                        </m:r>
                      </m:sup>
                    </m:sSup>
                  </m:oMath>
                </a14:m>
                <a:r>
                  <a:rPr lang="en-US" dirty="0"/>
                  <a:t> element is determined by the others. </a:t>
                </a:r>
                <a:r>
                  <a:rPr lang="en-US" sz="1400" dirty="0" err="1">
                    <a:latin typeface="Consolas" panose="020B0609020204030204" pitchFamily="49" charset="0"/>
                  </a:rPr>
                  <a:t>CompletedDirichlet</a:t>
                </a:r>
                <a:r>
                  <a:rPr lang="en-US" dirty="0"/>
                  <a:t> appends the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𝑡h</m:t>
                        </m:r>
                      </m:sup>
                    </m:sSup>
                  </m:oMath>
                </a14:m>
                <a:r>
                  <a:rPr lang="en-US" dirty="0"/>
                  <a:t> element to the value of its parent </a:t>
                </a:r>
                <a:r>
                  <a:rPr lang="en-US" i="1" dirty="0"/>
                  <a:t>D</a:t>
                </a:r>
              </a:p>
            </p:txBody>
          </p:sp>
        </mc:Choice>
        <mc:Fallback xmlns="">
          <p:sp>
            <p:nvSpPr>
              <p:cNvPr id="3" name="Content Placeholder 2">
                <a:extLst>
                  <a:ext uri="{FF2B5EF4-FFF2-40B4-BE49-F238E27FC236}">
                    <a16:creationId xmlns:a16="http://schemas.microsoft.com/office/drawing/2014/main" id="{70DBF1D8-C6A6-4F2D-9F2A-8A742B31C46C}"/>
                  </a:ext>
                </a:extLst>
              </p:cNvPr>
              <p:cNvSpPr>
                <a:spLocks noGrp="1" noRot="1" noChangeAspect="1" noMove="1" noResize="1" noEditPoints="1" noAdjustHandles="1" noChangeArrowheads="1" noChangeShapeType="1" noTextEdit="1"/>
              </p:cNvSpPr>
              <p:nvPr>
                <p:ph idx="1"/>
              </p:nvPr>
            </p:nvSpPr>
            <p:spPr>
              <a:blipFill>
                <a:blip r:embed="rId2"/>
                <a:stretch>
                  <a:fillRect l="-462" r="-462"/>
                </a:stretch>
              </a:blipFill>
            </p:spPr>
            <p:txBody>
              <a:bodyPr/>
              <a:lstStyle/>
              <a:p>
                <a:r>
                  <a:rPr lang="en-US">
                    <a:noFill/>
                  </a:rPr>
                  <a:t> </a:t>
                </a:r>
              </a:p>
            </p:txBody>
          </p:sp>
        </mc:Fallback>
      </mc:AlternateContent>
    </p:spTree>
    <p:extLst>
      <p:ext uri="{BB962C8B-B14F-4D97-AF65-F5344CB8AC3E}">
        <p14:creationId xmlns:p14="http://schemas.microsoft.com/office/powerpoint/2010/main" val="18060390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6D180-8147-440A-93AB-242D32CA7B0C}"/>
              </a:ext>
            </a:extLst>
          </p:cNvPr>
          <p:cNvSpPr>
            <a:spLocks noGrp="1"/>
          </p:cNvSpPr>
          <p:nvPr>
            <p:ph type="title"/>
          </p:nvPr>
        </p:nvSpPr>
        <p:spPr/>
        <p:txBody>
          <a:bodyPr/>
          <a:lstStyle/>
          <a:p>
            <a:r>
              <a:rPr lang="en-US" sz="3200" dirty="0">
                <a:latin typeface="Consolas" panose="020B0609020204030204" pitchFamily="49" charset="0"/>
              </a:rPr>
              <a:t>Logit, </a:t>
            </a:r>
            <a:r>
              <a:rPr lang="en-US" sz="3200" dirty="0" err="1">
                <a:latin typeface="Consolas" panose="020B0609020204030204" pitchFamily="49" charset="0"/>
              </a:rPr>
              <a:t>InvLogit</a:t>
            </a:r>
            <a:r>
              <a:rPr lang="en-US" sz="3200" dirty="0">
                <a:latin typeface="Consolas" panose="020B0609020204030204" pitchFamily="49" charset="0"/>
              </a:rPr>
              <a:t>, </a:t>
            </a:r>
            <a:r>
              <a:rPr lang="en-US" sz="3200" dirty="0" err="1">
                <a:latin typeface="Consolas" panose="020B0609020204030204" pitchFamily="49" charset="0"/>
              </a:rPr>
              <a:t>StukelLogit</a:t>
            </a:r>
            <a:r>
              <a:rPr lang="en-US" sz="3200" dirty="0">
                <a:latin typeface="Consolas" panose="020B0609020204030204" pitchFamily="49" charset="0"/>
              </a:rPr>
              <a:t>, </a:t>
            </a:r>
            <a:r>
              <a:rPr lang="en-US" sz="3200" dirty="0" err="1">
                <a:latin typeface="Consolas" panose="020B0609020204030204" pitchFamily="49" charset="0"/>
              </a:rPr>
              <a:t>StukelInvLogit</a:t>
            </a:r>
            <a:endParaRPr lang="en-US" sz="3200" dirty="0">
              <a:latin typeface="Consolas" panose="020B0609020204030204" pitchFamily="49" charset="0"/>
            </a:endParaRPr>
          </a:p>
        </p:txBody>
      </p:sp>
      <p:sp>
        <p:nvSpPr>
          <p:cNvPr id="3" name="Content Placeholder 2">
            <a:extLst>
              <a:ext uri="{FF2B5EF4-FFF2-40B4-BE49-F238E27FC236}">
                <a16:creationId xmlns:a16="http://schemas.microsoft.com/office/drawing/2014/main" id="{BC232638-D53A-4E33-9DDB-98F77D84E0E4}"/>
              </a:ext>
            </a:extLst>
          </p:cNvPr>
          <p:cNvSpPr>
            <a:spLocks noGrp="1"/>
          </p:cNvSpPr>
          <p:nvPr>
            <p:ph idx="1"/>
          </p:nvPr>
        </p:nvSpPr>
        <p:spPr/>
        <p:txBody>
          <a:bodyPr/>
          <a:lstStyle/>
          <a:p>
            <a:pPr marL="0" indent="0">
              <a:buNone/>
            </a:pPr>
            <a:r>
              <a:rPr lang="en-US" dirty="0"/>
              <a:t>Common link functions for generalized linear models, and their inverses</a:t>
            </a:r>
          </a:p>
        </p:txBody>
      </p:sp>
    </p:spTree>
    <p:extLst>
      <p:ext uri="{BB962C8B-B14F-4D97-AF65-F5344CB8AC3E}">
        <p14:creationId xmlns:p14="http://schemas.microsoft.com/office/powerpoint/2010/main" val="23245822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E7EF1-4D43-4E6D-A075-E603C60FC84C}"/>
              </a:ext>
            </a:extLst>
          </p:cNvPr>
          <p:cNvSpPr>
            <a:spLocks noGrp="1"/>
          </p:cNvSpPr>
          <p:nvPr>
            <p:ph type="title"/>
          </p:nvPr>
        </p:nvSpPr>
        <p:spPr/>
        <p:txBody>
          <a:bodyPr/>
          <a:lstStyle/>
          <a:p>
            <a:r>
              <a:rPr lang="en-US" dirty="0"/>
              <a:t>Elementary Operations on Variables</a:t>
            </a:r>
          </a:p>
        </p:txBody>
      </p:sp>
      <p:sp>
        <p:nvSpPr>
          <p:cNvPr id="3" name="Content Placeholder 2">
            <a:extLst>
              <a:ext uri="{FF2B5EF4-FFF2-40B4-BE49-F238E27FC236}">
                <a16:creationId xmlns:a16="http://schemas.microsoft.com/office/drawing/2014/main" id="{9E9A004E-7D25-46CD-BB45-452A60075F46}"/>
              </a:ext>
            </a:extLst>
          </p:cNvPr>
          <p:cNvSpPr>
            <a:spLocks noGrp="1"/>
          </p:cNvSpPr>
          <p:nvPr>
            <p:ph idx="1"/>
          </p:nvPr>
        </p:nvSpPr>
        <p:spPr>
          <a:xfrm>
            <a:off x="818712" y="2222287"/>
            <a:ext cx="10554574" cy="4470061"/>
          </a:xfrm>
        </p:spPr>
        <p:txBody>
          <a:bodyPr>
            <a:normAutofit/>
          </a:bodyPr>
          <a:lstStyle/>
          <a:p>
            <a:pPr marL="0" indent="0">
              <a:buNone/>
            </a:pPr>
            <a:r>
              <a:rPr lang="en-US" dirty="0"/>
              <a:t> elementary operations, like addition, exponentials etc. implicitly create deterministic variables</a:t>
            </a:r>
          </a:p>
          <a:p>
            <a:pPr marL="0" indent="0">
              <a:buNone/>
            </a:pPr>
            <a:endParaRPr lang="en-US" dirty="0"/>
          </a:p>
          <a:p>
            <a:pPr marL="0" indent="0">
              <a:buNone/>
            </a:pPr>
            <a:r>
              <a:rPr lang="en-US" sz="1400" dirty="0">
                <a:latin typeface="Consolas" panose="020B0609020204030204" pitchFamily="49" charset="0"/>
              </a:rPr>
              <a:t>&gt;&gt;&gt; x = </a:t>
            </a:r>
            <a:r>
              <a:rPr lang="en-US" sz="1400" dirty="0" err="1">
                <a:latin typeface="Consolas" panose="020B0609020204030204" pitchFamily="49" charset="0"/>
              </a:rPr>
              <a:t>pymc.MvNormalCov</a:t>
            </a:r>
            <a:r>
              <a:rPr lang="en-US" sz="1400" dirty="0">
                <a:latin typeface="Consolas" panose="020B0609020204030204" pitchFamily="49" charset="0"/>
              </a:rPr>
              <a:t>('x',</a:t>
            </a:r>
            <a:r>
              <a:rPr lang="en-US" sz="1400" dirty="0" err="1">
                <a:latin typeface="Consolas" panose="020B0609020204030204" pitchFamily="49" charset="0"/>
              </a:rPr>
              <a:t>np.ones</a:t>
            </a:r>
            <a:r>
              <a:rPr lang="en-US" sz="1400" dirty="0">
                <a:latin typeface="Consolas" panose="020B0609020204030204" pitchFamily="49" charset="0"/>
              </a:rPr>
              <a:t>(3),</a:t>
            </a:r>
            <a:r>
              <a:rPr lang="en-US" sz="1400" dirty="0" err="1">
                <a:latin typeface="Consolas" panose="020B0609020204030204" pitchFamily="49" charset="0"/>
              </a:rPr>
              <a:t>np.eye</a:t>
            </a:r>
            <a:r>
              <a:rPr lang="en-US" sz="1400" dirty="0">
                <a:latin typeface="Consolas" panose="020B0609020204030204" pitchFamily="49" charset="0"/>
              </a:rPr>
              <a:t>(3))</a:t>
            </a:r>
          </a:p>
          <a:p>
            <a:pPr marL="0" indent="0">
              <a:buNone/>
            </a:pPr>
            <a:r>
              <a:rPr lang="en-US" sz="1400" dirty="0">
                <a:latin typeface="Consolas" panose="020B0609020204030204" pitchFamily="49" charset="0"/>
              </a:rPr>
              <a:t>&gt;&gt;&gt; y = </a:t>
            </a:r>
            <a:r>
              <a:rPr lang="en-US" sz="1400" dirty="0" err="1">
                <a:latin typeface="Consolas" panose="020B0609020204030204" pitchFamily="49" charset="0"/>
              </a:rPr>
              <a:t>pymc.MvNormalCov</a:t>
            </a:r>
            <a:r>
              <a:rPr lang="en-US" sz="1400" dirty="0">
                <a:latin typeface="Consolas" panose="020B0609020204030204" pitchFamily="49" charset="0"/>
              </a:rPr>
              <a:t>('y',</a:t>
            </a:r>
            <a:r>
              <a:rPr lang="en-US" sz="1400" dirty="0" err="1">
                <a:latin typeface="Consolas" panose="020B0609020204030204" pitchFamily="49" charset="0"/>
              </a:rPr>
              <a:t>np.ones</a:t>
            </a:r>
            <a:r>
              <a:rPr lang="en-US" sz="1400" dirty="0">
                <a:latin typeface="Consolas" panose="020B0609020204030204" pitchFamily="49" charset="0"/>
              </a:rPr>
              <a:t>(3),</a:t>
            </a:r>
            <a:r>
              <a:rPr lang="en-US" sz="1400" dirty="0" err="1">
                <a:latin typeface="Consolas" panose="020B0609020204030204" pitchFamily="49" charset="0"/>
              </a:rPr>
              <a:t>np.eye</a:t>
            </a:r>
            <a:r>
              <a:rPr lang="en-US" sz="1400" dirty="0">
                <a:latin typeface="Consolas" panose="020B0609020204030204" pitchFamily="49" charset="0"/>
              </a:rPr>
              <a:t>(3))</a:t>
            </a:r>
          </a:p>
          <a:p>
            <a:pPr marL="0" indent="0">
              <a:buNone/>
            </a:pPr>
            <a:r>
              <a:rPr lang="en-US" sz="1400" dirty="0">
                <a:latin typeface="Consolas" panose="020B0609020204030204" pitchFamily="49" charset="0"/>
              </a:rPr>
              <a:t>&gt;&gt;&gt; print </a:t>
            </a:r>
            <a:r>
              <a:rPr lang="en-US" sz="1400" dirty="0" err="1">
                <a:latin typeface="Consolas" panose="020B0609020204030204" pitchFamily="49" charset="0"/>
              </a:rPr>
              <a:t>x+y</a:t>
            </a:r>
            <a:endParaRPr lang="en-US" sz="1400" dirty="0">
              <a:latin typeface="Consolas" panose="020B0609020204030204" pitchFamily="49" charset="0"/>
            </a:endParaRPr>
          </a:p>
          <a:p>
            <a:pPr marL="0" indent="0">
              <a:buNone/>
            </a:pPr>
            <a:r>
              <a:rPr lang="en-US" sz="1400" dirty="0">
                <a:latin typeface="Consolas" panose="020B0609020204030204" pitchFamily="49" charset="0"/>
              </a:rPr>
              <a:t>&lt;</a:t>
            </a:r>
            <a:r>
              <a:rPr lang="en-US" sz="1400" dirty="0" err="1">
                <a:latin typeface="Consolas" panose="020B0609020204030204" pitchFamily="49" charset="0"/>
              </a:rPr>
              <a:t>pymc.PyMCObjects.Deterministic</a:t>
            </a:r>
            <a:r>
              <a:rPr lang="en-US" sz="1400" dirty="0">
                <a:latin typeface="Consolas" panose="020B0609020204030204" pitchFamily="49" charset="0"/>
              </a:rPr>
              <a:t> '(</a:t>
            </a:r>
            <a:r>
              <a:rPr lang="en-US" sz="1400" dirty="0" err="1">
                <a:latin typeface="Consolas" panose="020B0609020204030204" pitchFamily="49" charset="0"/>
              </a:rPr>
              <a:t>x_add_y</a:t>
            </a:r>
            <a:r>
              <a:rPr lang="en-US" sz="1400" dirty="0">
                <a:latin typeface="Consolas" panose="020B0609020204030204" pitchFamily="49" charset="0"/>
              </a:rPr>
              <a:t>)' at 0x105c3bd10&gt;</a:t>
            </a:r>
          </a:p>
          <a:p>
            <a:pPr marL="0" indent="0">
              <a:buNone/>
            </a:pPr>
            <a:r>
              <a:rPr lang="en-US" sz="1400" dirty="0">
                <a:latin typeface="Consolas" panose="020B0609020204030204" pitchFamily="49" charset="0"/>
              </a:rPr>
              <a:t>&gt;&gt;&gt; print x[0]</a:t>
            </a:r>
          </a:p>
          <a:p>
            <a:pPr marL="0" indent="0">
              <a:buNone/>
            </a:pPr>
            <a:r>
              <a:rPr lang="en-US" sz="1400" dirty="0">
                <a:latin typeface="Consolas" panose="020B0609020204030204" pitchFamily="49" charset="0"/>
              </a:rPr>
              <a:t>&lt;</a:t>
            </a:r>
            <a:r>
              <a:rPr lang="en-US" sz="1400" dirty="0" err="1">
                <a:latin typeface="Consolas" panose="020B0609020204030204" pitchFamily="49" charset="0"/>
              </a:rPr>
              <a:t>pymc.CommonDeterministics.Index</a:t>
            </a:r>
            <a:r>
              <a:rPr lang="en-US" sz="1400" dirty="0">
                <a:latin typeface="Consolas" panose="020B0609020204030204" pitchFamily="49" charset="0"/>
              </a:rPr>
              <a:t> 'x[0]' at 0x105c52390&gt;</a:t>
            </a:r>
          </a:p>
          <a:p>
            <a:pPr marL="0" indent="0">
              <a:buNone/>
            </a:pPr>
            <a:r>
              <a:rPr lang="en-US" sz="1400" dirty="0">
                <a:latin typeface="Consolas" panose="020B0609020204030204" pitchFamily="49" charset="0"/>
              </a:rPr>
              <a:t>&gt;&gt;&gt; print x[1]+y[2]</a:t>
            </a:r>
          </a:p>
          <a:p>
            <a:pPr marL="0" indent="0">
              <a:buNone/>
            </a:pPr>
            <a:r>
              <a:rPr lang="en-US" sz="1400" dirty="0">
                <a:latin typeface="Consolas" panose="020B0609020204030204" pitchFamily="49" charset="0"/>
              </a:rPr>
              <a:t>&lt;</a:t>
            </a:r>
            <a:r>
              <a:rPr lang="en-US" sz="1400" dirty="0" err="1">
                <a:latin typeface="Consolas" panose="020B0609020204030204" pitchFamily="49" charset="0"/>
              </a:rPr>
              <a:t>pymc.PyMCObjects.Deterministic</a:t>
            </a:r>
            <a:r>
              <a:rPr lang="en-US" sz="1400" dirty="0">
                <a:latin typeface="Consolas" panose="020B0609020204030204" pitchFamily="49" charset="0"/>
              </a:rPr>
              <a:t> '(x[1]_</a:t>
            </a:r>
            <a:r>
              <a:rPr lang="en-US" sz="1400" dirty="0" err="1">
                <a:latin typeface="Consolas" panose="020B0609020204030204" pitchFamily="49" charset="0"/>
              </a:rPr>
              <a:t>add_y</a:t>
            </a:r>
            <a:r>
              <a:rPr lang="en-US" sz="1400" dirty="0">
                <a:latin typeface="Consolas" panose="020B0609020204030204" pitchFamily="49" charset="0"/>
              </a:rPr>
              <a:t>[2])' at 0x105c52410&gt;</a:t>
            </a:r>
          </a:p>
          <a:p>
            <a:pPr marL="0" indent="0">
              <a:buNone/>
            </a:pPr>
            <a:endParaRPr lang="en-US" sz="1400" dirty="0">
              <a:latin typeface="Consolas" panose="020B0609020204030204" pitchFamily="49" charset="0"/>
            </a:endParaRPr>
          </a:p>
          <a:p>
            <a:pPr marL="0" indent="0">
              <a:buNone/>
            </a:pPr>
            <a:r>
              <a:rPr lang="en-US" dirty="0"/>
              <a:t>All the objects thus created have </a:t>
            </a:r>
            <a:r>
              <a:rPr lang="en-US" sz="1400" dirty="0">
                <a:latin typeface="Consolas" panose="020B0609020204030204" pitchFamily="49" charset="0"/>
              </a:rPr>
              <a:t>trace=False</a:t>
            </a:r>
            <a:r>
              <a:rPr lang="en-US" dirty="0"/>
              <a:t> and </a:t>
            </a:r>
            <a:r>
              <a:rPr lang="en-US" sz="1400" dirty="0">
                <a:latin typeface="Consolas" panose="020B0609020204030204" pitchFamily="49" charset="0"/>
              </a:rPr>
              <a:t>plot=False</a:t>
            </a:r>
            <a:r>
              <a:rPr lang="en-US" dirty="0"/>
              <a:t> by default</a:t>
            </a:r>
          </a:p>
        </p:txBody>
      </p:sp>
    </p:spTree>
    <p:extLst>
      <p:ext uri="{BB962C8B-B14F-4D97-AF65-F5344CB8AC3E}">
        <p14:creationId xmlns:p14="http://schemas.microsoft.com/office/powerpoint/2010/main" val="39076911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407448-F67E-408C-9131-F68428EDFB56}"/>
              </a:ext>
            </a:extLst>
          </p:cNvPr>
          <p:cNvSpPr>
            <a:spLocks noGrp="1"/>
          </p:cNvSpPr>
          <p:nvPr>
            <p:ph type="title"/>
          </p:nvPr>
        </p:nvSpPr>
        <p:spPr/>
        <p:txBody>
          <a:bodyPr/>
          <a:lstStyle/>
          <a:p>
            <a:r>
              <a:rPr lang="en-US" dirty="0"/>
              <a:t>Creation of Deterministic Variables Deterministic Decorator</a:t>
            </a:r>
          </a:p>
        </p:txBody>
      </p:sp>
      <p:sp>
        <p:nvSpPr>
          <p:cNvPr id="5" name="Text Placeholder 4">
            <a:extLst>
              <a:ext uri="{FF2B5EF4-FFF2-40B4-BE49-F238E27FC236}">
                <a16:creationId xmlns:a16="http://schemas.microsoft.com/office/drawing/2014/main" id="{769B7745-70BB-4195-B6C1-868E2106F988}"/>
              </a:ext>
            </a:extLst>
          </p:cNvPr>
          <p:cNvSpPr>
            <a:spLocks noGrp="1"/>
          </p:cNvSpPr>
          <p:nvPr>
            <p:ph type="body" idx="1"/>
          </p:nvPr>
        </p:nvSpPr>
        <p:spPr>
          <a:xfrm>
            <a:off x="108488" y="5281201"/>
            <a:ext cx="11538488" cy="433955"/>
          </a:xfrm>
        </p:spPr>
        <p:txBody>
          <a:bodyPr/>
          <a:lstStyle/>
          <a:p>
            <a:endParaRPr lang="en-US" dirty="0"/>
          </a:p>
        </p:txBody>
      </p:sp>
    </p:spTree>
    <p:extLst>
      <p:ext uri="{BB962C8B-B14F-4D97-AF65-F5344CB8AC3E}">
        <p14:creationId xmlns:p14="http://schemas.microsoft.com/office/powerpoint/2010/main" val="5304917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E42FE7-FCC0-4ADE-89DE-23538466B8D7}"/>
              </a:ext>
            </a:extLst>
          </p:cNvPr>
          <p:cNvSpPr>
            <a:spLocks noGrp="1"/>
          </p:cNvSpPr>
          <p:nvPr>
            <p:ph type="title"/>
          </p:nvPr>
        </p:nvSpPr>
        <p:spPr/>
        <p:txBody>
          <a:bodyPr/>
          <a:lstStyle/>
          <a:p>
            <a:r>
              <a:rPr lang="en-US" dirty="0">
                <a:latin typeface="Consolas" panose="020B0609020204030204" pitchFamily="49" charset="0"/>
              </a:rPr>
              <a:t>@</a:t>
            </a:r>
            <a:r>
              <a:rPr lang="en-US" dirty="0" err="1">
                <a:latin typeface="Consolas" panose="020B0609020204030204" pitchFamily="49" charset="0"/>
              </a:rPr>
              <a:t>pymc.deterministic</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406FB9DE-809E-4CA0-985E-EA5C0574FC83}"/>
              </a:ext>
            </a:extLst>
          </p:cNvPr>
          <p:cNvSpPr>
            <a:spLocks noGrp="1"/>
          </p:cNvSpPr>
          <p:nvPr>
            <p:ph idx="1"/>
          </p:nvPr>
        </p:nvSpPr>
        <p:spPr/>
        <p:txBody>
          <a:bodyPr/>
          <a:lstStyle/>
          <a:p>
            <a:pPr marL="0" indent="0">
              <a:buNone/>
            </a:pPr>
            <a:r>
              <a:rPr lang="en-US" sz="1400" dirty="0">
                <a:latin typeface="Consolas" panose="020B0609020204030204" pitchFamily="49" charset="0"/>
              </a:rPr>
              <a:t>@</a:t>
            </a:r>
            <a:r>
              <a:rPr lang="en-US" sz="1400" dirty="0" err="1">
                <a:latin typeface="Consolas" panose="020B0609020204030204" pitchFamily="49" charset="0"/>
              </a:rPr>
              <a:t>pm.deterministic</a:t>
            </a:r>
            <a:endParaRPr lang="en-US" sz="1400" dirty="0">
              <a:latin typeface="Consolas" panose="020B0609020204030204" pitchFamily="49" charset="0"/>
            </a:endParaRPr>
          </a:p>
          <a:p>
            <a:pPr marL="0" indent="0">
              <a:buNone/>
            </a:pPr>
            <a:r>
              <a:rPr lang="en-US" sz="1400" dirty="0">
                <a:latin typeface="Consolas" panose="020B0609020204030204" pitchFamily="49" charset="0"/>
              </a:rPr>
              <a:t>def </a:t>
            </a:r>
            <a:r>
              <a:rPr lang="en-US" sz="1400" dirty="0" err="1">
                <a:latin typeface="Consolas" panose="020B0609020204030204" pitchFamily="49" charset="0"/>
              </a:rPr>
              <a:t>some_deterministic_var</a:t>
            </a:r>
            <a:r>
              <a:rPr lang="en-US" sz="1400" dirty="0">
                <a:latin typeface="Consolas" panose="020B0609020204030204" pitchFamily="49" charset="0"/>
              </a:rPr>
              <a:t>(v1=v1,):</a:t>
            </a:r>
          </a:p>
          <a:p>
            <a:pPr marL="0" indent="0">
              <a:buNone/>
            </a:pPr>
            <a:r>
              <a:rPr lang="en-US" sz="1400" dirty="0">
                <a:latin typeface="Consolas" panose="020B0609020204030204" pitchFamily="49" charset="0"/>
              </a:rPr>
              <a:t>     #jelly goes here.</a:t>
            </a:r>
          </a:p>
          <a:p>
            <a:pPr marL="0" indent="0">
              <a:buNone/>
            </a:pPr>
            <a:endParaRPr lang="en-US" dirty="0"/>
          </a:p>
          <a:p>
            <a:r>
              <a:rPr lang="en-US" dirty="0"/>
              <a:t>For all purposes, we can treat the object </a:t>
            </a:r>
            <a:r>
              <a:rPr lang="en-US" sz="1400" dirty="0" err="1">
                <a:latin typeface="Consolas" panose="020B0609020204030204" pitchFamily="49" charset="0"/>
              </a:rPr>
              <a:t>some_deterministic_var</a:t>
            </a:r>
            <a:r>
              <a:rPr lang="en-US" sz="1400" dirty="0">
                <a:latin typeface="Consolas" panose="020B0609020204030204" pitchFamily="49" charset="0"/>
              </a:rPr>
              <a:t> </a:t>
            </a:r>
            <a:r>
              <a:rPr lang="en-US" dirty="0"/>
              <a:t>as a variable and not a Python function</a:t>
            </a:r>
          </a:p>
          <a:p>
            <a:r>
              <a:rPr lang="en-US" dirty="0"/>
              <a:t>Notice that rather than returning the log-probability, as is the case for </a:t>
            </a:r>
            <a:r>
              <a:rPr lang="en-US" sz="1400" dirty="0">
                <a:latin typeface="Consolas" panose="020B0609020204030204" pitchFamily="49" charset="0"/>
              </a:rPr>
              <a:t>Stochastic</a:t>
            </a:r>
            <a:r>
              <a:rPr lang="en-US" dirty="0"/>
              <a:t> objects, the function returns the value of the deterministic object, given its parents</a:t>
            </a:r>
          </a:p>
        </p:txBody>
      </p:sp>
    </p:spTree>
    <p:extLst>
      <p:ext uri="{BB962C8B-B14F-4D97-AF65-F5344CB8AC3E}">
        <p14:creationId xmlns:p14="http://schemas.microsoft.com/office/powerpoint/2010/main" val="7411594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407448-F67E-408C-9131-F68428EDFB56}"/>
              </a:ext>
            </a:extLst>
          </p:cNvPr>
          <p:cNvSpPr>
            <a:spLocks noGrp="1"/>
          </p:cNvSpPr>
          <p:nvPr>
            <p:ph type="title"/>
          </p:nvPr>
        </p:nvSpPr>
        <p:spPr/>
        <p:txBody>
          <a:bodyPr/>
          <a:lstStyle/>
          <a:p>
            <a:r>
              <a:rPr lang="en-US" dirty="0"/>
              <a:t>Creation of Deterministic Variables Direct</a:t>
            </a:r>
          </a:p>
        </p:txBody>
      </p:sp>
      <p:sp>
        <p:nvSpPr>
          <p:cNvPr id="5" name="Text Placeholder 4">
            <a:extLst>
              <a:ext uri="{FF2B5EF4-FFF2-40B4-BE49-F238E27FC236}">
                <a16:creationId xmlns:a16="http://schemas.microsoft.com/office/drawing/2014/main" id="{769B7745-70BB-4195-B6C1-868E2106F988}"/>
              </a:ext>
            </a:extLst>
          </p:cNvPr>
          <p:cNvSpPr>
            <a:spLocks noGrp="1"/>
          </p:cNvSpPr>
          <p:nvPr>
            <p:ph type="body" idx="1"/>
          </p:nvPr>
        </p:nvSpPr>
        <p:spPr>
          <a:xfrm>
            <a:off x="108488" y="5281201"/>
            <a:ext cx="11538488" cy="433955"/>
          </a:xfrm>
        </p:spPr>
        <p:txBody>
          <a:bodyPr/>
          <a:lstStyle/>
          <a:p>
            <a:endParaRPr lang="en-US" dirty="0"/>
          </a:p>
        </p:txBody>
      </p:sp>
    </p:spTree>
    <p:extLst>
      <p:ext uri="{BB962C8B-B14F-4D97-AF65-F5344CB8AC3E}">
        <p14:creationId xmlns:p14="http://schemas.microsoft.com/office/powerpoint/2010/main" val="16169688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B8504F-D5BA-4580-A5E9-AC640B774023}"/>
              </a:ext>
            </a:extLst>
          </p:cNvPr>
          <p:cNvSpPr>
            <a:spLocks noGrp="1"/>
          </p:cNvSpPr>
          <p:nvPr>
            <p:ph type="title"/>
          </p:nvPr>
        </p:nvSpPr>
        <p:spPr/>
        <p:txBody>
          <a:bodyPr/>
          <a:lstStyle/>
          <a:p>
            <a:r>
              <a:rPr lang="en-US" dirty="0"/>
              <a:t>Deterministic objects can also be instantiated directly</a:t>
            </a:r>
          </a:p>
        </p:txBody>
      </p:sp>
      <p:sp>
        <p:nvSpPr>
          <p:cNvPr id="5" name="Content Placeholder 4">
            <a:extLst>
              <a:ext uri="{FF2B5EF4-FFF2-40B4-BE49-F238E27FC236}">
                <a16:creationId xmlns:a16="http://schemas.microsoft.com/office/drawing/2014/main" id="{1F3CC5E5-A3DB-464A-BCF8-F5CE94FB0775}"/>
              </a:ext>
            </a:extLst>
          </p:cNvPr>
          <p:cNvSpPr>
            <a:spLocks noGrp="1"/>
          </p:cNvSpPr>
          <p:nvPr>
            <p:ph idx="1"/>
          </p:nvPr>
        </p:nvSpPr>
        <p:spPr>
          <a:xfrm>
            <a:off x="818712" y="2146853"/>
            <a:ext cx="10554574" cy="4711148"/>
          </a:xfrm>
        </p:spPr>
        <p:txBody>
          <a:bodyPr>
            <a:normAutofit fontScale="92500" lnSpcReduction="10000"/>
          </a:bodyPr>
          <a:lstStyle/>
          <a:p>
            <a:pPr marL="0" indent="0">
              <a:buNone/>
            </a:pPr>
            <a:r>
              <a:rPr lang="en-US" sz="1400" dirty="0">
                <a:latin typeface="Consolas" panose="020B0609020204030204" pitchFamily="49" charset="0"/>
              </a:rPr>
              <a:t>def </a:t>
            </a:r>
            <a:r>
              <a:rPr lang="en-US" sz="1400" dirty="0" err="1">
                <a:latin typeface="Consolas" panose="020B0609020204030204" pitchFamily="49" charset="0"/>
              </a:rPr>
              <a:t>lambda_eval</a:t>
            </a:r>
            <a:r>
              <a:rPr lang="en-US" sz="1400" dirty="0">
                <a:latin typeface="Consolas" panose="020B0609020204030204" pitchFamily="49" charset="0"/>
              </a:rPr>
              <a:t>(tau=tau, lambda_1=lambda_1, lambda_2=lambda_2):</a:t>
            </a:r>
          </a:p>
          <a:p>
            <a:pPr marL="0" indent="0">
              <a:buNone/>
            </a:pPr>
            <a:r>
              <a:rPr lang="en-US" sz="1400" dirty="0">
                <a:latin typeface="Consolas" panose="020B0609020204030204" pitchFamily="49" charset="0"/>
              </a:rPr>
              <a:t>    out = </a:t>
            </a:r>
            <a:r>
              <a:rPr lang="en-US" sz="1400" dirty="0" err="1">
                <a:latin typeface="Consolas" panose="020B0609020204030204" pitchFamily="49" charset="0"/>
              </a:rPr>
              <a:t>np.zeros</a:t>
            </a:r>
            <a:r>
              <a:rPr lang="en-US" sz="1400" dirty="0">
                <a:latin typeface="Consolas" panose="020B0609020204030204" pitchFamily="49" charset="0"/>
              </a:rPr>
              <a:t>(</a:t>
            </a:r>
            <a:r>
              <a:rPr lang="en-US" sz="1400" dirty="0" err="1">
                <a:latin typeface="Consolas" panose="020B0609020204030204" pitchFamily="49" charset="0"/>
              </a:rPr>
              <a:t>n_count_data</a:t>
            </a:r>
            <a:r>
              <a:rPr lang="en-US" sz="1400" dirty="0">
                <a:latin typeface="Consolas" panose="020B0609020204030204" pitchFamily="49" charset="0"/>
              </a:rPr>
              <a:t>)</a:t>
            </a:r>
          </a:p>
          <a:p>
            <a:pPr marL="0" indent="0">
              <a:buNone/>
            </a:pPr>
            <a:r>
              <a:rPr lang="en-US" sz="1400" dirty="0">
                <a:latin typeface="Consolas" panose="020B0609020204030204" pitchFamily="49" charset="0"/>
              </a:rPr>
              <a:t>    out[:tau] = lambda_1  # lambda before tau is lambda1</a:t>
            </a:r>
          </a:p>
          <a:p>
            <a:pPr marL="0" indent="0">
              <a:buNone/>
            </a:pPr>
            <a:r>
              <a:rPr lang="en-US" sz="1400" dirty="0">
                <a:latin typeface="Consolas" panose="020B0609020204030204" pitchFamily="49" charset="0"/>
              </a:rPr>
              <a:t>    out[tau:] = lambda_2  # lambda after (and including) tau is lambda2</a:t>
            </a:r>
          </a:p>
          <a:p>
            <a:pPr marL="0" indent="0">
              <a:buNone/>
            </a:pPr>
            <a:r>
              <a:rPr lang="en-US" sz="1400" dirty="0">
                <a:latin typeface="Consolas" panose="020B0609020204030204" pitchFamily="49" charset="0"/>
              </a:rPr>
              <a:t>    return out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Lambda_ = </a:t>
            </a:r>
            <a:r>
              <a:rPr lang="en-US" sz="1400" dirty="0" err="1">
                <a:latin typeface="Consolas" panose="020B0609020204030204" pitchFamily="49" charset="0"/>
              </a:rPr>
              <a:t>pymc.Deterministic</a:t>
            </a:r>
            <a:r>
              <a:rPr lang="en-US" sz="1400" dirty="0">
                <a:latin typeface="Consolas" panose="020B0609020204030204" pitchFamily="49" charset="0"/>
              </a:rPr>
              <a:t>(eval = </a:t>
            </a:r>
            <a:r>
              <a:rPr lang="en-US" sz="1400" dirty="0" err="1">
                <a:latin typeface="Consolas" panose="020B0609020204030204" pitchFamily="49" charset="0"/>
              </a:rPr>
              <a:t>lamnda_eval</a:t>
            </a:r>
            <a:r>
              <a:rPr lang="en-US" sz="1400" dirty="0">
                <a:latin typeface="Consolas" panose="020B0609020204030204" pitchFamily="49" charset="0"/>
              </a:rPr>
              <a:t>,</a:t>
            </a:r>
          </a:p>
          <a:p>
            <a:pPr marL="0" indent="0">
              <a:buNone/>
            </a:pPr>
            <a:r>
              <a:rPr lang="en-US" sz="1400" dirty="0">
                <a:latin typeface="Consolas" panose="020B0609020204030204" pitchFamily="49" charset="0"/>
              </a:rPr>
              <a:t>                  name = ‘lambda_',</a:t>
            </a:r>
          </a:p>
          <a:p>
            <a:pPr marL="0" indent="0">
              <a:buNone/>
            </a:pPr>
            <a:r>
              <a:rPr lang="en-US" sz="1400" dirty="0">
                <a:latin typeface="Consolas" panose="020B0609020204030204" pitchFamily="49" charset="0"/>
              </a:rPr>
              <a:t>                  parents = {‘tau’: tau, ‘lambda_1’: lambda_1, ‘lambda_2': lambda_2},</a:t>
            </a:r>
          </a:p>
          <a:p>
            <a:pPr marL="0" indent="0">
              <a:buNone/>
            </a:pPr>
            <a:r>
              <a:rPr lang="en-US" sz="1400" dirty="0">
                <a:latin typeface="Consolas" panose="020B0609020204030204" pitchFamily="49" charset="0"/>
              </a:rPr>
              <a:t>                  doc = 'The lambda before and after tau',</a:t>
            </a:r>
          </a:p>
          <a:p>
            <a:pPr marL="0" indent="0">
              <a:buNone/>
            </a:pPr>
            <a:r>
              <a:rPr lang="en-US" sz="1400" dirty="0">
                <a:latin typeface="Consolas" panose="020B0609020204030204" pitchFamily="49" charset="0"/>
              </a:rPr>
              <a:t>                  trace = True,</a:t>
            </a:r>
          </a:p>
          <a:p>
            <a:pPr marL="0" indent="0">
              <a:buNone/>
            </a:pPr>
            <a:r>
              <a:rPr lang="en-US" sz="1400" dirty="0">
                <a:latin typeface="Consolas" panose="020B0609020204030204" pitchFamily="49" charset="0"/>
              </a:rPr>
              <a:t>                  verbose = 0,</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dtype</a:t>
            </a:r>
            <a:r>
              <a:rPr lang="en-US" sz="1400" dirty="0">
                <a:latin typeface="Consolas" panose="020B0609020204030204" pitchFamily="49" charset="0"/>
              </a:rPr>
              <a:t>=float,</a:t>
            </a:r>
          </a:p>
          <a:p>
            <a:pPr marL="0" indent="0">
              <a:buNone/>
            </a:pPr>
            <a:r>
              <a:rPr lang="en-US" sz="1400" dirty="0">
                <a:latin typeface="Consolas" panose="020B0609020204030204" pitchFamily="49" charset="0"/>
              </a:rPr>
              <a:t>                  plot=False,</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cache_depth</a:t>
            </a:r>
            <a:r>
              <a:rPr lang="en-US" sz="1400" dirty="0">
                <a:latin typeface="Consolas" panose="020B0609020204030204" pitchFamily="49" charset="0"/>
              </a:rPr>
              <a:t> = 2)</a:t>
            </a:r>
          </a:p>
          <a:p>
            <a:pPr marL="0" indent="0">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28538647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67D1E-CD48-44D8-8D48-92F83C475E14}"/>
              </a:ext>
            </a:extLst>
          </p:cNvPr>
          <p:cNvSpPr>
            <a:spLocks noGrp="1"/>
          </p:cNvSpPr>
          <p:nvPr>
            <p:ph type="title"/>
          </p:nvPr>
        </p:nvSpPr>
        <p:spPr/>
        <p:txBody>
          <a:bodyPr/>
          <a:lstStyle/>
          <a:p>
            <a:r>
              <a:rPr lang="en-US" dirty="0"/>
              <a:t>Containers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8E1ED9-A9C4-4377-8F14-8B43EC8B013A}"/>
                  </a:ext>
                </a:extLst>
              </p:cNvPr>
              <p:cNvSpPr>
                <a:spLocks noGrp="1"/>
              </p:cNvSpPr>
              <p:nvPr>
                <p:ph idx="1"/>
              </p:nvPr>
            </p:nvSpPr>
            <p:spPr>
              <a:xfrm>
                <a:off x="746387" y="5275454"/>
                <a:ext cx="10554574" cy="970450"/>
              </a:xfrm>
            </p:spPr>
            <p:txBody>
              <a:bodyPr/>
              <a:lstStyle/>
              <a:p>
                <a:pPr marL="0" indent="0">
                  <a:buNone/>
                </a:pPr>
                <a:r>
                  <a:rPr lang="en-US" dirty="0"/>
                  <a:t>Here, </a:t>
                </a:r>
                <a14:m>
                  <m:oMath xmlns:m="http://schemas.openxmlformats.org/officeDocument/2006/math">
                    <m:r>
                      <a:rPr lang="en-US" b="0" i="1" smtClean="0">
                        <a:latin typeface="Cambria Math" panose="02040503050406030204" pitchFamily="18" charset="0"/>
                      </a:rPr>
                      <m:t>𝑦</m:t>
                    </m:r>
                  </m:oMath>
                </a14:m>
                <a:r>
                  <a:rPr lang="en-US" dirty="0"/>
                  <a:t> depends on every element of the Markov chain </a:t>
                </a:r>
                <a:r>
                  <a:rPr lang="en-US" i="1" dirty="0"/>
                  <a:t>x</a:t>
                </a:r>
                <a:r>
                  <a:rPr lang="en-US" dirty="0"/>
                  <a:t>, but we wouldn’t want to manually enter </a:t>
                </a:r>
                <a:r>
                  <a:rPr lang="en-US" i="1" dirty="0"/>
                  <a:t>N</a:t>
                </a:r>
                <a:r>
                  <a:rPr lang="en-US" dirty="0"/>
                  <a:t> parent labels </a:t>
                </a:r>
                <a:r>
                  <a:rPr lang="en-US" sz="1400" dirty="0">
                    <a:latin typeface="Consolas" panose="020B0609020204030204" pitchFamily="49" charset="0"/>
                  </a:rPr>
                  <a:t>'x_0', 'x_1'</a:t>
                </a:r>
                <a:r>
                  <a:rPr lang="en-US" dirty="0"/>
                  <a:t>, etc.</a:t>
                </a:r>
              </a:p>
            </p:txBody>
          </p:sp>
        </mc:Choice>
        <mc:Fallback xmlns="">
          <p:sp>
            <p:nvSpPr>
              <p:cNvPr id="3" name="Content Placeholder 2">
                <a:extLst>
                  <a:ext uri="{FF2B5EF4-FFF2-40B4-BE49-F238E27FC236}">
                    <a16:creationId xmlns:a16="http://schemas.microsoft.com/office/drawing/2014/main" id="{798E1ED9-A9C4-4377-8F14-8B43EC8B013A}"/>
                  </a:ext>
                </a:extLst>
              </p:cNvPr>
              <p:cNvSpPr>
                <a:spLocks noGrp="1" noRot="1" noChangeAspect="1" noMove="1" noResize="1" noEditPoints="1" noAdjustHandles="1" noChangeArrowheads="1" noChangeShapeType="1" noTextEdit="1"/>
              </p:cNvSpPr>
              <p:nvPr>
                <p:ph idx="1"/>
              </p:nvPr>
            </p:nvSpPr>
            <p:spPr>
              <a:xfrm>
                <a:off x="746387" y="5275454"/>
                <a:ext cx="10554574" cy="970450"/>
              </a:xfrm>
              <a:blipFill>
                <a:blip r:embed="rId2"/>
                <a:stretch>
                  <a:fillRect l="-462" r="-231"/>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DBBB0CF2-165D-4D34-AE67-DB2F62E489ED}"/>
              </a:ext>
            </a:extLst>
          </p:cNvPr>
          <p:cNvSpPr txBox="1">
            <a:spLocks/>
          </p:cNvSpPr>
          <p:nvPr/>
        </p:nvSpPr>
        <p:spPr>
          <a:xfrm>
            <a:off x="746387" y="2111217"/>
            <a:ext cx="10554574" cy="970450"/>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dirty="0"/>
              <a:t>In some situations it would be inconvenient to assign a unique label to each parent of some variable. Consider </a:t>
            </a:r>
            <a:r>
              <a:rPr lang="en-US" i="1" dirty="0"/>
              <a:t>y</a:t>
            </a:r>
            <a:r>
              <a:rPr lang="en-US" dirty="0"/>
              <a:t> in the following model:</a:t>
            </a:r>
          </a:p>
        </p:txBody>
      </p:sp>
      <p:pic>
        <p:nvPicPr>
          <p:cNvPr id="6" name="Picture 5" descr="A close up of a piece of paper&#10;&#10;Description generated with high confidence">
            <a:extLst>
              <a:ext uri="{FF2B5EF4-FFF2-40B4-BE49-F238E27FC236}">
                <a16:creationId xmlns:a16="http://schemas.microsoft.com/office/drawing/2014/main" id="{A099B627-F0DB-4B79-ABB3-6F396F40FDAA}"/>
              </a:ext>
            </a:extLst>
          </p:cNvPr>
          <p:cNvPicPr>
            <a:picLocks noChangeAspect="1"/>
          </p:cNvPicPr>
          <p:nvPr/>
        </p:nvPicPr>
        <p:blipFill>
          <a:blip r:embed="rId3"/>
          <a:stretch>
            <a:fillRect/>
          </a:stretch>
        </p:blipFill>
        <p:spPr>
          <a:xfrm>
            <a:off x="4151285" y="3081667"/>
            <a:ext cx="3238500" cy="1885950"/>
          </a:xfrm>
          <a:prstGeom prst="rect">
            <a:avLst/>
          </a:prstGeom>
        </p:spPr>
      </p:pic>
    </p:spTree>
    <p:extLst>
      <p:ext uri="{BB962C8B-B14F-4D97-AF65-F5344CB8AC3E}">
        <p14:creationId xmlns:p14="http://schemas.microsoft.com/office/powerpoint/2010/main" val="2656416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FA70-5212-4985-8881-84F64B412391}"/>
              </a:ext>
            </a:extLst>
          </p:cNvPr>
          <p:cNvSpPr>
            <a:spLocks noGrp="1"/>
          </p:cNvSpPr>
          <p:nvPr>
            <p:ph type="title"/>
          </p:nvPr>
        </p:nvSpPr>
        <p:spPr/>
        <p:txBody>
          <a:bodyPr/>
          <a:lstStyle/>
          <a:p>
            <a:r>
              <a:rPr lang="en-US" dirty="0"/>
              <a:t>Containers</a:t>
            </a:r>
          </a:p>
        </p:txBody>
      </p:sp>
      <p:sp>
        <p:nvSpPr>
          <p:cNvPr id="3" name="Content Placeholder 2">
            <a:extLst>
              <a:ext uri="{FF2B5EF4-FFF2-40B4-BE49-F238E27FC236}">
                <a16:creationId xmlns:a16="http://schemas.microsoft.com/office/drawing/2014/main" id="{D6400602-F962-4527-A670-00F3927053AA}"/>
              </a:ext>
            </a:extLst>
          </p:cNvPr>
          <p:cNvSpPr>
            <a:spLocks noGrp="1"/>
          </p:cNvSpPr>
          <p:nvPr>
            <p:ph idx="1"/>
          </p:nvPr>
        </p:nvSpPr>
        <p:spPr>
          <a:xfrm>
            <a:off x="818712" y="2222287"/>
            <a:ext cx="10554574" cy="4542723"/>
          </a:xfrm>
        </p:spPr>
        <p:txBody>
          <a:bodyPr>
            <a:normAutofit lnSpcReduction="10000"/>
          </a:bodyPr>
          <a:lstStyle/>
          <a:p>
            <a:pPr marL="0" indent="0">
              <a:buNone/>
            </a:pPr>
            <a:r>
              <a:rPr lang="en-US" dirty="0"/>
              <a:t>This situation can be handled naturally in </a:t>
            </a:r>
            <a:r>
              <a:rPr lang="en-US" dirty="0" err="1"/>
              <a:t>PyMC</a:t>
            </a:r>
            <a:r>
              <a:rPr lang="en-US" dirty="0"/>
              <a:t>:</a:t>
            </a:r>
          </a:p>
          <a:p>
            <a:pPr marL="0" indent="0">
              <a:buNone/>
            </a:pPr>
            <a:endParaRPr lang="en-US" dirty="0"/>
          </a:p>
          <a:p>
            <a:pPr marL="0" indent="0">
              <a:buNone/>
            </a:pPr>
            <a:r>
              <a:rPr lang="en-US" sz="1400" dirty="0">
                <a:latin typeface="Consolas" panose="020B0609020204030204" pitchFamily="49" charset="0"/>
              </a:rPr>
              <a:t>N = 10</a:t>
            </a:r>
          </a:p>
          <a:p>
            <a:pPr marL="0" indent="0">
              <a:buNone/>
            </a:pPr>
            <a:r>
              <a:rPr lang="en-US" sz="1400" dirty="0">
                <a:latin typeface="Consolas" panose="020B0609020204030204" pitchFamily="49" charset="0"/>
              </a:rPr>
              <a:t>x_0 = </a:t>
            </a:r>
            <a:r>
              <a:rPr lang="en-US" sz="1400" dirty="0" err="1">
                <a:latin typeface="Consolas" panose="020B0609020204030204" pitchFamily="49" charset="0"/>
              </a:rPr>
              <a:t>pymc.Normal</a:t>
            </a:r>
            <a:r>
              <a:rPr lang="en-US" sz="1400" dirty="0">
                <a:latin typeface="Consolas" panose="020B0609020204030204" pitchFamily="49" charset="0"/>
              </a:rPr>
              <a:t>('x_0', mu=0, tau=1)</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x = </a:t>
            </a:r>
            <a:r>
              <a:rPr lang="en-US" sz="1400" dirty="0" err="1">
                <a:latin typeface="Consolas" panose="020B0609020204030204" pitchFamily="49" charset="0"/>
              </a:rPr>
              <a:t>np.empty</a:t>
            </a:r>
            <a:r>
              <a:rPr lang="en-US" sz="1400" dirty="0">
                <a:latin typeface="Consolas" panose="020B0609020204030204" pitchFamily="49" charset="0"/>
              </a:rPr>
              <a:t>(N, </a:t>
            </a:r>
            <a:r>
              <a:rPr lang="en-US" sz="1400" dirty="0" err="1">
                <a:latin typeface="Consolas" panose="020B0609020204030204" pitchFamily="49" charset="0"/>
              </a:rPr>
              <a:t>dtype</a:t>
            </a:r>
            <a:r>
              <a:rPr lang="en-US" sz="1400" dirty="0">
                <a:latin typeface="Consolas" panose="020B0609020204030204" pitchFamily="49" charset="0"/>
              </a:rPr>
              <a:t>=object)</a:t>
            </a:r>
          </a:p>
          <a:p>
            <a:pPr marL="0" indent="0">
              <a:buNone/>
            </a:pPr>
            <a:r>
              <a:rPr lang="en-US" sz="1400" dirty="0">
                <a:latin typeface="Consolas" panose="020B0609020204030204" pitchFamily="49" charset="0"/>
              </a:rPr>
              <a:t>x[0] = x_0</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for </a:t>
            </a:r>
            <a:r>
              <a:rPr lang="en-US" sz="1400" dirty="0" err="1">
                <a:latin typeface="Consolas" panose="020B0609020204030204" pitchFamily="49" charset="0"/>
              </a:rPr>
              <a:t>i</a:t>
            </a:r>
            <a:r>
              <a:rPr lang="en-US" sz="1400" dirty="0">
                <a:latin typeface="Consolas" panose="020B0609020204030204" pitchFamily="49" charset="0"/>
              </a:rPr>
              <a:t> in range(1, N):</a:t>
            </a:r>
          </a:p>
          <a:p>
            <a:pPr marL="0" indent="0">
              <a:buNone/>
            </a:pPr>
            <a:r>
              <a:rPr lang="en-US" sz="1400" dirty="0">
                <a:latin typeface="Consolas" panose="020B0609020204030204" pitchFamily="49" charset="0"/>
              </a:rPr>
              <a:t>    x[</a:t>
            </a:r>
            <a:r>
              <a:rPr lang="en-US" sz="1400" dirty="0" err="1">
                <a:latin typeface="Consolas" panose="020B0609020204030204" pitchFamily="49" charset="0"/>
              </a:rPr>
              <a:t>i</a:t>
            </a:r>
            <a:r>
              <a:rPr lang="en-US" sz="1400" dirty="0">
                <a:latin typeface="Consolas" panose="020B0609020204030204" pitchFamily="49" charset="0"/>
              </a:rPr>
              <a:t>] = </a:t>
            </a:r>
            <a:r>
              <a:rPr lang="en-US" sz="1400" dirty="0" err="1">
                <a:latin typeface="Consolas" panose="020B0609020204030204" pitchFamily="49" charset="0"/>
              </a:rPr>
              <a:t>pymc.Normal</a:t>
            </a:r>
            <a:r>
              <a:rPr lang="en-US" sz="1400" dirty="0">
                <a:latin typeface="Consolas" panose="020B0609020204030204" pitchFamily="49" charset="0"/>
              </a:rPr>
              <a:t>('x_%</a:t>
            </a:r>
            <a:r>
              <a:rPr lang="en-US" sz="1400" dirty="0" err="1">
                <a:latin typeface="Consolas" panose="020B0609020204030204" pitchFamily="49" charset="0"/>
              </a:rPr>
              <a:t>i</a:t>
            </a:r>
            <a:r>
              <a:rPr lang="en-US" sz="1400" dirty="0">
                <a:latin typeface="Consolas" panose="020B0609020204030204" pitchFamily="49" charset="0"/>
              </a:rPr>
              <a:t>' % </a:t>
            </a:r>
            <a:r>
              <a:rPr lang="en-US" sz="1400" dirty="0" err="1">
                <a:latin typeface="Consolas" panose="020B0609020204030204" pitchFamily="49" charset="0"/>
              </a:rPr>
              <a:t>i</a:t>
            </a:r>
            <a:r>
              <a:rPr lang="en-US" sz="1400" dirty="0">
                <a:latin typeface="Consolas" panose="020B0609020204030204" pitchFamily="49" charset="0"/>
              </a:rPr>
              <a:t>, mu=x[i-1], tau=1)</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a:t>
            </a:r>
            <a:r>
              <a:rPr lang="en-US" sz="1400" dirty="0" err="1">
                <a:latin typeface="Consolas" panose="020B0609020204030204" pitchFamily="49" charset="0"/>
              </a:rPr>
              <a:t>pymc.observed</a:t>
            </a:r>
            <a:endParaRPr lang="en-US" sz="1400" dirty="0">
              <a:latin typeface="Consolas" panose="020B0609020204030204" pitchFamily="49" charset="0"/>
            </a:endParaRPr>
          </a:p>
          <a:p>
            <a:pPr marL="0" indent="0">
              <a:buNone/>
            </a:pPr>
            <a:r>
              <a:rPr lang="en-US" sz="1400" dirty="0">
                <a:latin typeface="Consolas" panose="020B0609020204030204" pitchFamily="49" charset="0"/>
              </a:rPr>
              <a:t>def y(value=1, mu=x, tau=100):</a:t>
            </a:r>
          </a:p>
          <a:p>
            <a:pPr marL="0" indent="0">
              <a:buNone/>
            </a:pPr>
            <a:r>
              <a:rPr lang="en-US" sz="1400" dirty="0">
                <a:latin typeface="Consolas" panose="020B0609020204030204" pitchFamily="49" charset="0"/>
              </a:rPr>
              <a:t>    return </a:t>
            </a:r>
            <a:r>
              <a:rPr lang="en-US" sz="1400" dirty="0" err="1">
                <a:latin typeface="Consolas" panose="020B0609020204030204" pitchFamily="49" charset="0"/>
              </a:rPr>
              <a:t>pymc.normal_like</a:t>
            </a:r>
            <a:r>
              <a:rPr lang="en-US" sz="1400" dirty="0">
                <a:latin typeface="Consolas" panose="020B0609020204030204" pitchFamily="49" charset="0"/>
              </a:rPr>
              <a:t>(value, </a:t>
            </a:r>
            <a:r>
              <a:rPr lang="en-US" sz="1400" dirty="0" err="1">
                <a:latin typeface="Consolas" panose="020B0609020204030204" pitchFamily="49" charset="0"/>
              </a:rPr>
              <a:t>np.sum</a:t>
            </a:r>
            <a:r>
              <a:rPr lang="en-US" sz="1400" dirty="0">
                <a:latin typeface="Consolas" panose="020B0609020204030204" pitchFamily="49" charset="0"/>
              </a:rPr>
              <a:t>(mu**2), tau)</a:t>
            </a:r>
          </a:p>
        </p:txBody>
      </p:sp>
    </p:spTree>
    <p:extLst>
      <p:ext uri="{BB962C8B-B14F-4D97-AF65-F5344CB8AC3E}">
        <p14:creationId xmlns:p14="http://schemas.microsoft.com/office/powerpoint/2010/main" val="19467625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E6C8E-405B-4799-A5F8-DA27D4409715}"/>
              </a:ext>
            </a:extLst>
          </p:cNvPr>
          <p:cNvSpPr>
            <a:spLocks noGrp="1"/>
          </p:cNvSpPr>
          <p:nvPr>
            <p:ph type="title"/>
          </p:nvPr>
        </p:nvSpPr>
        <p:spPr/>
        <p:txBody>
          <a:bodyPr/>
          <a:lstStyle/>
          <a:p>
            <a:r>
              <a:rPr lang="en-US" dirty="0"/>
              <a:t>Containers</a:t>
            </a:r>
          </a:p>
        </p:txBody>
      </p:sp>
      <p:sp>
        <p:nvSpPr>
          <p:cNvPr id="3" name="Content Placeholder 2">
            <a:extLst>
              <a:ext uri="{FF2B5EF4-FFF2-40B4-BE49-F238E27FC236}">
                <a16:creationId xmlns:a16="http://schemas.microsoft.com/office/drawing/2014/main" id="{156452BE-0FD0-4503-88BC-F410BB347C8F}"/>
              </a:ext>
            </a:extLst>
          </p:cNvPr>
          <p:cNvSpPr>
            <a:spLocks noGrp="1"/>
          </p:cNvSpPr>
          <p:nvPr>
            <p:ph idx="1"/>
          </p:nvPr>
        </p:nvSpPr>
        <p:spPr>
          <a:xfrm>
            <a:off x="818712" y="2222287"/>
            <a:ext cx="10554574" cy="4457482"/>
          </a:xfrm>
        </p:spPr>
        <p:txBody>
          <a:bodyPr>
            <a:normAutofit lnSpcReduction="10000"/>
          </a:bodyPr>
          <a:lstStyle/>
          <a:p>
            <a:pPr algn="just"/>
            <a:r>
              <a:rPr lang="en-US" dirty="0"/>
              <a:t>Containers, like variables, have an attribute called </a:t>
            </a:r>
            <a:r>
              <a:rPr lang="en-US" sz="1400" dirty="0">
                <a:latin typeface="Consolas" panose="020B0609020204030204" pitchFamily="49" charset="0"/>
              </a:rPr>
              <a:t>value</a:t>
            </a:r>
            <a:r>
              <a:rPr lang="en-US" dirty="0"/>
              <a:t>. This attribute returns a copy of the  </a:t>
            </a:r>
            <a:r>
              <a:rPr lang="en-US" dirty="0" err="1"/>
              <a:t>iterable</a:t>
            </a:r>
            <a:r>
              <a:rPr lang="en-US" dirty="0"/>
              <a:t> that was passed into the container function, but with each variable inside replaced with its corresponding value</a:t>
            </a:r>
          </a:p>
          <a:p>
            <a:pPr algn="just"/>
            <a:r>
              <a:rPr lang="en-US" dirty="0"/>
              <a:t>Containers can be constructed from lists, tuples, dictionaries, </a:t>
            </a:r>
            <a:r>
              <a:rPr lang="en-US" dirty="0" err="1"/>
              <a:t>Numpy</a:t>
            </a:r>
            <a:r>
              <a:rPr lang="en-US" dirty="0"/>
              <a:t> arrays, modules, sets or any object with a </a:t>
            </a:r>
            <a:r>
              <a:rPr lang="en-US" sz="1400" dirty="0">
                <a:latin typeface="Consolas" panose="020B0609020204030204" pitchFamily="49" charset="0"/>
              </a:rPr>
              <a:t>__</a:t>
            </a:r>
            <a:r>
              <a:rPr lang="en-US" sz="1400" dirty="0" err="1">
                <a:latin typeface="Consolas" panose="020B0609020204030204" pitchFamily="49" charset="0"/>
              </a:rPr>
              <a:t>dict</a:t>
            </a:r>
            <a:r>
              <a:rPr lang="en-US" sz="1400" dirty="0">
                <a:latin typeface="Consolas" panose="020B0609020204030204" pitchFamily="49" charset="0"/>
              </a:rPr>
              <a:t>__</a:t>
            </a:r>
            <a:r>
              <a:rPr lang="en-US" dirty="0"/>
              <a:t> attribute</a:t>
            </a:r>
          </a:p>
          <a:p>
            <a:pPr algn="just"/>
            <a:r>
              <a:rPr lang="en-US" dirty="0"/>
              <a:t>Containers have the following useful attributes in addition to </a:t>
            </a:r>
            <a:r>
              <a:rPr lang="en-US" sz="1400" dirty="0">
                <a:latin typeface="Consolas" panose="020B0609020204030204" pitchFamily="49" charset="0"/>
              </a:rPr>
              <a:t>value</a:t>
            </a:r>
            <a:r>
              <a:rPr lang="en-US" dirty="0"/>
              <a:t>:</a:t>
            </a:r>
          </a:p>
          <a:p>
            <a:pPr marL="685800" lvl="1" algn="just"/>
            <a:r>
              <a:rPr lang="en-US" sz="1400" dirty="0">
                <a:latin typeface="Consolas" panose="020B0609020204030204" pitchFamily="49" charset="0"/>
              </a:rPr>
              <a:t>variables</a:t>
            </a:r>
          </a:p>
          <a:p>
            <a:pPr marL="685800" lvl="1" algn="just"/>
            <a:r>
              <a:rPr lang="en-US" sz="1400" dirty="0">
                <a:latin typeface="Consolas" panose="020B0609020204030204" pitchFamily="49" charset="0"/>
              </a:rPr>
              <a:t>stochastics</a:t>
            </a:r>
          </a:p>
          <a:p>
            <a:pPr marL="685800" lvl="1" algn="just"/>
            <a:r>
              <a:rPr lang="en-US" sz="1400" dirty="0">
                <a:latin typeface="Consolas" panose="020B0609020204030204" pitchFamily="49" charset="0"/>
              </a:rPr>
              <a:t>potentials</a:t>
            </a:r>
          </a:p>
          <a:p>
            <a:pPr marL="685800" lvl="1" algn="just"/>
            <a:r>
              <a:rPr lang="en-US" sz="1400" dirty="0" err="1">
                <a:latin typeface="Consolas" panose="020B0609020204030204" pitchFamily="49" charset="0"/>
              </a:rPr>
              <a:t>deterministics</a:t>
            </a:r>
            <a:endParaRPr lang="en-US" sz="1400" dirty="0">
              <a:latin typeface="Consolas" panose="020B0609020204030204" pitchFamily="49" charset="0"/>
            </a:endParaRPr>
          </a:p>
          <a:p>
            <a:pPr marL="685800" lvl="1" algn="just"/>
            <a:r>
              <a:rPr lang="en-US" sz="1400" dirty="0" err="1">
                <a:latin typeface="Consolas" panose="020B0609020204030204" pitchFamily="49" charset="0"/>
              </a:rPr>
              <a:t>data_stochastics</a:t>
            </a:r>
            <a:endParaRPr lang="en-US" sz="1400" dirty="0">
              <a:latin typeface="Consolas" panose="020B0609020204030204" pitchFamily="49" charset="0"/>
            </a:endParaRPr>
          </a:p>
          <a:p>
            <a:pPr marL="685800" lvl="1" algn="just"/>
            <a:r>
              <a:rPr lang="en-US" sz="1400" dirty="0" err="1">
                <a:latin typeface="Consolas" panose="020B0609020204030204" pitchFamily="49" charset="0"/>
              </a:rPr>
              <a:t>step_methods</a:t>
            </a:r>
            <a:endParaRPr lang="en-US" sz="1400" dirty="0">
              <a:latin typeface="Consolas" panose="020B0609020204030204" pitchFamily="49" charset="0"/>
            </a:endParaRPr>
          </a:p>
          <a:p>
            <a:pPr marL="400050" lvl="1" indent="0" algn="just">
              <a:buNone/>
            </a:pPr>
            <a:r>
              <a:rPr lang="en-US" dirty="0"/>
              <a:t>Each of these attributes is a set containing all the objects of each type in a container, and within any containers in the container.</a:t>
            </a:r>
          </a:p>
        </p:txBody>
      </p:sp>
    </p:spTree>
    <p:extLst>
      <p:ext uri="{BB962C8B-B14F-4D97-AF65-F5344CB8AC3E}">
        <p14:creationId xmlns:p14="http://schemas.microsoft.com/office/powerpoint/2010/main" val="4294374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135E4A7-3033-41BA-B286-CDFC870EF343}"/>
              </a:ext>
            </a:extLst>
          </p:cNvPr>
          <p:cNvSpPr>
            <a:spLocks noGrp="1"/>
          </p:cNvSpPr>
          <p:nvPr>
            <p:ph type="title"/>
          </p:nvPr>
        </p:nvSpPr>
        <p:spPr/>
        <p:txBody>
          <a:bodyPr/>
          <a:lstStyle/>
          <a:p>
            <a:r>
              <a:rPr lang="en-US" dirty="0"/>
              <a:t>Parent and Child Relationships</a:t>
            </a:r>
          </a:p>
        </p:txBody>
      </p:sp>
      <p:sp>
        <p:nvSpPr>
          <p:cNvPr id="10" name="Content Placeholder 9">
            <a:extLst>
              <a:ext uri="{FF2B5EF4-FFF2-40B4-BE49-F238E27FC236}">
                <a16:creationId xmlns:a16="http://schemas.microsoft.com/office/drawing/2014/main" id="{FE9931A5-A39B-4A5D-B988-AB1BD311A32A}"/>
              </a:ext>
            </a:extLst>
          </p:cNvPr>
          <p:cNvSpPr>
            <a:spLocks noGrp="1"/>
          </p:cNvSpPr>
          <p:nvPr>
            <p:ph idx="1"/>
          </p:nvPr>
        </p:nvSpPr>
        <p:spPr>
          <a:xfrm>
            <a:off x="810000" y="2092272"/>
            <a:ext cx="10554574" cy="4765728"/>
          </a:xfrm>
        </p:spPr>
        <p:txBody>
          <a:bodyPr>
            <a:normAutofit fontScale="92500" lnSpcReduction="10000"/>
          </a:bodyPr>
          <a:lstStyle/>
          <a:p>
            <a:pPr marL="0" indent="0">
              <a:buNone/>
            </a:pPr>
            <a:r>
              <a:rPr lang="en-US" dirty="0"/>
              <a:t>A variable's children and parent variables can be accessed using the </a:t>
            </a:r>
            <a:r>
              <a:rPr lang="en-US" sz="1400" dirty="0">
                <a:latin typeface="Consolas" panose="020B0609020204030204" pitchFamily="49" charset="0"/>
              </a:rPr>
              <a:t>children</a:t>
            </a:r>
            <a:r>
              <a:rPr lang="en-US" dirty="0"/>
              <a:t> and </a:t>
            </a:r>
            <a:r>
              <a:rPr lang="en-US" sz="1400" dirty="0">
                <a:latin typeface="Consolas" panose="020B0609020204030204" pitchFamily="49" charset="0"/>
              </a:rPr>
              <a:t>parents</a:t>
            </a:r>
            <a:r>
              <a:rPr lang="en-US" dirty="0"/>
              <a:t> attributes attached to variables:</a:t>
            </a:r>
          </a:p>
          <a:p>
            <a:pPr marL="0" indent="0">
              <a:buNone/>
            </a:pPr>
            <a:endParaRPr lang="en-US" dirty="0"/>
          </a:p>
          <a:p>
            <a:pPr marL="0" indent="0">
              <a:buNone/>
            </a:pPr>
            <a:r>
              <a:rPr lang="en-US" sz="1400" dirty="0">
                <a:latin typeface="Consolas" panose="020B0609020204030204" pitchFamily="49" charset="0"/>
              </a:rPr>
              <a:t>print("Children of `parameter`: "); print(</a:t>
            </a:r>
            <a:r>
              <a:rPr lang="en-US" sz="1400" dirty="0" err="1">
                <a:latin typeface="Consolas" panose="020B0609020204030204" pitchFamily="49" charset="0"/>
              </a:rPr>
              <a:t>parameter.children</a:t>
            </a:r>
            <a:r>
              <a:rPr lang="en-US" sz="1400" dirty="0">
                <a:latin typeface="Consolas" panose="020B0609020204030204" pitchFamily="49" charset="0"/>
              </a:rPr>
              <a:t>)</a:t>
            </a:r>
          </a:p>
          <a:p>
            <a:pPr marL="0" indent="0">
              <a:buNone/>
            </a:pPr>
            <a:r>
              <a:rPr lang="en-US" sz="1400" dirty="0">
                <a:latin typeface="Consolas" panose="020B0609020204030204" pitchFamily="49" charset="0"/>
              </a:rPr>
              <a:t>print("\</a:t>
            </a:r>
            <a:r>
              <a:rPr lang="en-US" sz="1400" dirty="0" err="1">
                <a:latin typeface="Consolas" panose="020B0609020204030204" pitchFamily="49" charset="0"/>
              </a:rPr>
              <a:t>nParents</a:t>
            </a:r>
            <a:r>
              <a:rPr lang="en-US" sz="1400" dirty="0">
                <a:latin typeface="Consolas" panose="020B0609020204030204" pitchFamily="49" charset="0"/>
              </a:rPr>
              <a:t> of `</a:t>
            </a:r>
            <a:r>
              <a:rPr lang="en-US" sz="1400" dirty="0" err="1">
                <a:latin typeface="Consolas" panose="020B0609020204030204" pitchFamily="49" charset="0"/>
              </a:rPr>
              <a:t>data_generator</a:t>
            </a:r>
            <a:r>
              <a:rPr lang="en-US" sz="1400" dirty="0">
                <a:latin typeface="Consolas" panose="020B0609020204030204" pitchFamily="49" charset="0"/>
              </a:rPr>
              <a:t>`: "); print(</a:t>
            </a:r>
            <a:r>
              <a:rPr lang="en-US" sz="1400" dirty="0" err="1">
                <a:latin typeface="Consolas" panose="020B0609020204030204" pitchFamily="49" charset="0"/>
              </a:rPr>
              <a:t>data_generator.parents</a:t>
            </a:r>
            <a:r>
              <a:rPr lang="en-US" sz="1400" dirty="0">
                <a:latin typeface="Consolas" panose="020B0609020204030204" pitchFamily="49" charset="0"/>
              </a:rPr>
              <a:t>)</a:t>
            </a:r>
          </a:p>
          <a:p>
            <a:pPr marL="0" indent="0">
              <a:buNone/>
            </a:pPr>
            <a:r>
              <a:rPr lang="en-US" sz="1400" dirty="0">
                <a:latin typeface="Consolas" panose="020B0609020204030204" pitchFamily="49" charset="0"/>
              </a:rPr>
              <a:t>print("\</a:t>
            </a:r>
            <a:r>
              <a:rPr lang="en-US" sz="1400" dirty="0" err="1">
                <a:latin typeface="Consolas" panose="020B0609020204030204" pitchFamily="49" charset="0"/>
              </a:rPr>
              <a:t>nChildren</a:t>
            </a:r>
            <a:r>
              <a:rPr lang="en-US" sz="1400" dirty="0">
                <a:latin typeface="Consolas" panose="020B0609020204030204" pitchFamily="49" charset="0"/>
              </a:rPr>
              <a:t> of `</a:t>
            </a:r>
            <a:r>
              <a:rPr lang="en-US" sz="1400" dirty="0" err="1">
                <a:latin typeface="Consolas" panose="020B0609020204030204" pitchFamily="49" charset="0"/>
              </a:rPr>
              <a:t>data_generator</a:t>
            </a:r>
            <a:r>
              <a:rPr lang="en-US" sz="1400" dirty="0">
                <a:latin typeface="Consolas" panose="020B0609020204030204" pitchFamily="49" charset="0"/>
              </a:rPr>
              <a:t>`: "); print(</a:t>
            </a:r>
            <a:r>
              <a:rPr lang="en-US" sz="1400" dirty="0" err="1">
                <a:latin typeface="Consolas" panose="020B0609020204030204" pitchFamily="49" charset="0"/>
              </a:rPr>
              <a:t>data_generator.children</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[Output]:</a:t>
            </a:r>
          </a:p>
          <a:p>
            <a:pPr marL="0" indent="0">
              <a:buNone/>
            </a:pPr>
            <a:r>
              <a:rPr lang="en-US" sz="1400" dirty="0">
                <a:latin typeface="Consolas" panose="020B0609020204030204" pitchFamily="49" charset="0"/>
              </a:rPr>
              <a:t>Children of `parameter`: </a:t>
            </a:r>
          </a:p>
          <a:p>
            <a:pPr marL="0" indent="0">
              <a:buNone/>
            </a:pPr>
            <a:r>
              <a:rPr lang="en-US" sz="1400" dirty="0">
                <a:latin typeface="Consolas" panose="020B0609020204030204" pitchFamily="49" charset="0"/>
              </a:rPr>
              <a:t>{&lt;</a:t>
            </a:r>
            <a:r>
              <a:rPr lang="en-US" sz="1400" dirty="0" err="1">
                <a:latin typeface="Consolas" panose="020B0609020204030204" pitchFamily="49" charset="0"/>
              </a:rPr>
              <a:t>pymc.distributions.new_dist_class</a:t>
            </a:r>
            <a:r>
              <a:rPr lang="en-US" sz="1400" dirty="0">
                <a:latin typeface="Consolas" panose="020B0609020204030204" pitchFamily="49" charset="0"/>
              </a:rPr>
              <a:t>.&lt;locals&gt;.</a:t>
            </a:r>
            <a:r>
              <a:rPr lang="en-US" sz="1400" dirty="0" err="1">
                <a:latin typeface="Consolas" panose="020B0609020204030204" pitchFamily="49" charset="0"/>
              </a:rPr>
              <a:t>new_class</a:t>
            </a:r>
            <a:r>
              <a:rPr lang="en-US" sz="1400" dirty="0">
                <a:latin typeface="Consolas" panose="020B0609020204030204" pitchFamily="49" charset="0"/>
              </a:rPr>
              <a:t> '</a:t>
            </a:r>
            <a:r>
              <a:rPr lang="en-US" sz="1400" dirty="0" err="1">
                <a:latin typeface="Consolas" panose="020B0609020204030204" pitchFamily="49" charset="0"/>
              </a:rPr>
              <a:t>data_generator</a:t>
            </a:r>
            <a:r>
              <a:rPr lang="en-US" sz="1400" dirty="0">
                <a:latin typeface="Consolas" panose="020B0609020204030204" pitchFamily="49" charset="0"/>
              </a:rPr>
              <a:t>' at 0x7f812404a8d0&gt;}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Parents of `</a:t>
            </a:r>
            <a:r>
              <a:rPr lang="en-US" sz="1400" dirty="0" err="1">
                <a:latin typeface="Consolas" panose="020B0609020204030204" pitchFamily="49" charset="0"/>
              </a:rPr>
              <a:t>data_generator</a:t>
            </a:r>
            <a:r>
              <a:rPr lang="en-US" sz="1400" dirty="0">
                <a:latin typeface="Consolas" panose="020B0609020204030204" pitchFamily="49" charset="0"/>
              </a:rPr>
              <a:t>`: </a:t>
            </a:r>
          </a:p>
          <a:p>
            <a:pPr marL="0" indent="0">
              <a:buNone/>
            </a:pPr>
            <a:r>
              <a:rPr lang="en-US" sz="1400" dirty="0">
                <a:latin typeface="Consolas" panose="020B0609020204030204" pitchFamily="49" charset="0"/>
              </a:rPr>
              <a:t>{'mu': &lt;</a:t>
            </a:r>
            <a:r>
              <a:rPr lang="en-US" sz="1400" dirty="0" err="1">
                <a:latin typeface="Consolas" panose="020B0609020204030204" pitchFamily="49" charset="0"/>
              </a:rPr>
              <a:t>pymc.distributions.new_dist_class</a:t>
            </a:r>
            <a:r>
              <a:rPr lang="en-US" sz="1400" dirty="0">
                <a:latin typeface="Consolas" panose="020B0609020204030204" pitchFamily="49" charset="0"/>
              </a:rPr>
              <a:t>.&lt;locals&gt;.</a:t>
            </a:r>
            <a:r>
              <a:rPr lang="en-US" sz="1400" dirty="0" err="1">
                <a:latin typeface="Consolas" panose="020B0609020204030204" pitchFamily="49" charset="0"/>
              </a:rPr>
              <a:t>new_class</a:t>
            </a:r>
            <a:r>
              <a:rPr lang="en-US" sz="1400" dirty="0">
                <a:latin typeface="Consolas" panose="020B0609020204030204" pitchFamily="49" charset="0"/>
              </a:rPr>
              <a:t> '</a:t>
            </a:r>
            <a:r>
              <a:rPr lang="en-US" sz="1400" dirty="0" err="1">
                <a:latin typeface="Consolas" panose="020B0609020204030204" pitchFamily="49" charset="0"/>
              </a:rPr>
              <a:t>poisson_param</a:t>
            </a:r>
            <a:r>
              <a:rPr lang="en-US" sz="1400" dirty="0">
                <a:latin typeface="Consolas" panose="020B0609020204030204" pitchFamily="49" charset="0"/>
              </a:rPr>
              <a:t>' at 0x7f812404a898&gt;}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Children of `</a:t>
            </a:r>
            <a:r>
              <a:rPr lang="en-US" sz="1400" dirty="0" err="1">
                <a:latin typeface="Consolas" panose="020B0609020204030204" pitchFamily="49" charset="0"/>
              </a:rPr>
              <a:t>data_generator</a:t>
            </a:r>
            <a:r>
              <a:rPr lang="en-US" sz="1400" dirty="0">
                <a:latin typeface="Consolas" panose="020B0609020204030204" pitchFamily="49" charset="0"/>
              </a:rPr>
              <a:t>`: </a:t>
            </a:r>
          </a:p>
          <a:p>
            <a:pPr marL="0" indent="0">
              <a:buNone/>
            </a:pPr>
            <a:r>
              <a:rPr lang="en-US" sz="1400" dirty="0">
                <a:latin typeface="Consolas" panose="020B0609020204030204" pitchFamily="49" charset="0"/>
              </a:rPr>
              <a:t>{&lt;</a:t>
            </a:r>
            <a:r>
              <a:rPr lang="en-US" sz="1400" dirty="0" err="1">
                <a:latin typeface="Consolas" panose="020B0609020204030204" pitchFamily="49" charset="0"/>
              </a:rPr>
              <a:t>pymc.PyMCObjects.Deterministic</a:t>
            </a:r>
            <a:r>
              <a:rPr lang="en-US" sz="1400" dirty="0">
                <a:latin typeface="Consolas" panose="020B0609020204030204" pitchFamily="49" charset="0"/>
              </a:rPr>
              <a:t> '(data_generator_add_1)' at 0x7f812404a908&gt;}</a:t>
            </a:r>
          </a:p>
        </p:txBody>
      </p:sp>
    </p:spTree>
    <p:extLst>
      <p:ext uri="{BB962C8B-B14F-4D97-AF65-F5344CB8AC3E}">
        <p14:creationId xmlns:p14="http://schemas.microsoft.com/office/powerpoint/2010/main" val="4059675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56FDC-6811-4DB1-871D-97CAE7A6D9C6}"/>
              </a:ext>
            </a:extLst>
          </p:cNvPr>
          <p:cNvSpPr>
            <a:spLocks noGrp="1"/>
          </p:cNvSpPr>
          <p:nvPr>
            <p:ph type="title"/>
          </p:nvPr>
        </p:nvSpPr>
        <p:spPr/>
        <p:txBody>
          <a:bodyPr/>
          <a:lstStyle/>
          <a:p>
            <a:r>
              <a:rPr lang="en-US" dirty="0"/>
              <a:t>Not covered yet</a:t>
            </a:r>
          </a:p>
        </p:txBody>
      </p:sp>
      <p:sp>
        <p:nvSpPr>
          <p:cNvPr id="3" name="Content Placeholder 2">
            <a:extLst>
              <a:ext uri="{FF2B5EF4-FFF2-40B4-BE49-F238E27FC236}">
                <a16:creationId xmlns:a16="http://schemas.microsoft.com/office/drawing/2014/main" id="{3763A924-C36E-4EBB-9CF8-06898291D573}"/>
              </a:ext>
            </a:extLst>
          </p:cNvPr>
          <p:cNvSpPr>
            <a:spLocks noGrp="1"/>
          </p:cNvSpPr>
          <p:nvPr>
            <p:ph idx="1"/>
          </p:nvPr>
        </p:nvSpPr>
        <p:spPr>
          <a:xfrm>
            <a:off x="818711" y="2222287"/>
            <a:ext cx="10929003" cy="3636511"/>
          </a:xfrm>
        </p:spPr>
        <p:txBody>
          <a:bodyPr/>
          <a:lstStyle/>
          <a:p>
            <a:r>
              <a:rPr lang="en-US" dirty="0"/>
              <a:t>The</a:t>
            </a:r>
            <a:r>
              <a:rPr lang="en-US" sz="1400" dirty="0">
                <a:latin typeface="Consolas" panose="020B0609020204030204" pitchFamily="49" charset="0"/>
              </a:rPr>
              <a:t> Potential</a:t>
            </a:r>
            <a:r>
              <a:rPr lang="en-US" dirty="0"/>
              <a:t> class</a:t>
            </a:r>
          </a:p>
          <a:p>
            <a:r>
              <a:rPr lang="en-US" dirty="0"/>
              <a:t>The </a:t>
            </a:r>
            <a:r>
              <a:rPr lang="en-US" sz="1400" dirty="0">
                <a:latin typeface="Consolas" panose="020B0609020204030204" pitchFamily="49" charset="0"/>
              </a:rPr>
              <a:t>Model</a:t>
            </a:r>
            <a:r>
              <a:rPr lang="en-US" dirty="0"/>
              <a:t> class</a:t>
            </a:r>
          </a:p>
          <a:p>
            <a:r>
              <a:rPr lang="en-US" dirty="0"/>
              <a:t>objects that fit models: </a:t>
            </a:r>
            <a:r>
              <a:rPr lang="en-US" sz="1400" dirty="0">
                <a:latin typeface="Consolas" panose="020B0609020204030204" pitchFamily="49" charset="0"/>
              </a:rPr>
              <a:t>MCM, MAP, </a:t>
            </a:r>
            <a:r>
              <a:rPr lang="en-US" sz="1400" dirty="0" err="1">
                <a:latin typeface="Consolas" panose="020B0609020204030204" pitchFamily="49" charset="0"/>
              </a:rPr>
              <a:t>NormApprox</a:t>
            </a:r>
            <a:endParaRPr lang="en-US" sz="1400" dirty="0">
              <a:latin typeface="Consolas" panose="020B0609020204030204" pitchFamily="49" charset="0"/>
            </a:endParaRPr>
          </a:p>
          <a:p>
            <a:r>
              <a:rPr lang="en-US" dirty="0"/>
              <a:t>The </a:t>
            </a:r>
            <a:r>
              <a:rPr lang="en-US" sz="1400" dirty="0">
                <a:latin typeface="Consolas" panose="020B0609020204030204" pitchFamily="49" charset="0"/>
              </a:rPr>
              <a:t>Sampler</a:t>
            </a:r>
            <a:r>
              <a:rPr lang="en-US" dirty="0"/>
              <a:t> class: Metropolis, </a:t>
            </a:r>
            <a:r>
              <a:rPr lang="en-US" sz="1400" dirty="0" err="1">
                <a:latin typeface="Consolas" panose="020B0609020204030204" pitchFamily="49" charset="0"/>
              </a:rPr>
              <a:t>AdaptativeMetropolis</a:t>
            </a:r>
            <a:r>
              <a:rPr lang="en-US" sz="1400" dirty="0">
                <a:latin typeface="Consolas" panose="020B0609020204030204" pitchFamily="49" charset="0"/>
              </a:rPr>
              <a:t>, </a:t>
            </a:r>
            <a:r>
              <a:rPr lang="en-US" sz="1400" dirty="0" err="1">
                <a:latin typeface="Consolas" panose="020B0609020204030204" pitchFamily="49" charset="0"/>
              </a:rPr>
              <a:t>DiscreteMetropolis</a:t>
            </a:r>
            <a:r>
              <a:rPr lang="en-US" sz="1400" dirty="0">
                <a:latin typeface="Consolas" panose="020B0609020204030204" pitchFamily="49" charset="0"/>
              </a:rPr>
              <a:t>, </a:t>
            </a:r>
            <a:r>
              <a:rPr lang="en-US" sz="1400" dirty="0" err="1">
                <a:latin typeface="Consolas" panose="020B0609020204030204" pitchFamily="49" charset="0"/>
              </a:rPr>
              <a:t>BinaryMetropolis</a:t>
            </a:r>
            <a:r>
              <a:rPr lang="en-US" sz="1400" dirty="0">
                <a:latin typeface="Consolas" panose="020B0609020204030204" pitchFamily="49" charset="0"/>
              </a:rPr>
              <a:t>, Slicer, Gibbs </a:t>
            </a:r>
          </a:p>
          <a:p>
            <a:endParaRPr lang="en-US" dirty="0"/>
          </a:p>
        </p:txBody>
      </p:sp>
    </p:spTree>
    <p:extLst>
      <p:ext uri="{BB962C8B-B14F-4D97-AF65-F5344CB8AC3E}">
        <p14:creationId xmlns:p14="http://schemas.microsoft.com/office/powerpoint/2010/main" val="827704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9C8114-DA0C-4B46-8CBA-C04AC9B2A7C0}"/>
              </a:ext>
            </a:extLst>
          </p:cNvPr>
          <p:cNvSpPr>
            <a:spLocks noGrp="1"/>
          </p:cNvSpPr>
          <p:nvPr>
            <p:ph type="title"/>
          </p:nvPr>
        </p:nvSpPr>
        <p:spPr>
          <a:xfrm>
            <a:off x="650929" y="606669"/>
            <a:ext cx="11042541" cy="3813527"/>
          </a:xfrm>
        </p:spPr>
        <p:txBody>
          <a:bodyPr/>
          <a:lstStyle/>
          <a:p>
            <a:r>
              <a:rPr lang="en-US" dirty="0"/>
              <a:t>Example: Cheating among students</a:t>
            </a:r>
          </a:p>
        </p:txBody>
      </p:sp>
      <p:sp>
        <p:nvSpPr>
          <p:cNvPr id="5" name="Text Placeholder 4">
            <a:extLst>
              <a:ext uri="{FF2B5EF4-FFF2-40B4-BE49-F238E27FC236}">
                <a16:creationId xmlns:a16="http://schemas.microsoft.com/office/drawing/2014/main" id="{258531FF-5239-4DD7-8644-A35BDFB2B03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977868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2C2669-9735-4893-A9B8-8ECF2F9A8FF0}"/>
              </a:ext>
            </a:extLst>
          </p:cNvPr>
          <p:cNvSpPr>
            <a:spLocks noGrp="1"/>
          </p:cNvSpPr>
          <p:nvPr>
            <p:ph type="title"/>
          </p:nvPr>
        </p:nvSpPr>
        <p:spPr/>
        <p:txBody>
          <a:bodyPr/>
          <a:lstStyle/>
          <a:p>
            <a:r>
              <a:rPr lang="en-US" dirty="0"/>
              <a:t>Privacy Algorithm</a:t>
            </a:r>
          </a:p>
        </p:txBody>
      </p:sp>
      <p:sp>
        <p:nvSpPr>
          <p:cNvPr id="5" name="Content Placeholder 4">
            <a:extLst>
              <a:ext uri="{FF2B5EF4-FFF2-40B4-BE49-F238E27FC236}">
                <a16:creationId xmlns:a16="http://schemas.microsoft.com/office/drawing/2014/main" id="{1CD29FDF-51E8-4C65-A293-070F2BE0A428}"/>
              </a:ext>
            </a:extLst>
          </p:cNvPr>
          <p:cNvSpPr>
            <a:spLocks noGrp="1"/>
          </p:cNvSpPr>
          <p:nvPr>
            <p:ph idx="1"/>
          </p:nvPr>
        </p:nvSpPr>
        <p:spPr/>
        <p:txBody>
          <a:bodyPr/>
          <a:lstStyle/>
          <a:p>
            <a:pPr marL="0" indent="0" algn="just">
              <a:buNone/>
            </a:pPr>
            <a:r>
              <a:rPr lang="en-US" dirty="0"/>
              <a:t>In the interview process for each student, the student flips a coin, hidden from the interviewer. The student agrees to answer honestly if the coin comes up heads. Otherwise, if the coin comes up tails, the student (secretly) flips the coin again, and answers "Yes, I did cheat" if the coin flip lands heads, and "No, I did not cheat", if the coin flip lands tails. This way, the interviewer does not know if a "Yes" was the result of a guilty plea, or a Heads on a second coin toss. Thus privacy is preserved and the researchers receive honest answers.</a:t>
            </a:r>
          </a:p>
          <a:p>
            <a:pPr marL="0" indent="0" algn="just">
              <a:buNone/>
            </a:pPr>
            <a:endParaRPr lang="en-US" dirty="0"/>
          </a:p>
          <a:p>
            <a:pPr marL="0" indent="0" algn="just">
              <a:buNone/>
            </a:pPr>
            <a:r>
              <a:rPr lang="en-US" dirty="0"/>
              <a:t>Warner, S. L. (March 1965). "</a:t>
            </a:r>
            <a:r>
              <a:rPr lang="en-US" dirty="0" err="1"/>
              <a:t>Randomised</a:t>
            </a:r>
            <a:r>
              <a:rPr lang="en-US" dirty="0"/>
              <a:t> response: a survey technique for eliminating evasive answer bias". Journal of the American Statistical Association.</a:t>
            </a:r>
          </a:p>
        </p:txBody>
      </p:sp>
    </p:spTree>
    <p:extLst>
      <p:ext uri="{BB962C8B-B14F-4D97-AF65-F5344CB8AC3E}">
        <p14:creationId xmlns:p14="http://schemas.microsoft.com/office/powerpoint/2010/main" val="36746891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C9C9-6CB4-4959-B4C1-90A4FBC0D36F}"/>
              </a:ext>
            </a:extLst>
          </p:cNvPr>
          <p:cNvSpPr>
            <a:spLocks noGrp="1"/>
          </p:cNvSpPr>
          <p:nvPr>
            <p:ph type="title"/>
          </p:nvPr>
        </p:nvSpPr>
        <p:spPr>
          <a:xfrm>
            <a:off x="720671" y="447188"/>
            <a:ext cx="10802319" cy="970450"/>
          </a:xfrm>
        </p:spPr>
        <p:txBody>
          <a:bodyPr/>
          <a:lstStyle/>
          <a:p>
            <a:r>
              <a:rPr lang="en-US" dirty="0"/>
              <a:t>Using </a:t>
            </a:r>
            <a:r>
              <a:rPr lang="en-US" dirty="0" err="1"/>
              <a:t>PyMC</a:t>
            </a:r>
            <a:r>
              <a:rPr lang="en-US" dirty="0"/>
              <a:t> to dig through this noisy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C4D9E2-100D-461E-AF6A-02F8CDA3DF70}"/>
                  </a:ext>
                </a:extLst>
              </p:cNvPr>
              <p:cNvSpPr>
                <a:spLocks noGrp="1"/>
              </p:cNvSpPr>
              <p:nvPr>
                <p:ph idx="1"/>
              </p:nvPr>
            </p:nvSpPr>
            <p:spPr/>
            <p:txBody>
              <a:bodyPr/>
              <a:lstStyle/>
              <a:p>
                <a:r>
                  <a:rPr lang="en-US" dirty="0"/>
                  <a:t>Suppose 100 students are being surveyed for cheating, and we wish to find </a:t>
                </a:r>
                <a14:m>
                  <m:oMath xmlns:m="http://schemas.openxmlformats.org/officeDocument/2006/math">
                    <m:r>
                      <a:rPr lang="en-US" b="0" i="1" smtClean="0">
                        <a:latin typeface="Cambria Math" panose="02040503050406030204" pitchFamily="18" charset="0"/>
                      </a:rPr>
                      <m:t>𝑝</m:t>
                    </m:r>
                  </m:oMath>
                </a14:m>
                <a:r>
                  <a:rPr lang="en-US" dirty="0"/>
                  <a:t>, the proportion of cheaters</a:t>
                </a:r>
              </a:p>
              <a:p>
                <a:r>
                  <a:rPr lang="en-US" dirty="0"/>
                  <a:t>Since we are quite ignorant about  </a:t>
                </a:r>
                <a14:m>
                  <m:oMath xmlns:m="http://schemas.openxmlformats.org/officeDocument/2006/math">
                    <m:r>
                      <a:rPr lang="en-US" b="0" i="1" smtClean="0">
                        <a:latin typeface="Cambria Math" panose="02040503050406030204" pitchFamily="18" charset="0"/>
                      </a:rPr>
                      <m:t>𝑝</m:t>
                    </m:r>
                  </m:oMath>
                </a14:m>
                <a:r>
                  <a:rPr lang="en-US" dirty="0"/>
                  <a:t>, we will assign it a Uniform(0,1) prior</a:t>
                </a:r>
              </a:p>
              <a:p>
                <a:endParaRPr lang="en-US" dirty="0"/>
              </a:p>
              <a:p>
                <a:pPr marL="400050" lvl="1" indent="0">
                  <a:buNone/>
                </a:pPr>
                <a:r>
                  <a:rPr lang="en-US" sz="1400" dirty="0">
                    <a:latin typeface="Consolas" panose="020B0609020204030204" pitchFamily="49" charset="0"/>
                  </a:rPr>
                  <a:t>N = 100</a:t>
                </a:r>
              </a:p>
              <a:p>
                <a:pPr marL="400050" lvl="1" indent="0">
                  <a:buNone/>
                </a:pPr>
                <a:r>
                  <a:rPr lang="en-US" sz="1400" dirty="0">
                    <a:latin typeface="Consolas" panose="020B0609020204030204" pitchFamily="49" charset="0"/>
                  </a:rPr>
                  <a:t>p = </a:t>
                </a:r>
                <a:r>
                  <a:rPr lang="en-US" sz="1400" dirty="0" err="1">
                    <a:latin typeface="Consolas" panose="020B0609020204030204" pitchFamily="49" charset="0"/>
                  </a:rPr>
                  <a:t>pm.Uniform</a:t>
                </a:r>
                <a:r>
                  <a:rPr lang="en-US" sz="1400" dirty="0">
                    <a:latin typeface="Consolas" panose="020B0609020204030204" pitchFamily="49" charset="0"/>
                  </a:rPr>
                  <a:t>("</a:t>
                </a:r>
                <a:r>
                  <a:rPr lang="en-US" sz="1400" dirty="0" err="1">
                    <a:latin typeface="Consolas" panose="020B0609020204030204" pitchFamily="49" charset="0"/>
                  </a:rPr>
                  <a:t>freq_cheating</a:t>
                </a:r>
                <a:r>
                  <a:rPr lang="en-US" sz="1400" dirty="0">
                    <a:latin typeface="Consolas" panose="020B0609020204030204" pitchFamily="49" charset="0"/>
                  </a:rPr>
                  <a:t>", 0, 1)</a:t>
                </a:r>
              </a:p>
            </p:txBody>
          </p:sp>
        </mc:Choice>
        <mc:Fallback xmlns="">
          <p:sp>
            <p:nvSpPr>
              <p:cNvPr id="3" name="Content Placeholder 2">
                <a:extLst>
                  <a:ext uri="{FF2B5EF4-FFF2-40B4-BE49-F238E27FC236}">
                    <a16:creationId xmlns:a16="http://schemas.microsoft.com/office/drawing/2014/main" id="{69C4D9E2-100D-461E-AF6A-02F8CDA3DF70}"/>
                  </a:ext>
                </a:extLst>
              </p:cNvPr>
              <p:cNvSpPr>
                <a:spLocks noGrp="1" noRot="1" noChangeAspect="1" noMove="1" noResize="1" noEditPoints="1" noAdjustHandles="1" noChangeArrowheads="1" noChangeShapeType="1" noTextEdit="1"/>
              </p:cNvSpPr>
              <p:nvPr>
                <p:ph idx="1"/>
              </p:nvPr>
            </p:nvSpPr>
            <p:spPr>
              <a:blipFill>
                <a:blip r:embed="rId2"/>
                <a:stretch>
                  <a:fillRect l="-58"/>
                </a:stretch>
              </a:blipFill>
            </p:spPr>
            <p:txBody>
              <a:bodyPr/>
              <a:lstStyle/>
              <a:p>
                <a:r>
                  <a:rPr lang="en-US">
                    <a:noFill/>
                  </a:rPr>
                  <a:t> </a:t>
                </a:r>
              </a:p>
            </p:txBody>
          </p:sp>
        </mc:Fallback>
      </mc:AlternateContent>
    </p:spTree>
    <p:extLst>
      <p:ext uri="{BB962C8B-B14F-4D97-AF65-F5344CB8AC3E}">
        <p14:creationId xmlns:p14="http://schemas.microsoft.com/office/powerpoint/2010/main" val="40330325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C9C9-6CB4-4959-B4C1-90A4FBC0D36F}"/>
              </a:ext>
            </a:extLst>
          </p:cNvPr>
          <p:cNvSpPr>
            <a:spLocks noGrp="1"/>
          </p:cNvSpPr>
          <p:nvPr>
            <p:ph type="title"/>
          </p:nvPr>
        </p:nvSpPr>
        <p:spPr>
          <a:xfrm>
            <a:off x="720671" y="447188"/>
            <a:ext cx="10802319" cy="970450"/>
          </a:xfrm>
        </p:spPr>
        <p:txBody>
          <a:bodyPr/>
          <a:lstStyle/>
          <a:p>
            <a:r>
              <a:rPr lang="en-US" dirty="0"/>
              <a:t>Using </a:t>
            </a:r>
            <a:r>
              <a:rPr lang="en-US" dirty="0" err="1"/>
              <a:t>PyMC</a:t>
            </a:r>
            <a:r>
              <a:rPr lang="en-US" dirty="0"/>
              <a:t> to dig through this noisy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C4D9E2-100D-461E-AF6A-02F8CDA3DF70}"/>
                  </a:ext>
                </a:extLst>
              </p:cNvPr>
              <p:cNvSpPr>
                <a:spLocks noGrp="1"/>
              </p:cNvSpPr>
              <p:nvPr>
                <p:ph idx="1"/>
              </p:nvPr>
            </p:nvSpPr>
            <p:spPr/>
            <p:txBody>
              <a:bodyPr/>
              <a:lstStyle/>
              <a:p>
                <a:r>
                  <a:rPr lang="en-US" dirty="0"/>
                  <a:t>We assign Bernoulli random variables to the 100 students: 1 implies they cheated and 0 implies they did not</a:t>
                </a:r>
              </a:p>
              <a:p>
                <a:pPr marL="400050" lvl="1" indent="0">
                  <a:buNone/>
                </a:pPr>
                <a:r>
                  <a:rPr lang="en-US" sz="1200" dirty="0" err="1">
                    <a:latin typeface="Consolas" panose="020B0609020204030204" pitchFamily="49" charset="0"/>
                  </a:rPr>
                  <a:t>true_answers</a:t>
                </a:r>
                <a:r>
                  <a:rPr lang="en-US" sz="1200" dirty="0">
                    <a:latin typeface="Consolas" panose="020B0609020204030204" pitchFamily="49" charset="0"/>
                  </a:rPr>
                  <a:t> = </a:t>
                </a:r>
                <a:r>
                  <a:rPr lang="en-US" sz="1200" dirty="0" err="1">
                    <a:latin typeface="Consolas" panose="020B0609020204030204" pitchFamily="49" charset="0"/>
                  </a:rPr>
                  <a:t>pm.Bernoulli</a:t>
                </a:r>
                <a:r>
                  <a:rPr lang="en-US" sz="1200" dirty="0">
                    <a:latin typeface="Consolas" panose="020B0609020204030204" pitchFamily="49" charset="0"/>
                  </a:rPr>
                  <a:t>("truths", p, size=N)</a:t>
                </a:r>
              </a:p>
              <a:p>
                <a:r>
                  <a:rPr lang="en-US" dirty="0"/>
                  <a:t>The first coin-flip can be modeled by sampling 100 Bernoulli random variables with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denote a 1 as a Heads and 0 a Tails</a:t>
                </a:r>
              </a:p>
              <a:p>
                <a:pPr marL="400050" lvl="1" indent="0">
                  <a:buNone/>
                </a:pPr>
                <a:r>
                  <a:rPr lang="en-US" sz="1400" dirty="0" err="1">
                    <a:latin typeface="Consolas" panose="020B0609020204030204" pitchFamily="49" charset="0"/>
                  </a:rPr>
                  <a:t>first_coin_flips</a:t>
                </a:r>
                <a:r>
                  <a:rPr lang="en-US" sz="1400" dirty="0">
                    <a:latin typeface="Consolas" panose="020B0609020204030204" pitchFamily="49" charset="0"/>
                  </a:rPr>
                  <a:t> = </a:t>
                </a:r>
                <a:r>
                  <a:rPr lang="en-US" sz="1400" dirty="0" err="1">
                    <a:latin typeface="Consolas" panose="020B0609020204030204" pitchFamily="49" charset="0"/>
                  </a:rPr>
                  <a:t>pm.Bernoulli</a:t>
                </a:r>
                <a:r>
                  <a:rPr lang="en-US" sz="1400" dirty="0">
                    <a:latin typeface="Consolas" panose="020B0609020204030204" pitchFamily="49" charset="0"/>
                  </a:rPr>
                  <a:t>("</a:t>
                </a:r>
                <a:r>
                  <a:rPr lang="en-US" sz="1400" dirty="0" err="1">
                    <a:latin typeface="Consolas" panose="020B0609020204030204" pitchFamily="49" charset="0"/>
                  </a:rPr>
                  <a:t>first_flips</a:t>
                </a:r>
                <a:r>
                  <a:rPr lang="en-US" sz="1400" dirty="0">
                    <a:latin typeface="Consolas" panose="020B0609020204030204" pitchFamily="49" charset="0"/>
                  </a:rPr>
                  <a:t>", 0.5, size=N)</a:t>
                </a:r>
              </a:p>
              <a:p>
                <a:r>
                  <a:rPr lang="en-US" dirty="0"/>
                  <a:t>Although not everyone flips a second time, we can still model the possible realization of second coin-flips:</a:t>
                </a:r>
              </a:p>
              <a:p>
                <a:pPr marL="400050" lvl="1" indent="0">
                  <a:buNone/>
                </a:pPr>
                <a:r>
                  <a:rPr lang="en-US" sz="1400" dirty="0" err="1">
                    <a:latin typeface="Consolas" panose="020B0609020204030204" pitchFamily="49" charset="0"/>
                  </a:rPr>
                  <a:t>second_coin_flips</a:t>
                </a:r>
                <a:r>
                  <a:rPr lang="en-US" sz="1400" dirty="0">
                    <a:latin typeface="Consolas" panose="020B0609020204030204" pitchFamily="49" charset="0"/>
                  </a:rPr>
                  <a:t> = </a:t>
                </a:r>
                <a:r>
                  <a:rPr lang="en-US" sz="1400" dirty="0" err="1">
                    <a:latin typeface="Consolas" panose="020B0609020204030204" pitchFamily="49" charset="0"/>
                  </a:rPr>
                  <a:t>pm.Bernoulli</a:t>
                </a:r>
                <a:r>
                  <a:rPr lang="en-US" sz="1400" dirty="0">
                    <a:latin typeface="Consolas" panose="020B0609020204030204" pitchFamily="49" charset="0"/>
                  </a:rPr>
                  <a:t>("</a:t>
                </a:r>
                <a:r>
                  <a:rPr lang="en-US" sz="1400" dirty="0" err="1">
                    <a:latin typeface="Consolas" panose="020B0609020204030204" pitchFamily="49" charset="0"/>
                  </a:rPr>
                  <a:t>second_flips</a:t>
                </a:r>
                <a:r>
                  <a:rPr lang="en-US" sz="1400" dirty="0">
                    <a:latin typeface="Consolas" panose="020B0609020204030204" pitchFamily="49" charset="0"/>
                  </a:rPr>
                  <a:t>", 0.5, size=N)</a:t>
                </a:r>
              </a:p>
              <a:p>
                <a:pPr marL="0" indent="0">
                  <a:buNone/>
                </a:pPr>
                <a:endParaRPr lang="en-US" sz="1400" dirty="0">
                  <a:latin typeface="Consolas" panose="020B0609020204030204" pitchFamily="49" charset="0"/>
                </a:endParaRPr>
              </a:p>
            </p:txBody>
          </p:sp>
        </mc:Choice>
        <mc:Fallback xmlns="">
          <p:sp>
            <p:nvSpPr>
              <p:cNvPr id="3" name="Content Placeholder 2">
                <a:extLst>
                  <a:ext uri="{FF2B5EF4-FFF2-40B4-BE49-F238E27FC236}">
                    <a16:creationId xmlns:a16="http://schemas.microsoft.com/office/drawing/2014/main" id="{69C4D9E2-100D-461E-AF6A-02F8CDA3DF70}"/>
                  </a:ext>
                </a:extLst>
              </p:cNvPr>
              <p:cNvSpPr>
                <a:spLocks noGrp="1" noRot="1" noChangeAspect="1" noMove="1" noResize="1" noEditPoints="1" noAdjustHandles="1" noChangeArrowheads="1" noChangeShapeType="1" noTextEdit="1"/>
              </p:cNvSpPr>
              <p:nvPr>
                <p:ph idx="1"/>
              </p:nvPr>
            </p:nvSpPr>
            <p:spPr>
              <a:blipFill>
                <a:blip r:embed="rId2"/>
                <a:stretch>
                  <a:fillRect l="-58"/>
                </a:stretch>
              </a:blipFill>
            </p:spPr>
            <p:txBody>
              <a:bodyPr/>
              <a:lstStyle/>
              <a:p>
                <a:r>
                  <a:rPr lang="en-US">
                    <a:noFill/>
                  </a:rPr>
                  <a:t> </a:t>
                </a:r>
              </a:p>
            </p:txBody>
          </p:sp>
        </mc:Fallback>
      </mc:AlternateContent>
    </p:spTree>
    <p:extLst>
      <p:ext uri="{BB962C8B-B14F-4D97-AF65-F5344CB8AC3E}">
        <p14:creationId xmlns:p14="http://schemas.microsoft.com/office/powerpoint/2010/main" val="412986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C9C9-6CB4-4959-B4C1-90A4FBC0D36F}"/>
              </a:ext>
            </a:extLst>
          </p:cNvPr>
          <p:cNvSpPr>
            <a:spLocks noGrp="1"/>
          </p:cNvSpPr>
          <p:nvPr>
            <p:ph type="title"/>
          </p:nvPr>
        </p:nvSpPr>
        <p:spPr>
          <a:xfrm>
            <a:off x="720671" y="447188"/>
            <a:ext cx="10802319" cy="970450"/>
          </a:xfrm>
        </p:spPr>
        <p:txBody>
          <a:bodyPr/>
          <a:lstStyle/>
          <a:p>
            <a:r>
              <a:rPr lang="en-US" dirty="0"/>
              <a:t>Using </a:t>
            </a:r>
            <a:r>
              <a:rPr lang="en-US" dirty="0" err="1"/>
              <a:t>PyMC</a:t>
            </a:r>
            <a:r>
              <a:rPr lang="en-US" dirty="0"/>
              <a:t> to dig through this noisy model</a:t>
            </a:r>
          </a:p>
        </p:txBody>
      </p:sp>
      <p:sp>
        <p:nvSpPr>
          <p:cNvPr id="3" name="Content Placeholder 2">
            <a:extLst>
              <a:ext uri="{FF2B5EF4-FFF2-40B4-BE49-F238E27FC236}">
                <a16:creationId xmlns:a16="http://schemas.microsoft.com/office/drawing/2014/main" id="{69C4D9E2-100D-461E-AF6A-02F8CDA3DF70}"/>
              </a:ext>
            </a:extLst>
          </p:cNvPr>
          <p:cNvSpPr>
            <a:spLocks noGrp="1"/>
          </p:cNvSpPr>
          <p:nvPr>
            <p:ph idx="1"/>
          </p:nvPr>
        </p:nvSpPr>
        <p:spPr/>
        <p:txBody>
          <a:bodyPr>
            <a:normAutofit/>
          </a:bodyPr>
          <a:lstStyle/>
          <a:p>
            <a:r>
              <a:rPr lang="en-US" dirty="0"/>
              <a:t>Using previous variables, we can return a possible realization of the observed proportion of "Yes" responses</a:t>
            </a:r>
          </a:p>
          <a:p>
            <a:endParaRPr lang="en-US" dirty="0"/>
          </a:p>
          <a:p>
            <a:pPr marL="0" indent="0">
              <a:buNone/>
            </a:pPr>
            <a:r>
              <a:rPr lang="en-US" sz="1400" dirty="0">
                <a:latin typeface="Consolas" panose="020B0609020204030204" pitchFamily="49" charset="0"/>
              </a:rPr>
              <a:t>@</a:t>
            </a:r>
            <a:r>
              <a:rPr lang="en-US" sz="1400" dirty="0" err="1">
                <a:latin typeface="Consolas" panose="020B0609020204030204" pitchFamily="49" charset="0"/>
              </a:rPr>
              <a:t>pm.deterministic</a:t>
            </a:r>
            <a:endParaRPr lang="en-US" sz="1400" dirty="0">
              <a:latin typeface="Consolas" panose="020B0609020204030204" pitchFamily="49" charset="0"/>
            </a:endParaRPr>
          </a:p>
          <a:p>
            <a:pPr marL="0" indent="0">
              <a:buNone/>
            </a:pPr>
            <a:r>
              <a:rPr lang="en-US" sz="1400" dirty="0">
                <a:latin typeface="Consolas" panose="020B0609020204030204" pitchFamily="49" charset="0"/>
              </a:rPr>
              <a:t>def </a:t>
            </a:r>
            <a:r>
              <a:rPr lang="en-US" sz="1400" dirty="0" err="1">
                <a:latin typeface="Consolas" panose="020B0609020204030204" pitchFamily="49" charset="0"/>
              </a:rPr>
              <a:t>observed_proportion</a:t>
            </a:r>
            <a:r>
              <a:rPr lang="en-US" sz="1400" dirty="0">
                <a:latin typeface="Consolas" panose="020B0609020204030204" pitchFamily="49" charset="0"/>
              </a:rPr>
              <a:t>(</a:t>
            </a:r>
            <a:r>
              <a:rPr lang="en-US" sz="1400" dirty="0" err="1">
                <a:latin typeface="Consolas" panose="020B0609020204030204" pitchFamily="49" charset="0"/>
              </a:rPr>
              <a:t>t_a</a:t>
            </a:r>
            <a:r>
              <a:rPr lang="en-US" sz="1400" dirty="0">
                <a:latin typeface="Consolas" panose="020B0609020204030204" pitchFamily="49" charset="0"/>
              </a:rPr>
              <a:t>=</a:t>
            </a:r>
            <a:r>
              <a:rPr lang="en-US" sz="1400" dirty="0" err="1">
                <a:latin typeface="Consolas" panose="020B0609020204030204" pitchFamily="49" charset="0"/>
              </a:rPr>
              <a:t>true_answers</a:t>
            </a:r>
            <a:r>
              <a:rPr lang="en-US" sz="1400" dirty="0">
                <a:latin typeface="Consolas" panose="020B0609020204030204" pitchFamily="49" charset="0"/>
              </a:rPr>
              <a:t>, fc=</a:t>
            </a:r>
            <a:r>
              <a:rPr lang="en-US" sz="1400" dirty="0" err="1">
                <a:latin typeface="Consolas" panose="020B0609020204030204" pitchFamily="49" charset="0"/>
              </a:rPr>
              <a:t>first_coin_flips</a:t>
            </a:r>
            <a:r>
              <a:rPr lang="en-US" sz="1400" dirty="0">
                <a:latin typeface="Consolas" panose="020B0609020204030204" pitchFamily="49" charset="0"/>
              </a:rPr>
              <a:t>, </a:t>
            </a:r>
            <a:r>
              <a:rPr lang="en-US" sz="1400" dirty="0" err="1">
                <a:latin typeface="Consolas" panose="020B0609020204030204" pitchFamily="49" charset="0"/>
              </a:rPr>
              <a:t>sc</a:t>
            </a:r>
            <a:r>
              <a:rPr lang="en-US" sz="1400" dirty="0">
                <a:latin typeface="Consolas" panose="020B0609020204030204" pitchFamily="49" charset="0"/>
              </a:rPr>
              <a:t>=</a:t>
            </a:r>
            <a:r>
              <a:rPr lang="en-US" sz="1400" dirty="0" err="1">
                <a:latin typeface="Consolas" panose="020B0609020204030204" pitchFamily="49" charset="0"/>
              </a:rPr>
              <a:t>second_coin_flips</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observed = fc * </a:t>
            </a:r>
            <a:r>
              <a:rPr lang="en-US" sz="1400" dirty="0" err="1">
                <a:latin typeface="Consolas" panose="020B0609020204030204" pitchFamily="49" charset="0"/>
              </a:rPr>
              <a:t>t_a</a:t>
            </a:r>
            <a:r>
              <a:rPr lang="en-US" sz="1400" dirty="0">
                <a:latin typeface="Consolas" panose="020B0609020204030204" pitchFamily="49" charset="0"/>
              </a:rPr>
              <a:t> + (1 - fc) * </a:t>
            </a:r>
            <a:r>
              <a:rPr lang="en-US" sz="1400" dirty="0" err="1">
                <a:latin typeface="Consolas" panose="020B0609020204030204" pitchFamily="49" charset="0"/>
              </a:rPr>
              <a:t>sc</a:t>
            </a:r>
            <a:endParaRPr lang="en-US" sz="1400" dirty="0">
              <a:latin typeface="Consolas" panose="020B0609020204030204" pitchFamily="49" charset="0"/>
            </a:endParaRPr>
          </a:p>
          <a:p>
            <a:pPr marL="0" indent="0">
              <a:buNone/>
            </a:pPr>
            <a:r>
              <a:rPr lang="en-US" sz="1400" dirty="0">
                <a:latin typeface="Consolas" panose="020B0609020204030204" pitchFamily="49" charset="0"/>
              </a:rPr>
              <a:t>    return </a:t>
            </a:r>
            <a:r>
              <a:rPr lang="en-US" sz="1400" dirty="0" err="1">
                <a:latin typeface="Consolas" panose="020B0609020204030204" pitchFamily="49" charset="0"/>
              </a:rPr>
              <a:t>observed.sum</a:t>
            </a:r>
            <a:r>
              <a:rPr lang="en-US" sz="1400" dirty="0">
                <a:latin typeface="Consolas" panose="020B0609020204030204" pitchFamily="49" charset="0"/>
              </a:rPr>
              <a:t>() / float(N)</a:t>
            </a:r>
          </a:p>
        </p:txBody>
      </p:sp>
    </p:spTree>
    <p:extLst>
      <p:ext uri="{BB962C8B-B14F-4D97-AF65-F5344CB8AC3E}">
        <p14:creationId xmlns:p14="http://schemas.microsoft.com/office/powerpoint/2010/main" val="9216319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C9C9-6CB4-4959-B4C1-90A4FBC0D36F}"/>
              </a:ext>
            </a:extLst>
          </p:cNvPr>
          <p:cNvSpPr>
            <a:spLocks noGrp="1"/>
          </p:cNvSpPr>
          <p:nvPr>
            <p:ph type="title"/>
          </p:nvPr>
        </p:nvSpPr>
        <p:spPr>
          <a:xfrm>
            <a:off x="720671" y="447188"/>
            <a:ext cx="10802319" cy="970450"/>
          </a:xfrm>
        </p:spPr>
        <p:txBody>
          <a:bodyPr/>
          <a:lstStyle/>
          <a:p>
            <a:r>
              <a:rPr lang="en-US" dirty="0"/>
              <a:t>Using </a:t>
            </a:r>
            <a:r>
              <a:rPr lang="en-US" dirty="0" err="1"/>
              <a:t>PyMC</a:t>
            </a:r>
            <a:r>
              <a:rPr lang="en-US" dirty="0"/>
              <a:t> to dig through this noisy model</a:t>
            </a:r>
          </a:p>
        </p:txBody>
      </p:sp>
      <p:sp>
        <p:nvSpPr>
          <p:cNvPr id="3" name="Content Placeholder 2">
            <a:extLst>
              <a:ext uri="{FF2B5EF4-FFF2-40B4-BE49-F238E27FC236}">
                <a16:creationId xmlns:a16="http://schemas.microsoft.com/office/drawing/2014/main" id="{69C4D9E2-100D-461E-AF6A-02F8CDA3DF70}"/>
              </a:ext>
            </a:extLst>
          </p:cNvPr>
          <p:cNvSpPr>
            <a:spLocks noGrp="1"/>
          </p:cNvSpPr>
          <p:nvPr>
            <p:ph idx="1"/>
          </p:nvPr>
        </p:nvSpPr>
        <p:spPr/>
        <p:txBody>
          <a:bodyPr>
            <a:normAutofit/>
          </a:bodyPr>
          <a:lstStyle/>
          <a:p>
            <a:r>
              <a:rPr lang="en-US" dirty="0"/>
              <a:t>Suppose that after performing our coin-flipped interviews the researchers received 35 "Yes" responses. The researchers observe a Binomial random variable, with </a:t>
            </a:r>
            <a:r>
              <a:rPr lang="en-US" sz="1400" dirty="0">
                <a:latin typeface="Consolas" panose="020B0609020204030204" pitchFamily="49" charset="0"/>
              </a:rPr>
              <a:t>N = 100</a:t>
            </a:r>
            <a:r>
              <a:rPr lang="en-US" dirty="0"/>
              <a:t> and </a:t>
            </a:r>
            <a:r>
              <a:rPr lang="en-US" sz="1400" dirty="0">
                <a:latin typeface="Consolas" panose="020B0609020204030204" pitchFamily="49" charset="0"/>
              </a:rPr>
              <a:t>p = </a:t>
            </a:r>
            <a:r>
              <a:rPr lang="en-US" sz="1400" dirty="0" err="1">
                <a:latin typeface="Consolas" panose="020B0609020204030204" pitchFamily="49" charset="0"/>
              </a:rPr>
              <a:t>observed_proportion</a:t>
            </a:r>
            <a:r>
              <a:rPr lang="en-US" dirty="0"/>
              <a:t> with </a:t>
            </a:r>
            <a:r>
              <a:rPr lang="en-US" sz="1400" dirty="0">
                <a:latin typeface="Consolas" panose="020B0609020204030204" pitchFamily="49" charset="0"/>
              </a:rPr>
              <a:t>value = 35</a:t>
            </a:r>
            <a:r>
              <a:rPr lang="en-US" dirty="0"/>
              <a:t>:</a:t>
            </a:r>
          </a:p>
          <a:p>
            <a:endParaRPr lang="en-US" dirty="0"/>
          </a:p>
          <a:p>
            <a:pPr marL="400050" lvl="1" indent="0">
              <a:buNone/>
            </a:pPr>
            <a:r>
              <a:rPr lang="en-US" sz="1400" dirty="0">
                <a:latin typeface="Consolas" panose="020B0609020204030204" pitchFamily="49" charset="0"/>
              </a:rPr>
              <a:t>X = 35</a:t>
            </a:r>
          </a:p>
          <a:p>
            <a:pPr marL="400050" lvl="1" indent="0">
              <a:buNone/>
            </a:pPr>
            <a:endParaRPr lang="en-US" sz="1400" dirty="0">
              <a:latin typeface="Consolas" panose="020B0609020204030204" pitchFamily="49" charset="0"/>
            </a:endParaRPr>
          </a:p>
          <a:p>
            <a:pPr marL="400050" lvl="1" indent="0">
              <a:buNone/>
            </a:pPr>
            <a:r>
              <a:rPr lang="en-US" sz="1400" dirty="0">
                <a:latin typeface="Consolas" panose="020B0609020204030204" pitchFamily="49" charset="0"/>
              </a:rPr>
              <a:t>observations = </a:t>
            </a:r>
            <a:r>
              <a:rPr lang="en-US" sz="1400" dirty="0" err="1">
                <a:latin typeface="Consolas" panose="020B0609020204030204" pitchFamily="49" charset="0"/>
              </a:rPr>
              <a:t>pm.Binomial</a:t>
            </a:r>
            <a:r>
              <a:rPr lang="en-US" sz="1400" dirty="0">
                <a:latin typeface="Consolas" panose="020B0609020204030204" pitchFamily="49" charset="0"/>
              </a:rPr>
              <a:t>("</a:t>
            </a:r>
            <a:r>
              <a:rPr lang="en-US" sz="1400" dirty="0" err="1">
                <a:latin typeface="Consolas" panose="020B0609020204030204" pitchFamily="49" charset="0"/>
              </a:rPr>
              <a:t>obs</a:t>
            </a:r>
            <a:r>
              <a:rPr lang="en-US" sz="1400" dirty="0">
                <a:latin typeface="Consolas" panose="020B0609020204030204" pitchFamily="49" charset="0"/>
              </a:rPr>
              <a:t>", N, </a:t>
            </a:r>
            <a:r>
              <a:rPr lang="en-US" sz="1400" dirty="0" err="1">
                <a:latin typeface="Consolas" panose="020B0609020204030204" pitchFamily="49" charset="0"/>
              </a:rPr>
              <a:t>observed_proportion</a:t>
            </a:r>
            <a:r>
              <a:rPr lang="en-US" sz="1400" dirty="0">
                <a:latin typeface="Consolas" panose="020B0609020204030204" pitchFamily="49" charset="0"/>
              </a:rPr>
              <a:t>, observed=True, value=X)</a:t>
            </a:r>
          </a:p>
        </p:txBody>
      </p:sp>
    </p:spTree>
    <p:extLst>
      <p:ext uri="{BB962C8B-B14F-4D97-AF65-F5344CB8AC3E}">
        <p14:creationId xmlns:p14="http://schemas.microsoft.com/office/powerpoint/2010/main" val="11397311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C9C9-6CB4-4959-B4C1-90A4FBC0D36F}"/>
              </a:ext>
            </a:extLst>
          </p:cNvPr>
          <p:cNvSpPr>
            <a:spLocks noGrp="1"/>
          </p:cNvSpPr>
          <p:nvPr>
            <p:ph type="title"/>
          </p:nvPr>
        </p:nvSpPr>
        <p:spPr>
          <a:xfrm>
            <a:off x="720671" y="447188"/>
            <a:ext cx="10802319" cy="970450"/>
          </a:xfrm>
        </p:spPr>
        <p:txBody>
          <a:bodyPr/>
          <a:lstStyle/>
          <a:p>
            <a:r>
              <a:rPr lang="en-US" dirty="0"/>
              <a:t>Using </a:t>
            </a:r>
            <a:r>
              <a:rPr lang="en-US" dirty="0" err="1"/>
              <a:t>PyMC</a:t>
            </a:r>
            <a:r>
              <a:rPr lang="en-US" dirty="0"/>
              <a:t> to dig through this noisy model</a:t>
            </a:r>
          </a:p>
        </p:txBody>
      </p:sp>
      <p:sp>
        <p:nvSpPr>
          <p:cNvPr id="3" name="Content Placeholder 2">
            <a:extLst>
              <a:ext uri="{FF2B5EF4-FFF2-40B4-BE49-F238E27FC236}">
                <a16:creationId xmlns:a16="http://schemas.microsoft.com/office/drawing/2014/main" id="{69C4D9E2-100D-461E-AF6A-02F8CDA3DF70}"/>
              </a:ext>
            </a:extLst>
          </p:cNvPr>
          <p:cNvSpPr>
            <a:spLocks noGrp="1"/>
          </p:cNvSpPr>
          <p:nvPr>
            <p:ph idx="1"/>
          </p:nvPr>
        </p:nvSpPr>
        <p:spPr>
          <a:xfrm>
            <a:off x="818711" y="2222287"/>
            <a:ext cx="11238969" cy="3636511"/>
          </a:xfrm>
        </p:spPr>
        <p:txBody>
          <a:bodyPr>
            <a:normAutofit/>
          </a:bodyPr>
          <a:lstStyle/>
          <a:p>
            <a:r>
              <a:rPr lang="en-US" dirty="0"/>
              <a:t>The model:</a:t>
            </a:r>
          </a:p>
          <a:p>
            <a:endParaRPr lang="en-US" dirty="0"/>
          </a:p>
          <a:p>
            <a:pPr marL="400050" lvl="1" indent="0">
              <a:buNone/>
            </a:pPr>
            <a:r>
              <a:rPr lang="en-US" sz="1400" dirty="0">
                <a:latin typeface="Consolas" panose="020B0609020204030204" pitchFamily="49" charset="0"/>
              </a:rPr>
              <a:t>model = </a:t>
            </a:r>
            <a:r>
              <a:rPr lang="en-US" sz="1400" dirty="0" err="1">
                <a:latin typeface="Consolas" panose="020B0609020204030204" pitchFamily="49" charset="0"/>
              </a:rPr>
              <a:t>pm.Model</a:t>
            </a:r>
            <a:r>
              <a:rPr lang="en-US" sz="1400" dirty="0">
                <a:latin typeface="Consolas" panose="020B0609020204030204" pitchFamily="49" charset="0"/>
              </a:rPr>
              <a:t>([p, </a:t>
            </a:r>
            <a:r>
              <a:rPr lang="en-US" sz="1400" dirty="0" err="1">
                <a:latin typeface="Consolas" panose="020B0609020204030204" pitchFamily="49" charset="0"/>
              </a:rPr>
              <a:t>true_answers</a:t>
            </a:r>
            <a:r>
              <a:rPr lang="en-US" sz="1400" dirty="0">
                <a:latin typeface="Consolas" panose="020B0609020204030204" pitchFamily="49" charset="0"/>
              </a:rPr>
              <a:t>, </a:t>
            </a:r>
            <a:r>
              <a:rPr lang="en-US" sz="1400" dirty="0" err="1">
                <a:latin typeface="Consolas" panose="020B0609020204030204" pitchFamily="49" charset="0"/>
              </a:rPr>
              <a:t>first_coin_flips</a:t>
            </a:r>
            <a:r>
              <a:rPr lang="en-US" sz="1400" dirty="0">
                <a:latin typeface="Consolas" panose="020B0609020204030204" pitchFamily="49" charset="0"/>
              </a:rPr>
              <a:t>, </a:t>
            </a:r>
            <a:r>
              <a:rPr lang="en-US" sz="1400" dirty="0" err="1">
                <a:latin typeface="Consolas" panose="020B0609020204030204" pitchFamily="49" charset="0"/>
              </a:rPr>
              <a:t>second_coin_flips</a:t>
            </a:r>
            <a:r>
              <a:rPr lang="en-US" sz="1400" dirty="0">
                <a:latin typeface="Consolas" panose="020B0609020204030204" pitchFamily="49" charset="0"/>
              </a:rPr>
              <a:t>, </a:t>
            </a:r>
            <a:r>
              <a:rPr lang="en-US" sz="1400" dirty="0" err="1">
                <a:latin typeface="Consolas" panose="020B0609020204030204" pitchFamily="49" charset="0"/>
              </a:rPr>
              <a:t>observed_proportion</a:t>
            </a:r>
            <a:r>
              <a:rPr lang="en-US" sz="1400" dirty="0">
                <a:latin typeface="Consolas" panose="020B0609020204030204" pitchFamily="49" charset="0"/>
              </a:rPr>
              <a:t>, observations])</a:t>
            </a:r>
          </a:p>
          <a:p>
            <a:pPr marL="400050" lvl="1" indent="0">
              <a:buNone/>
            </a:pPr>
            <a:endParaRPr lang="en-US" sz="1400" dirty="0">
              <a:latin typeface="Consolas" panose="020B0609020204030204" pitchFamily="49" charset="0"/>
            </a:endParaRPr>
          </a:p>
          <a:p>
            <a:pPr marL="400050" lvl="1" indent="0">
              <a:buNone/>
            </a:pPr>
            <a:r>
              <a:rPr lang="en-US" sz="1400" dirty="0" err="1">
                <a:latin typeface="Consolas" panose="020B0609020204030204" pitchFamily="49" charset="0"/>
              </a:rPr>
              <a:t>mcmc</a:t>
            </a:r>
            <a:r>
              <a:rPr lang="en-US" sz="1400" dirty="0">
                <a:latin typeface="Consolas" panose="020B0609020204030204" pitchFamily="49" charset="0"/>
              </a:rPr>
              <a:t> = </a:t>
            </a:r>
            <a:r>
              <a:rPr lang="en-US" sz="1400" dirty="0" err="1">
                <a:latin typeface="Consolas" panose="020B0609020204030204" pitchFamily="49" charset="0"/>
              </a:rPr>
              <a:t>pm.MCMC</a:t>
            </a:r>
            <a:r>
              <a:rPr lang="en-US" sz="1400" dirty="0">
                <a:latin typeface="Consolas" panose="020B0609020204030204" pitchFamily="49" charset="0"/>
              </a:rPr>
              <a:t>(model)</a:t>
            </a:r>
          </a:p>
          <a:p>
            <a:pPr marL="400050" lvl="1" indent="0">
              <a:buNone/>
            </a:pPr>
            <a:r>
              <a:rPr lang="en-US" sz="1400" dirty="0" err="1">
                <a:latin typeface="Consolas" panose="020B0609020204030204" pitchFamily="49" charset="0"/>
              </a:rPr>
              <a:t>mcmc.sample</a:t>
            </a:r>
            <a:r>
              <a:rPr lang="en-US" sz="1400" dirty="0">
                <a:latin typeface="Consolas" panose="020B0609020204030204" pitchFamily="49" charset="0"/>
              </a:rPr>
              <a:t>(40000, 15000)</a:t>
            </a:r>
          </a:p>
          <a:p>
            <a:pPr marL="400050" lvl="1" indent="0">
              <a:buNone/>
            </a:pPr>
            <a:endParaRPr lang="en-US" sz="1400" dirty="0">
              <a:latin typeface="Consolas" panose="020B0609020204030204" pitchFamily="49" charset="0"/>
            </a:endParaRPr>
          </a:p>
          <a:p>
            <a:pPr marL="400050" lvl="1" indent="0">
              <a:buNone/>
            </a:pPr>
            <a:r>
              <a:rPr lang="en-US" sz="1400" dirty="0" err="1">
                <a:latin typeface="Consolas" panose="020B0609020204030204" pitchFamily="49" charset="0"/>
              </a:rPr>
              <a:t>p_trace</a:t>
            </a:r>
            <a:r>
              <a:rPr lang="en-US" sz="1400" dirty="0">
                <a:latin typeface="Consolas" panose="020B0609020204030204" pitchFamily="49" charset="0"/>
              </a:rPr>
              <a:t> = </a:t>
            </a:r>
            <a:r>
              <a:rPr lang="en-US" sz="1400" dirty="0" err="1">
                <a:latin typeface="Consolas" panose="020B0609020204030204" pitchFamily="49" charset="0"/>
              </a:rPr>
              <a:t>mcmc.trace</a:t>
            </a:r>
            <a:r>
              <a:rPr lang="en-US" sz="1400" dirty="0">
                <a:latin typeface="Consolas" panose="020B0609020204030204" pitchFamily="49" charset="0"/>
              </a:rPr>
              <a:t>("</a:t>
            </a:r>
            <a:r>
              <a:rPr lang="en-US" sz="1400" dirty="0" err="1">
                <a:latin typeface="Consolas" panose="020B0609020204030204" pitchFamily="49" charset="0"/>
              </a:rPr>
              <a:t>freq_cheating</a:t>
            </a:r>
            <a:r>
              <a:rPr lang="en-US" sz="1400" dirty="0">
                <a:latin typeface="Consolas" panose="020B0609020204030204" pitchFamily="49" charset="0"/>
              </a:rPr>
              <a:t>")[:]</a:t>
            </a:r>
          </a:p>
        </p:txBody>
      </p:sp>
    </p:spTree>
    <p:extLst>
      <p:ext uri="{BB962C8B-B14F-4D97-AF65-F5344CB8AC3E}">
        <p14:creationId xmlns:p14="http://schemas.microsoft.com/office/powerpoint/2010/main" val="11325271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4C46A-4E28-4FCB-AFE0-72D68C39FF35}"/>
              </a:ext>
            </a:extLst>
          </p:cNvPr>
          <p:cNvSpPr>
            <a:spLocks noGrp="1"/>
          </p:cNvSpPr>
          <p:nvPr>
            <p:ph type="title"/>
          </p:nvPr>
        </p:nvSpPr>
        <p:spPr/>
        <p:txBody>
          <a:bodyPr/>
          <a:lstStyle/>
          <a:p>
            <a:r>
              <a:rPr lang="en-US" dirty="0"/>
              <a:t>Posterior Distribution</a:t>
            </a:r>
          </a:p>
        </p:txBody>
      </p:sp>
      <p:pic>
        <p:nvPicPr>
          <p:cNvPr id="5" name="Picture 4" descr="A picture containing screenshot&#10;&#10;Description generated with high confidence">
            <a:extLst>
              <a:ext uri="{FF2B5EF4-FFF2-40B4-BE49-F238E27FC236}">
                <a16:creationId xmlns:a16="http://schemas.microsoft.com/office/drawing/2014/main" id="{4F734445-9905-45EE-9E8B-21D397363C2B}"/>
              </a:ext>
            </a:extLst>
          </p:cNvPr>
          <p:cNvPicPr>
            <a:picLocks noChangeAspect="1"/>
          </p:cNvPicPr>
          <p:nvPr/>
        </p:nvPicPr>
        <p:blipFill>
          <a:blip r:embed="rId2"/>
          <a:stretch>
            <a:fillRect/>
          </a:stretch>
        </p:blipFill>
        <p:spPr>
          <a:xfrm>
            <a:off x="3092312" y="2945709"/>
            <a:ext cx="7067550" cy="2000250"/>
          </a:xfrm>
          <a:prstGeom prst="rect">
            <a:avLst/>
          </a:prstGeom>
        </p:spPr>
      </p:pic>
    </p:spTree>
    <p:extLst>
      <p:ext uri="{BB962C8B-B14F-4D97-AF65-F5344CB8AC3E}">
        <p14:creationId xmlns:p14="http://schemas.microsoft.com/office/powerpoint/2010/main" val="36244207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F053-395A-47A3-B0B9-1E5AD402BB6F}"/>
              </a:ext>
            </a:extLst>
          </p:cNvPr>
          <p:cNvSpPr>
            <a:spLocks noGrp="1"/>
          </p:cNvSpPr>
          <p:nvPr>
            <p:ph type="title"/>
          </p:nvPr>
        </p:nvSpPr>
        <p:spPr/>
        <p:txBody>
          <a:bodyPr/>
          <a:lstStyle/>
          <a:p>
            <a:r>
              <a:rPr lang="en-US" dirty="0"/>
              <a:t>Alternative Simplified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617500-E654-45D9-A61D-1AD368E4E23E}"/>
                  </a:ext>
                </a:extLst>
              </p:cNvPr>
              <p:cNvSpPr>
                <a:spLocks noGrp="1"/>
              </p:cNvSpPr>
              <p:nvPr>
                <p:ph idx="1"/>
              </p:nvPr>
            </p:nvSpPr>
            <p:spPr>
              <a:xfrm>
                <a:off x="278969" y="2222287"/>
                <a:ext cx="11763213" cy="4457482"/>
              </a:xfrm>
            </p:spPr>
            <p:txBody>
              <a:bodyPr/>
              <a:lstStyle/>
              <a:p>
                <a:pPr marL="0" indent="0">
                  <a:buNone/>
                </a:pPr>
                <a:r>
                  <a:rPr lang="en-US" dirty="0"/>
                  <a:t>Given a value for </a:t>
                </a:r>
                <a14:m>
                  <m:oMath xmlns:m="http://schemas.openxmlformats.org/officeDocument/2006/math">
                    <m:r>
                      <a:rPr lang="en-US" b="0" i="1" smtClean="0">
                        <a:latin typeface="Cambria Math" panose="02040503050406030204" pitchFamily="18" charset="0"/>
                      </a:rPr>
                      <m:t>𝑝</m:t>
                    </m:r>
                  </m:oMath>
                </a14:m>
                <a:r>
                  <a:rPr lang="en-US" dirty="0"/>
                  <a:t> we can find the probability the student will answer yes:</a:t>
                </a:r>
              </a:p>
              <a:p>
                <a:pPr marL="0" indent="0">
                  <a:buNone/>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nor/>
                          </m:rPr>
                          <a:rPr lang="en-US" b="0" i="0" smtClean="0">
                            <a:latin typeface="Cambria Math" panose="02040503050406030204" pitchFamily="18" charset="0"/>
                          </a:rPr>
                          <m:t>Yes</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nor/>
                          </m:rPr>
                          <a:rPr lang="en-US" b="0" i="0" smtClean="0">
                            <a:latin typeface="Cambria Math" panose="02040503050406030204" pitchFamily="18" charset="0"/>
                          </a:rPr>
                          <m:t>Heads</m:t>
                        </m:r>
                        <m:r>
                          <m:rPr>
                            <m:nor/>
                          </m:rPr>
                          <a:rPr lang="en-US" b="0" i="0" smtClean="0">
                            <a:latin typeface="Cambria Math" panose="02040503050406030204" pitchFamily="18" charset="0"/>
                          </a:rPr>
                          <m:t> </m:t>
                        </m:r>
                        <m:r>
                          <m:rPr>
                            <m:nor/>
                          </m:rPr>
                          <a:rPr lang="en-US" b="0" i="0" smtClean="0">
                            <a:latin typeface="Cambria Math" panose="02040503050406030204" pitchFamily="18" charset="0"/>
                          </a:rPr>
                          <m:t>on</m:t>
                        </m:r>
                        <m:r>
                          <m:rPr>
                            <m:nor/>
                          </m:rPr>
                          <a:rPr lang="en-US" b="0" i="0" smtClean="0">
                            <a:latin typeface="Cambria Math" panose="02040503050406030204" pitchFamily="18" charset="0"/>
                          </a:rPr>
                          <m:t> </m:t>
                        </m:r>
                        <m:r>
                          <m:rPr>
                            <m:nor/>
                          </m:rPr>
                          <a:rPr lang="en-US" b="0" i="0" smtClean="0">
                            <a:latin typeface="Cambria Math" panose="02040503050406030204" pitchFamily="18" charset="0"/>
                          </a:rPr>
                          <m:t>first</m:t>
                        </m:r>
                        <m:r>
                          <m:rPr>
                            <m:nor/>
                          </m:rPr>
                          <a:rPr lang="en-US" b="0" i="0" smtClean="0">
                            <a:latin typeface="Cambria Math" panose="02040503050406030204" pitchFamily="18" charset="0"/>
                          </a:rPr>
                          <m:t> </m:t>
                        </m:r>
                        <m:r>
                          <m:rPr>
                            <m:nor/>
                          </m:rPr>
                          <a:rPr lang="en-US" b="0" i="0" smtClean="0">
                            <a:latin typeface="Cambria Math" panose="02040503050406030204" pitchFamily="18" charset="0"/>
                          </a:rPr>
                          <m:t>coin</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nor/>
                          </m:rPr>
                          <a:rPr lang="en-US" b="0" i="0" smtClean="0">
                            <a:latin typeface="Cambria Math" panose="02040503050406030204" pitchFamily="18" charset="0"/>
                          </a:rPr>
                          <m:t>cheater</m:t>
                        </m:r>
                      </m:e>
                    </m:d>
                    <m:r>
                      <a:rPr lang="en-US" b="0" i="1" smtClean="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m:rPr>
                            <m:nor/>
                          </m:rPr>
                          <a:rPr lang="en-US" b="0" i="0" smtClean="0">
                            <a:latin typeface="Cambria Math" panose="02040503050406030204" pitchFamily="18" charset="0"/>
                          </a:rPr>
                          <m:t>Tail</m:t>
                        </m:r>
                        <m:r>
                          <m:rPr>
                            <m:nor/>
                          </m:rPr>
                          <a:rPr lang="en-US" i="0">
                            <a:latin typeface="Cambria Math" panose="02040503050406030204" pitchFamily="18" charset="0"/>
                          </a:rPr>
                          <m:t>s</m:t>
                        </m:r>
                        <m:r>
                          <m:rPr>
                            <m:nor/>
                          </m:rPr>
                          <a:rPr lang="en-US" i="0">
                            <a:latin typeface="Cambria Math" panose="02040503050406030204" pitchFamily="18" charset="0"/>
                          </a:rPr>
                          <m:t> </m:t>
                        </m:r>
                        <m:r>
                          <m:rPr>
                            <m:nor/>
                          </m:rPr>
                          <a:rPr lang="en-US" i="0">
                            <a:latin typeface="Cambria Math" panose="02040503050406030204" pitchFamily="18" charset="0"/>
                          </a:rPr>
                          <m:t>on</m:t>
                        </m:r>
                        <m:r>
                          <m:rPr>
                            <m:nor/>
                          </m:rPr>
                          <a:rPr lang="en-US" i="0">
                            <a:latin typeface="Cambria Math" panose="02040503050406030204" pitchFamily="18" charset="0"/>
                          </a:rPr>
                          <m:t> </m:t>
                        </m:r>
                        <m:r>
                          <m:rPr>
                            <m:nor/>
                          </m:rPr>
                          <a:rPr lang="en-US" i="0">
                            <a:latin typeface="Cambria Math" panose="02040503050406030204" pitchFamily="18" charset="0"/>
                          </a:rPr>
                          <m:t>first</m:t>
                        </m:r>
                        <m:r>
                          <m:rPr>
                            <m:nor/>
                          </m:rPr>
                          <a:rPr lang="en-US" i="0">
                            <a:latin typeface="Cambria Math" panose="02040503050406030204" pitchFamily="18" charset="0"/>
                          </a:rPr>
                          <m:t> </m:t>
                        </m:r>
                        <m:r>
                          <m:rPr>
                            <m:nor/>
                          </m:rPr>
                          <a:rPr lang="en-US" i="0">
                            <a:latin typeface="Cambria Math" panose="02040503050406030204" pitchFamily="18" charset="0"/>
                          </a:rPr>
                          <m:t>coin</m:t>
                        </m:r>
                      </m:e>
                    </m:d>
                  </m:oMath>
                </a14:m>
                <a:r>
                  <a:rPr lang="en-US" dirty="0"/>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m:rPr>
                            <m:nor/>
                          </m:rPr>
                          <a:rPr lang="en-US" i="0">
                            <a:latin typeface="Cambria Math" panose="02040503050406030204" pitchFamily="18" charset="0"/>
                          </a:rPr>
                          <m:t>Heads</m:t>
                        </m:r>
                        <m:r>
                          <m:rPr>
                            <m:nor/>
                          </m:rPr>
                          <a:rPr lang="en-US" i="0">
                            <a:latin typeface="Cambria Math" panose="02040503050406030204" pitchFamily="18" charset="0"/>
                          </a:rPr>
                          <m:t> </m:t>
                        </m:r>
                        <m:r>
                          <m:rPr>
                            <m:nor/>
                          </m:rPr>
                          <a:rPr lang="en-US" i="0">
                            <a:latin typeface="Cambria Math" panose="02040503050406030204" pitchFamily="18" charset="0"/>
                          </a:rPr>
                          <m:t>on</m:t>
                        </m:r>
                        <m:r>
                          <m:rPr>
                            <m:nor/>
                          </m:rPr>
                          <a:rPr lang="en-US" i="0">
                            <a:latin typeface="Cambria Math" panose="02040503050406030204" pitchFamily="18" charset="0"/>
                          </a:rPr>
                          <m:t> </m:t>
                        </m:r>
                        <m:r>
                          <m:rPr>
                            <m:nor/>
                          </m:rPr>
                          <a:rPr lang="en-US" b="0" i="0" smtClean="0">
                            <a:latin typeface="Cambria Math" panose="02040503050406030204" pitchFamily="18" charset="0"/>
                          </a:rPr>
                          <m:t>second</m:t>
                        </m:r>
                        <m:r>
                          <m:rPr>
                            <m:nor/>
                          </m:rPr>
                          <a:rPr lang="en-US" i="0">
                            <a:latin typeface="Cambria Math" panose="02040503050406030204" pitchFamily="18" charset="0"/>
                          </a:rPr>
                          <m:t> </m:t>
                        </m:r>
                        <m:r>
                          <m:rPr>
                            <m:nor/>
                          </m:rPr>
                          <a:rPr lang="en-US" i="0">
                            <a:latin typeface="Cambria Math" panose="02040503050406030204" pitchFamily="18" charset="0"/>
                          </a:rPr>
                          <m:t>coin</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𝑝</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oMath>
                </a14:m>
                <a:endParaRPr lang="en-US" dirty="0"/>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p = </a:t>
                </a:r>
                <a:r>
                  <a:rPr lang="en-US" sz="1400" dirty="0" err="1">
                    <a:latin typeface="Consolas" panose="020B0609020204030204" pitchFamily="49" charset="0"/>
                  </a:rPr>
                  <a:t>pm.Uniform</a:t>
                </a:r>
                <a:r>
                  <a:rPr lang="en-US" sz="1400" dirty="0">
                    <a:latin typeface="Consolas" panose="020B0609020204030204" pitchFamily="49" charset="0"/>
                  </a:rPr>
                  <a:t>("</a:t>
                </a:r>
                <a:r>
                  <a:rPr lang="en-US" sz="1400" dirty="0" err="1">
                    <a:latin typeface="Consolas" panose="020B0609020204030204" pitchFamily="49" charset="0"/>
                  </a:rPr>
                  <a:t>freq_cheating</a:t>
                </a:r>
                <a:r>
                  <a:rPr lang="en-US" sz="1400" dirty="0">
                    <a:latin typeface="Consolas" panose="020B0609020204030204" pitchFamily="49" charset="0"/>
                  </a:rPr>
                  <a:t>", 0, 1)</a:t>
                </a:r>
              </a:p>
              <a:p>
                <a:pPr marL="0" indent="0">
                  <a:buNone/>
                </a:pPr>
                <a:r>
                  <a:rPr lang="en-US" sz="1400" dirty="0" err="1">
                    <a:latin typeface="Consolas" panose="020B0609020204030204" pitchFamily="49" charset="0"/>
                  </a:rPr>
                  <a:t>p_skewed</a:t>
                </a:r>
                <a:r>
                  <a:rPr lang="en-US" sz="1400" dirty="0">
                    <a:latin typeface="Consolas" panose="020B0609020204030204" pitchFamily="49" charset="0"/>
                  </a:rPr>
                  <a:t> = 0.5 * p + 0.25</a:t>
                </a:r>
              </a:p>
              <a:p>
                <a:pPr marL="0" indent="0">
                  <a:buNone/>
                </a:pPr>
                <a:r>
                  <a:rPr lang="en-US" sz="1400" dirty="0" err="1">
                    <a:latin typeface="Consolas" panose="020B0609020204030204" pitchFamily="49" charset="0"/>
                  </a:rPr>
                  <a:t>yes_responses</a:t>
                </a:r>
                <a:r>
                  <a:rPr lang="en-US" sz="1400" dirty="0">
                    <a:latin typeface="Consolas" panose="020B0609020204030204" pitchFamily="49" charset="0"/>
                  </a:rPr>
                  <a:t> = </a:t>
                </a:r>
                <a:r>
                  <a:rPr lang="en-US" sz="1400" dirty="0" err="1">
                    <a:latin typeface="Consolas" panose="020B0609020204030204" pitchFamily="49" charset="0"/>
                  </a:rPr>
                  <a:t>pm.Binomial</a:t>
                </a:r>
                <a:r>
                  <a:rPr lang="en-US" sz="1400" dirty="0">
                    <a:latin typeface="Consolas" panose="020B0609020204030204" pitchFamily="49" charset="0"/>
                  </a:rPr>
                  <a:t>("</a:t>
                </a:r>
                <a:r>
                  <a:rPr lang="en-US" sz="1400" dirty="0" err="1">
                    <a:latin typeface="Consolas" panose="020B0609020204030204" pitchFamily="49" charset="0"/>
                  </a:rPr>
                  <a:t>number_cheaters</a:t>
                </a:r>
                <a:r>
                  <a:rPr lang="en-US" sz="1400" dirty="0">
                    <a:latin typeface="Consolas" panose="020B0609020204030204" pitchFamily="49" charset="0"/>
                  </a:rPr>
                  <a:t>", 100, </a:t>
                </a:r>
                <a:r>
                  <a:rPr lang="en-US" sz="1400" dirty="0" err="1">
                    <a:latin typeface="Consolas" panose="020B0609020204030204" pitchFamily="49" charset="0"/>
                  </a:rPr>
                  <a:t>p_skewed</a:t>
                </a:r>
                <a:r>
                  <a:rPr lang="en-US" sz="1400" dirty="0">
                    <a:latin typeface="Consolas" panose="020B0609020204030204" pitchFamily="49" charset="0"/>
                  </a:rPr>
                  <a:t>, value=35, observed=True)</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model = </a:t>
                </a:r>
                <a:r>
                  <a:rPr lang="en-US" sz="1400" dirty="0" err="1">
                    <a:latin typeface="Consolas" panose="020B0609020204030204" pitchFamily="49" charset="0"/>
                  </a:rPr>
                  <a:t>pm.Model</a:t>
                </a:r>
                <a:r>
                  <a:rPr lang="en-US" sz="1400" dirty="0">
                    <a:latin typeface="Consolas" panose="020B0609020204030204" pitchFamily="49" charset="0"/>
                  </a:rPr>
                  <a:t>([</a:t>
                </a:r>
                <a:r>
                  <a:rPr lang="en-US" sz="1400" dirty="0" err="1">
                    <a:latin typeface="Consolas" panose="020B0609020204030204" pitchFamily="49" charset="0"/>
                  </a:rPr>
                  <a:t>yes_responses</a:t>
                </a:r>
                <a:r>
                  <a:rPr lang="en-US" sz="1400" dirty="0">
                    <a:latin typeface="Consolas" panose="020B0609020204030204" pitchFamily="49" charset="0"/>
                  </a:rPr>
                  <a:t>, </a:t>
                </a:r>
                <a:r>
                  <a:rPr lang="en-US" sz="1400" dirty="0" err="1">
                    <a:latin typeface="Consolas" panose="020B0609020204030204" pitchFamily="49" charset="0"/>
                  </a:rPr>
                  <a:t>p_skewed</a:t>
                </a:r>
                <a:r>
                  <a:rPr lang="en-US" sz="1400" dirty="0">
                    <a:latin typeface="Consolas" panose="020B0609020204030204" pitchFamily="49" charset="0"/>
                  </a:rPr>
                  <a:t>, p])</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mcmc</a:t>
                </a:r>
                <a:r>
                  <a:rPr lang="en-US" sz="1400" dirty="0">
                    <a:latin typeface="Consolas" panose="020B0609020204030204" pitchFamily="49" charset="0"/>
                  </a:rPr>
                  <a:t> = </a:t>
                </a:r>
                <a:r>
                  <a:rPr lang="en-US" sz="1400" dirty="0" err="1">
                    <a:latin typeface="Consolas" panose="020B0609020204030204" pitchFamily="49" charset="0"/>
                  </a:rPr>
                  <a:t>pm.MCMC</a:t>
                </a:r>
                <a:r>
                  <a:rPr lang="en-US" sz="1400" dirty="0">
                    <a:latin typeface="Consolas" panose="020B0609020204030204" pitchFamily="49" charset="0"/>
                  </a:rPr>
                  <a:t>(model)</a:t>
                </a:r>
              </a:p>
              <a:p>
                <a:pPr marL="0" indent="0">
                  <a:buNone/>
                </a:pPr>
                <a:r>
                  <a:rPr lang="en-US" sz="1400" dirty="0" err="1">
                    <a:latin typeface="Consolas" panose="020B0609020204030204" pitchFamily="49" charset="0"/>
                  </a:rPr>
                  <a:t>mcmc.sample</a:t>
                </a:r>
                <a:r>
                  <a:rPr lang="en-US" sz="1400" dirty="0">
                    <a:latin typeface="Consolas" panose="020B0609020204030204" pitchFamily="49" charset="0"/>
                  </a:rPr>
                  <a:t>(25000, 2500)</a:t>
                </a:r>
              </a:p>
              <a:p>
                <a:pPr marL="0" indent="0">
                  <a:buNone/>
                </a:pPr>
                <a:r>
                  <a:rPr lang="en-US" sz="1400" dirty="0" err="1">
                    <a:latin typeface="Consolas" panose="020B0609020204030204" pitchFamily="49" charset="0"/>
                  </a:rPr>
                  <a:t>p_trace</a:t>
                </a:r>
                <a:r>
                  <a:rPr lang="en-US" sz="1400" dirty="0">
                    <a:latin typeface="Consolas" panose="020B0609020204030204" pitchFamily="49" charset="0"/>
                  </a:rPr>
                  <a:t> = </a:t>
                </a:r>
                <a:r>
                  <a:rPr lang="en-US" sz="1400" dirty="0" err="1">
                    <a:latin typeface="Consolas" panose="020B0609020204030204" pitchFamily="49" charset="0"/>
                  </a:rPr>
                  <a:t>mcmc.trace</a:t>
                </a:r>
                <a:r>
                  <a:rPr lang="en-US" sz="1400" dirty="0">
                    <a:latin typeface="Consolas" panose="020B0609020204030204" pitchFamily="49" charset="0"/>
                  </a:rPr>
                  <a:t>("</a:t>
                </a:r>
                <a:r>
                  <a:rPr lang="en-US" sz="1400" dirty="0" err="1">
                    <a:latin typeface="Consolas" panose="020B0609020204030204" pitchFamily="49" charset="0"/>
                  </a:rPr>
                  <a:t>freq_cheating</a:t>
                </a:r>
                <a:r>
                  <a:rPr lang="en-US" sz="1400" dirty="0">
                    <a:latin typeface="Consolas" panose="020B0609020204030204" pitchFamily="49" charset="0"/>
                  </a:rPr>
                  <a:t>")[:]</a:t>
                </a:r>
              </a:p>
            </p:txBody>
          </p:sp>
        </mc:Choice>
        <mc:Fallback xmlns="">
          <p:sp>
            <p:nvSpPr>
              <p:cNvPr id="3" name="Content Placeholder 2">
                <a:extLst>
                  <a:ext uri="{FF2B5EF4-FFF2-40B4-BE49-F238E27FC236}">
                    <a16:creationId xmlns:a16="http://schemas.microsoft.com/office/drawing/2014/main" id="{DA617500-E654-45D9-A61D-1AD368E4E23E}"/>
                  </a:ext>
                </a:extLst>
              </p:cNvPr>
              <p:cNvSpPr>
                <a:spLocks noGrp="1" noRot="1" noChangeAspect="1" noMove="1" noResize="1" noEditPoints="1" noAdjustHandles="1" noChangeArrowheads="1" noChangeShapeType="1" noTextEdit="1"/>
              </p:cNvSpPr>
              <p:nvPr>
                <p:ph idx="1"/>
              </p:nvPr>
            </p:nvSpPr>
            <p:spPr>
              <a:xfrm>
                <a:off x="278969" y="2222287"/>
                <a:ext cx="11763213" cy="4457482"/>
              </a:xfrm>
              <a:blipFill>
                <a:blip r:embed="rId2"/>
                <a:stretch>
                  <a:fillRect l="-467"/>
                </a:stretch>
              </a:blipFill>
            </p:spPr>
            <p:txBody>
              <a:bodyPr/>
              <a:lstStyle/>
              <a:p>
                <a:r>
                  <a:rPr lang="en-US">
                    <a:noFill/>
                  </a:rPr>
                  <a:t> </a:t>
                </a:r>
              </a:p>
            </p:txBody>
          </p:sp>
        </mc:Fallback>
      </mc:AlternateContent>
    </p:spTree>
    <p:extLst>
      <p:ext uri="{BB962C8B-B14F-4D97-AF65-F5344CB8AC3E}">
        <p14:creationId xmlns:p14="http://schemas.microsoft.com/office/powerpoint/2010/main" val="3178252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D0EBA-0C7F-431F-9E98-A3F7BF61914D}"/>
              </a:ext>
            </a:extLst>
          </p:cNvPr>
          <p:cNvSpPr>
            <a:spLocks noGrp="1"/>
          </p:cNvSpPr>
          <p:nvPr>
            <p:ph type="title"/>
          </p:nvPr>
        </p:nvSpPr>
        <p:spPr/>
        <p:txBody>
          <a:bodyPr/>
          <a:lstStyle/>
          <a:p>
            <a:r>
              <a:rPr lang="en-US" dirty="0"/>
              <a:t>Parent and Child Relationships</a:t>
            </a:r>
          </a:p>
        </p:txBody>
      </p:sp>
      <p:sp>
        <p:nvSpPr>
          <p:cNvPr id="3" name="Content Placeholder 2">
            <a:extLst>
              <a:ext uri="{FF2B5EF4-FFF2-40B4-BE49-F238E27FC236}">
                <a16:creationId xmlns:a16="http://schemas.microsoft.com/office/drawing/2014/main" id="{1EED95A6-CA0E-4AA2-BE03-3E4AB8DB23E2}"/>
              </a:ext>
            </a:extLst>
          </p:cNvPr>
          <p:cNvSpPr>
            <a:spLocks noGrp="1"/>
          </p:cNvSpPr>
          <p:nvPr>
            <p:ph idx="1"/>
          </p:nvPr>
        </p:nvSpPr>
        <p:spPr/>
        <p:txBody>
          <a:bodyPr/>
          <a:lstStyle/>
          <a:p>
            <a:pPr marL="0" indent="0">
              <a:buNone/>
            </a:pPr>
            <a:r>
              <a:rPr lang="en-US" dirty="0"/>
              <a:t>PyMC variables have the following additional attributes:</a:t>
            </a:r>
          </a:p>
          <a:p>
            <a:pPr marL="0" indent="0">
              <a:buNone/>
            </a:pPr>
            <a:endParaRPr lang="en-US" dirty="0"/>
          </a:p>
          <a:p>
            <a:r>
              <a:rPr lang="en-US" sz="1400" dirty="0" err="1">
                <a:latin typeface="Consolas" panose="020B0609020204030204" pitchFamily="49" charset="0"/>
              </a:rPr>
              <a:t>extended_parents</a:t>
            </a:r>
            <a:r>
              <a:rPr lang="en-US" dirty="0"/>
              <a:t>:</a:t>
            </a:r>
          </a:p>
          <a:p>
            <a:pPr marL="400050" lvl="1" indent="0">
              <a:buNone/>
            </a:pPr>
            <a:r>
              <a:rPr lang="en-US" dirty="0"/>
              <a:t>A set containing all the stochastic variables on which the variable depends either directly or via a sequence of deterministic variables. If the value of any of these variables changes, the variable will need to recompute its log-probability.</a:t>
            </a:r>
          </a:p>
          <a:p>
            <a:r>
              <a:rPr lang="en-US" sz="1400" dirty="0" err="1">
                <a:latin typeface="Consolas" panose="020B0609020204030204" pitchFamily="49" charset="0"/>
              </a:rPr>
              <a:t>extended_children</a:t>
            </a:r>
            <a:r>
              <a:rPr lang="en-US" dirty="0"/>
              <a:t>:</a:t>
            </a:r>
          </a:p>
          <a:p>
            <a:pPr marL="400050" lvl="1" indent="0">
              <a:buNone/>
            </a:pPr>
            <a:r>
              <a:rPr lang="en-US" dirty="0"/>
              <a:t>A set containing all the stochastic variables and potentials that depend on the variable either directly or via a sequence of deterministic variables. If the variable’s value changes, all of these variables will need to recompute their log-probabilities.</a:t>
            </a:r>
          </a:p>
          <a:p>
            <a:pPr marL="0" indent="0">
              <a:buNone/>
            </a:pPr>
            <a:endParaRPr lang="en-US" dirty="0"/>
          </a:p>
        </p:txBody>
      </p:sp>
    </p:spTree>
    <p:extLst>
      <p:ext uri="{BB962C8B-B14F-4D97-AF65-F5344CB8AC3E}">
        <p14:creationId xmlns:p14="http://schemas.microsoft.com/office/powerpoint/2010/main" val="2684518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2782F-F63A-40C9-AA62-53477CA7BAA7}"/>
              </a:ext>
            </a:extLst>
          </p:cNvPr>
          <p:cNvSpPr>
            <a:spLocks noGrp="1"/>
          </p:cNvSpPr>
          <p:nvPr>
            <p:ph type="title"/>
          </p:nvPr>
        </p:nvSpPr>
        <p:spPr/>
        <p:txBody>
          <a:bodyPr/>
          <a:lstStyle/>
          <a:p>
            <a:r>
              <a:rPr lang="en-US" dirty="0"/>
              <a:t>Posterior Distribution</a:t>
            </a:r>
          </a:p>
        </p:txBody>
      </p:sp>
      <p:pic>
        <p:nvPicPr>
          <p:cNvPr id="5" name="Picture 4" descr="A screenshot of a social media post&#10;&#10;Description generated with very high confidence">
            <a:extLst>
              <a:ext uri="{FF2B5EF4-FFF2-40B4-BE49-F238E27FC236}">
                <a16:creationId xmlns:a16="http://schemas.microsoft.com/office/drawing/2014/main" id="{C291DB71-3635-417E-A5DE-9325D3D100A2}"/>
              </a:ext>
            </a:extLst>
          </p:cNvPr>
          <p:cNvPicPr>
            <a:picLocks noChangeAspect="1"/>
          </p:cNvPicPr>
          <p:nvPr/>
        </p:nvPicPr>
        <p:blipFill>
          <a:blip r:embed="rId2"/>
          <a:stretch>
            <a:fillRect/>
          </a:stretch>
        </p:blipFill>
        <p:spPr>
          <a:xfrm>
            <a:off x="2753553" y="2948401"/>
            <a:ext cx="7029450" cy="2047875"/>
          </a:xfrm>
          <a:prstGeom prst="rect">
            <a:avLst/>
          </a:prstGeom>
        </p:spPr>
      </p:pic>
    </p:spTree>
    <p:extLst>
      <p:ext uri="{BB962C8B-B14F-4D97-AF65-F5344CB8AC3E}">
        <p14:creationId xmlns:p14="http://schemas.microsoft.com/office/powerpoint/2010/main" val="77073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F5AD3-349C-4B59-82BD-55B5DD88C433}"/>
              </a:ext>
            </a:extLst>
          </p:cNvPr>
          <p:cNvSpPr>
            <a:spLocks noGrp="1"/>
          </p:cNvSpPr>
          <p:nvPr>
            <p:ph type="title"/>
          </p:nvPr>
        </p:nvSpPr>
        <p:spPr/>
        <p:txBody>
          <a:bodyPr/>
          <a:lstStyle/>
          <a:p>
            <a:r>
              <a:rPr lang="en-US" dirty="0"/>
              <a:t>PyMC Variables</a:t>
            </a:r>
          </a:p>
        </p:txBody>
      </p:sp>
      <p:sp>
        <p:nvSpPr>
          <p:cNvPr id="3" name="Content Placeholder 2">
            <a:extLst>
              <a:ext uri="{FF2B5EF4-FFF2-40B4-BE49-F238E27FC236}">
                <a16:creationId xmlns:a16="http://schemas.microsoft.com/office/drawing/2014/main" id="{DE54B07F-259D-43A4-AEB2-DF658AA863C4}"/>
              </a:ext>
            </a:extLst>
          </p:cNvPr>
          <p:cNvSpPr>
            <a:spLocks noGrp="1"/>
          </p:cNvSpPr>
          <p:nvPr>
            <p:ph idx="1"/>
          </p:nvPr>
        </p:nvSpPr>
        <p:spPr/>
        <p:txBody>
          <a:bodyPr/>
          <a:lstStyle/>
          <a:p>
            <a:pPr marL="0" indent="0">
              <a:buNone/>
            </a:pPr>
            <a:r>
              <a:rPr lang="en-US" dirty="0"/>
              <a:t>All PyMC variables have an attribute called </a:t>
            </a:r>
            <a:r>
              <a:rPr lang="en-US" sz="1400" dirty="0">
                <a:latin typeface="Consolas" panose="020B0609020204030204" pitchFamily="49" charset="0"/>
              </a:rPr>
              <a:t>value</a:t>
            </a:r>
            <a:r>
              <a:rPr lang="en-US" dirty="0"/>
              <a:t> that stores the current (possibly random) internal value of that variable:</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print("</a:t>
            </a:r>
            <a:r>
              <a:rPr lang="en-US" sz="1400" dirty="0" err="1">
                <a:latin typeface="Consolas" panose="020B0609020204030204" pitchFamily="49" charset="0"/>
              </a:rPr>
              <a:t>parameter.value</a:t>
            </a:r>
            <a:r>
              <a:rPr lang="en-US" sz="1400" dirty="0">
                <a:latin typeface="Consolas" panose="020B0609020204030204" pitchFamily="49" charset="0"/>
              </a:rPr>
              <a:t> =", </a:t>
            </a:r>
            <a:r>
              <a:rPr lang="en-US" sz="1400" dirty="0" err="1">
                <a:latin typeface="Consolas" panose="020B0609020204030204" pitchFamily="49" charset="0"/>
              </a:rPr>
              <a:t>parameter.value</a:t>
            </a:r>
            <a:r>
              <a:rPr lang="en-US" sz="1400" dirty="0">
                <a:latin typeface="Consolas" panose="020B0609020204030204" pitchFamily="49" charset="0"/>
              </a:rPr>
              <a:t>)</a:t>
            </a:r>
          </a:p>
          <a:p>
            <a:pPr marL="0" indent="0">
              <a:buNone/>
            </a:pPr>
            <a:r>
              <a:rPr lang="en-US" sz="1400" dirty="0">
                <a:latin typeface="Consolas" panose="020B0609020204030204" pitchFamily="49" charset="0"/>
              </a:rPr>
              <a:t>print("</a:t>
            </a:r>
            <a:r>
              <a:rPr lang="en-US" sz="1400" dirty="0" err="1">
                <a:latin typeface="Consolas" panose="020B0609020204030204" pitchFamily="49" charset="0"/>
              </a:rPr>
              <a:t>data_generator.value</a:t>
            </a:r>
            <a:r>
              <a:rPr lang="en-US" sz="1400" dirty="0">
                <a:latin typeface="Consolas" panose="020B0609020204030204" pitchFamily="49" charset="0"/>
              </a:rPr>
              <a:t> =", </a:t>
            </a:r>
            <a:r>
              <a:rPr lang="en-US" sz="1400" dirty="0" err="1">
                <a:latin typeface="Consolas" panose="020B0609020204030204" pitchFamily="49" charset="0"/>
              </a:rPr>
              <a:t>data_generator.value</a:t>
            </a:r>
            <a:r>
              <a:rPr lang="en-US" sz="1400" dirty="0">
                <a:latin typeface="Consolas" panose="020B0609020204030204" pitchFamily="49" charset="0"/>
              </a:rPr>
              <a:t>)</a:t>
            </a:r>
          </a:p>
          <a:p>
            <a:pPr marL="0" indent="0">
              <a:buNone/>
            </a:pPr>
            <a:r>
              <a:rPr lang="en-US" sz="1400" dirty="0">
                <a:latin typeface="Consolas" panose="020B0609020204030204" pitchFamily="49" charset="0"/>
              </a:rPr>
              <a:t>print("</a:t>
            </a:r>
            <a:r>
              <a:rPr lang="en-US" sz="1400" dirty="0" err="1">
                <a:latin typeface="Consolas" panose="020B0609020204030204" pitchFamily="49" charset="0"/>
              </a:rPr>
              <a:t>data_plus_one.value</a:t>
            </a:r>
            <a:r>
              <a:rPr lang="en-US" sz="1400" dirty="0">
                <a:latin typeface="Consolas" panose="020B0609020204030204" pitchFamily="49" charset="0"/>
              </a:rPr>
              <a:t> =", </a:t>
            </a:r>
            <a:r>
              <a:rPr lang="en-US" sz="1400" dirty="0" err="1">
                <a:latin typeface="Consolas" panose="020B0609020204030204" pitchFamily="49" charset="0"/>
              </a:rPr>
              <a:t>data_plus_one.value</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[Output]:</a:t>
            </a:r>
          </a:p>
          <a:p>
            <a:pPr marL="0" indent="0">
              <a:buNone/>
            </a:pPr>
            <a:r>
              <a:rPr lang="en-US" sz="1400" dirty="0" err="1">
                <a:latin typeface="Consolas" panose="020B0609020204030204" pitchFamily="49" charset="0"/>
              </a:rPr>
              <a:t>parameter.value</a:t>
            </a:r>
            <a:r>
              <a:rPr lang="en-US" sz="1400" dirty="0">
                <a:latin typeface="Consolas" panose="020B0609020204030204" pitchFamily="49" charset="0"/>
              </a:rPr>
              <a:t> = 0.032177775515776275</a:t>
            </a:r>
          </a:p>
          <a:p>
            <a:pPr marL="0" indent="0">
              <a:buNone/>
            </a:pPr>
            <a:r>
              <a:rPr lang="en-US" sz="1400" dirty="0" err="1">
                <a:latin typeface="Consolas" panose="020B0609020204030204" pitchFamily="49" charset="0"/>
              </a:rPr>
              <a:t>data_generator.value</a:t>
            </a:r>
            <a:r>
              <a:rPr lang="en-US" sz="1400" dirty="0">
                <a:latin typeface="Consolas" panose="020B0609020204030204" pitchFamily="49" charset="0"/>
              </a:rPr>
              <a:t> = 0</a:t>
            </a:r>
          </a:p>
          <a:p>
            <a:pPr marL="0" indent="0">
              <a:buNone/>
            </a:pPr>
            <a:r>
              <a:rPr lang="en-US" sz="1400" dirty="0" err="1">
                <a:latin typeface="Consolas" panose="020B0609020204030204" pitchFamily="49" charset="0"/>
              </a:rPr>
              <a:t>data_plus_one.value</a:t>
            </a:r>
            <a:r>
              <a:rPr lang="en-US" sz="1400" dirty="0">
                <a:latin typeface="Consolas" panose="020B0609020204030204" pitchFamily="49" charset="0"/>
              </a:rPr>
              <a:t> = 1</a:t>
            </a:r>
          </a:p>
        </p:txBody>
      </p:sp>
    </p:spTree>
    <p:extLst>
      <p:ext uri="{BB962C8B-B14F-4D97-AF65-F5344CB8AC3E}">
        <p14:creationId xmlns:p14="http://schemas.microsoft.com/office/powerpoint/2010/main" val="3448271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4E9F3A-1B80-4482-9642-1736B3F4F5E2}"/>
              </a:ext>
            </a:extLst>
          </p:cNvPr>
          <p:cNvSpPr>
            <a:spLocks noGrp="1"/>
          </p:cNvSpPr>
          <p:nvPr>
            <p:ph type="title"/>
          </p:nvPr>
        </p:nvSpPr>
        <p:spPr/>
        <p:txBody>
          <a:bodyPr/>
          <a:lstStyle/>
          <a:p>
            <a:r>
              <a:rPr lang="en-US" dirty="0"/>
              <a:t>PyMC Stochastic Variables</a:t>
            </a:r>
          </a:p>
        </p:txBody>
      </p:sp>
      <p:sp>
        <p:nvSpPr>
          <p:cNvPr id="5" name="Text Placeholder 4">
            <a:extLst>
              <a:ext uri="{FF2B5EF4-FFF2-40B4-BE49-F238E27FC236}">
                <a16:creationId xmlns:a16="http://schemas.microsoft.com/office/drawing/2014/main" id="{1E7FACB5-D460-489C-B9B8-2D5527D2C90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2927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1CDB2-D08B-4B8F-83A9-1F972CE2B3FA}"/>
              </a:ext>
            </a:extLst>
          </p:cNvPr>
          <p:cNvSpPr>
            <a:spLocks noGrp="1"/>
          </p:cNvSpPr>
          <p:nvPr>
            <p:ph type="title"/>
          </p:nvPr>
        </p:nvSpPr>
        <p:spPr/>
        <p:txBody>
          <a:bodyPr/>
          <a:lstStyle/>
          <a:p>
            <a:r>
              <a:rPr lang="en-US" dirty="0"/>
              <a:t>PyMC Stochastic Variables</a:t>
            </a:r>
          </a:p>
        </p:txBody>
      </p:sp>
      <p:sp>
        <p:nvSpPr>
          <p:cNvPr id="3" name="Content Placeholder 2">
            <a:extLst>
              <a:ext uri="{FF2B5EF4-FFF2-40B4-BE49-F238E27FC236}">
                <a16:creationId xmlns:a16="http://schemas.microsoft.com/office/drawing/2014/main" id="{156D05CC-12DA-4ACA-92B1-CDE4B8FE241E}"/>
              </a:ext>
            </a:extLst>
          </p:cNvPr>
          <p:cNvSpPr>
            <a:spLocks noGrp="1"/>
          </p:cNvSpPr>
          <p:nvPr>
            <p:ph idx="1"/>
          </p:nvPr>
        </p:nvSpPr>
        <p:spPr/>
        <p:txBody>
          <a:bodyPr>
            <a:normAutofit fontScale="92500" lnSpcReduction="10000"/>
          </a:bodyPr>
          <a:lstStyle/>
          <a:p>
            <a:pPr marL="0" indent="0">
              <a:buNone/>
            </a:pPr>
            <a:r>
              <a:rPr lang="en-US" dirty="0"/>
              <a:t>A stochastic variable can optionally be endowed with a method called </a:t>
            </a:r>
            <a:r>
              <a:rPr lang="en-US" sz="1400" dirty="0">
                <a:latin typeface="Consolas" panose="020B0609020204030204" pitchFamily="49" charset="0"/>
              </a:rPr>
              <a:t>random</a:t>
            </a:r>
            <a:r>
              <a:rPr lang="en-US" dirty="0"/>
              <a:t>, which draws a value for the variable given the values of its parents:</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Z = </a:t>
            </a:r>
            <a:r>
              <a:rPr lang="en-US" sz="1400" dirty="0" err="1">
                <a:latin typeface="Consolas" panose="020B0609020204030204" pitchFamily="49" charset="0"/>
              </a:rPr>
              <a:t>pm.DiscreteUniform</a:t>
            </a:r>
            <a:r>
              <a:rPr lang="en-US" sz="1400" dirty="0">
                <a:latin typeface="Consolas" panose="020B0609020204030204" pitchFamily="49" charset="0"/>
              </a:rPr>
              <a:t>("Z", lower = 1, upper = 6)</a:t>
            </a:r>
          </a:p>
          <a:p>
            <a:pPr marL="0" indent="0">
              <a:buNone/>
            </a:pPr>
            <a:r>
              <a:rPr lang="en-US" sz="1400" dirty="0">
                <a:latin typeface="Consolas" panose="020B0609020204030204" pitchFamily="49" charset="0"/>
              </a:rPr>
              <a:t>print(</a:t>
            </a:r>
            <a:r>
              <a:rPr lang="en-US" sz="1400" dirty="0" err="1">
                <a:latin typeface="Consolas" panose="020B0609020204030204" pitchFamily="49" charset="0"/>
              </a:rPr>
              <a:t>Z.value</a:t>
            </a:r>
            <a:r>
              <a:rPr lang="en-US" sz="1400" dirty="0">
                <a:latin typeface="Consolas" panose="020B0609020204030204" pitchFamily="49" charset="0"/>
              </a:rPr>
              <a:t>)</a:t>
            </a:r>
          </a:p>
          <a:p>
            <a:pPr marL="0" indent="0">
              <a:buNone/>
            </a:pPr>
            <a:r>
              <a:rPr lang="en-US" sz="1400" dirty="0" err="1">
                <a:latin typeface="Consolas" panose="020B0609020204030204" pitchFamily="49" charset="0"/>
              </a:rPr>
              <a:t>Z.random</a:t>
            </a:r>
            <a:r>
              <a:rPr lang="en-US" sz="1400" dirty="0">
                <a:latin typeface="Consolas" panose="020B0609020204030204" pitchFamily="49" charset="0"/>
              </a:rPr>
              <a:t>(); print(</a:t>
            </a:r>
            <a:r>
              <a:rPr lang="en-US" sz="1400" dirty="0" err="1">
                <a:latin typeface="Consolas" panose="020B0609020204030204" pitchFamily="49" charset="0"/>
              </a:rPr>
              <a:t>Z.value</a:t>
            </a:r>
            <a:r>
              <a:rPr lang="en-US" sz="1400" dirty="0">
                <a:latin typeface="Consolas" panose="020B0609020204030204" pitchFamily="49" charset="0"/>
              </a:rPr>
              <a:t>)</a:t>
            </a:r>
          </a:p>
          <a:p>
            <a:pPr marL="0" indent="0">
              <a:buNone/>
            </a:pPr>
            <a:r>
              <a:rPr lang="en-US" sz="1400" dirty="0" err="1">
                <a:latin typeface="Consolas" panose="020B0609020204030204" pitchFamily="49" charset="0"/>
              </a:rPr>
              <a:t>Z.random</a:t>
            </a:r>
            <a:r>
              <a:rPr lang="en-US" sz="1400" dirty="0">
                <a:latin typeface="Consolas" panose="020B0609020204030204" pitchFamily="49" charset="0"/>
              </a:rPr>
              <a:t>(); print(</a:t>
            </a:r>
            <a:r>
              <a:rPr lang="en-US" sz="1400" dirty="0" err="1">
                <a:latin typeface="Consolas" panose="020B0609020204030204" pitchFamily="49" charset="0"/>
              </a:rPr>
              <a:t>Z.value</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[Output]:</a:t>
            </a:r>
          </a:p>
          <a:p>
            <a:pPr marL="0" indent="0">
              <a:buNone/>
            </a:pPr>
            <a:r>
              <a:rPr lang="en-US" sz="1400" dirty="0">
                <a:latin typeface="Consolas" panose="020B0609020204030204" pitchFamily="49" charset="0"/>
              </a:rPr>
              <a:t>4</a:t>
            </a:r>
          </a:p>
          <a:p>
            <a:pPr marL="0" indent="0">
              <a:buNone/>
            </a:pPr>
            <a:r>
              <a:rPr lang="en-US" sz="1400" dirty="0">
                <a:latin typeface="Consolas" panose="020B0609020204030204" pitchFamily="49" charset="0"/>
              </a:rPr>
              <a:t>6</a:t>
            </a:r>
          </a:p>
          <a:p>
            <a:pPr marL="0" indent="0">
              <a:buNone/>
            </a:pPr>
            <a:r>
              <a:rPr lang="en-US" sz="1400" dirty="0">
                <a:latin typeface="Consolas" panose="020B0609020204030204" pitchFamily="49" charset="0"/>
              </a:rPr>
              <a:t>2</a:t>
            </a:r>
          </a:p>
        </p:txBody>
      </p:sp>
    </p:spTree>
    <p:extLst>
      <p:ext uri="{BB962C8B-B14F-4D97-AF65-F5344CB8AC3E}">
        <p14:creationId xmlns:p14="http://schemas.microsoft.com/office/powerpoint/2010/main" val="26407320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Persuasive Speech Outline_SL_v5" id="{5581881B-4813-400F-8DBA-5A98066FCECE}" vid="{804D9012-1EE1-49D9-B1AB-A146B02984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A1DE3E1-BE43-4468-8986-14BA0CF36A3F}">
  <ds:schemaRefs>
    <ds:schemaRef ds:uri="http://schemas.microsoft.com/office/2006/documentManagement/types"/>
    <ds:schemaRef ds:uri="http://purl.org/dc/elements/1.1/"/>
    <ds:schemaRef ds:uri="6dc4bcd6-49db-4c07-9060-8acfc67cef9f"/>
    <ds:schemaRef ds:uri="http://schemas.microsoft.com/office/2006/metadata/properties"/>
    <ds:schemaRef ds:uri="http://purl.org/dc/terms/"/>
    <ds:schemaRef ds:uri="http://purl.org/dc/dcmitype/"/>
    <ds:schemaRef ds:uri="http://schemas.microsoft.com/office/infopath/2007/PartnerControls"/>
    <ds:schemaRef ds:uri="http://schemas.microsoft.com/sharepoint/v3"/>
    <ds:schemaRef ds:uri="http://schemas.openxmlformats.org/package/2006/metadata/core-properties"/>
    <ds:schemaRef ds:uri="fb0879af-3eba-417a-a55a-ffe6dcd6ca77"/>
    <ds:schemaRef ds:uri="http://www.w3.org/XML/1998/namespace"/>
  </ds:schemaRefs>
</ds:datastoreItem>
</file>

<file path=customXml/itemProps2.xml><?xml version="1.0" encoding="utf-8"?>
<ds:datastoreItem xmlns:ds="http://schemas.openxmlformats.org/officeDocument/2006/customXml" ds:itemID="{E58C4112-5095-4F1B-BBD1-26FC52CA7D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C75368-59C6-47C9-94A5-81D396CCE5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Persuasive speech outline </Template>
  <TotalTime>0</TotalTime>
  <Words>4023</Words>
  <Application>Microsoft Office PowerPoint</Application>
  <PresentationFormat>Widescreen</PresentationFormat>
  <Paragraphs>392</Paragraphs>
  <Slides>60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Calibri</vt:lpstr>
      <vt:lpstr>Cambria Math</vt:lpstr>
      <vt:lpstr>Century Gothic</vt:lpstr>
      <vt:lpstr>Consolas</vt:lpstr>
      <vt:lpstr>Wingdings 2</vt:lpstr>
      <vt:lpstr>Quotable</vt:lpstr>
      <vt:lpstr>Probabilistic Programming</vt:lpstr>
      <vt:lpstr>PyMC Framework</vt:lpstr>
      <vt:lpstr>Two Types of Variables</vt:lpstr>
      <vt:lpstr>Parent and Child Relationships</vt:lpstr>
      <vt:lpstr>Parent and Child Relationships</vt:lpstr>
      <vt:lpstr>Parent and Child Relationships</vt:lpstr>
      <vt:lpstr>PyMC Variables</vt:lpstr>
      <vt:lpstr>PyMC Stochastic Variables</vt:lpstr>
      <vt:lpstr>PyMC Stochastic Variables</vt:lpstr>
      <vt:lpstr>PyMC Stochastic Variables</vt:lpstr>
      <vt:lpstr>PyMC Stochastic Variables</vt:lpstr>
      <vt:lpstr>Creation of Stochastic Variables</vt:lpstr>
      <vt:lpstr>Creation of Stochastic Variables Automatic</vt:lpstr>
      <vt:lpstr>PyMC provides a large suite of built-in probability distributions</vt:lpstr>
      <vt:lpstr>Bernoulli Distribution</vt:lpstr>
      <vt:lpstr>Binomial Distribution</vt:lpstr>
      <vt:lpstr>Poisson Distribution</vt:lpstr>
      <vt:lpstr>Normal Distribution </vt:lpstr>
      <vt:lpstr>Exponential Distribution </vt:lpstr>
      <vt:lpstr>Gamma Distribution </vt:lpstr>
      <vt:lpstr>Beta Distribution </vt:lpstr>
      <vt:lpstr>Multivariate Normal Distribution </vt:lpstr>
      <vt:lpstr>Wishart Distribution</vt:lpstr>
      <vt:lpstr>There Are More</vt:lpstr>
      <vt:lpstr>Creation of Stochastic Variables Stochastic Decorator</vt:lpstr>
      <vt:lpstr>@pymc.stochastic</vt:lpstr>
      <vt:lpstr>Example: Triangular Distribution</vt:lpstr>
      <vt:lpstr>Example: Triangular Distribution</vt:lpstr>
      <vt:lpstr>Example: Triangular Distribution</vt:lpstr>
      <vt:lpstr>Creation of Stochastic Variables Direct</vt:lpstr>
      <vt:lpstr>It’s possible to instantiate pymc.Stochastic directly</vt:lpstr>
      <vt:lpstr>A Warning: Don’t update stochastic variables’ values in-place</vt:lpstr>
      <vt:lpstr>PyMC Deterministic Variables</vt:lpstr>
      <vt:lpstr>The Deterministic Class</vt:lpstr>
      <vt:lpstr>Creation of Deterministic Variables</vt:lpstr>
      <vt:lpstr>Creation of Deterministic Variables Automatic</vt:lpstr>
      <vt:lpstr>LinearCombination</vt:lpstr>
      <vt:lpstr>Index</vt:lpstr>
      <vt:lpstr>Lambda</vt:lpstr>
      <vt:lpstr>CompletedDirichlet:</vt:lpstr>
      <vt:lpstr>Logit, InvLogit, StukelLogit, StukelInvLogit</vt:lpstr>
      <vt:lpstr>Elementary Operations on Variables</vt:lpstr>
      <vt:lpstr>Creation of Deterministic Variables Deterministic Decorator</vt:lpstr>
      <vt:lpstr>@pymc.deterministic</vt:lpstr>
      <vt:lpstr>Creation of Deterministic Variables Direct</vt:lpstr>
      <vt:lpstr>Deterministic objects can also be instantiated directly</vt:lpstr>
      <vt:lpstr>Containers</vt:lpstr>
      <vt:lpstr>Containers</vt:lpstr>
      <vt:lpstr>Containers</vt:lpstr>
      <vt:lpstr>Not covered yet</vt:lpstr>
      <vt:lpstr>Example: Cheating among students</vt:lpstr>
      <vt:lpstr>Privacy Algorithm</vt:lpstr>
      <vt:lpstr>Using PyMC to dig through this noisy model</vt:lpstr>
      <vt:lpstr>Using PyMC to dig through this noisy model</vt:lpstr>
      <vt:lpstr>Using PyMC to dig through this noisy model</vt:lpstr>
      <vt:lpstr>Using PyMC to dig through this noisy model</vt:lpstr>
      <vt:lpstr>Using PyMC to dig through this noisy model</vt:lpstr>
      <vt:lpstr>Posterior Distribution</vt:lpstr>
      <vt:lpstr>Alternative Simplified Model</vt:lpstr>
      <vt:lpstr>Posterior Distribution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2018-09-08T07:39:54Z</dcterms:created>
  <dcterms:modified xsi:type="dcterms:W3CDTF">2018-10-16T08:33:53Z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