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47"/>
  </p:notesMasterIdLst>
  <p:handoutMasterIdLst>
    <p:handoutMasterId r:id="rId48"/>
  </p:handoutMasterIdLst>
  <p:sldIdLst>
    <p:sldId id="256" r:id="rId5"/>
    <p:sldId id="257" r:id="rId6"/>
    <p:sldId id="302"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 id="287" r:id="rId36"/>
    <p:sldId id="289" r:id="rId37"/>
    <p:sldId id="301" r:id="rId38"/>
    <p:sldId id="304" r:id="rId39"/>
    <p:sldId id="303" r:id="rId40"/>
    <p:sldId id="300" r:id="rId41"/>
    <p:sldId id="305" r:id="rId42"/>
    <p:sldId id="307" r:id="rId43"/>
    <p:sldId id="308" r:id="rId44"/>
    <p:sldId id="309" r:id="rId45"/>
    <p:sldId id="31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11/27/2018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11/27/2018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11/27/2018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7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843D-7AF9-4831-ABC2-B554C5EF8A9B}"/>
              </a:ext>
            </a:extLst>
          </p:cNvPr>
          <p:cNvSpPr>
            <a:spLocks noGrp="1"/>
          </p:cNvSpPr>
          <p:nvPr>
            <p:ph type="title"/>
          </p:nvPr>
        </p:nvSpPr>
        <p:spPr/>
        <p:txBody>
          <a:bodyPr/>
          <a:lstStyle/>
          <a:p>
            <a:r>
              <a:rPr lang="en-US" dirty="0"/>
              <a:t>A First Bayesian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3A956A-EB7B-4C11-952D-C3A384950271}"/>
                  </a:ext>
                </a:extLst>
              </p:cNvPr>
              <p:cNvSpPr>
                <a:spLocks noGrp="1"/>
              </p:cNvSpPr>
              <p:nvPr>
                <p:ph idx="1"/>
              </p:nvPr>
            </p:nvSpPr>
            <p:spPr>
              <a:xfrm>
                <a:off x="818712" y="2222287"/>
                <a:ext cx="10554574" cy="4430304"/>
              </a:xfrm>
            </p:spPr>
            <p:txBody>
              <a:bodyPr>
                <a:normAutofit/>
              </a:bodyPr>
              <a:lstStyle/>
              <a:p>
                <a:pPr marL="0" indent="0" algn="just">
                  <a:buNone/>
                </a:pPr>
                <a:r>
                  <a:rPr lang="en-US" dirty="0"/>
                  <a:t>We are interested in using what we know,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𝐵</m:t>
                        </m:r>
                      </m:sub>
                    </m:sSub>
                  </m:oMath>
                </a14:m>
                <a:r>
                  <a:rPr lang="en-US" dirty="0"/>
                  <a:t> (the total trials administered)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𝐵</m:t>
                        </m:r>
                      </m:sub>
                    </m:sSub>
                  </m:oMath>
                </a14:m>
                <a:r>
                  <a:rPr lang="en-US" dirty="0"/>
                  <a:t> (the number of conversions), to estimate what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𝐴</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𝐵</m:t>
                        </m:r>
                      </m:sub>
                    </m:sSub>
                  </m:oMath>
                </a14:m>
                <a:r>
                  <a:rPr lang="en-US" dirty="0"/>
                  <a:t>, the true probabilities of conversion, might are.</a:t>
                </a:r>
              </a:p>
              <a:p>
                <a:pPr marL="0" indent="0" algn="just">
                  <a:buNone/>
                </a:pPr>
                <a:endParaRPr lang="en-US" dirty="0"/>
              </a:p>
              <a:p>
                <a:pPr marL="0" indent="0" algn="just">
                  <a:buNone/>
                </a:pPr>
                <a:r>
                  <a:rPr lang="en-US" dirty="0"/>
                  <a:t>We need to assign prior distributions to our unknown quantities. </a:t>
                </a:r>
                <a:r>
                  <a:rPr lang="en-US" i="1" dirty="0"/>
                  <a:t>A priori</a:t>
                </a:r>
                <a:r>
                  <a:rPr lang="en-US" dirty="0"/>
                  <a:t>, what do we think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𝐴</m:t>
                        </m:r>
                      </m:sub>
                    </m:sSub>
                  </m:oMath>
                </a14:m>
                <a:r>
                  <a:rPr lang="en-US" dirty="0"/>
                  <a:t> might be? For this example, we have no strong conviction about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oMath>
                </a14:m>
                <a:r>
                  <a:rPr lang="en-US" dirty="0"/>
                  <a:t>, so for now, let's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oMath>
                </a14:m>
                <a:r>
                  <a:rPr lang="en-US" dirty="0"/>
                  <a:t> is uniform over [0,1]. A conversion from A will be modeled as a Bernoulli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oMath>
                </a14:m>
                <a:r>
                  <a:rPr lang="en-US" dirty="0"/>
                  <a:t>.</a:t>
                </a:r>
              </a:p>
              <a:p>
                <a:pPr marL="0" indent="0" algn="just">
                  <a:buNone/>
                </a:pPr>
                <a:endParaRPr lang="en-US" dirty="0"/>
              </a:p>
              <a:p>
                <a:pPr marL="0" indent="0" algn="just">
                  <a:buNone/>
                </a:pPr>
                <a:r>
                  <a:rPr lang="en-US" dirty="0"/>
                  <a:t>A similar analysis can be done for site B's response data.</a:t>
                </a:r>
              </a:p>
              <a:p>
                <a:pPr marL="0" indent="0" algn="just">
                  <a:buNone/>
                </a:pPr>
                <a:endParaRPr lang="en-US" dirty="0"/>
              </a:p>
              <a:p>
                <a:pPr marL="0" indent="0" algn="just">
                  <a:buNone/>
                </a:pPr>
                <a:r>
                  <a:rPr lang="en-US" dirty="0"/>
                  <a:t>But what we are really interested in is the difference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𝐵</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We</m:t>
                    </m:r>
                    <m:r>
                      <a:rPr lang="en-US" b="0" i="0" smtClean="0">
                        <a:latin typeface="Cambria Math" panose="02040503050406030204" pitchFamily="18" charset="0"/>
                      </a:rPr>
                      <m:t> </m:t>
                    </m:r>
                    <m:r>
                      <m:rPr>
                        <m:sty m:val="p"/>
                      </m:rPr>
                      <a:rPr lang="en-US" b="0" i="0" smtClean="0">
                        <a:latin typeface="Cambria Math" panose="02040503050406030204" pitchFamily="18" charset="0"/>
                      </a:rPr>
                      <m:t>will</m:t>
                    </m:r>
                    <m:r>
                      <a:rPr lang="en-US" b="0" i="0" smtClean="0">
                        <a:latin typeface="Cambria Math" panose="02040503050406030204" pitchFamily="18" charset="0"/>
                      </a:rPr>
                      <m:t> </m:t>
                    </m:r>
                    <m:r>
                      <m:rPr>
                        <m:sty m:val="p"/>
                      </m:rPr>
                      <a:rPr lang="en-US" b="0" i="0" smtClean="0">
                        <a:latin typeface="Cambria Math" panose="02040503050406030204" pitchFamily="18" charset="0"/>
                      </a:rPr>
                      <m:t>infer</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𝑝</m:t>
                        </m:r>
                      </m:e>
                      <m:sub>
                        <m:r>
                          <a:rPr lang="en-US" i="1">
                            <a:latin typeface="Cambria Math" panose="02040503050406030204" pitchFamily="18" charset="0"/>
                          </a:rPr>
                          <m:t>𝐴</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𝐵</m:t>
                        </m:r>
                      </m:sub>
                    </m:sSub>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𝐵</m:t>
                        </m:r>
                      </m:sub>
                    </m:sSub>
                  </m:oMath>
                </a14:m>
                <a:r>
                  <a:rPr lang="en-US" dirty="0"/>
                  <a:t> all at once.</a:t>
                </a:r>
              </a:p>
            </p:txBody>
          </p:sp>
        </mc:Choice>
        <mc:Fallback xmlns="">
          <p:sp>
            <p:nvSpPr>
              <p:cNvPr id="3" name="Content Placeholder 2">
                <a:extLst>
                  <a:ext uri="{FF2B5EF4-FFF2-40B4-BE49-F238E27FC236}">
                    <a16:creationId xmlns:a16="http://schemas.microsoft.com/office/drawing/2014/main" id="{D53A956A-EB7B-4C11-952D-C3A384950271}"/>
                  </a:ext>
                </a:extLst>
              </p:cNvPr>
              <p:cNvSpPr>
                <a:spLocks noGrp="1" noRot="1" noChangeAspect="1" noMove="1" noResize="1" noEditPoints="1" noAdjustHandles="1" noChangeArrowheads="1" noChangeShapeType="1" noTextEdit="1"/>
              </p:cNvSpPr>
              <p:nvPr>
                <p:ph idx="1"/>
              </p:nvPr>
            </p:nvSpPr>
            <p:spPr>
              <a:xfrm>
                <a:off x="818712" y="2222287"/>
                <a:ext cx="10554574" cy="4430304"/>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1026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44AD7-243A-470A-8031-4D70DA31A837}"/>
              </a:ext>
            </a:extLst>
          </p:cNvPr>
          <p:cNvSpPr>
            <a:spLocks noGrp="1"/>
          </p:cNvSpPr>
          <p:nvPr>
            <p:ph type="title"/>
          </p:nvPr>
        </p:nvSpPr>
        <p:spPr/>
        <p:txBody>
          <a:bodyPr/>
          <a:lstStyle/>
          <a:p>
            <a:r>
              <a:rPr lang="en-US" dirty="0"/>
              <a:t>A First Bayesian Model</a:t>
            </a:r>
          </a:p>
        </p:txBody>
      </p:sp>
      <p:sp>
        <p:nvSpPr>
          <p:cNvPr id="5" name="Content Placeholder 4">
            <a:extLst>
              <a:ext uri="{FF2B5EF4-FFF2-40B4-BE49-F238E27FC236}">
                <a16:creationId xmlns:a16="http://schemas.microsoft.com/office/drawing/2014/main" id="{AB0E65E6-A7AB-48FC-9630-C474D3EEAF65}"/>
              </a:ext>
            </a:extLst>
          </p:cNvPr>
          <p:cNvSpPr>
            <a:spLocks noGrp="1"/>
          </p:cNvSpPr>
          <p:nvPr>
            <p:ph idx="1"/>
          </p:nvPr>
        </p:nvSpPr>
        <p:spPr>
          <a:xfrm>
            <a:off x="4855633" y="0"/>
            <a:ext cx="7336367" cy="6858000"/>
          </a:xfrm>
        </p:spPr>
        <p:txBody>
          <a:bodyPr>
            <a:normAutofit lnSpcReduction="10000"/>
          </a:bodyPr>
          <a:lstStyle/>
          <a:p>
            <a:pPr marL="0" indent="0">
              <a:buNone/>
            </a:pPr>
            <a:r>
              <a:rPr lang="en-US" sz="1400" dirty="0" err="1">
                <a:latin typeface="Consolas" panose="020B0609020204030204" pitchFamily="49" charset="0"/>
              </a:rPr>
              <a:t>true_p_A</a:t>
            </a:r>
            <a:r>
              <a:rPr lang="en-US" sz="1400" dirty="0">
                <a:latin typeface="Consolas" panose="020B0609020204030204" pitchFamily="49" charset="0"/>
              </a:rPr>
              <a:t> = 0.05</a:t>
            </a:r>
          </a:p>
          <a:p>
            <a:pPr marL="0" indent="0">
              <a:buNone/>
            </a:pPr>
            <a:r>
              <a:rPr lang="en-US" sz="1400" dirty="0" err="1">
                <a:latin typeface="Consolas" panose="020B0609020204030204" pitchFamily="49" charset="0"/>
              </a:rPr>
              <a:t>true_p_B</a:t>
            </a:r>
            <a:r>
              <a:rPr lang="en-US" sz="1400" dirty="0">
                <a:latin typeface="Consolas" panose="020B0609020204030204" pitchFamily="49" charset="0"/>
              </a:rPr>
              <a:t> = 0.04</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N_A = 1500</a:t>
            </a:r>
          </a:p>
          <a:p>
            <a:pPr marL="0" indent="0">
              <a:buNone/>
            </a:pPr>
            <a:r>
              <a:rPr lang="en-US" sz="1400" dirty="0">
                <a:latin typeface="Consolas" panose="020B0609020204030204" pitchFamily="49" charset="0"/>
              </a:rPr>
              <a:t>N_B = 750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observations_A</a:t>
            </a:r>
            <a:r>
              <a:rPr lang="en-US" sz="1400" dirty="0">
                <a:latin typeface="Consolas" panose="020B0609020204030204" pitchFamily="49" charset="0"/>
              </a:rPr>
              <a:t> = </a:t>
            </a:r>
            <a:r>
              <a:rPr lang="en-US" sz="1400" dirty="0" err="1">
                <a:latin typeface="Consolas" panose="020B0609020204030204" pitchFamily="49" charset="0"/>
              </a:rPr>
              <a:t>pm.rbernoulli</a:t>
            </a:r>
            <a:r>
              <a:rPr lang="en-US" sz="1400" dirty="0">
                <a:latin typeface="Consolas" panose="020B0609020204030204" pitchFamily="49" charset="0"/>
              </a:rPr>
              <a:t>(</a:t>
            </a:r>
            <a:r>
              <a:rPr lang="en-US" sz="1400" dirty="0" err="1">
                <a:latin typeface="Consolas" panose="020B0609020204030204" pitchFamily="49" charset="0"/>
              </a:rPr>
              <a:t>true_p_A</a:t>
            </a:r>
            <a:r>
              <a:rPr lang="en-US" sz="1400" dirty="0">
                <a:latin typeface="Consolas" panose="020B0609020204030204" pitchFamily="49" charset="0"/>
              </a:rPr>
              <a:t>, N_A)</a:t>
            </a:r>
          </a:p>
          <a:p>
            <a:pPr marL="0" indent="0">
              <a:buNone/>
            </a:pPr>
            <a:r>
              <a:rPr lang="en-US" sz="1400" dirty="0" err="1">
                <a:latin typeface="Consolas" panose="020B0609020204030204" pitchFamily="49" charset="0"/>
              </a:rPr>
              <a:t>observations_B</a:t>
            </a:r>
            <a:r>
              <a:rPr lang="en-US" sz="1400" dirty="0">
                <a:latin typeface="Consolas" panose="020B0609020204030204" pitchFamily="49" charset="0"/>
              </a:rPr>
              <a:t> = </a:t>
            </a:r>
            <a:r>
              <a:rPr lang="en-US" sz="1400" dirty="0" err="1">
                <a:latin typeface="Consolas" panose="020B0609020204030204" pitchFamily="49" charset="0"/>
              </a:rPr>
              <a:t>pm.rbernoulli</a:t>
            </a:r>
            <a:r>
              <a:rPr lang="en-US" sz="1400" dirty="0">
                <a:latin typeface="Consolas" panose="020B0609020204030204" pitchFamily="49" charset="0"/>
              </a:rPr>
              <a:t>(</a:t>
            </a:r>
            <a:r>
              <a:rPr lang="en-US" sz="1400" dirty="0" err="1">
                <a:latin typeface="Consolas" panose="020B0609020204030204" pitchFamily="49" charset="0"/>
              </a:rPr>
              <a:t>true_p_B</a:t>
            </a:r>
            <a:r>
              <a:rPr lang="en-US" sz="1400" dirty="0">
                <a:latin typeface="Consolas" panose="020B0609020204030204" pitchFamily="49" charset="0"/>
              </a:rPr>
              <a:t>, N_B)</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p_A</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p_A</a:t>
            </a:r>
            <a:r>
              <a:rPr lang="en-US" sz="1400" dirty="0">
                <a:latin typeface="Consolas" panose="020B0609020204030204" pitchFamily="49" charset="0"/>
              </a:rPr>
              <a:t>", 0, 1)</a:t>
            </a:r>
          </a:p>
          <a:p>
            <a:pPr marL="0" indent="0">
              <a:buNone/>
            </a:pPr>
            <a:r>
              <a:rPr lang="en-US" sz="1400" dirty="0" err="1">
                <a:latin typeface="Consolas" panose="020B0609020204030204" pitchFamily="49" charset="0"/>
              </a:rPr>
              <a:t>p_B</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p_B</a:t>
            </a:r>
            <a:r>
              <a:rPr lang="en-US" sz="1400" dirty="0">
                <a:latin typeface="Consolas" panose="020B0609020204030204" pitchFamily="49" charset="0"/>
              </a:rPr>
              <a:t>", 0,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delta(</a:t>
            </a:r>
            <a:r>
              <a:rPr lang="en-US" sz="1400" dirty="0" err="1">
                <a:latin typeface="Consolas" panose="020B0609020204030204" pitchFamily="49" charset="0"/>
              </a:rPr>
              <a:t>p_A</a:t>
            </a:r>
            <a:r>
              <a:rPr lang="en-US" sz="1400" dirty="0">
                <a:latin typeface="Consolas" panose="020B0609020204030204" pitchFamily="49" charset="0"/>
              </a:rPr>
              <a:t>=</a:t>
            </a:r>
            <a:r>
              <a:rPr lang="en-US" sz="1400" dirty="0" err="1">
                <a:latin typeface="Consolas" panose="020B0609020204030204" pitchFamily="49" charset="0"/>
              </a:rPr>
              <a:t>p_A</a:t>
            </a:r>
            <a:r>
              <a:rPr lang="en-US" sz="1400" dirty="0">
                <a:latin typeface="Consolas" panose="020B0609020204030204" pitchFamily="49" charset="0"/>
              </a:rPr>
              <a:t>, </a:t>
            </a:r>
            <a:r>
              <a:rPr lang="en-US" sz="1400" dirty="0" err="1">
                <a:latin typeface="Consolas" panose="020B0609020204030204" pitchFamily="49" charset="0"/>
              </a:rPr>
              <a:t>p_B</a:t>
            </a:r>
            <a:r>
              <a:rPr lang="en-US" sz="1400" dirty="0">
                <a:latin typeface="Consolas" panose="020B0609020204030204" pitchFamily="49" charset="0"/>
              </a:rPr>
              <a:t>=</a:t>
            </a:r>
            <a:r>
              <a:rPr lang="en-US" sz="1400" dirty="0" err="1">
                <a:latin typeface="Consolas" panose="020B0609020204030204" pitchFamily="49" charset="0"/>
              </a:rPr>
              <a:t>p_B</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p_A</a:t>
            </a:r>
            <a:r>
              <a:rPr lang="en-US" sz="1400" dirty="0">
                <a:latin typeface="Consolas" panose="020B0609020204030204" pitchFamily="49" charset="0"/>
              </a:rPr>
              <a:t> - </a:t>
            </a:r>
            <a:r>
              <a:rPr lang="en-US" sz="1400" dirty="0" err="1">
                <a:latin typeface="Consolas" panose="020B0609020204030204" pitchFamily="49" charset="0"/>
              </a:rPr>
              <a:t>p_B</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obs_A</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obs_A</a:t>
            </a:r>
            <a:r>
              <a:rPr lang="en-US" sz="1400" dirty="0">
                <a:latin typeface="Consolas" panose="020B0609020204030204" pitchFamily="49" charset="0"/>
              </a:rPr>
              <a:t>", </a:t>
            </a:r>
            <a:r>
              <a:rPr lang="en-US" sz="1400" dirty="0" err="1">
                <a:latin typeface="Consolas" panose="020B0609020204030204" pitchFamily="49" charset="0"/>
              </a:rPr>
              <a:t>p_A</a:t>
            </a:r>
            <a:r>
              <a:rPr lang="en-US" sz="1400" dirty="0">
                <a:latin typeface="Consolas" panose="020B0609020204030204" pitchFamily="49" charset="0"/>
              </a:rPr>
              <a:t>, value=</a:t>
            </a:r>
            <a:r>
              <a:rPr lang="en-US" sz="1400" dirty="0" err="1">
                <a:latin typeface="Consolas" panose="020B0609020204030204" pitchFamily="49" charset="0"/>
              </a:rPr>
              <a:t>observations_A</a:t>
            </a:r>
            <a:r>
              <a:rPr lang="en-US" sz="1400" dirty="0">
                <a:latin typeface="Consolas" panose="020B0609020204030204" pitchFamily="49" charset="0"/>
              </a:rPr>
              <a:t>, observed=True)</a:t>
            </a:r>
          </a:p>
          <a:p>
            <a:pPr marL="0" indent="0">
              <a:buNone/>
            </a:pPr>
            <a:r>
              <a:rPr lang="en-US" sz="1400" dirty="0" err="1">
                <a:latin typeface="Consolas" panose="020B0609020204030204" pitchFamily="49" charset="0"/>
              </a:rPr>
              <a:t>obs_B</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obs_B</a:t>
            </a:r>
            <a:r>
              <a:rPr lang="en-US" sz="1400" dirty="0">
                <a:latin typeface="Consolas" panose="020B0609020204030204" pitchFamily="49" charset="0"/>
              </a:rPr>
              <a:t>", </a:t>
            </a:r>
            <a:r>
              <a:rPr lang="en-US" sz="1400" dirty="0" err="1">
                <a:latin typeface="Consolas" panose="020B0609020204030204" pitchFamily="49" charset="0"/>
              </a:rPr>
              <a:t>p_B</a:t>
            </a:r>
            <a:r>
              <a:rPr lang="en-US" sz="1400" dirty="0">
                <a:latin typeface="Consolas" panose="020B0609020204030204" pitchFamily="49" charset="0"/>
              </a:rPr>
              <a:t>, value=</a:t>
            </a:r>
            <a:r>
              <a:rPr lang="en-US" sz="1400" dirty="0" err="1">
                <a:latin typeface="Consolas" panose="020B0609020204030204" pitchFamily="49" charset="0"/>
              </a:rPr>
              <a:t>observations_B</a:t>
            </a:r>
            <a:r>
              <a:rPr lang="en-US" sz="1400" dirty="0">
                <a:latin typeface="Consolas" panose="020B0609020204030204" pitchFamily="49" charset="0"/>
              </a:rPr>
              <a:t>, observed=True)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t>
            </a:r>
            <a:r>
              <a:rPr lang="en-US" sz="1400" dirty="0" err="1">
                <a:latin typeface="Consolas" panose="020B0609020204030204" pitchFamily="49" charset="0"/>
              </a:rPr>
              <a:t>p_A</a:t>
            </a:r>
            <a:r>
              <a:rPr lang="en-US" sz="1400" dirty="0">
                <a:latin typeface="Consolas" panose="020B0609020204030204" pitchFamily="49" charset="0"/>
              </a:rPr>
              <a:t>, </a:t>
            </a:r>
            <a:r>
              <a:rPr lang="en-US" sz="1400" dirty="0" err="1">
                <a:latin typeface="Consolas" panose="020B0609020204030204" pitchFamily="49" charset="0"/>
              </a:rPr>
              <a:t>p_B</a:t>
            </a:r>
            <a:r>
              <a:rPr lang="en-US" sz="1400" dirty="0">
                <a:latin typeface="Consolas" panose="020B0609020204030204" pitchFamily="49" charset="0"/>
              </a:rPr>
              <a:t>, delta, </a:t>
            </a:r>
            <a:r>
              <a:rPr lang="en-US" sz="1400" dirty="0" err="1">
                <a:latin typeface="Consolas" panose="020B0609020204030204" pitchFamily="49" charset="0"/>
              </a:rPr>
              <a:t>obs_A</a:t>
            </a:r>
            <a:r>
              <a:rPr lang="en-US" sz="1400" dirty="0">
                <a:latin typeface="Consolas" panose="020B0609020204030204" pitchFamily="49" charset="0"/>
              </a:rPr>
              <a:t>, </a:t>
            </a:r>
            <a:r>
              <a:rPr lang="en-US" sz="1400" dirty="0" err="1">
                <a:latin typeface="Consolas" panose="020B0609020204030204" pitchFamily="49" charset="0"/>
              </a:rPr>
              <a:t>obs_B</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(20000, 1000)</a:t>
            </a:r>
          </a:p>
        </p:txBody>
      </p:sp>
    </p:spTree>
    <p:extLst>
      <p:ext uri="{BB962C8B-B14F-4D97-AF65-F5344CB8AC3E}">
        <p14:creationId xmlns:p14="http://schemas.microsoft.com/office/powerpoint/2010/main" val="160085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CD97-DA71-402C-8B3A-B3BF653B9D97}"/>
              </a:ext>
            </a:extLst>
          </p:cNvPr>
          <p:cNvSpPr>
            <a:spLocks noGrp="1"/>
          </p:cNvSpPr>
          <p:nvPr>
            <p:ph type="title"/>
          </p:nvPr>
        </p:nvSpPr>
        <p:spPr/>
        <p:txBody>
          <a:bodyPr/>
          <a:lstStyle/>
          <a:p>
            <a:r>
              <a:rPr lang="en-US" dirty="0"/>
              <a:t>The Results</a:t>
            </a:r>
          </a:p>
        </p:txBody>
      </p:sp>
      <p:pic>
        <p:nvPicPr>
          <p:cNvPr id="10" name="Picture 9" descr="A close up of a map&#10;&#10;Description automatically generated">
            <a:extLst>
              <a:ext uri="{FF2B5EF4-FFF2-40B4-BE49-F238E27FC236}">
                <a16:creationId xmlns:a16="http://schemas.microsoft.com/office/drawing/2014/main" id="{349C2CA9-18AE-4C13-9BB7-05C597660135}"/>
              </a:ext>
            </a:extLst>
          </p:cNvPr>
          <p:cNvPicPr>
            <a:picLocks noChangeAspect="1"/>
          </p:cNvPicPr>
          <p:nvPr/>
        </p:nvPicPr>
        <p:blipFill>
          <a:blip r:embed="rId2"/>
          <a:stretch>
            <a:fillRect/>
          </a:stretch>
        </p:blipFill>
        <p:spPr>
          <a:xfrm>
            <a:off x="5086556" y="0"/>
            <a:ext cx="6524625" cy="5210175"/>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7D233E3-2245-4FD8-82C2-01DB00D00F45}"/>
                  </a:ext>
                </a:extLst>
              </p:cNvPr>
              <p:cNvSpPr>
                <a:spLocks noGrp="1"/>
              </p:cNvSpPr>
              <p:nvPr>
                <p:ph idx="1"/>
              </p:nvPr>
            </p:nvSpPr>
            <p:spPr>
              <a:xfrm>
                <a:off x="4969565" y="5210175"/>
                <a:ext cx="7222435" cy="1647825"/>
              </a:xfrm>
            </p:spPr>
            <p:txBody>
              <a:bodyPr>
                <a:normAutofit fontScale="92500" lnSpcReduction="10000"/>
              </a:bodyPr>
              <a:lstStyle/>
              <a:p>
                <a:pPr algn="just"/>
                <a:r>
                  <a:rPr lang="en-US" dirty="0"/>
                  <a:t>Notice that as a result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𝐵</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oMath>
                </a14:m>
                <a:r>
                  <a:rPr lang="en-US" dirty="0"/>
                  <a:t>, i.e. we have less data from site B, our posterior distribution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𝐵</m:t>
                        </m:r>
                      </m:sub>
                    </m:sSub>
                  </m:oMath>
                </a14:m>
                <a:r>
                  <a:rPr lang="en-US" dirty="0"/>
                  <a:t> is fatter, implying we are less certain about the true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𝐵</m:t>
                        </m:r>
                      </m:sub>
                    </m:sSub>
                  </m:oMath>
                </a14:m>
                <a:r>
                  <a:rPr lang="en-US" dirty="0"/>
                  <a:t> than we are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𝐴</m:t>
                        </m:r>
                      </m:sub>
                    </m:sSub>
                  </m:oMath>
                </a14:m>
                <a:r>
                  <a:rPr lang="en-US" dirty="0"/>
                  <a:t>.</a:t>
                </a:r>
              </a:p>
              <a:p>
                <a:pPr algn="just"/>
                <a:r>
                  <a:rPr lang="en-US" dirty="0"/>
                  <a:t>With respect to the posterior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 we can see that the majority of the distribution is above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=0</m:t>
                    </m:r>
                  </m:oMath>
                </a14:m>
                <a:r>
                  <a:rPr lang="en-US" dirty="0"/>
                  <a:t>, implying there site A's response is likely better than site B's response. </a:t>
                </a:r>
              </a:p>
            </p:txBody>
          </p:sp>
        </mc:Choice>
        <mc:Fallback xmlns="">
          <p:sp>
            <p:nvSpPr>
              <p:cNvPr id="11" name="Content Placeholder 2">
                <a:extLst>
                  <a:ext uri="{FF2B5EF4-FFF2-40B4-BE49-F238E27FC236}">
                    <a16:creationId xmlns:a16="http://schemas.microsoft.com/office/drawing/2014/main" id="{87D233E3-2245-4FD8-82C2-01DB00D00F45}"/>
                  </a:ext>
                </a:extLst>
              </p:cNvPr>
              <p:cNvSpPr>
                <a:spLocks noGrp="1" noRot="1" noChangeAspect="1" noMove="1" noResize="1" noEditPoints="1" noAdjustHandles="1" noChangeArrowheads="1" noChangeShapeType="1" noTextEdit="1"/>
              </p:cNvSpPr>
              <p:nvPr>
                <p:ph idx="1"/>
              </p:nvPr>
            </p:nvSpPr>
            <p:spPr>
              <a:xfrm>
                <a:off x="4969565" y="5210175"/>
                <a:ext cx="7222435" cy="1647825"/>
              </a:xfrm>
              <a:blipFill>
                <a:blip r:embed="rId3"/>
                <a:stretch>
                  <a:fillRect t="-1852" r="-591" b="-444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CC0DB7B-6D09-40BB-9E08-0F96511AB620}"/>
              </a:ext>
            </a:extLst>
          </p:cNvPr>
          <p:cNvSpPr txBox="1"/>
          <p:nvPr/>
        </p:nvSpPr>
        <p:spPr>
          <a:xfrm>
            <a:off x="0" y="4288254"/>
            <a:ext cx="5086556" cy="2123658"/>
          </a:xfrm>
          <a:prstGeom prst="rect">
            <a:avLst/>
          </a:prstGeom>
          <a:noFill/>
        </p:spPr>
        <p:txBody>
          <a:bodyPr wrap="square" rtlCol="0">
            <a:spAutoFit/>
          </a:bodyPr>
          <a:lstStyle/>
          <a:p>
            <a:r>
              <a:rPr lang="en-US" sz="1200" dirty="0">
                <a:latin typeface="Consolas" panose="020B0609020204030204" pitchFamily="49" charset="0"/>
              </a:rPr>
              <a:t>print("Probability site A is WORSE than site B: %.3f" % \</a:t>
            </a:r>
          </a:p>
          <a:p>
            <a:r>
              <a:rPr lang="en-US" sz="1200" dirty="0">
                <a:latin typeface="Consolas" panose="020B0609020204030204" pitchFamily="49" charset="0"/>
              </a:rPr>
              <a:t>    (</a:t>
            </a:r>
            <a:r>
              <a:rPr lang="en-US" sz="1200" dirty="0" err="1">
                <a:latin typeface="Consolas" panose="020B0609020204030204" pitchFamily="49" charset="0"/>
              </a:rPr>
              <a:t>delta_samples</a:t>
            </a:r>
            <a:r>
              <a:rPr lang="en-US" sz="1200" dirty="0">
                <a:latin typeface="Consolas" panose="020B0609020204030204" pitchFamily="49" charset="0"/>
              </a:rPr>
              <a:t> &lt; 0).mean())</a:t>
            </a:r>
          </a:p>
          <a:p>
            <a:endParaRPr lang="en-US" sz="1200" dirty="0">
              <a:latin typeface="Consolas" panose="020B0609020204030204" pitchFamily="49" charset="0"/>
            </a:endParaRPr>
          </a:p>
          <a:p>
            <a:r>
              <a:rPr lang="en-US" sz="1200" dirty="0">
                <a:latin typeface="Consolas" panose="020B0609020204030204" pitchFamily="49" charset="0"/>
              </a:rPr>
              <a:t>print("Probability site A is BETTER than site B: %.3f" % \</a:t>
            </a:r>
          </a:p>
          <a:p>
            <a:r>
              <a:rPr lang="en-US" sz="1400" dirty="0">
                <a:latin typeface="Consolas" panose="020B0609020204030204" pitchFamily="49" charset="0"/>
              </a:rPr>
              <a:t>    (</a:t>
            </a:r>
            <a:r>
              <a:rPr lang="en-US" sz="1400" dirty="0" err="1">
                <a:latin typeface="Consolas" panose="020B0609020204030204" pitchFamily="49" charset="0"/>
              </a:rPr>
              <a:t>delta_samples</a:t>
            </a:r>
            <a:r>
              <a:rPr lang="en-US" sz="1400" dirty="0">
                <a:latin typeface="Consolas" panose="020B0609020204030204" pitchFamily="49" charset="0"/>
              </a:rPr>
              <a:t> &gt; 0).mean()</a:t>
            </a:r>
            <a:r>
              <a:rPr lang="en-US" dirty="0">
                <a:latin typeface="Consolas" panose="020B0609020204030204" pitchFamily="49" charset="0"/>
              </a:rPr>
              <a:t>)</a:t>
            </a:r>
          </a:p>
          <a:p>
            <a:endParaRPr lang="en-US" dirty="0">
              <a:latin typeface="Consolas" panose="020B0609020204030204" pitchFamily="49" charset="0"/>
            </a:endParaRPr>
          </a:p>
          <a:p>
            <a:r>
              <a:rPr lang="en-US" sz="1200" dirty="0">
                <a:latin typeface="Consolas" panose="020B0609020204030204" pitchFamily="49" charset="0"/>
              </a:rPr>
              <a:t>[Output]:</a:t>
            </a:r>
          </a:p>
          <a:p>
            <a:endParaRPr lang="en-US" sz="1200" dirty="0">
              <a:latin typeface="Consolas" panose="020B0609020204030204" pitchFamily="49" charset="0"/>
            </a:endParaRPr>
          </a:p>
          <a:p>
            <a:r>
              <a:rPr lang="en-US" sz="1200" dirty="0">
                <a:latin typeface="Consolas" panose="020B0609020204030204" pitchFamily="49" charset="0"/>
              </a:rPr>
              <a:t>Probability site A is WORSE than site B: 0.017</a:t>
            </a:r>
          </a:p>
          <a:p>
            <a:r>
              <a:rPr lang="en-US" sz="1200" dirty="0">
                <a:latin typeface="Consolas" panose="020B0609020204030204" pitchFamily="49" charset="0"/>
              </a:rPr>
              <a:t>Probability site A is BETTER than site B: 0.983</a:t>
            </a:r>
          </a:p>
        </p:txBody>
      </p:sp>
    </p:spTree>
    <p:extLst>
      <p:ext uri="{BB962C8B-B14F-4D97-AF65-F5344CB8AC3E}">
        <p14:creationId xmlns:p14="http://schemas.microsoft.com/office/powerpoint/2010/main" val="30387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3061-F5B8-48FF-848F-6AAEC29F1F3E}"/>
              </a:ext>
            </a:extLst>
          </p:cNvPr>
          <p:cNvSpPr>
            <a:spLocks noGrp="1"/>
          </p:cNvSpPr>
          <p:nvPr>
            <p:ph type="title"/>
          </p:nvPr>
        </p:nvSpPr>
        <p:spPr/>
        <p:txBody>
          <a:bodyPr/>
          <a:lstStyle/>
          <a:p>
            <a:r>
              <a:rPr lang="en-US" dirty="0"/>
              <a:t>Conversion Testing</a:t>
            </a:r>
          </a:p>
        </p:txBody>
      </p:sp>
      <p:sp>
        <p:nvSpPr>
          <p:cNvPr id="3" name="Content Placeholder 2">
            <a:extLst>
              <a:ext uri="{FF2B5EF4-FFF2-40B4-BE49-F238E27FC236}">
                <a16:creationId xmlns:a16="http://schemas.microsoft.com/office/drawing/2014/main" id="{4BF13C86-71BD-465A-B561-11BDCC804C41}"/>
              </a:ext>
            </a:extLst>
          </p:cNvPr>
          <p:cNvSpPr>
            <a:spLocks noGrp="1"/>
          </p:cNvSpPr>
          <p:nvPr>
            <p:ph idx="1"/>
          </p:nvPr>
        </p:nvSpPr>
        <p:spPr>
          <a:xfrm>
            <a:off x="818712" y="2162015"/>
            <a:ext cx="10554574" cy="4695986"/>
          </a:xfrm>
        </p:spPr>
        <p:txBody>
          <a:bodyPr>
            <a:normAutofit lnSpcReduction="10000"/>
          </a:bodyPr>
          <a:lstStyle/>
          <a:p>
            <a:pPr marL="0" indent="0" algn="just">
              <a:buNone/>
            </a:pPr>
            <a:r>
              <a:rPr lang="en-US" dirty="0"/>
              <a:t>We have two Web site designs, called A and B. When a user lands on our Web site, we randomly show them design A or B, and record this assignment. After enough visitors have done this, we join this dataset against some metric of interest (typically, for Web sites, we are interested in a purchase or signup, call it </a:t>
            </a:r>
            <a:r>
              <a:rPr lang="en-US" i="1" dirty="0"/>
              <a:t>conversion</a:t>
            </a:r>
            <a:r>
              <a:rPr lang="en-US" dirty="0"/>
              <a:t>). For example, consider the following numbers:</a:t>
            </a:r>
          </a:p>
          <a:p>
            <a:pPr marL="0" indent="0">
              <a:buNone/>
            </a:pPr>
            <a:endParaRPr lang="en-US" dirty="0"/>
          </a:p>
          <a:p>
            <a:pPr marL="0" indent="0">
              <a:buNone/>
            </a:pPr>
            <a:r>
              <a:rPr lang="en-US" sz="1500" dirty="0" err="1">
                <a:latin typeface="Consolas" panose="020B0609020204030204" pitchFamily="49" charset="0"/>
              </a:rPr>
              <a:t>visitors_to_A</a:t>
            </a:r>
            <a:r>
              <a:rPr lang="en-US" sz="1500" dirty="0">
                <a:latin typeface="Consolas" panose="020B0609020204030204" pitchFamily="49" charset="0"/>
              </a:rPr>
              <a:t> = 1300</a:t>
            </a:r>
          </a:p>
          <a:p>
            <a:pPr marL="0" indent="0">
              <a:buNone/>
            </a:pPr>
            <a:r>
              <a:rPr lang="en-US" sz="1500" dirty="0" err="1">
                <a:latin typeface="Consolas" panose="020B0609020204030204" pitchFamily="49" charset="0"/>
              </a:rPr>
              <a:t>visitors_to_B</a:t>
            </a:r>
            <a:r>
              <a:rPr lang="en-US" sz="1500" dirty="0">
                <a:latin typeface="Consolas" panose="020B0609020204030204" pitchFamily="49" charset="0"/>
              </a:rPr>
              <a:t> = 1275</a:t>
            </a:r>
          </a:p>
          <a:p>
            <a:pPr marL="0" indent="0">
              <a:buNone/>
            </a:pPr>
            <a:endParaRPr lang="en-US" sz="1500" dirty="0">
              <a:latin typeface="Consolas" panose="020B0609020204030204" pitchFamily="49" charset="0"/>
            </a:endParaRPr>
          </a:p>
          <a:p>
            <a:pPr marL="0" indent="0">
              <a:buNone/>
            </a:pPr>
            <a:r>
              <a:rPr lang="en-US" sz="1500" dirty="0" err="1">
                <a:latin typeface="Consolas" panose="020B0609020204030204" pitchFamily="49" charset="0"/>
              </a:rPr>
              <a:t>conversions_from_A</a:t>
            </a:r>
            <a:r>
              <a:rPr lang="en-US" sz="1500" dirty="0">
                <a:latin typeface="Consolas" panose="020B0609020204030204" pitchFamily="49" charset="0"/>
              </a:rPr>
              <a:t> = 120</a:t>
            </a:r>
          </a:p>
          <a:p>
            <a:pPr marL="0" indent="0">
              <a:buNone/>
            </a:pPr>
            <a:r>
              <a:rPr lang="en-US" sz="1500" dirty="0" err="1">
                <a:latin typeface="Consolas" panose="020B0609020204030204" pitchFamily="49" charset="0"/>
              </a:rPr>
              <a:t>conversions_from_B</a:t>
            </a:r>
            <a:r>
              <a:rPr lang="en-US" sz="1500" dirty="0">
                <a:latin typeface="Consolas" panose="020B0609020204030204" pitchFamily="49" charset="0"/>
              </a:rPr>
              <a:t> = 125</a:t>
            </a:r>
          </a:p>
          <a:p>
            <a:pPr marL="0" indent="0">
              <a:buNone/>
            </a:pPr>
            <a:endParaRPr lang="en-US" dirty="0"/>
          </a:p>
          <a:p>
            <a:pPr marL="0" indent="0" algn="just">
              <a:buNone/>
            </a:pPr>
            <a:r>
              <a:rPr lang="en-US" dirty="0"/>
              <a:t>What we are really interested in is the probability of conversion, given site A or B. As a business, we want this probability to be as high possible. So our goal is to determine which site, A or B, has a high probability of conversion.</a:t>
            </a:r>
          </a:p>
        </p:txBody>
      </p:sp>
    </p:spTree>
    <p:extLst>
      <p:ext uri="{BB962C8B-B14F-4D97-AF65-F5344CB8AC3E}">
        <p14:creationId xmlns:p14="http://schemas.microsoft.com/office/powerpoint/2010/main" val="397508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A27B-DB13-46F3-A9CE-C9324FC0B9B7}"/>
              </a:ext>
            </a:extLst>
          </p:cNvPr>
          <p:cNvSpPr>
            <a:spLocks noGrp="1"/>
          </p:cNvSpPr>
          <p:nvPr>
            <p:ph type="title"/>
          </p:nvPr>
        </p:nvSpPr>
        <p:spPr/>
        <p:txBody>
          <a:bodyPr/>
          <a:lstStyle/>
          <a:p>
            <a:r>
              <a:rPr lang="en-US" dirty="0"/>
              <a:t>A Second Bayesian Model</a:t>
            </a:r>
          </a:p>
        </p:txBody>
      </p:sp>
      <p:sp>
        <p:nvSpPr>
          <p:cNvPr id="3" name="Content Placeholder 2">
            <a:extLst>
              <a:ext uri="{FF2B5EF4-FFF2-40B4-BE49-F238E27FC236}">
                <a16:creationId xmlns:a16="http://schemas.microsoft.com/office/drawing/2014/main" id="{A94CF245-A3EA-4CCB-87A3-6C2509DB1D71}"/>
              </a:ext>
            </a:extLst>
          </p:cNvPr>
          <p:cNvSpPr>
            <a:spLocks noGrp="1"/>
          </p:cNvSpPr>
          <p:nvPr>
            <p:ph idx="1"/>
          </p:nvPr>
        </p:nvSpPr>
        <p:spPr>
          <a:xfrm>
            <a:off x="818712" y="2222287"/>
            <a:ext cx="10554574" cy="4188525"/>
          </a:xfrm>
        </p:spPr>
        <p:txBody>
          <a:bodyPr/>
          <a:lstStyle/>
          <a:p>
            <a:pPr algn="just"/>
            <a:r>
              <a:rPr lang="en-US" dirty="0"/>
              <a:t>We’ll model the probability of conversion given site A, or site B. </a:t>
            </a:r>
          </a:p>
          <a:p>
            <a:pPr algn="just"/>
            <a:endParaRPr lang="en-US" dirty="0"/>
          </a:p>
          <a:p>
            <a:pPr algn="just"/>
            <a:r>
              <a:rPr lang="en-US" dirty="0"/>
              <a:t>Since we are modeling a probability, a good choice for a prior distribution is the Beta distribution. (Why? It is restricted to values between 0 and 1, identical to the range that probabilities can take on.) </a:t>
            </a:r>
          </a:p>
          <a:p>
            <a:pPr algn="just"/>
            <a:endParaRPr lang="en-US" dirty="0"/>
          </a:p>
          <a:p>
            <a:pPr algn="just"/>
            <a:r>
              <a:rPr lang="en-US" dirty="0"/>
              <a:t>Our number of visitors and conversion data are binomial: for site A, out of 1,300 trials, we had 120 successes. </a:t>
            </a:r>
          </a:p>
          <a:p>
            <a:pPr algn="just"/>
            <a:endParaRPr lang="en-US" dirty="0"/>
          </a:p>
          <a:p>
            <a:pPr algn="just"/>
            <a:r>
              <a:rPr lang="en-US" dirty="0"/>
              <a:t>Recall  that a Beta prior and binomial observations have a conjugate relationship; this means we don’t need to perform any MCMC!</a:t>
            </a:r>
          </a:p>
        </p:txBody>
      </p:sp>
    </p:spTree>
    <p:extLst>
      <p:ext uri="{BB962C8B-B14F-4D97-AF65-F5344CB8AC3E}">
        <p14:creationId xmlns:p14="http://schemas.microsoft.com/office/powerpoint/2010/main" val="375525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7E98-B898-48DD-A0A8-99AE45955A5C}"/>
              </a:ext>
            </a:extLst>
          </p:cNvPr>
          <p:cNvSpPr>
            <a:spLocks noGrp="1"/>
          </p:cNvSpPr>
          <p:nvPr>
            <p:ph type="title"/>
          </p:nvPr>
        </p:nvSpPr>
        <p:spPr/>
        <p:txBody>
          <a:bodyPr/>
          <a:lstStyle/>
          <a:p>
            <a:r>
              <a:rPr lang="en-US" dirty="0"/>
              <a:t>A Second Bayesian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13A34F-444C-4B84-938A-D94CA7E10711}"/>
                  </a:ext>
                </a:extLst>
              </p:cNvPr>
              <p:cNvSpPr>
                <a:spLocks noGrp="1"/>
              </p:cNvSpPr>
              <p:nvPr>
                <p:ph idx="1"/>
              </p:nvPr>
            </p:nvSpPr>
            <p:spPr>
              <a:xfrm>
                <a:off x="818712" y="2222287"/>
                <a:ext cx="10554574" cy="4403800"/>
              </a:xfrm>
            </p:spPr>
            <p:txBody>
              <a:bodyPr/>
              <a:lstStyle/>
              <a:p>
                <a:pPr marL="0" indent="0" algn="just">
                  <a:buNone/>
                </a:pPr>
                <a:r>
                  <a:rPr lang="en-US" dirty="0"/>
                  <a:t>If our prior is </a:t>
                </a:r>
                <a14:m>
                  <m:oMath xmlns:m="http://schemas.openxmlformats.org/officeDocument/2006/math">
                    <m:r>
                      <m:rPr>
                        <m:nor/>
                      </m:rPr>
                      <a:rPr lang="en-US" b="0" i="0" smtClean="0">
                        <a:latin typeface="Cambria Math" panose="02040503050406030204" pitchFamily="18" charset="0"/>
                      </a:rPr>
                      <m:t>Beta</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and we observe </a:t>
                </a:r>
                <a14:m>
                  <m:oMath xmlns:m="http://schemas.openxmlformats.org/officeDocument/2006/math">
                    <m:r>
                      <a:rPr lang="en-US" b="0" i="1" smtClean="0">
                        <a:latin typeface="Cambria Math" panose="02040503050406030204" pitchFamily="18" charset="0"/>
                      </a:rPr>
                      <m:t>𝑁</m:t>
                    </m:r>
                  </m:oMath>
                </a14:m>
                <a:r>
                  <a:rPr lang="en-US" dirty="0"/>
                  <a:t> trials and </a:t>
                </a:r>
                <a14:m>
                  <m:oMath xmlns:m="http://schemas.openxmlformats.org/officeDocument/2006/math">
                    <m:r>
                      <a:rPr lang="en-US" b="0" i="1" smtClean="0">
                        <a:latin typeface="Cambria Math" panose="02040503050406030204" pitchFamily="18" charset="0"/>
                      </a:rPr>
                      <m:t>𝑋</m:t>
                    </m:r>
                  </m:oMath>
                </a14:m>
                <a:r>
                  <a:rPr lang="en-US" dirty="0"/>
                  <a:t> successes, then our posterior is </a:t>
                </a:r>
                <a14:m>
                  <m:oMath xmlns:m="http://schemas.openxmlformats.org/officeDocument/2006/math">
                    <m:r>
                      <m:rPr>
                        <m:nor/>
                      </m:rPr>
                      <a:rPr lang="en-US">
                        <a:latin typeface="Cambria Math" panose="02040503050406030204" pitchFamily="18" charset="0"/>
                      </a:rPr>
                      <m:t>Beta</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i="1">
                        <a:latin typeface="Cambria Math" panose="02040503050406030204" pitchFamily="18" charset="0"/>
                      </a:rPr>
                      <m:t>)</m:t>
                    </m:r>
                  </m:oMath>
                </a14:m>
                <a:r>
                  <a:rPr lang="en-US" dirty="0"/>
                  <a:t>. Using the built-in </a:t>
                </a:r>
                <a:r>
                  <a:rPr lang="en-US" sz="1400" dirty="0">
                    <a:latin typeface="Consolas" panose="020B0609020204030204" pitchFamily="49" charset="0"/>
                  </a:rPr>
                  <a:t>beta</a:t>
                </a:r>
                <a:r>
                  <a:rPr lang="en-US" dirty="0"/>
                  <a:t> function from SciPy, we can directly sample from the posterior. Our prior is a </a:t>
                </a:r>
                <a14:m>
                  <m:oMath xmlns:m="http://schemas.openxmlformats.org/officeDocument/2006/math">
                    <m:r>
                      <m:rPr>
                        <m:nor/>
                      </m:rPr>
                      <a:rPr lang="en-US">
                        <a:latin typeface="Cambria Math" panose="02040503050406030204" pitchFamily="18" charset="0"/>
                      </a:rPr>
                      <m:t>Beta</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recall that this is identical to a uniform distribution on [0, 1]:</a:t>
                </a:r>
              </a:p>
              <a:p>
                <a:pPr marL="0" indent="0" algn="just">
                  <a:buNone/>
                </a:pPr>
                <a:endParaRPr lang="en-US" dirty="0"/>
              </a:p>
              <a:p>
                <a:pPr marL="0" indent="0" algn="just">
                  <a:buNone/>
                </a:pPr>
                <a:r>
                  <a:rPr lang="en-US" sz="1400" dirty="0">
                    <a:latin typeface="Consolas" panose="020B0609020204030204" pitchFamily="49" charset="0"/>
                  </a:rPr>
                  <a:t>from </a:t>
                </a:r>
                <a:r>
                  <a:rPr lang="en-US" sz="1400" dirty="0" err="1">
                    <a:latin typeface="Consolas" panose="020B0609020204030204" pitchFamily="49" charset="0"/>
                  </a:rPr>
                  <a:t>scipy.stats</a:t>
                </a:r>
                <a:r>
                  <a:rPr lang="en-US" sz="1400" dirty="0">
                    <a:latin typeface="Consolas" panose="020B0609020204030204" pitchFamily="49" charset="0"/>
                  </a:rPr>
                  <a:t> import beta</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alpha_prior</a:t>
                </a:r>
                <a:r>
                  <a:rPr lang="en-US" sz="1400" dirty="0">
                    <a:latin typeface="Consolas" panose="020B0609020204030204" pitchFamily="49" charset="0"/>
                  </a:rPr>
                  <a:t> = 1 </a:t>
                </a:r>
              </a:p>
              <a:p>
                <a:pPr marL="0" indent="0" algn="just">
                  <a:buNone/>
                </a:pPr>
                <a:r>
                  <a:rPr lang="en-US" sz="1400" dirty="0" err="1">
                    <a:latin typeface="Consolas" panose="020B0609020204030204" pitchFamily="49" charset="0"/>
                  </a:rPr>
                  <a:t>beta_prior</a:t>
                </a:r>
                <a:r>
                  <a:rPr lang="en-US" sz="1400" dirty="0">
                    <a:latin typeface="Consolas" panose="020B0609020204030204" pitchFamily="49" charset="0"/>
                  </a:rPr>
                  <a:t> = 1</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posterior_A</a:t>
                </a:r>
                <a:r>
                  <a:rPr lang="en-US" sz="1400" dirty="0">
                    <a:latin typeface="Consolas" panose="020B0609020204030204" pitchFamily="49" charset="0"/>
                  </a:rPr>
                  <a:t> = beta(</a:t>
                </a:r>
                <a:r>
                  <a:rPr lang="en-US" sz="1400" dirty="0" err="1">
                    <a:latin typeface="Consolas" panose="020B0609020204030204" pitchFamily="49" charset="0"/>
                  </a:rPr>
                  <a:t>alpha_prior</a:t>
                </a:r>
                <a:r>
                  <a:rPr lang="en-US" sz="1400" dirty="0">
                    <a:latin typeface="Consolas" panose="020B0609020204030204" pitchFamily="49" charset="0"/>
                  </a:rPr>
                  <a:t> + </a:t>
                </a:r>
                <a:r>
                  <a:rPr lang="en-US" sz="1400" dirty="0" err="1">
                    <a:latin typeface="Consolas" panose="020B0609020204030204" pitchFamily="49" charset="0"/>
                  </a:rPr>
                  <a:t>conversions_from_A</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beta_prior</a:t>
                </a:r>
                <a:r>
                  <a:rPr lang="en-US" sz="1400" dirty="0">
                    <a:latin typeface="Consolas" panose="020B0609020204030204" pitchFamily="49" charset="0"/>
                  </a:rPr>
                  <a:t> + </a:t>
                </a:r>
                <a:r>
                  <a:rPr lang="en-US" sz="1400" dirty="0" err="1">
                    <a:latin typeface="Consolas" panose="020B0609020204030204" pitchFamily="49" charset="0"/>
                  </a:rPr>
                  <a:t>visitors_to_A</a:t>
                </a:r>
                <a:r>
                  <a:rPr lang="en-US" sz="1400" dirty="0">
                    <a:latin typeface="Consolas" panose="020B0609020204030204" pitchFamily="49" charset="0"/>
                  </a:rPr>
                  <a:t> - </a:t>
                </a:r>
                <a:r>
                  <a:rPr lang="en-US" sz="1400" dirty="0" err="1">
                    <a:latin typeface="Consolas" panose="020B0609020204030204" pitchFamily="49" charset="0"/>
                  </a:rPr>
                  <a:t>conversions_from_A</a:t>
                </a:r>
                <a:r>
                  <a:rPr lang="en-US" sz="1400" dirty="0">
                    <a:latin typeface="Consolas" panose="020B0609020204030204" pitchFamily="49" charset="0"/>
                  </a:rPr>
                  <a:t>)</a:t>
                </a:r>
              </a:p>
              <a:p>
                <a:pPr marL="0" indent="0" algn="just">
                  <a:buNone/>
                </a:pPr>
                <a:r>
                  <a:rPr lang="en-US" sz="1400" dirty="0" err="1">
                    <a:latin typeface="Consolas" panose="020B0609020204030204" pitchFamily="49" charset="0"/>
                  </a:rPr>
                  <a:t>posterior_B</a:t>
                </a:r>
                <a:r>
                  <a:rPr lang="en-US" sz="1400" dirty="0">
                    <a:latin typeface="Consolas" panose="020B0609020204030204" pitchFamily="49" charset="0"/>
                  </a:rPr>
                  <a:t> = beta(</a:t>
                </a:r>
                <a:r>
                  <a:rPr lang="en-US" sz="1400" dirty="0" err="1">
                    <a:latin typeface="Consolas" panose="020B0609020204030204" pitchFamily="49" charset="0"/>
                  </a:rPr>
                  <a:t>alpha_prior</a:t>
                </a:r>
                <a:r>
                  <a:rPr lang="en-US" sz="1400" dirty="0">
                    <a:latin typeface="Consolas" panose="020B0609020204030204" pitchFamily="49" charset="0"/>
                  </a:rPr>
                  <a:t> + </a:t>
                </a:r>
                <a:r>
                  <a:rPr lang="en-US" sz="1400" dirty="0" err="1">
                    <a:latin typeface="Consolas" panose="020B0609020204030204" pitchFamily="49" charset="0"/>
                  </a:rPr>
                  <a:t>conversions_from_B</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beta_prior</a:t>
                </a:r>
                <a:r>
                  <a:rPr lang="en-US" sz="1400" dirty="0">
                    <a:latin typeface="Consolas" panose="020B0609020204030204" pitchFamily="49" charset="0"/>
                  </a:rPr>
                  <a:t> + </a:t>
                </a:r>
                <a:r>
                  <a:rPr lang="en-US" sz="1400" dirty="0" err="1">
                    <a:latin typeface="Consolas" panose="020B0609020204030204" pitchFamily="49" charset="0"/>
                  </a:rPr>
                  <a:t>visitors_to_B</a:t>
                </a:r>
                <a:r>
                  <a:rPr lang="en-US" sz="1400" dirty="0">
                    <a:latin typeface="Consolas" panose="020B0609020204030204" pitchFamily="49" charset="0"/>
                  </a:rPr>
                  <a:t> - </a:t>
                </a:r>
                <a:r>
                  <a:rPr lang="en-US" sz="1400" dirty="0" err="1">
                    <a:latin typeface="Consolas" panose="020B0609020204030204" pitchFamily="49" charset="0"/>
                  </a:rPr>
                  <a:t>conversions_from_B</a:t>
                </a:r>
                <a:r>
                  <a:rPr lang="en-US" sz="1400" dirty="0">
                    <a:latin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813A34F-444C-4B84-938A-D94CA7E10711}"/>
                  </a:ext>
                </a:extLst>
              </p:cNvPr>
              <p:cNvSpPr>
                <a:spLocks noGrp="1" noRot="1" noChangeAspect="1" noMove="1" noResize="1" noEditPoints="1" noAdjustHandles="1" noChangeArrowheads="1" noChangeShapeType="1" noTextEdit="1"/>
              </p:cNvSpPr>
              <p:nvPr>
                <p:ph idx="1"/>
              </p:nvPr>
            </p:nvSpPr>
            <p:spPr>
              <a:xfrm>
                <a:off x="818712" y="2222287"/>
                <a:ext cx="10554574" cy="4403800"/>
              </a:xfrm>
              <a:blipFill>
                <a:blip r:embed="rId2"/>
                <a:stretch>
                  <a:fillRect l="-462" r="-462" b="-416"/>
                </a:stretch>
              </a:blipFill>
            </p:spPr>
            <p:txBody>
              <a:bodyPr/>
              <a:lstStyle/>
              <a:p>
                <a:r>
                  <a:rPr lang="en-US">
                    <a:noFill/>
                  </a:rPr>
                  <a:t> </a:t>
                </a:r>
              </a:p>
            </p:txBody>
          </p:sp>
        </mc:Fallback>
      </mc:AlternateContent>
    </p:spTree>
    <p:extLst>
      <p:ext uri="{BB962C8B-B14F-4D97-AF65-F5344CB8AC3E}">
        <p14:creationId xmlns:p14="http://schemas.microsoft.com/office/powerpoint/2010/main" val="154742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7E98-B898-48DD-A0A8-99AE45955A5C}"/>
              </a:ext>
            </a:extLst>
          </p:cNvPr>
          <p:cNvSpPr>
            <a:spLocks noGrp="1"/>
          </p:cNvSpPr>
          <p:nvPr>
            <p:ph type="title"/>
          </p:nvPr>
        </p:nvSpPr>
        <p:spPr/>
        <p:txBody>
          <a:bodyPr/>
          <a:lstStyle/>
          <a:p>
            <a:r>
              <a:rPr lang="en-US" dirty="0"/>
              <a:t>A Second Bayesian Model</a:t>
            </a:r>
          </a:p>
        </p:txBody>
      </p:sp>
      <p:sp>
        <p:nvSpPr>
          <p:cNvPr id="3" name="Content Placeholder 2">
            <a:extLst>
              <a:ext uri="{FF2B5EF4-FFF2-40B4-BE49-F238E27FC236}">
                <a16:creationId xmlns:a16="http://schemas.microsoft.com/office/drawing/2014/main" id="{D813A34F-444C-4B84-938A-D94CA7E10711}"/>
              </a:ext>
            </a:extLst>
          </p:cNvPr>
          <p:cNvSpPr>
            <a:spLocks noGrp="1"/>
          </p:cNvSpPr>
          <p:nvPr>
            <p:ph idx="1"/>
          </p:nvPr>
        </p:nvSpPr>
        <p:spPr>
          <a:xfrm>
            <a:off x="818712" y="2222287"/>
            <a:ext cx="10554574" cy="4403800"/>
          </a:xfrm>
        </p:spPr>
        <p:txBody>
          <a:bodyPr>
            <a:normAutofit lnSpcReduction="10000"/>
          </a:bodyPr>
          <a:lstStyle/>
          <a:p>
            <a:pPr marL="0" indent="0" algn="just">
              <a:buNone/>
            </a:pPr>
            <a:r>
              <a:rPr lang="en-US" dirty="0"/>
              <a:t>Next, we’d like to determine which group has a large probability of conversion. To do this, similar to MCMC, we use samples from the posterior and compare the probability that samples from the posterior of A are larger than samples from the posterior of B. We use the </a:t>
            </a:r>
            <a:r>
              <a:rPr lang="en-US" sz="1400" dirty="0" err="1">
                <a:latin typeface="Consolas" panose="020B0609020204030204" pitchFamily="49" charset="0"/>
              </a:rPr>
              <a:t>rvs</a:t>
            </a:r>
            <a:r>
              <a:rPr lang="en-US" sz="1400" dirty="0">
                <a:latin typeface="Consolas" panose="020B0609020204030204" pitchFamily="49" charset="0"/>
              </a:rPr>
              <a:t> </a:t>
            </a:r>
            <a:r>
              <a:rPr lang="en-US" dirty="0"/>
              <a:t>method to generate samples:</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samples = 20000 # We want this to be large to get a better approximation.</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samples_posterior_A</a:t>
            </a:r>
            <a:r>
              <a:rPr lang="en-US" sz="1400" dirty="0">
                <a:latin typeface="Consolas" panose="020B0609020204030204" pitchFamily="49" charset="0"/>
              </a:rPr>
              <a:t> = </a:t>
            </a:r>
            <a:r>
              <a:rPr lang="en-US" sz="1400" dirty="0" err="1">
                <a:latin typeface="Consolas" panose="020B0609020204030204" pitchFamily="49" charset="0"/>
              </a:rPr>
              <a:t>posterior_A.rvs</a:t>
            </a:r>
            <a:r>
              <a:rPr lang="en-US" sz="1400" dirty="0">
                <a:latin typeface="Consolas" panose="020B0609020204030204" pitchFamily="49" charset="0"/>
              </a:rPr>
              <a:t>(samples)</a:t>
            </a:r>
          </a:p>
          <a:p>
            <a:pPr marL="0" indent="0" algn="just">
              <a:buNone/>
            </a:pPr>
            <a:r>
              <a:rPr lang="en-US" sz="1400" dirty="0" err="1">
                <a:latin typeface="Consolas" panose="020B0609020204030204" pitchFamily="49" charset="0"/>
              </a:rPr>
              <a:t>samples_posterior_B</a:t>
            </a:r>
            <a:r>
              <a:rPr lang="en-US" sz="1400" dirty="0">
                <a:latin typeface="Consolas" panose="020B0609020204030204" pitchFamily="49" charset="0"/>
              </a:rPr>
              <a:t> = </a:t>
            </a:r>
            <a:r>
              <a:rPr lang="en-US" sz="1400" dirty="0" err="1">
                <a:latin typeface="Consolas" panose="020B0609020204030204" pitchFamily="49" charset="0"/>
              </a:rPr>
              <a:t>posterior_B.rvs</a:t>
            </a:r>
            <a:r>
              <a:rPr lang="en-US" sz="1400" dirty="0">
                <a:latin typeface="Consolas" panose="020B0609020204030204" pitchFamily="49" charset="0"/>
              </a:rPr>
              <a:t>(samples)</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print (</a:t>
            </a:r>
            <a:r>
              <a:rPr lang="en-US" sz="1400" dirty="0" err="1">
                <a:latin typeface="Consolas" panose="020B0609020204030204" pitchFamily="49" charset="0"/>
              </a:rPr>
              <a:t>samples_posterior_A</a:t>
            </a:r>
            <a:r>
              <a:rPr lang="en-US" sz="1400" dirty="0">
                <a:latin typeface="Consolas" panose="020B0609020204030204" pitchFamily="49" charset="0"/>
              </a:rPr>
              <a:t> &gt; </a:t>
            </a:r>
            <a:r>
              <a:rPr lang="en-US" sz="1400" dirty="0" err="1">
                <a:latin typeface="Consolas" panose="020B0609020204030204" pitchFamily="49" charset="0"/>
              </a:rPr>
              <a:t>samples_posterior_B</a:t>
            </a:r>
            <a:r>
              <a:rPr lang="en-US" sz="1400" dirty="0">
                <a:latin typeface="Consolas" panose="020B0609020204030204" pitchFamily="49" charset="0"/>
              </a:rPr>
              <a:t>).mean()</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[Output]:</a:t>
            </a:r>
          </a:p>
          <a:p>
            <a:pPr marL="0" indent="0" algn="just">
              <a:buNone/>
            </a:pPr>
            <a:r>
              <a:rPr lang="en-US" sz="1400" dirty="0">
                <a:latin typeface="Consolas" panose="020B0609020204030204" pitchFamily="49" charset="0"/>
              </a:rPr>
              <a:t>0.31355</a:t>
            </a:r>
          </a:p>
        </p:txBody>
      </p:sp>
    </p:spTree>
    <p:extLst>
      <p:ext uri="{BB962C8B-B14F-4D97-AF65-F5344CB8AC3E}">
        <p14:creationId xmlns:p14="http://schemas.microsoft.com/office/powerpoint/2010/main" val="157395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F88C-4DD6-4DE0-AE37-528C70EB3923}"/>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3C6E469C-B6B7-4AA2-AF0C-99EFB990AF7B}"/>
              </a:ext>
            </a:extLst>
          </p:cNvPr>
          <p:cNvSpPr>
            <a:spLocks noGrp="1"/>
          </p:cNvSpPr>
          <p:nvPr>
            <p:ph idx="1"/>
          </p:nvPr>
        </p:nvSpPr>
        <p:spPr/>
        <p:txBody>
          <a:bodyPr/>
          <a:lstStyle/>
          <a:p>
            <a:pPr marL="0" indent="0" algn="just">
              <a:buNone/>
            </a:pPr>
            <a:r>
              <a:rPr lang="en-US" dirty="0"/>
              <a:t>So we can see here that there is a 31% chance that site A converts better than site B. (Conversely, there is a 69% chance that site B converts better than A.) This is not very significant; consider that if we reran this experiment with identical pages, it would return a probability close to 50%.</a:t>
            </a:r>
          </a:p>
        </p:txBody>
      </p:sp>
    </p:spTree>
    <p:extLst>
      <p:ext uri="{BB962C8B-B14F-4D97-AF65-F5344CB8AC3E}">
        <p14:creationId xmlns:p14="http://schemas.microsoft.com/office/powerpoint/2010/main" val="417671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BFA5-D70F-4AC9-8B8B-FFDD2549A71A}"/>
              </a:ext>
            </a:extLst>
          </p:cNvPr>
          <p:cNvSpPr>
            <a:spLocks noGrp="1"/>
          </p:cNvSpPr>
          <p:nvPr>
            <p:ph type="title"/>
          </p:nvPr>
        </p:nvSpPr>
        <p:spPr/>
        <p:txBody>
          <a:bodyPr/>
          <a:lstStyle/>
          <a:p>
            <a:r>
              <a:rPr lang="en-US" dirty="0"/>
              <a:t>The conversion posteriors of sites A and B</a:t>
            </a:r>
          </a:p>
        </p:txBody>
      </p:sp>
      <p:sp>
        <p:nvSpPr>
          <p:cNvPr id="3" name="Content Placeholder 2">
            <a:extLst>
              <a:ext uri="{FF2B5EF4-FFF2-40B4-BE49-F238E27FC236}">
                <a16:creationId xmlns:a16="http://schemas.microsoft.com/office/drawing/2014/main" id="{E3D0241A-6097-4574-9D72-383F65D6C93D}"/>
              </a:ext>
            </a:extLst>
          </p:cNvPr>
          <p:cNvSpPr>
            <a:spLocks noGrp="1"/>
          </p:cNvSpPr>
          <p:nvPr>
            <p:ph idx="1"/>
          </p:nvPr>
        </p:nvSpPr>
        <p:spPr>
          <a:xfrm>
            <a:off x="225287" y="2381312"/>
            <a:ext cx="4015410" cy="3714688"/>
          </a:xfrm>
        </p:spPr>
        <p:txBody>
          <a:bodyPr>
            <a:normAutofit/>
          </a:bodyPr>
          <a:lstStyle/>
          <a:p>
            <a:pPr marL="0" indent="0" algn="just">
              <a:buNone/>
            </a:pPr>
            <a:r>
              <a:rPr lang="en-US" dirty="0"/>
              <a:t>We can visualize the posterior, too, without using histograms. This is done by using the </a:t>
            </a:r>
            <a:r>
              <a:rPr lang="en-US" sz="1400" dirty="0">
                <a:latin typeface="Consolas" panose="020B0609020204030204" pitchFamily="49" charset="0"/>
              </a:rPr>
              <a:t>pdf </a:t>
            </a:r>
            <a:r>
              <a:rPr lang="en-US" dirty="0"/>
              <a:t>method:</a:t>
            </a:r>
          </a:p>
          <a:p>
            <a:pPr marL="0" indent="0">
              <a:buNone/>
            </a:pPr>
            <a:endParaRPr lang="en-US" dirty="0"/>
          </a:p>
          <a:p>
            <a:pPr marL="0" indent="0">
              <a:buNone/>
            </a:pPr>
            <a:r>
              <a:rPr lang="en-US" sz="1400" dirty="0">
                <a:latin typeface="Consolas" panose="020B0609020204030204" pitchFamily="49" charset="0"/>
              </a:rPr>
              <a:t>x = </a:t>
            </a:r>
            <a:r>
              <a:rPr lang="en-US" sz="1400" dirty="0" err="1">
                <a:latin typeface="Consolas" panose="020B0609020204030204" pitchFamily="49" charset="0"/>
              </a:rPr>
              <a:t>np.linspace</a:t>
            </a:r>
            <a:r>
              <a:rPr lang="en-US" sz="1400" dirty="0">
                <a:latin typeface="Consolas" panose="020B0609020204030204" pitchFamily="49" charset="0"/>
              </a:rPr>
              <a:t>(0,1, 500)</a:t>
            </a: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(x, posterior_A.pdf(x),</a:t>
            </a:r>
          </a:p>
          <a:p>
            <a:pPr marL="0" indent="0">
              <a:buNone/>
            </a:pPr>
            <a:r>
              <a:rPr lang="en-US" sz="1400" dirty="0">
                <a:latin typeface="Consolas" panose="020B0609020204030204" pitchFamily="49" charset="0"/>
              </a:rPr>
              <a:t>         label='posterior of A’)</a:t>
            </a: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(x, posterior_B.pdf(x),</a:t>
            </a:r>
          </a:p>
          <a:p>
            <a:pPr marL="0" indent="0">
              <a:buNone/>
            </a:pPr>
            <a:r>
              <a:rPr lang="en-US" sz="1400" dirty="0">
                <a:latin typeface="Consolas" panose="020B0609020204030204" pitchFamily="49" charset="0"/>
              </a:rPr>
              <a:t>         label='posterior of B')</a:t>
            </a:r>
          </a:p>
        </p:txBody>
      </p:sp>
      <p:pic>
        <p:nvPicPr>
          <p:cNvPr id="4" name="Picture 3">
            <a:extLst>
              <a:ext uri="{FF2B5EF4-FFF2-40B4-BE49-F238E27FC236}">
                <a16:creationId xmlns:a16="http://schemas.microsoft.com/office/drawing/2014/main" id="{3925E9D0-9B60-4EA7-8E7C-984F81159161}"/>
              </a:ext>
            </a:extLst>
          </p:cNvPr>
          <p:cNvPicPr>
            <a:picLocks noChangeAspect="1"/>
          </p:cNvPicPr>
          <p:nvPr/>
        </p:nvPicPr>
        <p:blipFill>
          <a:blip r:embed="rId2"/>
          <a:stretch>
            <a:fillRect/>
          </a:stretch>
        </p:blipFill>
        <p:spPr>
          <a:xfrm>
            <a:off x="4410075" y="2983219"/>
            <a:ext cx="7781925" cy="2828925"/>
          </a:xfrm>
          <a:prstGeom prst="rect">
            <a:avLst/>
          </a:prstGeom>
        </p:spPr>
      </p:pic>
    </p:spTree>
    <p:extLst>
      <p:ext uri="{BB962C8B-B14F-4D97-AF65-F5344CB8AC3E}">
        <p14:creationId xmlns:p14="http://schemas.microsoft.com/office/powerpoint/2010/main" val="419622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CEE4-7F0D-4373-A631-7F52CCB48FC5}"/>
              </a:ext>
            </a:extLst>
          </p:cNvPr>
          <p:cNvSpPr>
            <a:spLocks noGrp="1"/>
          </p:cNvSpPr>
          <p:nvPr>
            <p:ph type="title"/>
          </p:nvPr>
        </p:nvSpPr>
        <p:spPr/>
        <p:txBody>
          <a:bodyPr/>
          <a:lstStyle/>
          <a:p>
            <a:r>
              <a:rPr lang="en-US" dirty="0"/>
              <a:t>Zooming in closer to the area of interest</a:t>
            </a:r>
          </a:p>
        </p:txBody>
      </p:sp>
      <p:pic>
        <p:nvPicPr>
          <p:cNvPr id="4" name="Picture 3">
            <a:extLst>
              <a:ext uri="{FF2B5EF4-FFF2-40B4-BE49-F238E27FC236}">
                <a16:creationId xmlns:a16="http://schemas.microsoft.com/office/drawing/2014/main" id="{05A9925E-8C4A-42A4-8086-7A10A642C283}"/>
              </a:ext>
            </a:extLst>
          </p:cNvPr>
          <p:cNvPicPr>
            <a:picLocks noChangeAspect="1"/>
          </p:cNvPicPr>
          <p:nvPr/>
        </p:nvPicPr>
        <p:blipFill>
          <a:blip r:embed="rId2"/>
          <a:stretch>
            <a:fillRect/>
          </a:stretch>
        </p:blipFill>
        <p:spPr>
          <a:xfrm>
            <a:off x="1892783" y="2793310"/>
            <a:ext cx="7743825" cy="2914650"/>
          </a:xfrm>
          <a:prstGeom prst="rect">
            <a:avLst/>
          </a:prstGeom>
        </p:spPr>
      </p:pic>
    </p:spTree>
    <p:extLst>
      <p:ext uri="{BB962C8B-B14F-4D97-AF65-F5344CB8AC3E}">
        <p14:creationId xmlns:p14="http://schemas.microsoft.com/office/powerpoint/2010/main" val="415030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Hypothesis Testing</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A908F-E3E2-452B-8C10-339F83A9FA1D}"/>
              </a:ext>
            </a:extLst>
          </p:cNvPr>
          <p:cNvSpPr>
            <a:spLocks noGrp="1"/>
          </p:cNvSpPr>
          <p:nvPr>
            <p:ph type="title"/>
          </p:nvPr>
        </p:nvSpPr>
        <p:spPr/>
        <p:txBody>
          <a:bodyPr/>
          <a:lstStyle/>
          <a:p>
            <a:r>
              <a:rPr lang="en-US" dirty="0"/>
              <a:t>Extending A/B Testing</a:t>
            </a:r>
          </a:p>
        </p:txBody>
      </p:sp>
      <p:sp>
        <p:nvSpPr>
          <p:cNvPr id="5" name="Text Placeholder 4">
            <a:extLst>
              <a:ext uri="{FF2B5EF4-FFF2-40B4-BE49-F238E27FC236}">
                <a16:creationId xmlns:a16="http://schemas.microsoft.com/office/drawing/2014/main" id="{42E3CE9F-3D68-4DDB-A1CA-A8BED5FEDFDD}"/>
              </a:ext>
            </a:extLst>
          </p:cNvPr>
          <p:cNvSpPr>
            <a:spLocks noGrp="1"/>
          </p:cNvSpPr>
          <p:nvPr>
            <p:ph type="body" idx="1"/>
          </p:nvPr>
        </p:nvSpPr>
        <p:spPr/>
        <p:txBody>
          <a:bodyPr/>
          <a:lstStyle/>
          <a:p>
            <a:r>
              <a:rPr lang="en-US" dirty="0"/>
              <a:t>Adding a Linear Loss Function</a:t>
            </a:r>
          </a:p>
        </p:txBody>
      </p:sp>
    </p:spTree>
    <p:extLst>
      <p:ext uri="{BB962C8B-B14F-4D97-AF65-F5344CB8AC3E}">
        <p14:creationId xmlns:p14="http://schemas.microsoft.com/office/powerpoint/2010/main" val="21538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91C832-3857-41C2-BB42-976D97682C1E}"/>
              </a:ext>
            </a:extLst>
          </p:cNvPr>
          <p:cNvSpPr>
            <a:spLocks noGrp="1"/>
          </p:cNvSpPr>
          <p:nvPr>
            <p:ph type="title"/>
          </p:nvPr>
        </p:nvSpPr>
        <p:spPr/>
        <p:txBody>
          <a:bodyPr/>
          <a:lstStyle/>
          <a:p>
            <a:r>
              <a:rPr lang="en-US" dirty="0"/>
              <a:t>Adding a Linear Loss Function</a:t>
            </a:r>
          </a:p>
        </p:txBody>
      </p:sp>
      <p:sp>
        <p:nvSpPr>
          <p:cNvPr id="5" name="Content Placeholder 4">
            <a:extLst>
              <a:ext uri="{FF2B5EF4-FFF2-40B4-BE49-F238E27FC236}">
                <a16:creationId xmlns:a16="http://schemas.microsoft.com/office/drawing/2014/main" id="{8862D7D7-C6A9-4B82-B041-37B63EC21331}"/>
              </a:ext>
            </a:extLst>
          </p:cNvPr>
          <p:cNvSpPr>
            <a:spLocks noGrp="1"/>
          </p:cNvSpPr>
          <p:nvPr>
            <p:ph idx="1"/>
          </p:nvPr>
        </p:nvSpPr>
        <p:spPr/>
        <p:txBody>
          <a:bodyPr/>
          <a:lstStyle/>
          <a:p>
            <a:pPr marL="0" indent="0" algn="just">
              <a:buNone/>
            </a:pPr>
            <a:r>
              <a:rPr lang="en-US" dirty="0"/>
              <a:t>Our previous A/B test analysis was only concerned with whether the user signed up or not; now, we want to know what the expected revenue to be earned is.</a:t>
            </a:r>
          </a:p>
          <a:p>
            <a:pPr marL="0" indent="0" algn="just">
              <a:buNone/>
            </a:pPr>
            <a:endParaRPr lang="en-US" dirty="0"/>
          </a:p>
          <a:p>
            <a:pPr marL="0" indent="0" algn="just">
              <a:buNone/>
            </a:pPr>
            <a:r>
              <a:rPr lang="en-US" dirty="0"/>
              <a:t>A common goal of Internet companies is not only to gain signups, but also to optimize which signup plan the user might select. For example, a business might want new customers to choose a higher-priced plan if presented with two or more plan options.</a:t>
            </a:r>
          </a:p>
          <a:p>
            <a:pPr marL="0" indent="0" algn="just">
              <a:buNone/>
            </a:pPr>
            <a:endParaRPr lang="en-US" dirty="0"/>
          </a:p>
          <a:p>
            <a:pPr marL="0" indent="0" algn="just">
              <a:buNone/>
            </a:pPr>
            <a:r>
              <a:rPr lang="en-US" dirty="0"/>
              <a:t>Suppose users are shown two different versions of this pricing page, and we’d like to determine the </a:t>
            </a:r>
            <a:r>
              <a:rPr lang="en-US" i="1" dirty="0"/>
              <a:t>expected revenue</a:t>
            </a:r>
            <a:r>
              <a:rPr lang="en-US" dirty="0"/>
              <a:t> we receive per impression. </a:t>
            </a:r>
          </a:p>
        </p:txBody>
      </p:sp>
    </p:spTree>
    <p:extLst>
      <p:ext uri="{BB962C8B-B14F-4D97-AF65-F5344CB8AC3E}">
        <p14:creationId xmlns:p14="http://schemas.microsoft.com/office/powerpoint/2010/main" val="257578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872A-C361-404A-94B9-4D25E1B6A12B}"/>
              </a:ext>
            </a:extLst>
          </p:cNvPr>
          <p:cNvSpPr>
            <a:spLocks noGrp="1"/>
          </p:cNvSpPr>
          <p:nvPr>
            <p:ph type="title"/>
          </p:nvPr>
        </p:nvSpPr>
        <p:spPr/>
        <p:txBody>
          <a:bodyPr/>
          <a:lstStyle/>
          <a:p>
            <a:r>
              <a:rPr lang="en-US" dirty="0"/>
              <a:t>Expected Revenue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A32249-B737-438A-8887-94DA128BA365}"/>
                  </a:ext>
                </a:extLst>
              </p:cNvPr>
              <p:cNvSpPr>
                <a:spLocks noGrp="1"/>
              </p:cNvSpPr>
              <p:nvPr>
                <p:ph idx="1"/>
              </p:nvPr>
            </p:nvSpPr>
            <p:spPr/>
            <p:txBody>
              <a:bodyPr/>
              <a:lstStyle/>
              <a:p>
                <a:pPr marL="0" indent="0" algn="just">
                  <a:buNone/>
                </a:pPr>
                <a:r>
                  <a:rPr lang="en-US" dirty="0"/>
                  <a:t>For the moment, ignore the A/B test and consider the analysis for a single Web page style. In a completely transparent world, where we knew everything, we could calculate this expected value for this fictional company:</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=79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79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49</m:t>
                          </m:r>
                          <m:r>
                            <a:rPr lang="en-US" b="0" i="1" smtClean="0">
                              <a:latin typeface="Cambria Math" panose="02040503050406030204" pitchFamily="18" charset="0"/>
                            </a:rPr>
                            <m:t>𝑝</m:t>
                          </m:r>
                        </m:e>
                        <m:sub>
                          <m:r>
                            <a:rPr lang="en-US" b="0" i="1" smtClean="0">
                              <a:latin typeface="Cambria Math" panose="02040503050406030204" pitchFamily="18" charset="0"/>
                            </a:rPr>
                            <m:t>49</m:t>
                          </m:r>
                        </m:sub>
                      </m:sSub>
                      <m:r>
                        <a:rPr lang="en-US" b="0" i="1" smtClean="0">
                          <a:latin typeface="Cambria Math" panose="02040503050406030204" pitchFamily="18" charset="0"/>
                        </a:rPr>
                        <m:t>+25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25</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p>
                <a:pPr marL="0" indent="0" algn="just">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79</m:t>
                        </m:r>
                      </m:sub>
                    </m:sSub>
                  </m:oMath>
                </a14:m>
                <a:r>
                  <a:rPr lang="en-US" dirty="0"/>
                  <a:t> is the probability of selecting the $79 pricing plan, and so on. Also was included a fictional $0 pricing plan for someone who doesn’t pick a plan. This is added so that the probabilities sum to 1:</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79</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49</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D1A32249-B737-438A-8887-94DA128BA365}"/>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82375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56BD-6564-4A29-B991-DD091D256751}"/>
              </a:ext>
            </a:extLst>
          </p:cNvPr>
          <p:cNvSpPr>
            <a:spLocks noGrp="1"/>
          </p:cNvSpPr>
          <p:nvPr>
            <p:ph type="title"/>
          </p:nvPr>
        </p:nvSpPr>
        <p:spPr/>
        <p:txBody>
          <a:bodyPr/>
          <a:lstStyle/>
          <a:p>
            <a:r>
              <a:rPr lang="en-US" dirty="0"/>
              <a:t>Expected Revenue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B3E1D-B6E0-4A66-ACC8-C36B537C0DF9}"/>
                  </a:ext>
                </a:extLst>
              </p:cNvPr>
              <p:cNvSpPr>
                <a:spLocks noGrp="1"/>
              </p:cNvSpPr>
              <p:nvPr>
                <p:ph idx="1"/>
              </p:nvPr>
            </p:nvSpPr>
            <p:spPr>
              <a:xfrm>
                <a:off x="818712" y="2222287"/>
                <a:ext cx="10554574" cy="4635713"/>
              </a:xfrm>
            </p:spPr>
            <p:txBody>
              <a:bodyPr/>
              <a:lstStyle/>
              <a:p>
                <a:pPr marL="0" indent="0" algn="just">
                  <a:buNone/>
                </a:pPr>
                <a:r>
                  <a:rPr lang="en-US" dirty="0"/>
                  <a:t>The next step is to estimate these probabilities. We can’t use a Beta/binomial model for each probability, as the probabilities are correlated; they must sum to 1. For example, if p79 is high, then the other probabilities must be low. We need to model all the probabilities together.</a:t>
                </a:r>
              </a:p>
              <a:p>
                <a:pPr marL="0" indent="0" algn="just">
                  <a:buNone/>
                </a:pPr>
                <a:r>
                  <a:rPr lang="en-US" dirty="0"/>
                  <a:t>For our signup page, our observables follow a multinomial distribution, where we do not know the values of the probability vector P.</a:t>
                </a:r>
              </a:p>
              <a:p>
                <a:pPr marL="0" indent="0" algn="just">
                  <a:buNone/>
                </a:pPr>
                <a:r>
                  <a:rPr lang="en-US" dirty="0"/>
                  <a:t>The Dirichlet distribution returns a vector of positive values that sum to 1.</a:t>
                </a:r>
              </a:p>
              <a:p>
                <a:pPr marL="0" indent="0" algn="just">
                  <a:buNone/>
                </a:pPr>
                <a:r>
                  <a:rPr lang="en-US" dirty="0"/>
                  <a:t>Luckily, we have a relationship between the Dirichlet and multinomial distributions similar to that between the Beta and the binomial distributions. The Dirichlet distribution is a conjugate prior to the multinomial distribution! This means we have exact formulas for the posteriors of the unknown </a:t>
                </a:r>
                <a:r>
                  <a:rPr lang="en-US" dirty="0" err="1"/>
                  <a:t>probabilities.I</a:t>
                </a:r>
                <a:endParaRPr lang="en-US" dirty="0"/>
              </a:p>
              <a:p>
                <a:pPr marL="0" indent="0" algn="just">
                  <a:buNone/>
                </a:pPr>
                <a:r>
                  <a:rPr lang="en-US" dirty="0"/>
                  <a:t>If our prior is </a:t>
                </a:r>
                <a14:m>
                  <m:oMath xmlns:m="http://schemas.openxmlformats.org/officeDocument/2006/math">
                    <m:r>
                      <m:rPr>
                        <m:nor/>
                      </m:rPr>
                      <a:rPr lang="en-US" b="0" i="0" smtClean="0">
                        <a:latin typeface="Cambria Math" panose="02040503050406030204" pitchFamily="18" charset="0"/>
                      </a:rPr>
                      <m:t>Dirichlet</m:t>
                    </m:r>
                    <m:r>
                      <a:rPr lang="en-US" b="0" i="1" smtClean="0">
                        <a:latin typeface="Cambria Math" panose="02040503050406030204" pitchFamily="18" charset="0"/>
                      </a:rPr>
                      <m:t>(1, 1, …, 1)</m:t>
                    </m:r>
                  </m:oMath>
                </a14:m>
                <a:r>
                  <a:rPr lang="en-US" dirty="0"/>
                  <a:t> and our observables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m:t>
                        </m:r>
                      </m:sub>
                    </m:sSub>
                  </m:oMath>
                </a14:m>
                <a:r>
                  <a:rPr lang="en-US" dirty="0"/>
                  <a:t>  then our posterior is:</a:t>
                </a:r>
              </a:p>
              <a:p>
                <a:pPr marL="0" indent="0" algn="just">
                  <a:buNone/>
                </a:pPr>
                <a14:m>
                  <m:oMathPara xmlns:m="http://schemas.openxmlformats.org/officeDocument/2006/math">
                    <m:oMathParaPr>
                      <m:jc m:val="centerGroup"/>
                    </m:oMathParaPr>
                    <m:oMath xmlns:m="http://schemas.openxmlformats.org/officeDocument/2006/math">
                      <m:r>
                        <m:rPr>
                          <m:nor/>
                        </m:rPr>
                        <a:rPr lang="en-US">
                          <a:latin typeface="Cambria Math" panose="02040503050406030204" pitchFamily="18" charset="0"/>
                        </a:rPr>
                        <m:t>Dirichlet</m:t>
                      </m:r>
                      <m:r>
                        <a:rPr lang="en-US" i="1">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i="1">
                          <a:latin typeface="Cambria Math" panose="02040503050406030204" pitchFamily="18" charset="0"/>
                        </a:rPr>
                        <m:t>, 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i="1">
                          <a:latin typeface="Cambria Math" panose="02040503050406030204" pitchFamily="18" charset="0"/>
                        </a:rPr>
                        <m:t>, …, 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m:t>
                          </m:r>
                        </m:sub>
                      </m:sSub>
                      <m:r>
                        <a:rPr lang="en-US" i="1">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A22B3E1D-B6E0-4A66-ACC8-C36B537C0DF9}"/>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866196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EEC-30D1-49E9-8BBE-33763B952481}"/>
              </a:ext>
            </a:extLst>
          </p:cNvPr>
          <p:cNvSpPr>
            <a:spLocks noGrp="1"/>
          </p:cNvSpPr>
          <p:nvPr>
            <p:ph type="title"/>
          </p:nvPr>
        </p:nvSpPr>
        <p:spPr/>
        <p:txBody>
          <a:bodyPr/>
          <a:lstStyle/>
          <a:p>
            <a:r>
              <a:rPr lang="en-US" dirty="0"/>
              <a:t>Expected Revenue Analysis</a:t>
            </a:r>
          </a:p>
        </p:txBody>
      </p:sp>
      <p:sp>
        <p:nvSpPr>
          <p:cNvPr id="3" name="Content Placeholder 2">
            <a:extLst>
              <a:ext uri="{FF2B5EF4-FFF2-40B4-BE49-F238E27FC236}">
                <a16:creationId xmlns:a16="http://schemas.microsoft.com/office/drawing/2014/main" id="{F5DC99C3-F49C-494E-A014-A98631853042}"/>
              </a:ext>
            </a:extLst>
          </p:cNvPr>
          <p:cNvSpPr>
            <a:spLocks noGrp="1"/>
          </p:cNvSpPr>
          <p:nvPr>
            <p:ph idx="1"/>
          </p:nvPr>
        </p:nvSpPr>
        <p:spPr>
          <a:xfrm>
            <a:off x="301878" y="2036756"/>
            <a:ext cx="8524071" cy="4635713"/>
          </a:xfrm>
        </p:spPr>
        <p:txBody>
          <a:bodyPr>
            <a:normAutofit/>
          </a:bodyPr>
          <a:lstStyle/>
          <a:p>
            <a:pPr marL="0" indent="0">
              <a:buNone/>
            </a:pPr>
            <a:r>
              <a:rPr lang="en-US" dirty="0"/>
              <a:t>Suppose 1,000 people view the page, and we have the following signups:</a:t>
            </a:r>
          </a:p>
          <a:p>
            <a:pPr marL="0" indent="0">
              <a:buNone/>
            </a:pPr>
            <a:endParaRPr lang="en-US" dirty="0"/>
          </a:p>
          <a:p>
            <a:pPr marL="0" indent="0">
              <a:buNone/>
            </a:pPr>
            <a:r>
              <a:rPr lang="en-US" sz="1400" dirty="0">
                <a:latin typeface="Consolas" panose="020B0609020204030204" pitchFamily="49" charset="0"/>
              </a:rPr>
              <a:t>N    = 1000; N_79 = 10; N_49 = 46; N_25 = 80</a:t>
            </a:r>
          </a:p>
          <a:p>
            <a:pPr marL="0" indent="0">
              <a:buNone/>
            </a:pPr>
            <a:r>
              <a:rPr lang="en-US" sz="1400" dirty="0">
                <a:latin typeface="Consolas" panose="020B0609020204030204" pitchFamily="49" charset="0"/>
              </a:rPr>
              <a:t>N_0  = N - (N_79 + N_49 + N_49)</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observations = </a:t>
            </a:r>
            <a:r>
              <a:rPr lang="en-US" sz="1400" dirty="0" err="1">
                <a:latin typeface="Consolas" panose="020B0609020204030204" pitchFamily="49" charset="0"/>
              </a:rPr>
              <a:t>np.array</a:t>
            </a:r>
            <a:r>
              <a:rPr lang="en-US" sz="1400" dirty="0">
                <a:latin typeface="Consolas" panose="020B0609020204030204" pitchFamily="49" charset="0"/>
              </a:rPr>
              <a:t>([N_79, N_49, N_25, N_0])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prior_parameters</a:t>
            </a:r>
            <a:r>
              <a:rPr lang="en-US" sz="1400" dirty="0">
                <a:latin typeface="Consolas" panose="020B0609020204030204" pitchFamily="49" charset="0"/>
              </a:rPr>
              <a:t> = </a:t>
            </a:r>
            <a:r>
              <a:rPr lang="en-US" sz="1400" dirty="0" err="1">
                <a:latin typeface="Consolas" panose="020B0609020204030204" pitchFamily="49" charset="0"/>
              </a:rPr>
              <a:t>np.array</a:t>
            </a:r>
            <a:r>
              <a:rPr lang="en-US" sz="1400" dirty="0">
                <a:latin typeface="Consolas" panose="020B0609020204030204" pitchFamily="49" charset="0"/>
              </a:rPr>
              <a:t>([1,1,1,1])</a:t>
            </a:r>
          </a:p>
          <a:p>
            <a:pPr marL="0" indent="0">
              <a:buNone/>
            </a:pPr>
            <a:r>
              <a:rPr lang="en-US" sz="1400" dirty="0" err="1">
                <a:latin typeface="Consolas" panose="020B0609020204030204" pitchFamily="49" charset="0"/>
              </a:rPr>
              <a:t>posterior_samples</a:t>
            </a:r>
            <a:r>
              <a:rPr lang="en-US" sz="1400" dirty="0">
                <a:latin typeface="Consolas" panose="020B0609020204030204" pitchFamily="49" charset="0"/>
              </a:rPr>
              <a:t> = </a:t>
            </a:r>
            <a:r>
              <a:rPr lang="en-US" sz="1400" dirty="0" err="1">
                <a:latin typeface="Consolas" panose="020B0609020204030204" pitchFamily="49" charset="0"/>
              </a:rPr>
              <a:t>np.random.dirichlet</a:t>
            </a:r>
            <a:r>
              <a:rPr lang="en-US" sz="1400" dirty="0">
                <a:latin typeface="Consolas" panose="020B0609020204030204" pitchFamily="49" charset="0"/>
              </a:rPr>
              <a:t>(</a:t>
            </a:r>
            <a:r>
              <a:rPr lang="en-US" sz="1400" dirty="0" err="1">
                <a:latin typeface="Consolas" panose="020B0609020204030204" pitchFamily="49" charset="0"/>
              </a:rPr>
              <a:t>prior_parameters</a:t>
            </a:r>
            <a:r>
              <a:rPr lang="en-US" sz="1400" dirty="0">
                <a:latin typeface="Consolas" panose="020B0609020204030204" pitchFamily="49" charset="0"/>
              </a:rPr>
              <a:t> + observations,</a:t>
            </a:r>
          </a:p>
          <a:p>
            <a:pPr marL="0" indent="0">
              <a:buNone/>
            </a:pPr>
            <a:r>
              <a:rPr lang="en-US" sz="1400" dirty="0">
                <a:latin typeface="Consolas" panose="020B0609020204030204" pitchFamily="49" charset="0"/>
              </a:rPr>
              <a:t>                                        size=10000)</a:t>
            </a:r>
          </a:p>
          <a:p>
            <a:pPr marL="0" indent="0">
              <a:buNone/>
            </a:pPr>
            <a:r>
              <a:rPr lang="en-US" sz="1400" dirty="0">
                <a:latin typeface="Consolas" panose="020B0609020204030204" pitchFamily="49" charset="0"/>
              </a:rPr>
              <a:t>print "Two random samples from the posterior:"</a:t>
            </a:r>
          </a:p>
          <a:p>
            <a:pPr marL="0" indent="0">
              <a:buNone/>
            </a:pPr>
            <a:r>
              <a:rPr lang="en-US" sz="1400" dirty="0">
                <a:latin typeface="Consolas" panose="020B0609020204030204" pitchFamily="49" charset="0"/>
              </a:rPr>
              <a:t>print </a:t>
            </a:r>
            <a:r>
              <a:rPr lang="en-US" sz="1400" dirty="0" err="1">
                <a:latin typeface="Consolas" panose="020B0609020204030204" pitchFamily="49" charset="0"/>
              </a:rPr>
              <a:t>posterior_samples</a:t>
            </a:r>
            <a:r>
              <a:rPr lang="en-US" sz="1400" dirty="0">
                <a:latin typeface="Consolas" panose="020B0609020204030204" pitchFamily="49" charset="0"/>
              </a:rPr>
              <a:t>[0]</a:t>
            </a:r>
          </a:p>
          <a:p>
            <a:pPr marL="0" indent="0">
              <a:buNone/>
            </a:pPr>
            <a:r>
              <a:rPr lang="en-US" sz="1400" dirty="0">
                <a:latin typeface="Consolas" panose="020B0609020204030204" pitchFamily="49" charset="0"/>
              </a:rPr>
              <a:t>print </a:t>
            </a:r>
            <a:r>
              <a:rPr lang="en-US" sz="1400" dirty="0" err="1">
                <a:latin typeface="Consolas" panose="020B0609020204030204" pitchFamily="49" charset="0"/>
              </a:rPr>
              <a:t>posterior_samples</a:t>
            </a:r>
            <a:r>
              <a:rPr lang="en-US" sz="1400" dirty="0">
                <a:latin typeface="Consolas" panose="020B0609020204030204" pitchFamily="49" charset="0"/>
              </a:rPr>
              <a:t>[1]</a:t>
            </a:r>
          </a:p>
        </p:txBody>
      </p:sp>
      <p:sp>
        <p:nvSpPr>
          <p:cNvPr id="4" name="TextBox 3">
            <a:extLst>
              <a:ext uri="{FF2B5EF4-FFF2-40B4-BE49-F238E27FC236}">
                <a16:creationId xmlns:a16="http://schemas.microsoft.com/office/drawing/2014/main" id="{BD6154F9-A4CA-4B22-8A54-AD542A030E42}"/>
              </a:ext>
            </a:extLst>
          </p:cNvPr>
          <p:cNvSpPr txBox="1"/>
          <p:nvPr/>
        </p:nvSpPr>
        <p:spPr>
          <a:xfrm>
            <a:off x="8267736" y="5903893"/>
            <a:ext cx="3924264" cy="954107"/>
          </a:xfrm>
          <a:prstGeom prst="rect">
            <a:avLst/>
          </a:prstGeom>
          <a:noFill/>
        </p:spPr>
        <p:txBody>
          <a:bodyPr wrap="square" rtlCol="0">
            <a:spAutoFit/>
          </a:bodyPr>
          <a:lstStyle/>
          <a:p>
            <a:r>
              <a:rPr lang="en-US" sz="1400" dirty="0">
                <a:latin typeface="Consolas" panose="020B0609020204030204" pitchFamily="49" charset="0"/>
              </a:rPr>
              <a:t>[Output]:</a:t>
            </a:r>
          </a:p>
          <a:p>
            <a:r>
              <a:rPr lang="en-US" sz="1400" dirty="0">
                <a:latin typeface="Consolas" panose="020B0609020204030204" pitchFamily="49" charset="0"/>
              </a:rPr>
              <a:t>Two random samples from the posterior:</a:t>
            </a:r>
          </a:p>
          <a:p>
            <a:r>
              <a:rPr lang="en-US" sz="1400" dirty="0">
                <a:latin typeface="Consolas" panose="020B0609020204030204" pitchFamily="49" charset="0"/>
              </a:rPr>
              <a:t>[ 0.0165  0.0497  0.0638  0.8701]</a:t>
            </a:r>
          </a:p>
          <a:p>
            <a:r>
              <a:rPr lang="en-US" sz="1400" dirty="0">
                <a:latin typeface="Consolas" panose="020B0609020204030204" pitchFamily="49" charset="0"/>
              </a:rPr>
              <a:t>[ 0.0123  0.0404  0.0694  0.878 ]</a:t>
            </a:r>
          </a:p>
        </p:txBody>
      </p:sp>
    </p:spTree>
    <p:extLst>
      <p:ext uri="{BB962C8B-B14F-4D97-AF65-F5344CB8AC3E}">
        <p14:creationId xmlns:p14="http://schemas.microsoft.com/office/powerpoint/2010/main" val="155448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BA0E-8E42-4ECA-8364-B95BC421EA93}"/>
              </a:ext>
            </a:extLst>
          </p:cNvPr>
          <p:cNvSpPr>
            <a:spLocks noGrp="1"/>
          </p:cNvSpPr>
          <p:nvPr>
            <p:ph type="title"/>
          </p:nvPr>
        </p:nvSpPr>
        <p:spPr>
          <a:xfrm>
            <a:off x="251790" y="447188"/>
            <a:ext cx="11940209" cy="970450"/>
          </a:xfrm>
        </p:spPr>
        <p:txBody>
          <a:bodyPr/>
          <a:lstStyle/>
          <a:p>
            <a:r>
              <a:rPr lang="en-US" dirty="0"/>
              <a:t>The Probability Density Function of this Posterior</a:t>
            </a:r>
          </a:p>
        </p:txBody>
      </p:sp>
      <p:pic>
        <p:nvPicPr>
          <p:cNvPr id="4" name="Picture 3">
            <a:extLst>
              <a:ext uri="{FF2B5EF4-FFF2-40B4-BE49-F238E27FC236}">
                <a16:creationId xmlns:a16="http://schemas.microsoft.com/office/drawing/2014/main" id="{A82F8987-788E-4C68-B049-FBAA6CF9366D}"/>
              </a:ext>
            </a:extLst>
          </p:cNvPr>
          <p:cNvPicPr>
            <a:picLocks noChangeAspect="1"/>
          </p:cNvPicPr>
          <p:nvPr/>
        </p:nvPicPr>
        <p:blipFill>
          <a:blip r:embed="rId2"/>
          <a:stretch>
            <a:fillRect/>
          </a:stretch>
        </p:blipFill>
        <p:spPr>
          <a:xfrm>
            <a:off x="2219325" y="3142008"/>
            <a:ext cx="7753350" cy="2800350"/>
          </a:xfrm>
          <a:prstGeom prst="rect">
            <a:avLst/>
          </a:prstGeom>
        </p:spPr>
      </p:pic>
    </p:spTree>
    <p:extLst>
      <p:ext uri="{BB962C8B-B14F-4D97-AF65-F5344CB8AC3E}">
        <p14:creationId xmlns:p14="http://schemas.microsoft.com/office/powerpoint/2010/main" val="231321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AFDF-F55E-4988-83AB-D03C814C2A45}"/>
              </a:ext>
            </a:extLst>
          </p:cNvPr>
          <p:cNvSpPr>
            <a:spLocks noGrp="1"/>
          </p:cNvSpPr>
          <p:nvPr>
            <p:ph type="title"/>
          </p:nvPr>
        </p:nvSpPr>
        <p:spPr>
          <a:xfrm>
            <a:off x="304801" y="447188"/>
            <a:ext cx="11887200" cy="970450"/>
          </a:xfrm>
        </p:spPr>
        <p:txBody>
          <a:bodyPr/>
          <a:lstStyle/>
          <a:p>
            <a:r>
              <a:rPr lang="en-US" dirty="0"/>
              <a:t>Posterior Distributions of the Expected Revenue</a:t>
            </a:r>
          </a:p>
        </p:txBody>
      </p:sp>
      <p:pic>
        <p:nvPicPr>
          <p:cNvPr id="4" name="Picture 3">
            <a:extLst>
              <a:ext uri="{FF2B5EF4-FFF2-40B4-BE49-F238E27FC236}">
                <a16:creationId xmlns:a16="http://schemas.microsoft.com/office/drawing/2014/main" id="{10227977-EC4F-4EE9-B9A5-FD4E89A61E15}"/>
              </a:ext>
            </a:extLst>
          </p:cNvPr>
          <p:cNvPicPr>
            <a:picLocks noChangeAspect="1"/>
          </p:cNvPicPr>
          <p:nvPr/>
        </p:nvPicPr>
        <p:blipFill>
          <a:blip r:embed="rId2"/>
          <a:stretch>
            <a:fillRect/>
          </a:stretch>
        </p:blipFill>
        <p:spPr>
          <a:xfrm>
            <a:off x="2233612" y="2647121"/>
            <a:ext cx="7724775" cy="2762250"/>
          </a:xfrm>
          <a:prstGeom prst="rect">
            <a:avLst/>
          </a:prstGeom>
        </p:spPr>
      </p:pic>
      <p:sp>
        <p:nvSpPr>
          <p:cNvPr id="5" name="TextBox 4">
            <a:extLst>
              <a:ext uri="{FF2B5EF4-FFF2-40B4-BE49-F238E27FC236}">
                <a16:creationId xmlns:a16="http://schemas.microsoft.com/office/drawing/2014/main" id="{6A4E142E-8C0F-4E02-8A93-2FDB8942F3DB}"/>
              </a:ext>
            </a:extLst>
          </p:cNvPr>
          <p:cNvSpPr txBox="1"/>
          <p:nvPr/>
        </p:nvSpPr>
        <p:spPr>
          <a:xfrm>
            <a:off x="152399" y="6226146"/>
            <a:ext cx="11887199" cy="369332"/>
          </a:xfrm>
          <a:prstGeom prst="rect">
            <a:avLst/>
          </a:prstGeom>
          <a:noFill/>
        </p:spPr>
        <p:txBody>
          <a:bodyPr wrap="square" rtlCol="0">
            <a:spAutoFit/>
          </a:bodyPr>
          <a:lstStyle/>
          <a:p>
            <a:r>
              <a:rPr lang="en-US" dirty="0"/>
              <a:t>We can see that the expected revenue is likely between $4 and $6, and unlikely to be outside this range.</a:t>
            </a:r>
          </a:p>
        </p:txBody>
      </p:sp>
    </p:spTree>
    <p:extLst>
      <p:ext uri="{BB962C8B-B14F-4D97-AF65-F5344CB8AC3E}">
        <p14:creationId xmlns:p14="http://schemas.microsoft.com/office/powerpoint/2010/main" val="1291597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4B87-AB10-4A82-A25A-6B5E713E302F}"/>
              </a:ext>
            </a:extLst>
          </p:cNvPr>
          <p:cNvSpPr>
            <a:spLocks noGrp="1"/>
          </p:cNvSpPr>
          <p:nvPr>
            <p:ph type="title"/>
          </p:nvPr>
        </p:nvSpPr>
        <p:spPr/>
        <p:txBody>
          <a:bodyPr/>
          <a:lstStyle/>
          <a:p>
            <a:r>
              <a:rPr lang="en-US" dirty="0"/>
              <a:t>Extending to an A/B Experiment:</a:t>
            </a:r>
            <a:br>
              <a:rPr lang="en-US" dirty="0"/>
            </a:br>
            <a:r>
              <a:rPr lang="en-US" dirty="0"/>
              <a:t>Some Artificial Data</a:t>
            </a:r>
          </a:p>
        </p:txBody>
      </p:sp>
      <p:sp>
        <p:nvSpPr>
          <p:cNvPr id="3" name="Content Placeholder 2">
            <a:extLst>
              <a:ext uri="{FF2B5EF4-FFF2-40B4-BE49-F238E27FC236}">
                <a16:creationId xmlns:a16="http://schemas.microsoft.com/office/drawing/2014/main" id="{9A48C58C-82E6-4E00-BAF3-1D5DE29250ED}"/>
              </a:ext>
            </a:extLst>
          </p:cNvPr>
          <p:cNvSpPr>
            <a:spLocks noGrp="1"/>
          </p:cNvSpPr>
          <p:nvPr>
            <p:ph idx="1"/>
          </p:nvPr>
        </p:nvSpPr>
        <p:spPr>
          <a:xfrm>
            <a:off x="818712" y="2222287"/>
            <a:ext cx="10554574" cy="4635713"/>
          </a:xfrm>
        </p:spPr>
        <p:txBody>
          <a:bodyPr>
            <a:normAutofit/>
          </a:bodyPr>
          <a:lstStyle/>
          <a:p>
            <a:pPr marL="0" indent="0">
              <a:buNone/>
            </a:pPr>
            <a:r>
              <a:rPr lang="pt-BR" sz="1400" dirty="0">
                <a:latin typeface="Consolas" panose="020B0609020204030204" pitchFamily="49" charset="0"/>
              </a:rPr>
              <a:t>N_A = 1000</a:t>
            </a:r>
          </a:p>
          <a:p>
            <a:pPr marL="0" indent="0">
              <a:buNone/>
            </a:pPr>
            <a:r>
              <a:rPr lang="pt-BR" sz="1400" dirty="0">
                <a:latin typeface="Consolas" panose="020B0609020204030204" pitchFamily="49" charset="0"/>
              </a:rPr>
              <a:t>N_A_79 = 10</a:t>
            </a:r>
          </a:p>
          <a:p>
            <a:pPr marL="0" indent="0">
              <a:buNone/>
            </a:pPr>
            <a:r>
              <a:rPr lang="pt-BR" sz="1400" dirty="0">
                <a:latin typeface="Consolas" panose="020B0609020204030204" pitchFamily="49" charset="0"/>
              </a:rPr>
              <a:t>N_A_49 = 46</a:t>
            </a:r>
          </a:p>
          <a:p>
            <a:pPr marL="0" indent="0">
              <a:buNone/>
            </a:pPr>
            <a:r>
              <a:rPr lang="pt-BR" sz="1400" dirty="0">
                <a:latin typeface="Consolas" panose="020B0609020204030204" pitchFamily="49" charset="0"/>
              </a:rPr>
              <a:t>N_A_25 = 80</a:t>
            </a:r>
          </a:p>
          <a:p>
            <a:pPr marL="0" indent="0">
              <a:buNone/>
            </a:pPr>
            <a:r>
              <a:rPr lang="pt-BR" sz="1400" dirty="0">
                <a:latin typeface="Consolas" panose="020B0609020204030204" pitchFamily="49" charset="0"/>
              </a:rPr>
              <a:t>N_A_0 = N_A - (N_A_79 + N_A_49 + N_A_49)</a:t>
            </a:r>
          </a:p>
          <a:p>
            <a:pPr marL="0" indent="0">
              <a:buNone/>
            </a:pPr>
            <a:r>
              <a:rPr lang="pt-BR" sz="1400" dirty="0">
                <a:latin typeface="Consolas" panose="020B0609020204030204" pitchFamily="49" charset="0"/>
              </a:rPr>
              <a:t>observations_A = np.array([N_A_79, N_A_49, N_A_25, N_A_0])</a:t>
            </a:r>
          </a:p>
          <a:p>
            <a:pPr marL="0" indent="0">
              <a:buNone/>
            </a:pPr>
            <a:endParaRPr lang="pt-BR" sz="1400" dirty="0">
              <a:latin typeface="Consolas" panose="020B0609020204030204" pitchFamily="49" charset="0"/>
            </a:endParaRPr>
          </a:p>
          <a:p>
            <a:pPr marL="0" indent="0">
              <a:buNone/>
            </a:pPr>
            <a:r>
              <a:rPr lang="pt-BR" sz="1400" dirty="0">
                <a:latin typeface="Consolas" panose="020B0609020204030204" pitchFamily="49" charset="0"/>
              </a:rPr>
              <a:t>N_B = 2000</a:t>
            </a:r>
          </a:p>
          <a:p>
            <a:pPr marL="0" indent="0">
              <a:buNone/>
            </a:pPr>
            <a:r>
              <a:rPr lang="pt-BR" sz="1400" dirty="0">
                <a:latin typeface="Consolas" panose="020B0609020204030204" pitchFamily="49" charset="0"/>
              </a:rPr>
              <a:t>N_B_79 = 45</a:t>
            </a:r>
          </a:p>
          <a:p>
            <a:pPr marL="0" indent="0">
              <a:buNone/>
            </a:pPr>
            <a:r>
              <a:rPr lang="pt-BR" sz="1400" dirty="0">
                <a:latin typeface="Consolas" panose="020B0609020204030204" pitchFamily="49" charset="0"/>
              </a:rPr>
              <a:t>N_B_49 = 84</a:t>
            </a:r>
          </a:p>
          <a:p>
            <a:pPr marL="0" indent="0">
              <a:buNone/>
            </a:pPr>
            <a:r>
              <a:rPr lang="pt-BR" sz="1400" dirty="0">
                <a:latin typeface="Consolas" panose="020B0609020204030204" pitchFamily="49" charset="0"/>
              </a:rPr>
              <a:t>N_B_25 = 200</a:t>
            </a:r>
          </a:p>
          <a:p>
            <a:pPr marL="0" indent="0">
              <a:buNone/>
            </a:pPr>
            <a:r>
              <a:rPr lang="pt-BR" sz="1400" dirty="0">
                <a:latin typeface="Consolas" panose="020B0609020204030204" pitchFamily="49" charset="0"/>
              </a:rPr>
              <a:t>N_B_0 = N_B - (N_B_79 + N_B_49 + N_B_49)</a:t>
            </a:r>
          </a:p>
          <a:p>
            <a:pPr marL="0" indent="0">
              <a:buNone/>
            </a:pPr>
            <a:r>
              <a:rPr lang="pt-BR" sz="1400" dirty="0">
                <a:latin typeface="Consolas" panose="020B0609020204030204" pitchFamily="49" charset="0"/>
              </a:rPr>
              <a:t>observations_B = np.array([N_B_79, N_B_49, N_B_25, N_B_0])</a:t>
            </a:r>
            <a:endParaRPr lang="en-US" sz="1400" dirty="0">
              <a:latin typeface="Consolas" panose="020B0609020204030204" pitchFamily="49" charset="0"/>
            </a:endParaRPr>
          </a:p>
        </p:txBody>
      </p:sp>
    </p:spTree>
    <p:extLst>
      <p:ext uri="{BB962C8B-B14F-4D97-AF65-F5344CB8AC3E}">
        <p14:creationId xmlns:p14="http://schemas.microsoft.com/office/powerpoint/2010/main" val="2981321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4B87-AB10-4A82-A25A-6B5E713E302F}"/>
              </a:ext>
            </a:extLst>
          </p:cNvPr>
          <p:cNvSpPr>
            <a:spLocks noGrp="1"/>
          </p:cNvSpPr>
          <p:nvPr>
            <p:ph type="title"/>
          </p:nvPr>
        </p:nvSpPr>
        <p:spPr/>
        <p:txBody>
          <a:bodyPr/>
          <a:lstStyle/>
          <a:p>
            <a:r>
              <a:rPr lang="en-US" dirty="0"/>
              <a:t>Extending to an A/B Experiment:</a:t>
            </a:r>
            <a:br>
              <a:rPr lang="en-US" dirty="0"/>
            </a:br>
            <a:r>
              <a:rPr lang="en-US" dirty="0"/>
              <a:t>The Model</a:t>
            </a:r>
          </a:p>
        </p:txBody>
      </p:sp>
      <p:sp>
        <p:nvSpPr>
          <p:cNvPr id="3" name="Content Placeholder 2">
            <a:extLst>
              <a:ext uri="{FF2B5EF4-FFF2-40B4-BE49-F238E27FC236}">
                <a16:creationId xmlns:a16="http://schemas.microsoft.com/office/drawing/2014/main" id="{9A48C58C-82E6-4E00-BAF3-1D5DE29250ED}"/>
              </a:ext>
            </a:extLst>
          </p:cNvPr>
          <p:cNvSpPr>
            <a:spLocks noGrp="1"/>
          </p:cNvSpPr>
          <p:nvPr>
            <p:ph idx="1"/>
          </p:nvPr>
        </p:nvSpPr>
        <p:spPr>
          <a:xfrm>
            <a:off x="818712" y="2222287"/>
            <a:ext cx="10554574" cy="4635713"/>
          </a:xfrm>
        </p:spPr>
        <p:txBody>
          <a:bodyPr>
            <a:normAutofit/>
          </a:bodyPr>
          <a:lstStyle/>
          <a:p>
            <a:pPr marL="0" indent="0">
              <a:buNone/>
            </a:pPr>
            <a:r>
              <a:rPr lang="en-US" sz="1400" dirty="0" err="1">
                <a:latin typeface="Consolas" panose="020B0609020204030204" pitchFamily="49" charset="0"/>
              </a:rPr>
              <a:t>prior_parameters</a:t>
            </a:r>
            <a:r>
              <a:rPr lang="en-US" sz="1400" dirty="0">
                <a:latin typeface="Consolas" panose="020B0609020204030204" pitchFamily="49" charset="0"/>
              </a:rPr>
              <a:t> = </a:t>
            </a:r>
            <a:r>
              <a:rPr lang="en-US" sz="1400" dirty="0" err="1">
                <a:latin typeface="Consolas" panose="020B0609020204030204" pitchFamily="49" charset="0"/>
              </a:rPr>
              <a:t>np.array</a:t>
            </a:r>
            <a:r>
              <a:rPr lang="en-US" sz="1400" dirty="0">
                <a:latin typeface="Consolas" panose="020B0609020204030204" pitchFamily="49" charset="0"/>
              </a:rPr>
              <a:t>([1,1,1,1])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posterior_samples_A</a:t>
            </a:r>
            <a:r>
              <a:rPr lang="en-US" sz="1400" dirty="0">
                <a:latin typeface="Consolas" panose="020B0609020204030204" pitchFamily="49" charset="0"/>
              </a:rPr>
              <a:t> = </a:t>
            </a:r>
            <a:r>
              <a:rPr lang="en-US" sz="1400" dirty="0" err="1">
                <a:latin typeface="Consolas" panose="020B0609020204030204" pitchFamily="49" charset="0"/>
              </a:rPr>
              <a:t>np.random.dirichlet</a:t>
            </a:r>
            <a:r>
              <a:rPr lang="en-US" sz="1400" dirty="0">
                <a:latin typeface="Consolas" panose="020B0609020204030204" pitchFamily="49" charset="0"/>
              </a:rPr>
              <a:t>(</a:t>
            </a:r>
            <a:r>
              <a:rPr lang="en-US" sz="1400" dirty="0" err="1">
                <a:latin typeface="Consolas" panose="020B0609020204030204" pitchFamily="49" charset="0"/>
              </a:rPr>
              <a:t>prior_parameters</a:t>
            </a:r>
            <a:r>
              <a:rPr lang="en-US" sz="1400" dirty="0">
                <a:latin typeface="Consolas" panose="020B0609020204030204" pitchFamily="49" charset="0"/>
              </a:rPr>
              <a:t> + </a:t>
            </a:r>
            <a:r>
              <a:rPr lang="en-US" sz="1400" dirty="0" err="1">
                <a:latin typeface="Consolas" panose="020B0609020204030204" pitchFamily="49" charset="0"/>
              </a:rPr>
              <a:t>observations_A</a:t>
            </a:r>
            <a:r>
              <a:rPr lang="en-US" sz="1400" dirty="0">
                <a:latin typeface="Consolas" panose="020B0609020204030204" pitchFamily="49" charset="0"/>
              </a:rPr>
              <a:t>, size = 10000)</a:t>
            </a:r>
          </a:p>
          <a:p>
            <a:pPr marL="0" indent="0">
              <a:buNone/>
            </a:pPr>
            <a:r>
              <a:rPr lang="en-US" sz="1400" dirty="0" err="1">
                <a:latin typeface="Consolas" panose="020B0609020204030204" pitchFamily="49" charset="0"/>
              </a:rPr>
              <a:t>posterior_samples_B</a:t>
            </a:r>
            <a:r>
              <a:rPr lang="en-US" sz="1400" dirty="0">
                <a:latin typeface="Consolas" panose="020B0609020204030204" pitchFamily="49" charset="0"/>
              </a:rPr>
              <a:t> = </a:t>
            </a:r>
            <a:r>
              <a:rPr lang="en-US" sz="1400" dirty="0" err="1">
                <a:latin typeface="Consolas" panose="020B0609020204030204" pitchFamily="49" charset="0"/>
              </a:rPr>
              <a:t>np.random.dirichlet</a:t>
            </a:r>
            <a:r>
              <a:rPr lang="en-US" sz="1400" dirty="0">
                <a:latin typeface="Consolas" panose="020B0609020204030204" pitchFamily="49" charset="0"/>
              </a:rPr>
              <a:t>(</a:t>
            </a:r>
            <a:r>
              <a:rPr lang="en-US" sz="1400" dirty="0" err="1">
                <a:latin typeface="Consolas" panose="020B0609020204030204" pitchFamily="49" charset="0"/>
              </a:rPr>
              <a:t>prior_parameters</a:t>
            </a:r>
            <a:r>
              <a:rPr lang="en-US" sz="1400" dirty="0">
                <a:latin typeface="Consolas" panose="020B0609020204030204" pitchFamily="49" charset="0"/>
              </a:rPr>
              <a:t> + </a:t>
            </a:r>
            <a:r>
              <a:rPr lang="en-US" sz="1400" dirty="0" err="1">
                <a:latin typeface="Consolas" panose="020B0609020204030204" pitchFamily="49" charset="0"/>
              </a:rPr>
              <a:t>observations_B</a:t>
            </a:r>
            <a:r>
              <a:rPr lang="en-US" sz="1400" dirty="0">
                <a:latin typeface="Consolas" panose="020B0609020204030204" pitchFamily="49" charset="0"/>
              </a:rPr>
              <a:t>, size = 10000)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expected_revenue</a:t>
            </a:r>
            <a:r>
              <a:rPr lang="en-US" sz="1400" dirty="0">
                <a:latin typeface="Consolas" panose="020B0609020204030204" pitchFamily="49" charset="0"/>
              </a:rPr>
              <a:t>(P):</a:t>
            </a:r>
          </a:p>
          <a:p>
            <a:pPr marL="0" indent="0">
              <a:buNone/>
            </a:pPr>
            <a:r>
              <a:rPr lang="en-US" sz="1400" dirty="0">
                <a:latin typeface="Consolas" panose="020B0609020204030204" pitchFamily="49" charset="0"/>
              </a:rPr>
              <a:t>    return 79*P[:,0] + 49*P[:,1] + 25*P[:,2] + 0*P[:,3]</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posterior_expected_revenue_A</a:t>
            </a:r>
            <a:r>
              <a:rPr lang="en-US" sz="1400" dirty="0">
                <a:latin typeface="Consolas" panose="020B0609020204030204" pitchFamily="49" charset="0"/>
              </a:rPr>
              <a:t> = </a:t>
            </a:r>
            <a:r>
              <a:rPr lang="en-US" sz="1400" dirty="0" err="1">
                <a:latin typeface="Consolas" panose="020B0609020204030204" pitchFamily="49" charset="0"/>
              </a:rPr>
              <a:t>expected_revenue</a:t>
            </a:r>
            <a:r>
              <a:rPr lang="en-US" sz="1400" dirty="0">
                <a:latin typeface="Consolas" panose="020B0609020204030204" pitchFamily="49" charset="0"/>
              </a:rPr>
              <a:t>(</a:t>
            </a:r>
            <a:r>
              <a:rPr lang="en-US" sz="1400" dirty="0" err="1">
                <a:latin typeface="Consolas" panose="020B0609020204030204" pitchFamily="49" charset="0"/>
              </a:rPr>
              <a:t>posterior_samples_A</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posterior_expected_revenue_B</a:t>
            </a:r>
            <a:r>
              <a:rPr lang="en-US" sz="1400" dirty="0">
                <a:latin typeface="Consolas" panose="020B0609020204030204" pitchFamily="49" charset="0"/>
              </a:rPr>
              <a:t> = </a:t>
            </a:r>
            <a:r>
              <a:rPr lang="en-US" sz="1400" dirty="0" err="1">
                <a:latin typeface="Consolas" panose="020B0609020204030204" pitchFamily="49" charset="0"/>
              </a:rPr>
              <a:t>expected_revenue</a:t>
            </a:r>
            <a:r>
              <a:rPr lang="en-US" sz="1400" dirty="0">
                <a:latin typeface="Consolas" panose="020B0609020204030204" pitchFamily="49" charset="0"/>
              </a:rPr>
              <a:t>(</a:t>
            </a:r>
            <a:r>
              <a:rPr lang="en-US" sz="1400" dirty="0" err="1">
                <a:latin typeface="Consolas" panose="020B0609020204030204" pitchFamily="49" charset="0"/>
              </a:rPr>
              <a:t>posterior_samples_B</a:t>
            </a:r>
            <a:r>
              <a:rPr lang="en-US" sz="1400" dirty="0">
                <a:latin typeface="Consolas" panose="020B0609020204030204" pitchFamily="49" charset="0"/>
              </a:rPr>
              <a:t>)</a:t>
            </a:r>
          </a:p>
        </p:txBody>
      </p:sp>
    </p:spTree>
    <p:extLst>
      <p:ext uri="{BB962C8B-B14F-4D97-AF65-F5344CB8AC3E}">
        <p14:creationId xmlns:p14="http://schemas.microsoft.com/office/powerpoint/2010/main" val="316161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4B87-AB10-4A82-A25A-6B5E713E302F}"/>
              </a:ext>
            </a:extLst>
          </p:cNvPr>
          <p:cNvSpPr>
            <a:spLocks noGrp="1"/>
          </p:cNvSpPr>
          <p:nvPr>
            <p:ph type="title"/>
          </p:nvPr>
        </p:nvSpPr>
        <p:spPr/>
        <p:txBody>
          <a:bodyPr/>
          <a:lstStyle/>
          <a:p>
            <a:r>
              <a:rPr lang="en-US" dirty="0"/>
              <a:t>Extending to an A/B Experiment:</a:t>
            </a:r>
            <a:br>
              <a:rPr lang="en-US" dirty="0"/>
            </a:br>
            <a:r>
              <a:rPr lang="en-US" dirty="0"/>
              <a:t>The Results</a:t>
            </a:r>
          </a:p>
        </p:txBody>
      </p:sp>
      <p:sp>
        <p:nvSpPr>
          <p:cNvPr id="3" name="Content Placeholder 2">
            <a:extLst>
              <a:ext uri="{FF2B5EF4-FFF2-40B4-BE49-F238E27FC236}">
                <a16:creationId xmlns:a16="http://schemas.microsoft.com/office/drawing/2014/main" id="{9A48C58C-82E6-4E00-BAF3-1D5DE29250ED}"/>
              </a:ext>
            </a:extLst>
          </p:cNvPr>
          <p:cNvSpPr>
            <a:spLocks noGrp="1"/>
          </p:cNvSpPr>
          <p:nvPr>
            <p:ph idx="1"/>
          </p:nvPr>
        </p:nvSpPr>
        <p:spPr>
          <a:xfrm>
            <a:off x="818712" y="5339166"/>
            <a:ext cx="10554574" cy="1518834"/>
          </a:xfrm>
        </p:spPr>
        <p:txBody>
          <a:bodyPr>
            <a:normAutofit fontScale="92500" lnSpcReduction="10000"/>
          </a:bodyPr>
          <a:lstStyle/>
          <a:p>
            <a:pPr marL="0" indent="0">
              <a:buNone/>
            </a:pPr>
            <a:r>
              <a:rPr lang="en-US" sz="1400" dirty="0">
                <a:latin typeface="Consolas" panose="020B0609020204030204" pitchFamily="49" charset="0"/>
              </a:rPr>
              <a:t>p = (</a:t>
            </a:r>
            <a:r>
              <a:rPr lang="en-US" sz="1400" dirty="0" err="1">
                <a:latin typeface="Consolas" panose="020B0609020204030204" pitchFamily="49" charset="0"/>
              </a:rPr>
              <a:t>posterior_expected_revenue_B</a:t>
            </a:r>
            <a:r>
              <a:rPr lang="en-US" sz="1400" dirty="0">
                <a:latin typeface="Consolas" panose="020B0609020204030204" pitchFamily="49" charset="0"/>
              </a:rPr>
              <a:t> &gt; </a:t>
            </a:r>
            <a:r>
              <a:rPr lang="en-US" sz="1400" dirty="0" err="1">
                <a:latin typeface="Consolas" panose="020B0609020204030204" pitchFamily="49" charset="0"/>
              </a:rPr>
              <a:t>posterior_expected_revenue_A</a:t>
            </a:r>
            <a:r>
              <a:rPr lang="en-US" sz="1400" dirty="0">
                <a:latin typeface="Consolas" panose="020B0609020204030204" pitchFamily="49" charset="0"/>
              </a:rPr>
              <a:t>).mean()</a:t>
            </a:r>
          </a:p>
          <a:p>
            <a:pPr marL="0" indent="0">
              <a:buNone/>
            </a:pPr>
            <a:r>
              <a:rPr lang="en-US" sz="1400" dirty="0">
                <a:latin typeface="Consolas" panose="020B0609020204030204" pitchFamily="49" charset="0"/>
              </a:rPr>
              <a:t>print("Probability that page B has a higher revenue than page A: %.3f" % p)</a:t>
            </a:r>
          </a:p>
          <a:p>
            <a:pPr marL="0" indent="0">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[Output]:</a:t>
            </a:r>
          </a:p>
          <a:p>
            <a:pPr marL="0" indent="0" algn="just">
              <a:buNone/>
            </a:pPr>
            <a:r>
              <a:rPr lang="en-US" sz="1400" dirty="0">
                <a:latin typeface="Consolas" panose="020B0609020204030204" pitchFamily="49" charset="0"/>
              </a:rPr>
              <a:t>Probability that page B has a higher revenue than page A: 0.965</a:t>
            </a:r>
          </a:p>
        </p:txBody>
      </p:sp>
      <p:pic>
        <p:nvPicPr>
          <p:cNvPr id="4" name="Picture 3">
            <a:extLst>
              <a:ext uri="{FF2B5EF4-FFF2-40B4-BE49-F238E27FC236}">
                <a16:creationId xmlns:a16="http://schemas.microsoft.com/office/drawing/2014/main" id="{AD5F98D0-BAB4-4550-8CFC-3CF6B7793020}"/>
              </a:ext>
            </a:extLst>
          </p:cNvPr>
          <p:cNvPicPr>
            <a:picLocks noChangeAspect="1"/>
          </p:cNvPicPr>
          <p:nvPr/>
        </p:nvPicPr>
        <p:blipFill>
          <a:blip r:embed="rId2"/>
          <a:stretch>
            <a:fillRect/>
          </a:stretch>
        </p:blipFill>
        <p:spPr>
          <a:xfrm>
            <a:off x="2163870" y="2298269"/>
            <a:ext cx="7724775" cy="2819400"/>
          </a:xfrm>
          <a:prstGeom prst="rect">
            <a:avLst/>
          </a:prstGeom>
        </p:spPr>
      </p:pic>
    </p:spTree>
    <p:extLst>
      <p:ext uri="{BB962C8B-B14F-4D97-AF65-F5344CB8AC3E}">
        <p14:creationId xmlns:p14="http://schemas.microsoft.com/office/powerpoint/2010/main" val="175102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92671-0078-4640-AF53-11ECA7D80150}"/>
              </a:ext>
            </a:extLst>
          </p:cNvPr>
          <p:cNvSpPr>
            <a:spLocks noGrp="1"/>
          </p:cNvSpPr>
          <p:nvPr>
            <p:ph type="title"/>
          </p:nvPr>
        </p:nvSpPr>
        <p:spPr/>
        <p:txBody>
          <a:bodyPr/>
          <a:lstStyle/>
          <a:p>
            <a:r>
              <a:rPr lang="en-US" dirty="0"/>
              <a:t>Hypothesis Testing</a:t>
            </a:r>
          </a:p>
        </p:txBody>
      </p:sp>
      <p:sp>
        <p:nvSpPr>
          <p:cNvPr id="5" name="Content Placeholder 4">
            <a:extLst>
              <a:ext uri="{FF2B5EF4-FFF2-40B4-BE49-F238E27FC236}">
                <a16:creationId xmlns:a16="http://schemas.microsoft.com/office/drawing/2014/main" id="{BC6DA2C4-3955-4497-BE50-C6B8BC3892F8}"/>
              </a:ext>
            </a:extLst>
          </p:cNvPr>
          <p:cNvSpPr>
            <a:spLocks noGrp="1"/>
          </p:cNvSpPr>
          <p:nvPr>
            <p:ph idx="1"/>
          </p:nvPr>
        </p:nvSpPr>
        <p:spPr/>
        <p:txBody>
          <a:bodyPr/>
          <a:lstStyle/>
          <a:p>
            <a:pPr marL="0" indent="0" algn="just">
              <a:buNone/>
            </a:pPr>
            <a:r>
              <a:rPr lang="en-US" dirty="0"/>
              <a:t>One of the most frequently encountered scientific procedures is a comparison of two groups. Given data from two groups, researchers ask various comparative questions: How much is one group different from another? Can we be reasonably sure that the difference is non-zero? How certain are we about the magnitude of difference? These questions are difficult to answer because data are contaminated by random variability.</a:t>
            </a:r>
          </a:p>
          <a:p>
            <a:pPr marL="0" indent="0" algn="just">
              <a:buNone/>
            </a:pPr>
            <a:endParaRPr lang="en-US" dirty="0"/>
          </a:p>
        </p:txBody>
      </p:sp>
    </p:spTree>
    <p:extLst>
      <p:ext uri="{BB962C8B-B14F-4D97-AF65-F5344CB8AC3E}">
        <p14:creationId xmlns:p14="http://schemas.microsoft.com/office/powerpoint/2010/main" val="171430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4B87-AB10-4A82-A25A-6B5E713E302F}"/>
              </a:ext>
            </a:extLst>
          </p:cNvPr>
          <p:cNvSpPr>
            <a:spLocks noGrp="1"/>
          </p:cNvSpPr>
          <p:nvPr>
            <p:ph type="title"/>
          </p:nvPr>
        </p:nvSpPr>
        <p:spPr/>
        <p:txBody>
          <a:bodyPr/>
          <a:lstStyle/>
          <a:p>
            <a:r>
              <a:rPr lang="en-US" dirty="0"/>
              <a:t>Posterior distribution of the delta between expected revenues of pages A and B</a:t>
            </a:r>
          </a:p>
        </p:txBody>
      </p:sp>
      <p:sp>
        <p:nvSpPr>
          <p:cNvPr id="3" name="Content Placeholder 2">
            <a:extLst>
              <a:ext uri="{FF2B5EF4-FFF2-40B4-BE49-F238E27FC236}">
                <a16:creationId xmlns:a16="http://schemas.microsoft.com/office/drawing/2014/main" id="{9A48C58C-82E6-4E00-BAF3-1D5DE29250ED}"/>
              </a:ext>
            </a:extLst>
          </p:cNvPr>
          <p:cNvSpPr>
            <a:spLocks noGrp="1"/>
          </p:cNvSpPr>
          <p:nvPr>
            <p:ph idx="1"/>
          </p:nvPr>
        </p:nvSpPr>
        <p:spPr>
          <a:xfrm>
            <a:off x="818712" y="5339166"/>
            <a:ext cx="10554574" cy="1518834"/>
          </a:xfrm>
        </p:spPr>
        <p:txBody>
          <a:bodyPr>
            <a:normAutofit/>
          </a:bodyPr>
          <a:lstStyle/>
          <a:p>
            <a:pPr marL="0" indent="0" algn="just">
              <a:buNone/>
            </a:pPr>
            <a:r>
              <a:rPr lang="en-US" dirty="0"/>
              <a:t>Looking at this posterior, we see that there is about a 50% chance that the difference is more than $1, and possibly even larger than $2. And if we are wrong about our choice of B (which is possible), we probably won’t lose much: The distribution doesn’t extend much past −$0.50.</a:t>
            </a:r>
          </a:p>
        </p:txBody>
      </p:sp>
      <p:pic>
        <p:nvPicPr>
          <p:cNvPr id="5" name="Picture 4">
            <a:extLst>
              <a:ext uri="{FF2B5EF4-FFF2-40B4-BE49-F238E27FC236}">
                <a16:creationId xmlns:a16="http://schemas.microsoft.com/office/drawing/2014/main" id="{F856CAC4-EEC5-4EF9-BE13-B712EE67DBBB}"/>
              </a:ext>
            </a:extLst>
          </p:cNvPr>
          <p:cNvPicPr>
            <a:picLocks noChangeAspect="1"/>
          </p:cNvPicPr>
          <p:nvPr/>
        </p:nvPicPr>
        <p:blipFill>
          <a:blip r:embed="rId2"/>
          <a:stretch>
            <a:fillRect/>
          </a:stretch>
        </p:blipFill>
        <p:spPr>
          <a:xfrm>
            <a:off x="2148371" y="2321517"/>
            <a:ext cx="7724775" cy="2819400"/>
          </a:xfrm>
          <a:prstGeom prst="rect">
            <a:avLst/>
          </a:prstGeom>
        </p:spPr>
      </p:pic>
    </p:spTree>
    <p:extLst>
      <p:ext uri="{BB962C8B-B14F-4D97-AF65-F5344CB8AC3E}">
        <p14:creationId xmlns:p14="http://schemas.microsoft.com/office/powerpoint/2010/main" val="533297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40BF07-839B-49FA-9ACA-4146EE0D7BC1}"/>
              </a:ext>
            </a:extLst>
          </p:cNvPr>
          <p:cNvSpPr>
            <a:spLocks noGrp="1"/>
          </p:cNvSpPr>
          <p:nvPr>
            <p:ph type="title"/>
          </p:nvPr>
        </p:nvSpPr>
        <p:spPr/>
        <p:txBody>
          <a:bodyPr/>
          <a:lstStyle/>
          <a:p>
            <a:r>
              <a:rPr lang="en-US" dirty="0"/>
              <a:t>Bayesian Estimation Supersedes the T-Test</a:t>
            </a:r>
          </a:p>
        </p:txBody>
      </p:sp>
      <p:sp>
        <p:nvSpPr>
          <p:cNvPr id="5" name="Text Placeholder 4">
            <a:extLst>
              <a:ext uri="{FF2B5EF4-FFF2-40B4-BE49-F238E27FC236}">
                <a16:creationId xmlns:a16="http://schemas.microsoft.com/office/drawing/2014/main" id="{99F85CB0-D2E0-4AC7-BB8C-262DF62177DC}"/>
              </a:ext>
            </a:extLst>
          </p:cNvPr>
          <p:cNvSpPr>
            <a:spLocks noGrp="1"/>
          </p:cNvSpPr>
          <p:nvPr>
            <p:ph type="body" idx="1"/>
          </p:nvPr>
        </p:nvSpPr>
        <p:spPr/>
        <p:txBody>
          <a:bodyPr/>
          <a:lstStyle/>
          <a:p>
            <a:r>
              <a:rPr lang="en-US" dirty="0"/>
              <a:t>BEST</a:t>
            </a:r>
          </a:p>
        </p:txBody>
      </p:sp>
    </p:spTree>
    <p:extLst>
      <p:ext uri="{BB962C8B-B14F-4D97-AF65-F5344CB8AC3E}">
        <p14:creationId xmlns:p14="http://schemas.microsoft.com/office/powerpoint/2010/main" val="1307330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3099F-AC76-4266-85A8-52C88719260A}"/>
              </a:ext>
            </a:extLst>
          </p:cNvPr>
          <p:cNvSpPr>
            <a:spLocks noGrp="1"/>
          </p:cNvSpPr>
          <p:nvPr>
            <p:ph type="title"/>
          </p:nvPr>
        </p:nvSpPr>
        <p:spPr/>
        <p:txBody>
          <a:bodyPr/>
          <a:lstStyle/>
          <a:p>
            <a:r>
              <a:rPr lang="en-US" dirty="0"/>
              <a:t>Student’s T-Test</a:t>
            </a:r>
          </a:p>
        </p:txBody>
      </p:sp>
      <p:sp>
        <p:nvSpPr>
          <p:cNvPr id="5" name="Content Placeholder 4">
            <a:extLst>
              <a:ext uri="{FF2B5EF4-FFF2-40B4-BE49-F238E27FC236}">
                <a16:creationId xmlns:a16="http://schemas.microsoft.com/office/drawing/2014/main" id="{D6DD45C2-C1D6-4354-85DE-A799F0DB496A}"/>
              </a:ext>
            </a:extLst>
          </p:cNvPr>
          <p:cNvSpPr>
            <a:spLocks noGrp="1"/>
          </p:cNvSpPr>
          <p:nvPr>
            <p:ph idx="1"/>
          </p:nvPr>
        </p:nvSpPr>
        <p:spPr>
          <a:xfrm>
            <a:off x="818712" y="2100021"/>
            <a:ext cx="10554574" cy="3936569"/>
          </a:xfrm>
        </p:spPr>
        <p:txBody>
          <a:bodyPr>
            <a:normAutofit/>
          </a:bodyPr>
          <a:lstStyle/>
          <a:p>
            <a:pPr marL="0" indent="0" algn="just">
              <a:buNone/>
            </a:pPr>
            <a:r>
              <a:rPr lang="en-US" dirty="0"/>
              <a:t>Probably the most taught statistical test in classrooms is the </a:t>
            </a:r>
            <a:r>
              <a:rPr lang="en-US" i="1" dirty="0"/>
              <a:t>t-test</a:t>
            </a:r>
            <a:r>
              <a:rPr lang="en-US" dirty="0"/>
              <a:t>. The traditional t-test is a frequentist test to determine whether there is a significant difference between the means of two groups</a:t>
            </a:r>
          </a:p>
          <a:p>
            <a:pPr marL="0" indent="0" algn="just">
              <a:buNone/>
            </a:pPr>
            <a:r>
              <a:rPr lang="en-US" dirty="0"/>
              <a:t>More generally, the t-test is any statistical hypothesis test in which the test statistic follows a Student's t-distribution under the null hypothesis.</a:t>
            </a:r>
          </a:p>
          <a:p>
            <a:pPr marL="0" indent="0" algn="just">
              <a:buNone/>
            </a:pPr>
            <a:r>
              <a:rPr lang="en-US" dirty="0"/>
              <a:t>Among the most frequently used t-tests are:</a:t>
            </a:r>
          </a:p>
          <a:p>
            <a:pPr algn="just"/>
            <a:r>
              <a:rPr lang="en-US" dirty="0"/>
              <a:t>A one-sample location test of whether the mean of a population has a value specified in a null hypothesis.</a:t>
            </a:r>
          </a:p>
          <a:p>
            <a:pPr algn="just"/>
            <a:r>
              <a:rPr lang="en-US" dirty="0"/>
              <a:t>A two-sample location test of the null hypothesis such that the means of two populations are equal.</a:t>
            </a:r>
          </a:p>
        </p:txBody>
      </p:sp>
    </p:spTree>
    <p:extLst>
      <p:ext uri="{BB962C8B-B14F-4D97-AF65-F5344CB8AC3E}">
        <p14:creationId xmlns:p14="http://schemas.microsoft.com/office/powerpoint/2010/main" val="1220177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4AA70B-C269-4AC0-9CD3-C353AD699EC9}"/>
              </a:ext>
            </a:extLst>
          </p:cNvPr>
          <p:cNvSpPr>
            <a:spLocks noGrp="1"/>
          </p:cNvSpPr>
          <p:nvPr>
            <p:ph type="title"/>
          </p:nvPr>
        </p:nvSpPr>
        <p:spPr/>
        <p:txBody>
          <a:bodyPr/>
          <a:lstStyle/>
          <a:p>
            <a:r>
              <a:rPr lang="en-US" dirty="0"/>
              <a:t>Some History</a:t>
            </a:r>
          </a:p>
        </p:txBody>
      </p:sp>
      <p:sp>
        <p:nvSpPr>
          <p:cNvPr id="6" name="Content Placeholder 5">
            <a:extLst>
              <a:ext uri="{FF2B5EF4-FFF2-40B4-BE49-F238E27FC236}">
                <a16:creationId xmlns:a16="http://schemas.microsoft.com/office/drawing/2014/main" id="{39188696-34E9-4409-A587-CFF65E4E1FEB}"/>
              </a:ext>
            </a:extLst>
          </p:cNvPr>
          <p:cNvSpPr>
            <a:spLocks noGrp="1"/>
          </p:cNvSpPr>
          <p:nvPr>
            <p:ph sz="quarter" idx="13"/>
          </p:nvPr>
        </p:nvSpPr>
        <p:spPr>
          <a:xfrm>
            <a:off x="140540" y="1971639"/>
            <a:ext cx="6934436" cy="4630639"/>
          </a:xfrm>
        </p:spPr>
        <p:txBody>
          <a:bodyPr>
            <a:normAutofit fontScale="92500" lnSpcReduction="10000"/>
          </a:bodyPr>
          <a:lstStyle/>
          <a:p>
            <a:pPr marL="0" indent="0" algn="just">
              <a:buNone/>
            </a:pPr>
            <a:r>
              <a:rPr lang="en-US" sz="1800" dirty="0"/>
              <a:t>The t-statistic was introduced in 1908 by William Sealy </a:t>
            </a:r>
            <a:r>
              <a:rPr lang="en-US" sz="1800" dirty="0" err="1"/>
              <a:t>Gosset</a:t>
            </a:r>
            <a:r>
              <a:rPr lang="en-US" sz="1800" dirty="0"/>
              <a:t>, a chemist working for the Guinness brewery in Dublin, Ireland. "Student" was his pen name.</a:t>
            </a:r>
          </a:p>
          <a:p>
            <a:pPr marL="0" indent="0" algn="just">
              <a:buNone/>
            </a:pPr>
            <a:r>
              <a:rPr lang="en-US" sz="1800" dirty="0" err="1"/>
              <a:t>Gosset</a:t>
            </a:r>
            <a:r>
              <a:rPr lang="en-US" sz="1800" dirty="0"/>
              <a:t> had been hired owing to Claude Guinness's policy of recruiting the best graduates from Oxford and Cambridge to apply biochemistry and statistics to Guinness's industrial processes. </a:t>
            </a:r>
            <a:r>
              <a:rPr lang="en-US" sz="1800" dirty="0" err="1"/>
              <a:t>Gosset</a:t>
            </a:r>
            <a:r>
              <a:rPr lang="en-US" sz="1800" dirty="0"/>
              <a:t> devised the t-test as an economical way to monitor the quality of stout. The t-test work was submitted to and accepted in the journal </a:t>
            </a:r>
            <a:r>
              <a:rPr lang="en-US" sz="1800" dirty="0" err="1"/>
              <a:t>Biometrika</a:t>
            </a:r>
            <a:r>
              <a:rPr lang="en-US" sz="1800" dirty="0"/>
              <a:t> and published in 1908. Company policy at Guinness forbade its chemists from publishing their findings, so </a:t>
            </a:r>
            <a:r>
              <a:rPr lang="en-US" sz="1800" dirty="0" err="1"/>
              <a:t>Gosset</a:t>
            </a:r>
            <a:r>
              <a:rPr lang="en-US" sz="1800" dirty="0"/>
              <a:t> published his statistical work under the pseudonym "Student“.</a:t>
            </a:r>
          </a:p>
          <a:p>
            <a:pPr marL="0" indent="0" algn="just">
              <a:buNone/>
            </a:pPr>
            <a:r>
              <a:rPr lang="en-US" sz="1800" dirty="0"/>
              <a:t>Guinness had a policy of allowing technical staff leave for study (so-called "study leave"), which </a:t>
            </a:r>
            <a:r>
              <a:rPr lang="en-US" sz="1800" dirty="0" err="1"/>
              <a:t>Gosset</a:t>
            </a:r>
            <a:r>
              <a:rPr lang="en-US" sz="1800" dirty="0"/>
              <a:t> used during the first two terms of the 1906–1907 academic year in Professor Karl Pearson's Biometric Laboratory at University College London. </a:t>
            </a:r>
            <a:r>
              <a:rPr lang="en-US" sz="1800" dirty="0" err="1"/>
              <a:t>Gosset's</a:t>
            </a:r>
            <a:r>
              <a:rPr lang="en-US" sz="1800" dirty="0"/>
              <a:t> identity was then known to fellow statisticians and to editor-in-chief Karl Pearson.</a:t>
            </a:r>
          </a:p>
          <a:p>
            <a:pPr marL="0" indent="0">
              <a:buNone/>
            </a:pPr>
            <a:endParaRPr lang="en-US" sz="1800" dirty="0"/>
          </a:p>
        </p:txBody>
      </p:sp>
      <p:pic>
        <p:nvPicPr>
          <p:cNvPr id="7" name="Picture 6">
            <a:extLst>
              <a:ext uri="{FF2B5EF4-FFF2-40B4-BE49-F238E27FC236}">
                <a16:creationId xmlns:a16="http://schemas.microsoft.com/office/drawing/2014/main" id="{1207F85E-1CBD-42F0-B53A-9155E08D29D2}"/>
              </a:ext>
            </a:extLst>
          </p:cNvPr>
          <p:cNvPicPr>
            <a:picLocks noChangeAspect="1"/>
          </p:cNvPicPr>
          <p:nvPr/>
        </p:nvPicPr>
        <p:blipFill>
          <a:blip r:embed="rId2"/>
          <a:stretch>
            <a:fillRect/>
          </a:stretch>
        </p:blipFill>
        <p:spPr>
          <a:xfrm>
            <a:off x="9653158" y="159447"/>
            <a:ext cx="2286000" cy="2943225"/>
          </a:xfrm>
          <a:prstGeom prst="rect">
            <a:avLst/>
          </a:prstGeom>
        </p:spPr>
      </p:pic>
      <p:pic>
        <p:nvPicPr>
          <p:cNvPr id="8" name="Picture 7">
            <a:extLst>
              <a:ext uri="{FF2B5EF4-FFF2-40B4-BE49-F238E27FC236}">
                <a16:creationId xmlns:a16="http://schemas.microsoft.com/office/drawing/2014/main" id="{8AE633FC-7FAC-4216-A089-4B8C335EC120}"/>
              </a:ext>
            </a:extLst>
          </p:cNvPr>
          <p:cNvPicPr>
            <a:picLocks noChangeAspect="1"/>
          </p:cNvPicPr>
          <p:nvPr/>
        </p:nvPicPr>
        <p:blipFill>
          <a:blip r:embed="rId3"/>
          <a:stretch>
            <a:fillRect/>
          </a:stretch>
        </p:blipFill>
        <p:spPr>
          <a:xfrm>
            <a:off x="9843658" y="4421053"/>
            <a:ext cx="2095500" cy="2181225"/>
          </a:xfrm>
          <a:prstGeom prst="rect">
            <a:avLst/>
          </a:prstGeom>
        </p:spPr>
      </p:pic>
      <p:pic>
        <p:nvPicPr>
          <p:cNvPr id="9" name="Picture 8">
            <a:extLst>
              <a:ext uri="{FF2B5EF4-FFF2-40B4-BE49-F238E27FC236}">
                <a16:creationId xmlns:a16="http://schemas.microsoft.com/office/drawing/2014/main" id="{88F9E559-C2FB-4987-947A-1563D8AAE830}"/>
              </a:ext>
            </a:extLst>
          </p:cNvPr>
          <p:cNvPicPr>
            <a:picLocks noChangeAspect="1"/>
          </p:cNvPicPr>
          <p:nvPr/>
        </p:nvPicPr>
        <p:blipFill>
          <a:blip r:embed="rId4"/>
          <a:stretch>
            <a:fillRect/>
          </a:stretch>
        </p:blipFill>
        <p:spPr>
          <a:xfrm>
            <a:off x="7411567" y="2955557"/>
            <a:ext cx="2095500" cy="1571625"/>
          </a:xfrm>
          <a:prstGeom prst="rect">
            <a:avLst/>
          </a:prstGeom>
        </p:spPr>
      </p:pic>
    </p:spTree>
    <p:extLst>
      <p:ext uri="{BB962C8B-B14F-4D97-AF65-F5344CB8AC3E}">
        <p14:creationId xmlns:p14="http://schemas.microsoft.com/office/powerpoint/2010/main" val="228508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1514-39F2-44E1-B367-352BB7A07843}"/>
              </a:ext>
            </a:extLst>
          </p:cNvPr>
          <p:cNvSpPr>
            <a:spLocks noGrp="1"/>
          </p:cNvSpPr>
          <p:nvPr>
            <p:ph type="title"/>
          </p:nvPr>
        </p:nvSpPr>
        <p:spPr/>
        <p:txBody>
          <a:bodyPr/>
          <a:lstStyle/>
          <a:p>
            <a:r>
              <a:rPr lang="en-US" dirty="0"/>
              <a:t>Bayesian Estimation Supersedes the T-Test</a:t>
            </a:r>
          </a:p>
        </p:txBody>
      </p:sp>
      <p:sp>
        <p:nvSpPr>
          <p:cNvPr id="3" name="Content Placeholder 2">
            <a:extLst>
              <a:ext uri="{FF2B5EF4-FFF2-40B4-BE49-F238E27FC236}">
                <a16:creationId xmlns:a16="http://schemas.microsoft.com/office/drawing/2014/main" id="{393AC65E-4039-4D7C-95E5-64A8358CC1FF}"/>
              </a:ext>
            </a:extLst>
          </p:cNvPr>
          <p:cNvSpPr>
            <a:spLocks noGrp="1"/>
          </p:cNvSpPr>
          <p:nvPr>
            <p:ph idx="1"/>
          </p:nvPr>
        </p:nvSpPr>
        <p:spPr>
          <a:xfrm>
            <a:off x="369261" y="2299778"/>
            <a:ext cx="7279152" cy="3636511"/>
          </a:xfrm>
        </p:spPr>
        <p:txBody>
          <a:bodyPr/>
          <a:lstStyle/>
          <a:p>
            <a:pPr marL="0" indent="0">
              <a:buNone/>
            </a:pPr>
            <a:r>
              <a:rPr lang="en-US" dirty="0" err="1"/>
              <a:t>Kruschke</a:t>
            </a:r>
            <a:r>
              <a:rPr lang="en-US" dirty="0"/>
              <a:t>, J. K. (2013). Bayesian estimation supersedes the t test. Journal of Experimental Psychology: General, 142(2), 573.</a:t>
            </a:r>
          </a:p>
        </p:txBody>
      </p:sp>
      <p:pic>
        <p:nvPicPr>
          <p:cNvPr id="4" name="Picture 3">
            <a:extLst>
              <a:ext uri="{FF2B5EF4-FFF2-40B4-BE49-F238E27FC236}">
                <a16:creationId xmlns:a16="http://schemas.microsoft.com/office/drawing/2014/main" id="{BF22F868-DC32-4A62-8AB2-6AFE007289AA}"/>
              </a:ext>
            </a:extLst>
          </p:cNvPr>
          <p:cNvPicPr>
            <a:picLocks noChangeAspect="1"/>
          </p:cNvPicPr>
          <p:nvPr/>
        </p:nvPicPr>
        <p:blipFill>
          <a:blip r:embed="rId2"/>
          <a:stretch>
            <a:fillRect/>
          </a:stretch>
        </p:blipFill>
        <p:spPr>
          <a:xfrm>
            <a:off x="7897516" y="1962150"/>
            <a:ext cx="3867150" cy="4762500"/>
          </a:xfrm>
          <a:prstGeom prst="rect">
            <a:avLst/>
          </a:prstGeom>
        </p:spPr>
      </p:pic>
    </p:spTree>
    <p:extLst>
      <p:ext uri="{BB962C8B-B14F-4D97-AF65-F5344CB8AC3E}">
        <p14:creationId xmlns:p14="http://schemas.microsoft.com/office/powerpoint/2010/main" val="1800618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A807-D34C-47C1-8603-8FC4AD58E963}"/>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919735D-242D-46F2-9328-3F11C75F0562}"/>
              </a:ext>
            </a:extLst>
          </p:cNvPr>
          <p:cNvSpPr>
            <a:spLocks noGrp="1"/>
          </p:cNvSpPr>
          <p:nvPr>
            <p:ph idx="1"/>
          </p:nvPr>
        </p:nvSpPr>
        <p:spPr>
          <a:xfrm>
            <a:off x="1128678" y="3314918"/>
            <a:ext cx="10554574" cy="1853768"/>
          </a:xfrm>
        </p:spPr>
        <p:txBody>
          <a:bodyPr/>
          <a:lstStyle/>
          <a:p>
            <a:pPr marL="0" indent="0" algn="just">
              <a:buNone/>
            </a:pPr>
            <a:r>
              <a:rPr lang="en-US" dirty="0"/>
              <a:t>Bayesian estimation for two groups provides complete distributions of credible values for the effect size, group means and their difference, standard deviations and their difference, and the normality of the data. The method handles outliers. The decision rule can accept the null value (unlike traditional t tests) when certainty in the estimate is high (unlike Bayesian model comparison using Bayes factors).</a:t>
            </a:r>
          </a:p>
        </p:txBody>
      </p:sp>
      <p:pic>
        <p:nvPicPr>
          <p:cNvPr id="4" name="Picture 3">
            <a:extLst>
              <a:ext uri="{FF2B5EF4-FFF2-40B4-BE49-F238E27FC236}">
                <a16:creationId xmlns:a16="http://schemas.microsoft.com/office/drawing/2014/main" id="{0AC7ACA4-B128-46A9-8395-AEA0EAFA8463}"/>
              </a:ext>
            </a:extLst>
          </p:cNvPr>
          <p:cNvPicPr>
            <a:picLocks noChangeAspect="1"/>
          </p:cNvPicPr>
          <p:nvPr/>
        </p:nvPicPr>
        <p:blipFill>
          <a:blip r:embed="rId2"/>
          <a:stretch>
            <a:fillRect/>
          </a:stretch>
        </p:blipFill>
        <p:spPr>
          <a:xfrm>
            <a:off x="72320" y="2286786"/>
            <a:ext cx="1475360" cy="920576"/>
          </a:xfrm>
          <a:prstGeom prst="rect">
            <a:avLst/>
          </a:prstGeom>
        </p:spPr>
      </p:pic>
      <p:pic>
        <p:nvPicPr>
          <p:cNvPr id="5" name="Picture 4">
            <a:extLst>
              <a:ext uri="{FF2B5EF4-FFF2-40B4-BE49-F238E27FC236}">
                <a16:creationId xmlns:a16="http://schemas.microsoft.com/office/drawing/2014/main" id="{EDDE028F-3C01-40D6-8F6B-2F87911A256D}"/>
              </a:ext>
            </a:extLst>
          </p:cNvPr>
          <p:cNvPicPr>
            <a:picLocks noChangeAspect="1"/>
          </p:cNvPicPr>
          <p:nvPr/>
        </p:nvPicPr>
        <p:blipFill>
          <a:blip r:embed="rId2"/>
          <a:stretch>
            <a:fillRect/>
          </a:stretch>
        </p:blipFill>
        <p:spPr>
          <a:xfrm>
            <a:off x="10716640" y="5892756"/>
            <a:ext cx="1475360" cy="920576"/>
          </a:xfrm>
          <a:prstGeom prst="rect">
            <a:avLst/>
          </a:prstGeom>
        </p:spPr>
      </p:pic>
    </p:spTree>
    <p:extLst>
      <p:ext uri="{BB962C8B-B14F-4D97-AF65-F5344CB8AC3E}">
        <p14:creationId xmlns:p14="http://schemas.microsoft.com/office/powerpoint/2010/main" val="27761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F940-9379-4A8F-9478-DED76F4E2962}"/>
              </a:ext>
            </a:extLst>
          </p:cNvPr>
          <p:cNvSpPr>
            <a:spLocks noGrp="1"/>
          </p:cNvSpPr>
          <p:nvPr>
            <p:ph type="title"/>
          </p:nvPr>
        </p:nvSpPr>
        <p:spPr/>
        <p:txBody>
          <a:bodyPr/>
          <a:lstStyle/>
          <a:p>
            <a:r>
              <a:rPr lang="en-US" dirty="0"/>
              <a:t>BEST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75D0C-31C7-460F-8211-E43F3E67A8E3}"/>
                  </a:ext>
                </a:extLst>
              </p:cNvPr>
              <p:cNvSpPr>
                <a:spLocks noGrp="1"/>
              </p:cNvSpPr>
              <p:nvPr>
                <p:ph idx="1"/>
              </p:nvPr>
            </p:nvSpPr>
            <p:spPr/>
            <p:txBody>
              <a:bodyPr>
                <a:normAutofit/>
              </a:bodyPr>
              <a:lstStyle/>
              <a:p>
                <a:pPr marL="0" indent="0" algn="just">
                  <a:buNone/>
                </a:pPr>
                <a:r>
                  <a:rPr lang="en-US" dirty="0"/>
                  <a:t>In our model of the data, we will describe each group’s data with a </a:t>
                </a:r>
                <a14:m>
                  <m:oMath xmlns:m="http://schemas.openxmlformats.org/officeDocument/2006/math">
                    <m:r>
                      <a:rPr lang="en-US" b="0" i="1" smtClean="0">
                        <a:latin typeface="Cambria Math" panose="02040503050406030204" pitchFamily="18" charset="0"/>
                      </a:rPr>
                      <m:t>𝑡</m:t>
                    </m:r>
                  </m:oMath>
                </a14:m>
                <a:r>
                  <a:rPr lang="en-US" dirty="0"/>
                  <a:t> distribution, with each group having its own mean parameter and standard deviation parameter. Because outliers are usually relatively few in number, we will use the same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parameter for both groups so that both groups’ data can inform the estimate of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Thus, our description of the data uses five parameters: The means of the two groups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n-US" dirty="0"/>
                  <a:t>), the standard deviations of the two groups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2</m:t>
                        </m:r>
                      </m:sub>
                    </m:sSub>
                  </m:oMath>
                </a14:m>
                <a:r>
                  <a:rPr lang="en-US" dirty="0"/>
                  <a:t>), and the normality of the data within the groups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We will use Bayesian inference to estimate the five parameters.</a:t>
                </a:r>
              </a:p>
            </p:txBody>
          </p:sp>
        </mc:Choice>
        <mc:Fallback xmlns="">
          <p:sp>
            <p:nvSpPr>
              <p:cNvPr id="3" name="Content Placeholder 2">
                <a:extLst>
                  <a:ext uri="{FF2B5EF4-FFF2-40B4-BE49-F238E27FC236}">
                    <a16:creationId xmlns:a16="http://schemas.microsoft.com/office/drawing/2014/main" id="{50675D0C-31C7-460F-8211-E43F3E67A8E3}"/>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6283E31-D70E-476D-8A62-8598C24598CD}"/>
              </a:ext>
            </a:extLst>
          </p:cNvPr>
          <p:cNvPicPr>
            <a:picLocks noChangeAspect="1"/>
          </p:cNvPicPr>
          <p:nvPr/>
        </p:nvPicPr>
        <p:blipFill>
          <a:blip r:embed="rId3"/>
          <a:stretch>
            <a:fillRect/>
          </a:stretch>
        </p:blipFill>
        <p:spPr>
          <a:xfrm>
            <a:off x="0" y="1891579"/>
            <a:ext cx="1475360" cy="920576"/>
          </a:xfrm>
          <a:prstGeom prst="rect">
            <a:avLst/>
          </a:prstGeom>
        </p:spPr>
      </p:pic>
      <p:pic>
        <p:nvPicPr>
          <p:cNvPr id="5" name="Picture 4">
            <a:extLst>
              <a:ext uri="{FF2B5EF4-FFF2-40B4-BE49-F238E27FC236}">
                <a16:creationId xmlns:a16="http://schemas.microsoft.com/office/drawing/2014/main" id="{31CDABFD-2258-46C1-A0D5-7FD73C4F8496}"/>
              </a:ext>
            </a:extLst>
          </p:cNvPr>
          <p:cNvPicPr>
            <a:picLocks noChangeAspect="1"/>
          </p:cNvPicPr>
          <p:nvPr/>
        </p:nvPicPr>
        <p:blipFill>
          <a:blip r:embed="rId3"/>
          <a:stretch>
            <a:fillRect/>
          </a:stretch>
        </p:blipFill>
        <p:spPr>
          <a:xfrm>
            <a:off x="10716640" y="5950524"/>
            <a:ext cx="1475360" cy="920576"/>
          </a:xfrm>
          <a:prstGeom prst="rect">
            <a:avLst/>
          </a:prstGeom>
        </p:spPr>
      </p:pic>
    </p:spTree>
    <p:extLst>
      <p:ext uri="{BB962C8B-B14F-4D97-AF65-F5344CB8AC3E}">
        <p14:creationId xmlns:p14="http://schemas.microsoft.com/office/powerpoint/2010/main" val="197992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Student’s T-Distribution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6374297"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𝜋𝜈</m:t>
                                  </m:r>
                                </m:den>
                              </m:f>
                            </m:e>
                          </m:d>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up>
                      </m:sSup>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𝜈</m:t>
                                  </m:r>
                                </m:den>
                              </m:f>
                            </m:e>
                          </m:d>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𝜈</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6374297"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7663740" y="6256923"/>
            <a:ext cx="4060727"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pymc.NoncentralT</a:t>
            </a:r>
            <a:r>
              <a:rPr lang="en-US" sz="1400" dirty="0">
                <a:latin typeface="Consolas" panose="020B0609020204030204" pitchFamily="49" charset="0"/>
              </a:rPr>
              <a:t>(“Z”, mu, lambda, nu)</a:t>
            </a:r>
          </a:p>
        </p:txBody>
      </p:sp>
      <p:pic>
        <p:nvPicPr>
          <p:cNvPr id="2" name="Picture 1">
            <a:extLst>
              <a:ext uri="{FF2B5EF4-FFF2-40B4-BE49-F238E27FC236}">
                <a16:creationId xmlns:a16="http://schemas.microsoft.com/office/drawing/2014/main" id="{8AA07E89-041B-42FB-A4D7-6C82336F4C5C}"/>
              </a:ext>
            </a:extLst>
          </p:cNvPr>
          <p:cNvPicPr>
            <a:picLocks noChangeAspect="1"/>
          </p:cNvPicPr>
          <p:nvPr/>
        </p:nvPicPr>
        <p:blipFill>
          <a:blip r:embed="rId3"/>
          <a:stretch>
            <a:fillRect/>
          </a:stretch>
        </p:blipFill>
        <p:spPr>
          <a:xfrm>
            <a:off x="7190652" y="1903979"/>
            <a:ext cx="4533815" cy="4095524"/>
          </a:xfrm>
          <a:prstGeom prst="rect">
            <a:avLst/>
          </a:prstGeom>
        </p:spPr>
      </p:pic>
    </p:spTree>
    <p:extLst>
      <p:ext uri="{BB962C8B-B14F-4D97-AF65-F5344CB8AC3E}">
        <p14:creationId xmlns:p14="http://schemas.microsoft.com/office/powerpoint/2010/main" val="134466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94BC3C-8164-46B9-A6A6-B456E7A4FF41}"/>
              </a:ext>
            </a:extLst>
          </p:cNvPr>
          <p:cNvPicPr>
            <a:picLocks noChangeAspect="1"/>
          </p:cNvPicPr>
          <p:nvPr/>
        </p:nvPicPr>
        <p:blipFill>
          <a:blip r:embed="rId2"/>
          <a:stretch>
            <a:fillRect/>
          </a:stretch>
        </p:blipFill>
        <p:spPr>
          <a:xfrm>
            <a:off x="0" y="1945824"/>
            <a:ext cx="1475360" cy="920576"/>
          </a:xfrm>
          <a:prstGeom prst="rect">
            <a:avLst/>
          </a:prstGeom>
        </p:spPr>
      </p:pic>
      <p:pic>
        <p:nvPicPr>
          <p:cNvPr id="6" name="Picture 5">
            <a:extLst>
              <a:ext uri="{FF2B5EF4-FFF2-40B4-BE49-F238E27FC236}">
                <a16:creationId xmlns:a16="http://schemas.microsoft.com/office/drawing/2014/main" id="{4B6581AA-8FA1-4A09-AFC6-65EBD4A105BE}"/>
              </a:ext>
            </a:extLst>
          </p:cNvPr>
          <p:cNvPicPr>
            <a:picLocks noChangeAspect="1"/>
          </p:cNvPicPr>
          <p:nvPr/>
        </p:nvPicPr>
        <p:blipFill>
          <a:blip r:embed="rId2"/>
          <a:stretch>
            <a:fillRect/>
          </a:stretch>
        </p:blipFill>
        <p:spPr>
          <a:xfrm>
            <a:off x="6605934" y="5951345"/>
            <a:ext cx="1475360" cy="920576"/>
          </a:xfrm>
          <a:prstGeom prst="rect">
            <a:avLst/>
          </a:prstGeom>
        </p:spPr>
      </p:pic>
      <p:sp>
        <p:nvSpPr>
          <p:cNvPr id="2" name="Title 1">
            <a:extLst>
              <a:ext uri="{FF2B5EF4-FFF2-40B4-BE49-F238E27FC236}">
                <a16:creationId xmlns:a16="http://schemas.microsoft.com/office/drawing/2014/main" id="{56D44F43-88FF-4887-A764-3DC7A0578420}"/>
              </a:ext>
            </a:extLst>
          </p:cNvPr>
          <p:cNvSpPr>
            <a:spLocks noGrp="1"/>
          </p:cNvSpPr>
          <p:nvPr>
            <p:ph type="title"/>
          </p:nvPr>
        </p:nvSpPr>
        <p:spPr/>
        <p:txBody>
          <a:bodyPr/>
          <a:lstStyle/>
          <a:p>
            <a:r>
              <a:rPr lang="en-US" dirty="0"/>
              <a:t>Student’s T-Distribution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A8CC45-E19B-4917-9F46-67DB109FFE65}"/>
                  </a:ext>
                </a:extLst>
              </p:cNvPr>
              <p:cNvSpPr>
                <a:spLocks noGrp="1"/>
              </p:cNvSpPr>
              <p:nvPr>
                <p:ph idx="1"/>
              </p:nvPr>
            </p:nvSpPr>
            <p:spPr>
              <a:xfrm>
                <a:off x="1136975" y="2091016"/>
                <a:ext cx="5729322" cy="4635713"/>
              </a:xfrm>
            </p:spPr>
            <p:txBody>
              <a:bodyPr>
                <a:normAutofit/>
              </a:bodyPr>
              <a:lstStyle/>
              <a:p>
                <a:pPr marL="0" indent="0" algn="just">
                  <a:buNone/>
                </a:pPr>
                <a:r>
                  <a:rPr lang="en-US" dirty="0"/>
                  <a:t>The </a:t>
                </a:r>
                <a14:m>
                  <m:oMath xmlns:m="http://schemas.openxmlformats.org/officeDocument/2006/math">
                    <m:r>
                      <a:rPr lang="en-US" b="0" i="1" smtClean="0">
                        <a:latin typeface="Cambria Math" panose="02040503050406030204" pitchFamily="18" charset="0"/>
                      </a:rPr>
                      <m:t>𝑡</m:t>
                    </m:r>
                  </m:oMath>
                </a14:m>
                <a:r>
                  <a:rPr lang="en-US" dirty="0"/>
                  <a:t> distribution is governed by a parameter denoted by the Greek letter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(nu), which can range continuously from </a:t>
                </a:r>
                <a14:m>
                  <m:oMath xmlns:m="http://schemas.openxmlformats.org/officeDocument/2006/math">
                    <m:r>
                      <a:rPr lang="en-US" b="0" i="1" smtClean="0">
                        <a:latin typeface="Cambria Math" panose="02040503050406030204" pitchFamily="18" charset="0"/>
                      </a:rPr>
                      <m:t>1</m:t>
                    </m:r>
                  </m:oMath>
                </a14:m>
                <a:r>
                  <a:rPr lang="en-US" dirty="0"/>
                  <a:t> to infinity. When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is small, the </a:t>
                </a:r>
                <a14:m>
                  <m:oMath xmlns:m="http://schemas.openxmlformats.org/officeDocument/2006/math">
                    <m:r>
                      <a:rPr lang="en-US" b="0" i="1" smtClean="0">
                        <a:latin typeface="Cambria Math" panose="02040503050406030204" pitchFamily="18" charset="0"/>
                      </a:rPr>
                      <m:t>𝑡</m:t>
                    </m:r>
                  </m:oMath>
                </a14:m>
                <a:r>
                  <a:rPr lang="en-US" dirty="0"/>
                  <a:t> distribution has heavy tails, and when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is large (e.g., </a:t>
                </a:r>
                <a14:m>
                  <m:oMath xmlns:m="http://schemas.openxmlformats.org/officeDocument/2006/math">
                    <m:r>
                      <a:rPr lang="en-US" b="0" i="1" smtClean="0">
                        <a:latin typeface="Cambria Math" panose="02040503050406030204" pitchFamily="18" charset="0"/>
                      </a:rPr>
                      <m:t>100</m:t>
                    </m:r>
                  </m:oMath>
                </a14:m>
                <a:r>
                  <a:rPr lang="en-US" dirty="0"/>
                  <a:t>), the </a:t>
                </a:r>
                <a14:m>
                  <m:oMath xmlns:m="http://schemas.openxmlformats.org/officeDocument/2006/math">
                    <m:r>
                      <a:rPr lang="en-US" b="0" i="1" smtClean="0">
                        <a:latin typeface="Cambria Math" panose="02040503050406030204" pitchFamily="18" charset="0"/>
                      </a:rPr>
                      <m:t>𝑡</m:t>
                    </m:r>
                  </m:oMath>
                </a14:m>
                <a:r>
                  <a:rPr lang="en-US" dirty="0"/>
                  <a:t> distribution is nearly normal. Therefore I will refer to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as the </a:t>
                </a:r>
                <a:r>
                  <a:rPr lang="en-US" i="1" dirty="0"/>
                  <a:t>normality</a:t>
                </a:r>
                <a:r>
                  <a:rPr lang="en-US" dirty="0"/>
                  <a:t> parameter in the </a:t>
                </a:r>
                <a14:m>
                  <m:oMath xmlns:m="http://schemas.openxmlformats.org/officeDocument/2006/math">
                    <m:r>
                      <a:rPr lang="en-US" b="0" i="1" smtClean="0">
                        <a:latin typeface="Cambria Math" panose="02040503050406030204" pitchFamily="18" charset="0"/>
                      </a:rPr>
                      <m:t>𝑡</m:t>
                    </m:r>
                  </m:oMath>
                </a14:m>
                <a:r>
                  <a:rPr lang="en-US" dirty="0"/>
                  <a:t> distribution. (Traditionally, in the context of sampling distributions, this parameter is referred to as the </a:t>
                </a:r>
                <a:r>
                  <a:rPr lang="en-US" i="1" dirty="0"/>
                  <a:t>degrees of freedom</a:t>
                </a:r>
                <a:r>
                  <a:rPr lang="en-US" dirty="0"/>
                  <a:t>. The </a:t>
                </a:r>
                <a14:m>
                  <m:oMath xmlns:m="http://schemas.openxmlformats.org/officeDocument/2006/math">
                    <m:r>
                      <a:rPr lang="en-US" b="0" i="1" smtClean="0">
                        <a:latin typeface="Cambria Math" panose="02040503050406030204" pitchFamily="18" charset="0"/>
                      </a:rPr>
                      <m:t>𝑡</m:t>
                    </m:r>
                  </m:oMath>
                </a14:m>
                <a:r>
                  <a:rPr lang="en-US" dirty="0"/>
                  <a:t> distribution can describe data with outliers by setting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to a small value, but the </a:t>
                </a:r>
                <a14:m>
                  <m:oMath xmlns:m="http://schemas.openxmlformats.org/officeDocument/2006/math">
                    <m:r>
                      <a:rPr lang="en-US" b="0" i="1" smtClean="0">
                        <a:latin typeface="Cambria Math" panose="02040503050406030204" pitchFamily="18" charset="0"/>
                      </a:rPr>
                      <m:t>𝑡</m:t>
                    </m:r>
                  </m:oMath>
                </a14:m>
                <a:r>
                  <a:rPr lang="en-US" dirty="0"/>
                  <a:t> distribution can also describe data that are normal, without outliers, by setting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 to a large value. Just like the normal distribution, the </a:t>
                </a:r>
                <a14:m>
                  <m:oMath xmlns:m="http://schemas.openxmlformats.org/officeDocument/2006/math">
                    <m:r>
                      <a:rPr lang="en-US" b="0" i="1" smtClean="0">
                        <a:latin typeface="Cambria Math" panose="02040503050406030204" pitchFamily="18" charset="0"/>
                      </a:rPr>
                      <m:t>𝑡</m:t>
                    </m:r>
                  </m:oMath>
                </a14:m>
                <a:r>
                  <a:rPr lang="en-US" dirty="0"/>
                  <a:t>  distribution also has a mean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 standard deviation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a:t>
                </a:r>
              </a:p>
            </p:txBody>
          </p:sp>
        </mc:Choice>
        <mc:Fallback xmlns="">
          <p:sp>
            <p:nvSpPr>
              <p:cNvPr id="3" name="Content Placeholder 2">
                <a:extLst>
                  <a:ext uri="{FF2B5EF4-FFF2-40B4-BE49-F238E27FC236}">
                    <a16:creationId xmlns:a16="http://schemas.microsoft.com/office/drawing/2014/main" id="{CAA8CC45-E19B-4917-9F46-67DB109FFE65}"/>
                  </a:ext>
                </a:extLst>
              </p:cNvPr>
              <p:cNvSpPr>
                <a:spLocks noGrp="1" noRot="1" noChangeAspect="1" noMove="1" noResize="1" noEditPoints="1" noAdjustHandles="1" noChangeArrowheads="1" noChangeShapeType="1" noTextEdit="1"/>
              </p:cNvSpPr>
              <p:nvPr>
                <p:ph idx="1"/>
              </p:nvPr>
            </p:nvSpPr>
            <p:spPr>
              <a:xfrm>
                <a:off x="1136975" y="2091016"/>
                <a:ext cx="5729322" cy="4635713"/>
              </a:xfrm>
              <a:blipFill>
                <a:blip r:embed="rId3"/>
                <a:stretch>
                  <a:fillRect l="-958" r="-958" b="-5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DDE61DC-13FB-4E4D-A92C-605FB078844C}"/>
              </a:ext>
            </a:extLst>
          </p:cNvPr>
          <p:cNvPicPr>
            <a:picLocks noChangeAspect="1"/>
          </p:cNvPicPr>
          <p:nvPr/>
        </p:nvPicPr>
        <p:blipFill>
          <a:blip r:embed="rId4"/>
          <a:stretch>
            <a:fillRect/>
          </a:stretch>
        </p:blipFill>
        <p:spPr>
          <a:xfrm>
            <a:off x="7520217" y="2151213"/>
            <a:ext cx="4529721" cy="4096867"/>
          </a:xfrm>
          <a:prstGeom prst="rect">
            <a:avLst/>
          </a:prstGeom>
        </p:spPr>
      </p:pic>
    </p:spTree>
    <p:extLst>
      <p:ext uri="{BB962C8B-B14F-4D97-AF65-F5344CB8AC3E}">
        <p14:creationId xmlns:p14="http://schemas.microsoft.com/office/powerpoint/2010/main" val="3936598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A1FED9-CAD2-4740-B2FA-FB957246D85B}"/>
              </a:ext>
            </a:extLst>
          </p:cNvPr>
          <p:cNvPicPr>
            <a:picLocks noChangeAspect="1"/>
          </p:cNvPicPr>
          <p:nvPr/>
        </p:nvPicPr>
        <p:blipFill>
          <a:blip r:embed="rId2"/>
          <a:stretch>
            <a:fillRect/>
          </a:stretch>
        </p:blipFill>
        <p:spPr>
          <a:xfrm>
            <a:off x="5866107" y="1939135"/>
            <a:ext cx="6306797" cy="3805265"/>
          </a:xfrm>
          <a:prstGeom prst="rect">
            <a:avLst/>
          </a:prstGeom>
        </p:spPr>
      </p:pic>
      <p:sp>
        <p:nvSpPr>
          <p:cNvPr id="4" name="Title 3">
            <a:extLst>
              <a:ext uri="{FF2B5EF4-FFF2-40B4-BE49-F238E27FC236}">
                <a16:creationId xmlns:a16="http://schemas.microsoft.com/office/drawing/2014/main" id="{E3436E2A-4032-4E3F-8743-B95927E20C05}"/>
              </a:ext>
            </a:extLst>
          </p:cNvPr>
          <p:cNvSpPr>
            <a:spLocks noGrp="1"/>
          </p:cNvSpPr>
          <p:nvPr>
            <p:ph type="title"/>
          </p:nvPr>
        </p:nvSpPr>
        <p:spPr/>
        <p:txBody>
          <a:bodyPr/>
          <a:lstStyle/>
          <a:p>
            <a:r>
              <a:rPr lang="en-US" dirty="0"/>
              <a:t>BEST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43E42AB-4838-43F5-9E98-9CAB33C45139}"/>
                  </a:ext>
                </a:extLst>
              </p:cNvPr>
              <p:cNvSpPr>
                <a:spLocks noGrp="1"/>
              </p:cNvSpPr>
              <p:nvPr>
                <p:ph sz="quarter" idx="13"/>
              </p:nvPr>
            </p:nvSpPr>
            <p:spPr>
              <a:xfrm>
                <a:off x="203058" y="1965736"/>
                <a:ext cx="5610927" cy="4894111"/>
              </a:xfrm>
            </p:spPr>
            <p:txBody>
              <a:bodyPr>
                <a:normAutofit fontScale="92500" lnSpcReduction="10000"/>
              </a:bodyPr>
              <a:lstStyle/>
              <a:p>
                <a:pPr marL="0" indent="0" algn="just">
                  <a:buNone/>
                </a:pPr>
                <a:r>
                  <a:rPr lang="en-US" sz="1800" dirty="0"/>
                  <a:t>According to the BEST model, the priors for the unknowns are as follows:</a:t>
                </a:r>
              </a:p>
              <a:p>
                <a:pPr algn="just">
                  <a:buFont typeface="+mj-lt"/>
                  <a:buAutoNum type="arabicPeriod"/>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rPr>
                          <m:t>1</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rPr>
                          <m:t>2</m:t>
                        </m:r>
                      </m:sub>
                    </m:sSub>
                  </m:oMath>
                </a14:m>
                <a:r>
                  <a:rPr lang="en-US" sz="1800" dirty="0"/>
                  <a:t> come from a Normal distribution with prior mean equal to the pooled mean of data from both groups, and prior standard deviation equal to 1,000 times the pooled standard deviation. (This is a very wide, </a:t>
                </a:r>
                <a:r>
                  <a:rPr lang="en-US" sz="1800" dirty="0" err="1"/>
                  <a:t>uniformative</a:t>
                </a:r>
                <a:r>
                  <a:rPr lang="en-US" sz="1800" dirty="0"/>
                  <a:t> prior).</a:t>
                </a:r>
              </a:p>
              <a:p>
                <a:pPr algn="just">
                  <a:buFont typeface="+mj-lt"/>
                  <a:buAutoNum type="arabicPeriod"/>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𝜎</m:t>
                        </m:r>
                      </m:e>
                      <m:sub>
                        <m:r>
                          <a:rPr lang="en-US" sz="1800" i="1">
                            <a:latin typeface="Cambria Math" panose="02040503050406030204" pitchFamily="18" charset="0"/>
                          </a:rPr>
                          <m:t>1</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𝜎</m:t>
                        </m:r>
                      </m:e>
                      <m:sub>
                        <m:r>
                          <a:rPr lang="en-US" sz="1800" i="1">
                            <a:latin typeface="Cambria Math" panose="02040503050406030204" pitchFamily="18" charset="0"/>
                          </a:rPr>
                          <m:t>2</m:t>
                        </m:r>
                      </m:sub>
                    </m:sSub>
                  </m:oMath>
                </a14:m>
                <a:r>
                  <a:rPr lang="en-US" sz="1800" dirty="0"/>
                  <a:t> come from a uniform distribution, restricted to one one-thousandths of the pooled standard deviation, to 1000 times the standard deviation. (Again, a very wide uninformative prior).</a:t>
                </a:r>
              </a:p>
              <a:p>
                <a:pPr algn="just">
                  <a:buFont typeface="+mj-lt"/>
                  <a:buAutoNum type="arabicPeriod"/>
                </a:pPr>
                <a14:m>
                  <m:oMath xmlns:m="http://schemas.openxmlformats.org/officeDocument/2006/math">
                    <m:r>
                      <a:rPr lang="en-US" sz="1800" i="1">
                        <a:latin typeface="Cambria Math" panose="02040503050406030204" pitchFamily="18" charset="0"/>
                        <a:ea typeface="Cambria Math" panose="02040503050406030204" pitchFamily="18" charset="0"/>
                      </a:rPr>
                      <m:t>𝜈</m:t>
                    </m:r>
                  </m:oMath>
                </a14:m>
                <a:r>
                  <a:rPr lang="en-US" sz="1800" dirty="0"/>
                  <a:t> is estimated from a shifted exponential distribution with parameter equal to 29. This prior was selected because it balances nearly-normal distributions (</a:t>
                </a:r>
                <a14:m>
                  <m:oMath xmlns:m="http://schemas.openxmlformats.org/officeDocument/2006/math">
                    <m:r>
                      <a:rPr lang="en-US" sz="1800" i="1">
                        <a:latin typeface="Cambria Math" panose="02040503050406030204" pitchFamily="18" charset="0"/>
                        <a:ea typeface="Cambria Math" panose="02040503050406030204" pitchFamily="18" charset="0"/>
                      </a:rPr>
                      <m:t>𝜈</m:t>
                    </m:r>
                    <m:r>
                      <a:rPr lang="en-US" sz="1800" i="1">
                        <a:latin typeface="Cambria Math" panose="02040503050406030204" pitchFamily="18" charset="0"/>
                        <a:ea typeface="Cambria Math" panose="02040503050406030204" pitchFamily="18" charset="0"/>
                      </a:rPr>
                      <m:t>&gt;30</m:t>
                    </m:r>
                  </m:oMath>
                </a14:m>
                <a:r>
                  <a:rPr lang="en-US" sz="1800" dirty="0"/>
                  <a:t>) with heavy-tailed distributions (</a:t>
                </a:r>
                <a14:m>
                  <m:oMath xmlns:m="http://schemas.openxmlformats.org/officeDocument/2006/math">
                    <m:r>
                      <a:rPr lang="en-US" sz="1800" i="1">
                        <a:latin typeface="Cambria Math" panose="02040503050406030204" pitchFamily="18" charset="0"/>
                        <a:ea typeface="Cambria Math" panose="02040503050406030204" pitchFamily="18" charset="0"/>
                      </a:rPr>
                      <m:t>𝜈</m:t>
                    </m:r>
                    <m:r>
                      <a:rPr lang="en-US" sz="1800" i="1">
                        <a:latin typeface="Cambria Math" panose="02040503050406030204" pitchFamily="18" charset="0"/>
                        <a:ea typeface="Cambria Math" panose="02040503050406030204" pitchFamily="18" charset="0"/>
                      </a:rPr>
                      <m:t>&lt;30</m:t>
                    </m:r>
                  </m:oMath>
                </a14:m>
                <a:r>
                  <a:rPr lang="en-US" sz="1800" dirty="0"/>
                  <a:t>).</a:t>
                </a:r>
              </a:p>
            </p:txBody>
          </p:sp>
        </mc:Choice>
        <mc:Fallback xmlns="">
          <p:sp>
            <p:nvSpPr>
              <p:cNvPr id="6" name="Content Placeholder 5">
                <a:extLst>
                  <a:ext uri="{FF2B5EF4-FFF2-40B4-BE49-F238E27FC236}">
                    <a16:creationId xmlns:a16="http://schemas.microsoft.com/office/drawing/2014/main" id="{343E42AB-4838-43F5-9E98-9CAB33C45139}"/>
                  </a:ext>
                </a:extLst>
              </p:cNvPr>
              <p:cNvSpPr>
                <a:spLocks noGrp="1" noRot="1" noChangeAspect="1" noMove="1" noResize="1" noEditPoints="1" noAdjustHandles="1" noChangeArrowheads="1" noChangeShapeType="1" noTextEdit="1"/>
              </p:cNvSpPr>
              <p:nvPr>
                <p:ph sz="quarter" idx="13"/>
              </p:nvPr>
            </p:nvSpPr>
            <p:spPr>
              <a:xfrm>
                <a:off x="203058" y="1965736"/>
                <a:ext cx="5610927" cy="4894111"/>
              </a:xfrm>
              <a:blipFill>
                <a:blip r:embed="rId3"/>
                <a:stretch>
                  <a:fillRect l="-651" t="-872" r="-651"/>
                </a:stretch>
              </a:blipFill>
            </p:spPr>
            <p:txBody>
              <a:bodyPr/>
              <a:lstStyle/>
              <a:p>
                <a:r>
                  <a:rPr lang="en-US">
                    <a:noFill/>
                  </a:rPr>
                  <a:t> </a:t>
                </a:r>
              </a:p>
            </p:txBody>
          </p:sp>
        </mc:Fallback>
      </mc:AlternateContent>
    </p:spTree>
    <p:extLst>
      <p:ext uri="{BB962C8B-B14F-4D97-AF65-F5344CB8AC3E}">
        <p14:creationId xmlns:p14="http://schemas.microsoft.com/office/powerpoint/2010/main" val="79997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D39873-538C-4F56-9E17-521679E3C10A}"/>
              </a:ext>
            </a:extLst>
          </p:cNvPr>
          <p:cNvSpPr>
            <a:spLocks noGrp="1"/>
          </p:cNvSpPr>
          <p:nvPr>
            <p:ph type="title"/>
          </p:nvPr>
        </p:nvSpPr>
        <p:spPr/>
        <p:txBody>
          <a:bodyPr/>
          <a:lstStyle/>
          <a:p>
            <a:r>
              <a:rPr lang="en-US" dirty="0"/>
              <a:t>Hypothesis Testing</a:t>
            </a:r>
          </a:p>
        </p:txBody>
      </p:sp>
      <p:sp>
        <p:nvSpPr>
          <p:cNvPr id="5" name="Content Placeholder 4">
            <a:extLst>
              <a:ext uri="{FF2B5EF4-FFF2-40B4-BE49-F238E27FC236}">
                <a16:creationId xmlns:a16="http://schemas.microsoft.com/office/drawing/2014/main" id="{C3098476-487C-43FB-92C1-C37964F50B83}"/>
              </a:ext>
            </a:extLst>
          </p:cNvPr>
          <p:cNvSpPr>
            <a:spLocks noGrp="1"/>
          </p:cNvSpPr>
          <p:nvPr>
            <p:ph idx="1"/>
          </p:nvPr>
        </p:nvSpPr>
        <p:spPr>
          <a:xfrm>
            <a:off x="818712" y="2222287"/>
            <a:ext cx="10554574" cy="4496228"/>
          </a:xfrm>
        </p:spPr>
        <p:txBody>
          <a:bodyPr/>
          <a:lstStyle/>
          <a:p>
            <a:pPr marL="0" indent="0" algn="just">
              <a:buNone/>
            </a:pPr>
            <a:r>
              <a:rPr lang="en-US" dirty="0"/>
              <a:t>Part of a data scientist’s goal is to be a champion of experiments, and one of the best tools for a data scientist is a well-designed split-test experiment.</a:t>
            </a:r>
          </a:p>
          <a:p>
            <a:pPr marL="0" indent="0" algn="just">
              <a:buNone/>
            </a:pPr>
            <a:endParaRPr lang="en-US" dirty="0"/>
          </a:p>
          <a:p>
            <a:pPr marL="0" indent="0" algn="just">
              <a:buNone/>
            </a:pPr>
            <a:r>
              <a:rPr lang="en-US" dirty="0"/>
              <a:t>Hypothesis testing is a statistical design pattern for determining the difference of effectiveness between two different treatments:</a:t>
            </a:r>
          </a:p>
          <a:p>
            <a:pPr algn="just"/>
            <a:r>
              <a:rPr lang="en-US" dirty="0"/>
              <a:t>A pharmaceutical company is interested in the effectiveness of drug A vs drug B. The company will test drug A on some fraction of their trials, and drug B on the other fraction. After performing enough trials, the in-house statisticians sift through the data to determine which drug yielded better results. </a:t>
            </a:r>
          </a:p>
          <a:p>
            <a:pPr algn="just"/>
            <a:r>
              <a:rPr lang="en-US" dirty="0"/>
              <a:t>Front-end web developers are interested in which design of their website yields more sales or some other metric of interest. They will route some fraction of visitors to site A, and the other fraction to site B, and record if the visit yielded a sale or not. The data is recorded (in real-time), and analyzed afterwards.</a:t>
            </a:r>
          </a:p>
        </p:txBody>
      </p:sp>
    </p:spTree>
    <p:extLst>
      <p:ext uri="{BB962C8B-B14F-4D97-AF65-F5344CB8AC3E}">
        <p14:creationId xmlns:p14="http://schemas.microsoft.com/office/powerpoint/2010/main" val="737948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FF47E3-1416-4619-BF58-DAB358C8FEF1}"/>
              </a:ext>
            </a:extLst>
          </p:cNvPr>
          <p:cNvSpPr>
            <a:spLocks noGrp="1"/>
          </p:cNvSpPr>
          <p:nvPr>
            <p:ph type="title"/>
          </p:nvPr>
        </p:nvSpPr>
        <p:spPr/>
        <p:txBody>
          <a:bodyPr/>
          <a:lstStyle/>
          <a:p>
            <a:r>
              <a:rPr lang="en-US" dirty="0"/>
              <a:t>BEST in </a:t>
            </a:r>
            <a:r>
              <a:rPr lang="en-US" dirty="0" err="1"/>
              <a:t>PyMC</a:t>
            </a:r>
            <a:r>
              <a:rPr lang="en-US" dirty="0"/>
              <a:t>: The Setup</a:t>
            </a:r>
          </a:p>
        </p:txBody>
      </p:sp>
      <p:sp>
        <p:nvSpPr>
          <p:cNvPr id="6" name="Content Placeholder 5">
            <a:extLst>
              <a:ext uri="{FF2B5EF4-FFF2-40B4-BE49-F238E27FC236}">
                <a16:creationId xmlns:a16="http://schemas.microsoft.com/office/drawing/2014/main" id="{C12BAE23-09CF-439B-A4D2-EDFAB56D8A73}"/>
              </a:ext>
            </a:extLst>
          </p:cNvPr>
          <p:cNvSpPr>
            <a:spLocks noGrp="1"/>
          </p:cNvSpPr>
          <p:nvPr>
            <p:ph idx="1"/>
          </p:nvPr>
        </p:nvSpPr>
        <p:spPr>
          <a:xfrm>
            <a:off x="818712" y="2222287"/>
            <a:ext cx="10554574" cy="4635713"/>
          </a:xfrm>
        </p:spPr>
        <p:txBody>
          <a:bodyPr/>
          <a:lstStyle/>
          <a:p>
            <a:pPr marL="0" indent="0" algn="just">
              <a:buNone/>
            </a:pPr>
            <a:r>
              <a:rPr lang="en-US" dirty="0"/>
              <a:t>Following our A/B testing theme, suppose we have data about the length of time a user is on a test page. This data is not binary; it’s continuous. For example, we’ll create some artificial data with the following code:</a:t>
            </a:r>
          </a:p>
          <a:p>
            <a:pPr marL="0" indent="0" algn="just">
              <a:buNone/>
            </a:pPr>
            <a:endParaRPr lang="en-US" dirty="0"/>
          </a:p>
          <a:p>
            <a:pPr marL="0" indent="0" algn="just">
              <a:buNone/>
            </a:pPr>
            <a:r>
              <a:rPr lang="en-US" sz="1400" dirty="0">
                <a:latin typeface="Consolas" panose="020B0609020204030204" pitchFamily="49" charset="0"/>
              </a:rPr>
              <a:t>N = 250</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mu_A</a:t>
            </a:r>
            <a:r>
              <a:rPr lang="en-US" sz="1400" dirty="0">
                <a:latin typeface="Consolas" panose="020B0609020204030204" pitchFamily="49" charset="0"/>
              </a:rPr>
              <a:t>, </a:t>
            </a:r>
            <a:r>
              <a:rPr lang="en-US" sz="1400" dirty="0" err="1">
                <a:latin typeface="Consolas" panose="020B0609020204030204" pitchFamily="49" charset="0"/>
              </a:rPr>
              <a:t>std_A</a:t>
            </a:r>
            <a:r>
              <a:rPr lang="en-US" sz="1400" dirty="0">
                <a:latin typeface="Consolas" panose="020B0609020204030204" pitchFamily="49" charset="0"/>
              </a:rPr>
              <a:t> = 30, 4</a:t>
            </a:r>
          </a:p>
          <a:p>
            <a:pPr marL="0" indent="0" algn="just">
              <a:buNone/>
            </a:pPr>
            <a:r>
              <a:rPr lang="en-US" sz="1400" dirty="0" err="1">
                <a:latin typeface="Consolas" panose="020B0609020204030204" pitchFamily="49" charset="0"/>
              </a:rPr>
              <a:t>mu_B</a:t>
            </a:r>
            <a:r>
              <a:rPr lang="en-US" sz="1400" dirty="0">
                <a:latin typeface="Consolas" panose="020B0609020204030204" pitchFamily="49" charset="0"/>
              </a:rPr>
              <a:t>, </a:t>
            </a:r>
            <a:r>
              <a:rPr lang="en-US" sz="1400" dirty="0" err="1">
                <a:latin typeface="Consolas" panose="020B0609020204030204" pitchFamily="49" charset="0"/>
              </a:rPr>
              <a:t>std_B</a:t>
            </a:r>
            <a:r>
              <a:rPr lang="en-US" sz="1400" dirty="0">
                <a:latin typeface="Consolas" panose="020B0609020204030204" pitchFamily="49" charset="0"/>
              </a:rPr>
              <a:t> = 26, 7</a:t>
            </a:r>
          </a:p>
          <a:p>
            <a:pPr marL="0" indent="0" algn="just">
              <a:buNone/>
            </a:pP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 create durations (seconds) users are on the pages for</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durations_A</a:t>
            </a:r>
            <a:r>
              <a:rPr lang="en-US" sz="1400" dirty="0">
                <a:latin typeface="Consolas" panose="020B0609020204030204" pitchFamily="49" charset="0"/>
              </a:rPr>
              <a:t> = </a:t>
            </a:r>
            <a:r>
              <a:rPr lang="en-US" sz="1400" dirty="0" err="1">
                <a:latin typeface="Consolas" panose="020B0609020204030204" pitchFamily="49" charset="0"/>
              </a:rPr>
              <a:t>np.random.normal</a:t>
            </a:r>
            <a:r>
              <a:rPr lang="en-US" sz="1400" dirty="0">
                <a:latin typeface="Consolas" panose="020B0609020204030204" pitchFamily="49" charset="0"/>
              </a:rPr>
              <a:t>(</a:t>
            </a:r>
            <a:r>
              <a:rPr lang="en-US" sz="1400" dirty="0" err="1">
                <a:latin typeface="Consolas" panose="020B0609020204030204" pitchFamily="49" charset="0"/>
              </a:rPr>
              <a:t>mu_A</a:t>
            </a:r>
            <a:r>
              <a:rPr lang="en-US" sz="1400" dirty="0">
                <a:latin typeface="Consolas" panose="020B0609020204030204" pitchFamily="49" charset="0"/>
              </a:rPr>
              <a:t>, </a:t>
            </a:r>
            <a:r>
              <a:rPr lang="en-US" sz="1400" dirty="0" err="1">
                <a:latin typeface="Consolas" panose="020B0609020204030204" pitchFamily="49" charset="0"/>
              </a:rPr>
              <a:t>std_A</a:t>
            </a:r>
            <a:r>
              <a:rPr lang="en-US" sz="1400" dirty="0">
                <a:latin typeface="Consolas" panose="020B0609020204030204" pitchFamily="49" charset="0"/>
              </a:rPr>
              <a:t>, size = N)</a:t>
            </a:r>
          </a:p>
          <a:p>
            <a:pPr marL="0" indent="0" algn="just">
              <a:buNone/>
            </a:pPr>
            <a:r>
              <a:rPr lang="en-US" sz="1400" dirty="0" err="1">
                <a:latin typeface="Consolas" panose="020B0609020204030204" pitchFamily="49" charset="0"/>
              </a:rPr>
              <a:t>durations_B</a:t>
            </a:r>
            <a:r>
              <a:rPr lang="en-US" sz="1400" dirty="0">
                <a:latin typeface="Consolas" panose="020B0609020204030204" pitchFamily="49" charset="0"/>
              </a:rPr>
              <a:t> = </a:t>
            </a:r>
            <a:r>
              <a:rPr lang="en-US" sz="1400" dirty="0" err="1">
                <a:latin typeface="Consolas" panose="020B0609020204030204" pitchFamily="49" charset="0"/>
              </a:rPr>
              <a:t>np.random.normal</a:t>
            </a:r>
            <a:r>
              <a:rPr lang="en-US" sz="1400" dirty="0">
                <a:latin typeface="Consolas" panose="020B0609020204030204" pitchFamily="49" charset="0"/>
              </a:rPr>
              <a:t>(</a:t>
            </a:r>
            <a:r>
              <a:rPr lang="en-US" sz="1400" dirty="0" err="1">
                <a:latin typeface="Consolas" panose="020B0609020204030204" pitchFamily="49" charset="0"/>
              </a:rPr>
              <a:t>mu_B</a:t>
            </a:r>
            <a:r>
              <a:rPr lang="en-US" sz="1400" dirty="0">
                <a:latin typeface="Consolas" panose="020B0609020204030204" pitchFamily="49" charset="0"/>
              </a:rPr>
              <a:t>, </a:t>
            </a:r>
            <a:r>
              <a:rPr lang="en-US" sz="1400" dirty="0" err="1">
                <a:latin typeface="Consolas" panose="020B0609020204030204" pitchFamily="49" charset="0"/>
              </a:rPr>
              <a:t>std_B</a:t>
            </a:r>
            <a:r>
              <a:rPr lang="en-US" sz="1400" dirty="0">
                <a:latin typeface="Consolas" panose="020B0609020204030204" pitchFamily="49" charset="0"/>
              </a:rPr>
              <a:t>, size = N)</a:t>
            </a:r>
          </a:p>
        </p:txBody>
      </p:sp>
    </p:spTree>
    <p:extLst>
      <p:ext uri="{BB962C8B-B14F-4D97-AF65-F5344CB8AC3E}">
        <p14:creationId xmlns:p14="http://schemas.microsoft.com/office/powerpoint/2010/main" val="189547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3094-4669-4DAF-AAF2-EA48A9B49FDD}"/>
              </a:ext>
            </a:extLst>
          </p:cNvPr>
          <p:cNvSpPr>
            <a:spLocks noGrp="1"/>
          </p:cNvSpPr>
          <p:nvPr>
            <p:ph type="title"/>
          </p:nvPr>
        </p:nvSpPr>
        <p:spPr/>
        <p:txBody>
          <a:bodyPr/>
          <a:lstStyle/>
          <a:p>
            <a:r>
              <a:rPr lang="en-US" dirty="0"/>
              <a:t>BEST in </a:t>
            </a:r>
            <a:r>
              <a:rPr lang="en-US" dirty="0" err="1"/>
              <a:t>PyMC</a:t>
            </a:r>
            <a:r>
              <a:rPr lang="en-US" dirty="0"/>
              <a:t>:</a:t>
            </a:r>
            <a:br>
              <a:rPr lang="en-US" dirty="0"/>
            </a:br>
            <a:r>
              <a:rPr lang="en-US" dirty="0"/>
              <a:t>The Model</a:t>
            </a:r>
          </a:p>
        </p:txBody>
      </p:sp>
      <p:sp>
        <p:nvSpPr>
          <p:cNvPr id="5" name="Content Placeholder 4">
            <a:extLst>
              <a:ext uri="{FF2B5EF4-FFF2-40B4-BE49-F238E27FC236}">
                <a16:creationId xmlns:a16="http://schemas.microsoft.com/office/drawing/2014/main" id="{828D49F4-B934-4F09-80A2-3B4750980F73}"/>
              </a:ext>
            </a:extLst>
          </p:cNvPr>
          <p:cNvSpPr>
            <a:spLocks noGrp="1"/>
          </p:cNvSpPr>
          <p:nvPr>
            <p:ph idx="1"/>
          </p:nvPr>
        </p:nvSpPr>
        <p:spPr>
          <a:xfrm>
            <a:off x="4855633" y="446088"/>
            <a:ext cx="7336367" cy="6411912"/>
          </a:xfrm>
        </p:spPr>
        <p:txBody>
          <a:bodyPr>
            <a:normAutofit lnSpcReduction="10000"/>
          </a:bodyPr>
          <a:lstStyle/>
          <a:p>
            <a:pPr marL="0" indent="0">
              <a:buNone/>
            </a:pPr>
            <a:r>
              <a:rPr lang="en-US" sz="1400" dirty="0" err="1">
                <a:latin typeface="Consolas" panose="020B0609020204030204" pitchFamily="49" charset="0"/>
              </a:rPr>
              <a:t>pooled_mean</a:t>
            </a:r>
            <a:r>
              <a:rPr lang="en-US" sz="1400" dirty="0">
                <a:latin typeface="Consolas" panose="020B0609020204030204" pitchFamily="49" charset="0"/>
              </a:rPr>
              <a:t> = </a:t>
            </a:r>
            <a:r>
              <a:rPr lang="en-US" sz="1400" dirty="0" err="1">
                <a:latin typeface="Consolas" panose="020B0609020204030204" pitchFamily="49" charset="0"/>
              </a:rPr>
              <a:t>np.r</a:t>
            </a:r>
            <a:r>
              <a:rPr lang="en-US" sz="1400" dirty="0">
                <a:latin typeface="Consolas" panose="020B0609020204030204" pitchFamily="49" charset="0"/>
              </a:rPr>
              <a:t>_[</a:t>
            </a:r>
            <a:r>
              <a:rPr lang="en-US" sz="1400" dirty="0" err="1">
                <a:latin typeface="Consolas" panose="020B0609020204030204" pitchFamily="49" charset="0"/>
              </a:rPr>
              <a:t>durations_A</a:t>
            </a:r>
            <a:r>
              <a:rPr lang="en-US" sz="1400" dirty="0">
                <a:latin typeface="Consolas" panose="020B0609020204030204" pitchFamily="49" charset="0"/>
              </a:rPr>
              <a:t>, </a:t>
            </a:r>
            <a:r>
              <a:rPr lang="en-US" sz="1400" dirty="0" err="1">
                <a:latin typeface="Consolas" panose="020B0609020204030204" pitchFamily="49" charset="0"/>
              </a:rPr>
              <a:t>durations_B</a:t>
            </a:r>
            <a:r>
              <a:rPr lang="en-US" sz="1400" dirty="0">
                <a:latin typeface="Consolas" panose="020B0609020204030204" pitchFamily="49" charset="0"/>
              </a:rPr>
              <a:t>].mean()</a:t>
            </a:r>
          </a:p>
          <a:p>
            <a:pPr marL="0" indent="0">
              <a:buNone/>
            </a:pPr>
            <a:r>
              <a:rPr lang="en-US" sz="1400" dirty="0" err="1">
                <a:latin typeface="Consolas" panose="020B0609020204030204" pitchFamily="49" charset="0"/>
              </a:rPr>
              <a:t>pooled_std</a:t>
            </a:r>
            <a:r>
              <a:rPr lang="en-US" sz="1400" dirty="0">
                <a:latin typeface="Consolas" panose="020B0609020204030204" pitchFamily="49" charset="0"/>
              </a:rPr>
              <a:t> = </a:t>
            </a:r>
            <a:r>
              <a:rPr lang="en-US" sz="1400" dirty="0" err="1">
                <a:latin typeface="Consolas" panose="020B0609020204030204" pitchFamily="49" charset="0"/>
              </a:rPr>
              <a:t>np.r</a:t>
            </a:r>
            <a:r>
              <a:rPr lang="en-US" sz="1400" dirty="0">
                <a:latin typeface="Consolas" panose="020B0609020204030204" pitchFamily="49" charset="0"/>
              </a:rPr>
              <a:t>_[</a:t>
            </a:r>
            <a:r>
              <a:rPr lang="en-US" sz="1400" dirty="0" err="1">
                <a:latin typeface="Consolas" panose="020B0609020204030204" pitchFamily="49" charset="0"/>
              </a:rPr>
              <a:t>durations_A</a:t>
            </a:r>
            <a:r>
              <a:rPr lang="en-US" sz="1400" dirty="0">
                <a:latin typeface="Consolas" panose="020B0609020204030204" pitchFamily="49" charset="0"/>
              </a:rPr>
              <a:t>, </a:t>
            </a:r>
            <a:r>
              <a:rPr lang="en-US" sz="1400" dirty="0" err="1">
                <a:latin typeface="Consolas" panose="020B0609020204030204" pitchFamily="49" charset="0"/>
              </a:rPr>
              <a:t>durations_B</a:t>
            </a:r>
            <a:r>
              <a:rPr lang="en-US" sz="1400" dirty="0">
                <a:latin typeface="Consolas" panose="020B0609020204030204" pitchFamily="49" charset="0"/>
              </a:rPr>
              <a:t>].std()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tau = 1. / </a:t>
            </a:r>
            <a:r>
              <a:rPr lang="en-US" sz="1400" dirty="0" err="1">
                <a:latin typeface="Consolas" panose="020B0609020204030204" pitchFamily="49" charset="0"/>
              </a:rPr>
              <a:t>np.sqrt</a:t>
            </a:r>
            <a:r>
              <a:rPr lang="en-US" sz="1400" dirty="0">
                <a:latin typeface="Consolas" panose="020B0609020204030204" pitchFamily="49" charset="0"/>
              </a:rPr>
              <a:t>(1000. * </a:t>
            </a:r>
            <a:r>
              <a:rPr lang="en-US" sz="1400" dirty="0" err="1">
                <a:latin typeface="Consolas" panose="020B0609020204030204" pitchFamily="49" charset="0"/>
              </a:rPr>
              <a:t>pooled_std</a:t>
            </a:r>
            <a:r>
              <a:rPr lang="en-US" sz="1400" dirty="0">
                <a:latin typeface="Consolas" panose="020B0609020204030204" pitchFamily="49" charset="0"/>
              </a:rPr>
              <a:t>) # </a:t>
            </a:r>
            <a:r>
              <a:rPr lang="en-US" sz="1400" dirty="0" err="1">
                <a:latin typeface="Consolas" panose="020B0609020204030204" pitchFamily="49" charset="0"/>
              </a:rPr>
              <a:t>PyMC</a:t>
            </a:r>
            <a:r>
              <a:rPr lang="en-US" sz="1400" dirty="0">
                <a:latin typeface="Consolas" panose="020B0609020204030204" pitchFamily="49" charset="0"/>
              </a:rPr>
              <a:t> uses a precision                                       # parameter, 1/sigma**2</a:t>
            </a:r>
          </a:p>
          <a:p>
            <a:pPr marL="0" indent="0">
              <a:buNone/>
            </a:pPr>
            <a:r>
              <a:rPr lang="en-US" sz="1400" dirty="0" err="1">
                <a:latin typeface="Consolas" panose="020B0609020204030204" pitchFamily="49" charset="0"/>
              </a:rPr>
              <a:t>mu_A</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mu_A</a:t>
            </a:r>
            <a:r>
              <a:rPr lang="en-US" sz="1400" dirty="0">
                <a:latin typeface="Consolas" panose="020B0609020204030204" pitchFamily="49" charset="0"/>
              </a:rPr>
              <a:t>", </a:t>
            </a:r>
            <a:r>
              <a:rPr lang="en-US" sz="1400" dirty="0" err="1">
                <a:latin typeface="Consolas" panose="020B0609020204030204" pitchFamily="49" charset="0"/>
              </a:rPr>
              <a:t>pooled_mean</a:t>
            </a:r>
            <a:r>
              <a:rPr lang="en-US" sz="1400" dirty="0">
                <a:latin typeface="Consolas" panose="020B0609020204030204" pitchFamily="49" charset="0"/>
              </a:rPr>
              <a:t>, tau)</a:t>
            </a:r>
          </a:p>
          <a:p>
            <a:pPr marL="0" indent="0">
              <a:buNone/>
            </a:pPr>
            <a:r>
              <a:rPr lang="en-US" sz="1400" dirty="0" err="1">
                <a:latin typeface="Consolas" panose="020B0609020204030204" pitchFamily="49" charset="0"/>
              </a:rPr>
              <a:t>mu_B</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mu_B</a:t>
            </a:r>
            <a:r>
              <a:rPr lang="en-US" sz="1400" dirty="0">
                <a:latin typeface="Consolas" panose="020B0609020204030204" pitchFamily="49" charset="0"/>
              </a:rPr>
              <a:t>", </a:t>
            </a:r>
            <a:r>
              <a:rPr lang="en-US" sz="1400" dirty="0" err="1">
                <a:latin typeface="Consolas" panose="020B0609020204030204" pitchFamily="49" charset="0"/>
              </a:rPr>
              <a:t>pooled_mean</a:t>
            </a:r>
            <a:r>
              <a:rPr lang="en-US" sz="1400" dirty="0">
                <a:latin typeface="Consolas" panose="020B0609020204030204" pitchFamily="49" charset="0"/>
              </a:rPr>
              <a:t>, tau)</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std_A</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std_A</a:t>
            </a:r>
            <a:r>
              <a:rPr lang="en-US" sz="1400" dirty="0">
                <a:latin typeface="Consolas" panose="020B0609020204030204" pitchFamily="49" charset="0"/>
              </a:rPr>
              <a:t>", </a:t>
            </a:r>
            <a:r>
              <a:rPr lang="en-US" sz="1400" dirty="0" err="1">
                <a:latin typeface="Consolas" panose="020B0609020204030204" pitchFamily="49" charset="0"/>
              </a:rPr>
              <a:t>pooled_std</a:t>
            </a:r>
            <a:r>
              <a:rPr lang="en-US" sz="1400" dirty="0">
                <a:latin typeface="Consolas" panose="020B0609020204030204" pitchFamily="49" charset="0"/>
              </a:rPr>
              <a:t> / 1000., 1000. * </a:t>
            </a:r>
            <a:r>
              <a:rPr lang="en-US" sz="1400" dirty="0" err="1">
                <a:latin typeface="Consolas" panose="020B0609020204030204" pitchFamily="49" charset="0"/>
              </a:rPr>
              <a:t>pooled_std</a:t>
            </a:r>
            <a:r>
              <a:rPr lang="en-US" sz="1400" dirty="0">
                <a:latin typeface="Consolas" panose="020B0609020204030204" pitchFamily="49" charset="0"/>
              </a:rPr>
              <a:t>)</a:t>
            </a:r>
          </a:p>
          <a:p>
            <a:pPr marL="0" indent="0">
              <a:buNone/>
            </a:pPr>
            <a:r>
              <a:rPr lang="en-US" sz="1400" dirty="0" err="1">
                <a:latin typeface="Consolas" panose="020B0609020204030204" pitchFamily="49" charset="0"/>
              </a:rPr>
              <a:t>std_B</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std_B</a:t>
            </a:r>
            <a:r>
              <a:rPr lang="en-US" sz="1400" dirty="0">
                <a:latin typeface="Consolas" panose="020B0609020204030204" pitchFamily="49" charset="0"/>
              </a:rPr>
              <a:t>", </a:t>
            </a:r>
            <a:r>
              <a:rPr lang="en-US" sz="1400" dirty="0" err="1">
                <a:latin typeface="Consolas" panose="020B0609020204030204" pitchFamily="49" charset="0"/>
              </a:rPr>
              <a:t>pooled_std</a:t>
            </a:r>
            <a:r>
              <a:rPr lang="en-US" sz="1400" dirty="0">
                <a:latin typeface="Consolas" panose="020B0609020204030204" pitchFamily="49" charset="0"/>
              </a:rPr>
              <a:t> / 1000., 1000. * </a:t>
            </a:r>
            <a:r>
              <a:rPr lang="en-US" sz="1400" dirty="0" err="1">
                <a:latin typeface="Consolas" panose="020B0609020204030204" pitchFamily="49" charset="0"/>
              </a:rPr>
              <a:t>pooled_std</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nu_minus_1 = </a:t>
            </a:r>
            <a:r>
              <a:rPr lang="en-US" sz="1400" dirty="0" err="1">
                <a:latin typeface="Consolas" panose="020B0609020204030204" pitchFamily="49" charset="0"/>
              </a:rPr>
              <a:t>pm.Exponential</a:t>
            </a:r>
            <a:r>
              <a:rPr lang="en-US" sz="1400" dirty="0">
                <a:latin typeface="Consolas" panose="020B0609020204030204" pitchFamily="49" charset="0"/>
              </a:rPr>
              <a:t>("nu-1", 1./29)</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obs_A</a:t>
            </a:r>
            <a:r>
              <a:rPr lang="en-US" sz="1400" dirty="0">
                <a:latin typeface="Consolas" panose="020B0609020204030204" pitchFamily="49" charset="0"/>
              </a:rPr>
              <a:t> = </a:t>
            </a:r>
            <a:r>
              <a:rPr lang="en-US" sz="1400" dirty="0" err="1">
                <a:latin typeface="Consolas" panose="020B0609020204030204" pitchFamily="49" charset="0"/>
              </a:rPr>
              <a:t>pm.NoncentralT</a:t>
            </a:r>
            <a:r>
              <a:rPr lang="en-US" sz="1400" dirty="0">
                <a:latin typeface="Consolas" panose="020B0609020204030204" pitchFamily="49" charset="0"/>
              </a:rPr>
              <a:t>("</a:t>
            </a:r>
            <a:r>
              <a:rPr lang="en-US" sz="1400" dirty="0" err="1">
                <a:latin typeface="Consolas" panose="020B0609020204030204" pitchFamily="49" charset="0"/>
              </a:rPr>
              <a:t>obs_A</a:t>
            </a:r>
            <a:r>
              <a:rPr lang="en-US" sz="1400" dirty="0">
                <a:latin typeface="Consolas" panose="020B0609020204030204" pitchFamily="49" charset="0"/>
              </a:rPr>
              <a:t>", </a:t>
            </a:r>
            <a:r>
              <a:rPr lang="en-US" sz="1400" dirty="0" err="1">
                <a:latin typeface="Consolas" panose="020B0609020204030204" pitchFamily="49" charset="0"/>
              </a:rPr>
              <a:t>mu_A</a:t>
            </a:r>
            <a:r>
              <a:rPr lang="en-US" sz="1400" dirty="0">
                <a:latin typeface="Consolas" panose="020B0609020204030204" pitchFamily="49" charset="0"/>
              </a:rPr>
              <a:t>, 1.0 / </a:t>
            </a:r>
            <a:r>
              <a:rPr lang="en-US" sz="1400" dirty="0" err="1">
                <a:latin typeface="Consolas" panose="020B0609020204030204" pitchFamily="49" charset="0"/>
              </a:rPr>
              <a:t>std_A</a:t>
            </a:r>
            <a:r>
              <a:rPr lang="en-US" sz="1400" dirty="0">
                <a:latin typeface="Consolas" panose="020B0609020204030204" pitchFamily="49" charset="0"/>
              </a:rPr>
              <a:t> ** 2, nu_minus_1 + 1,                       </a:t>
            </a:r>
          </a:p>
          <a:p>
            <a:pPr marL="0" indent="0">
              <a:buNone/>
            </a:pPr>
            <a:r>
              <a:rPr lang="en-US" sz="1400" dirty="0">
                <a:latin typeface="Consolas" panose="020B0609020204030204" pitchFamily="49" charset="0"/>
              </a:rPr>
              <a:t>                       observed = True, value = </a:t>
            </a:r>
            <a:r>
              <a:rPr lang="en-US" sz="1400" dirty="0" err="1">
                <a:latin typeface="Consolas" panose="020B0609020204030204" pitchFamily="49" charset="0"/>
              </a:rPr>
              <a:t>durations_A</a:t>
            </a:r>
            <a:r>
              <a:rPr lang="en-US" sz="1400" dirty="0">
                <a:latin typeface="Consolas" panose="020B0609020204030204" pitchFamily="49" charset="0"/>
              </a:rPr>
              <a:t>)</a:t>
            </a:r>
          </a:p>
          <a:p>
            <a:pPr marL="0" indent="0">
              <a:buNone/>
            </a:pPr>
            <a:r>
              <a:rPr lang="en-US" sz="1400" dirty="0" err="1">
                <a:latin typeface="Consolas" panose="020B0609020204030204" pitchFamily="49" charset="0"/>
              </a:rPr>
              <a:t>obs_B</a:t>
            </a:r>
            <a:r>
              <a:rPr lang="en-US" sz="1400" dirty="0">
                <a:latin typeface="Consolas" panose="020B0609020204030204" pitchFamily="49" charset="0"/>
              </a:rPr>
              <a:t> = </a:t>
            </a:r>
            <a:r>
              <a:rPr lang="en-US" sz="1400" dirty="0" err="1">
                <a:latin typeface="Consolas" panose="020B0609020204030204" pitchFamily="49" charset="0"/>
              </a:rPr>
              <a:t>pm.NoncentralT</a:t>
            </a:r>
            <a:r>
              <a:rPr lang="en-US" sz="1400" dirty="0">
                <a:latin typeface="Consolas" panose="020B0609020204030204" pitchFamily="49" charset="0"/>
              </a:rPr>
              <a:t>("</a:t>
            </a:r>
            <a:r>
              <a:rPr lang="en-US" sz="1400" dirty="0" err="1">
                <a:latin typeface="Consolas" panose="020B0609020204030204" pitchFamily="49" charset="0"/>
              </a:rPr>
              <a:t>obs_B</a:t>
            </a:r>
            <a:r>
              <a:rPr lang="en-US" sz="1400" dirty="0">
                <a:latin typeface="Consolas" panose="020B0609020204030204" pitchFamily="49" charset="0"/>
              </a:rPr>
              <a:t>", </a:t>
            </a:r>
            <a:r>
              <a:rPr lang="en-US" sz="1400" dirty="0" err="1">
                <a:latin typeface="Consolas" panose="020B0609020204030204" pitchFamily="49" charset="0"/>
              </a:rPr>
              <a:t>mu_B</a:t>
            </a:r>
            <a:r>
              <a:rPr lang="en-US" sz="1400" dirty="0">
                <a:latin typeface="Consolas" panose="020B0609020204030204" pitchFamily="49" charset="0"/>
              </a:rPr>
              <a:t>, 1.0 / </a:t>
            </a:r>
            <a:r>
              <a:rPr lang="en-US" sz="1400" dirty="0" err="1">
                <a:latin typeface="Consolas" panose="020B0609020204030204" pitchFamily="49" charset="0"/>
              </a:rPr>
              <a:t>std_B</a:t>
            </a:r>
            <a:r>
              <a:rPr lang="en-US" sz="1400" dirty="0">
                <a:latin typeface="Consolas" panose="020B0609020204030204" pitchFamily="49" charset="0"/>
              </a:rPr>
              <a:t> ** 2, nu_minus_1 + 1,                              </a:t>
            </a:r>
          </a:p>
          <a:p>
            <a:pPr marL="0" indent="0">
              <a:buNone/>
            </a:pPr>
            <a:r>
              <a:rPr lang="en-US" sz="1400" dirty="0">
                <a:latin typeface="Consolas" panose="020B0609020204030204" pitchFamily="49" charset="0"/>
              </a:rPr>
              <a:t>                       observed = True, value = </a:t>
            </a:r>
            <a:r>
              <a:rPr lang="en-US" sz="1400" dirty="0" err="1">
                <a:latin typeface="Consolas" panose="020B0609020204030204" pitchFamily="49" charset="0"/>
              </a:rPr>
              <a:t>durations_B</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t>
            </a:r>
            <a:r>
              <a:rPr lang="en-US" sz="1400" dirty="0" err="1">
                <a:latin typeface="Consolas" panose="020B0609020204030204" pitchFamily="49" charset="0"/>
              </a:rPr>
              <a:t>obs_A</a:t>
            </a:r>
            <a:r>
              <a:rPr lang="en-US" sz="1400" dirty="0">
                <a:latin typeface="Consolas" panose="020B0609020204030204" pitchFamily="49" charset="0"/>
              </a:rPr>
              <a:t>, </a:t>
            </a:r>
            <a:r>
              <a:rPr lang="en-US" sz="1400" dirty="0" err="1">
                <a:latin typeface="Consolas" panose="020B0609020204030204" pitchFamily="49" charset="0"/>
              </a:rPr>
              <a:t>obs_B</a:t>
            </a:r>
            <a:r>
              <a:rPr lang="en-US" sz="1400" dirty="0">
                <a:latin typeface="Consolas" panose="020B0609020204030204" pitchFamily="49" charset="0"/>
              </a:rPr>
              <a:t>, </a:t>
            </a:r>
            <a:r>
              <a:rPr lang="en-US" sz="1400" dirty="0" err="1">
                <a:latin typeface="Consolas" panose="020B0609020204030204" pitchFamily="49" charset="0"/>
              </a:rPr>
              <a:t>mu_A</a:t>
            </a:r>
            <a:r>
              <a:rPr lang="en-US" sz="1400" dirty="0">
                <a:latin typeface="Consolas" panose="020B0609020204030204" pitchFamily="49" charset="0"/>
              </a:rPr>
              <a:t>, </a:t>
            </a:r>
            <a:r>
              <a:rPr lang="en-US" sz="1400" dirty="0" err="1">
                <a:latin typeface="Consolas" panose="020B0609020204030204" pitchFamily="49" charset="0"/>
              </a:rPr>
              <a:t>mu_B</a:t>
            </a:r>
            <a:r>
              <a:rPr lang="en-US" sz="1400" dirty="0">
                <a:latin typeface="Consolas" panose="020B0609020204030204" pitchFamily="49" charset="0"/>
              </a:rPr>
              <a:t>, </a:t>
            </a:r>
            <a:r>
              <a:rPr lang="en-US" sz="1400" dirty="0" err="1">
                <a:latin typeface="Consolas" panose="020B0609020204030204" pitchFamily="49" charset="0"/>
              </a:rPr>
              <a:t>std_A</a:t>
            </a:r>
            <a:r>
              <a:rPr lang="en-US" sz="1400" dirty="0">
                <a:latin typeface="Consolas" panose="020B0609020204030204" pitchFamily="49" charset="0"/>
              </a:rPr>
              <a:t>, </a:t>
            </a:r>
            <a:r>
              <a:rPr lang="en-US" sz="1400" dirty="0" err="1">
                <a:latin typeface="Consolas" panose="020B0609020204030204" pitchFamily="49" charset="0"/>
              </a:rPr>
              <a:t>std_B</a:t>
            </a:r>
            <a:r>
              <a:rPr lang="en-US" sz="1400" dirty="0">
                <a:latin typeface="Consolas" panose="020B0609020204030204" pitchFamily="49" charset="0"/>
              </a:rPr>
              <a:t>, nu_minus_1])</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(25000,10000)</a:t>
            </a:r>
          </a:p>
        </p:txBody>
      </p:sp>
    </p:spTree>
    <p:extLst>
      <p:ext uri="{BB962C8B-B14F-4D97-AF65-F5344CB8AC3E}">
        <p14:creationId xmlns:p14="http://schemas.microsoft.com/office/powerpoint/2010/main" val="1565566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C549-0103-4CD6-A2F8-31AB7C1FCBB3}"/>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988DBF74-DEDD-4E35-AB14-9BCCCBEEE665}"/>
              </a:ext>
            </a:extLst>
          </p:cNvPr>
          <p:cNvSpPr>
            <a:spLocks noGrp="1"/>
          </p:cNvSpPr>
          <p:nvPr>
            <p:ph idx="1"/>
          </p:nvPr>
        </p:nvSpPr>
        <p:spPr>
          <a:xfrm>
            <a:off x="477361" y="3255156"/>
            <a:ext cx="4143323" cy="3602843"/>
          </a:xfrm>
        </p:spPr>
        <p:txBody>
          <a:bodyPr/>
          <a:lstStyle/>
          <a:p>
            <a:pPr marL="0" indent="0" algn="just">
              <a:buNone/>
            </a:pPr>
            <a:r>
              <a:rPr lang="en-US" dirty="0"/>
              <a:t>We can see that not only does page A have a higher average duration of time spent on the page, but the volatility of each page view is lower (as page A’s standard deviation is lower). Furthermore, with these posteriors, we can calculate differences between groups, effect sizes, and so on.</a:t>
            </a:r>
          </a:p>
        </p:txBody>
      </p:sp>
      <p:pic>
        <p:nvPicPr>
          <p:cNvPr id="5" name="Picture 4">
            <a:extLst>
              <a:ext uri="{FF2B5EF4-FFF2-40B4-BE49-F238E27FC236}">
                <a16:creationId xmlns:a16="http://schemas.microsoft.com/office/drawing/2014/main" id="{169E829A-6034-4F2A-B3C9-D41392D7644B}"/>
              </a:ext>
            </a:extLst>
          </p:cNvPr>
          <p:cNvPicPr>
            <a:picLocks noChangeAspect="1"/>
          </p:cNvPicPr>
          <p:nvPr/>
        </p:nvPicPr>
        <p:blipFill>
          <a:blip r:embed="rId2"/>
          <a:stretch>
            <a:fillRect/>
          </a:stretch>
        </p:blipFill>
        <p:spPr>
          <a:xfrm>
            <a:off x="4803244" y="867824"/>
            <a:ext cx="7326763" cy="5519916"/>
          </a:xfrm>
          <a:prstGeom prst="rect">
            <a:avLst/>
          </a:prstGeom>
        </p:spPr>
      </p:pic>
    </p:spTree>
    <p:extLst>
      <p:ext uri="{BB962C8B-B14F-4D97-AF65-F5344CB8AC3E}">
        <p14:creationId xmlns:p14="http://schemas.microsoft.com/office/powerpoint/2010/main" val="42239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902B-9A7A-4D86-A92E-D2206AC84AEF}"/>
              </a:ext>
            </a:extLst>
          </p:cNvPr>
          <p:cNvSpPr>
            <a:spLocks noGrp="1"/>
          </p:cNvSpPr>
          <p:nvPr>
            <p:ph type="title"/>
          </p:nvPr>
        </p:nvSpPr>
        <p:spPr/>
        <p:txBody>
          <a:bodyPr/>
          <a:lstStyle/>
          <a:p>
            <a:r>
              <a:rPr lang="en-US" dirty="0"/>
              <a:t>Hypothesis Testing in Machine Learning</a:t>
            </a:r>
          </a:p>
        </p:txBody>
      </p:sp>
      <p:pic>
        <p:nvPicPr>
          <p:cNvPr id="5" name="Picture 4">
            <a:extLst>
              <a:ext uri="{FF2B5EF4-FFF2-40B4-BE49-F238E27FC236}">
                <a16:creationId xmlns:a16="http://schemas.microsoft.com/office/drawing/2014/main" id="{7CAC6199-26A8-460B-A1EF-604EE3DD6245}"/>
              </a:ext>
            </a:extLst>
          </p:cNvPr>
          <p:cNvPicPr>
            <a:picLocks noChangeAspect="1"/>
          </p:cNvPicPr>
          <p:nvPr/>
        </p:nvPicPr>
        <p:blipFill>
          <a:blip r:embed="rId2"/>
          <a:stretch>
            <a:fillRect/>
          </a:stretch>
        </p:blipFill>
        <p:spPr>
          <a:xfrm>
            <a:off x="8539647" y="1966912"/>
            <a:ext cx="3171825" cy="4752975"/>
          </a:xfrm>
          <a:prstGeom prst="rect">
            <a:avLst/>
          </a:prstGeom>
        </p:spPr>
      </p:pic>
      <p:sp>
        <p:nvSpPr>
          <p:cNvPr id="6" name="Speech Bubble: Rectangle with Corners Rounded 5">
            <a:extLst>
              <a:ext uri="{FF2B5EF4-FFF2-40B4-BE49-F238E27FC236}">
                <a16:creationId xmlns:a16="http://schemas.microsoft.com/office/drawing/2014/main" id="{FD928CBB-8AB9-4A43-966D-E2F6DAF229BF}"/>
              </a:ext>
            </a:extLst>
          </p:cNvPr>
          <p:cNvSpPr/>
          <p:nvPr/>
        </p:nvSpPr>
        <p:spPr>
          <a:xfrm>
            <a:off x="294467" y="2373504"/>
            <a:ext cx="7302205" cy="4037308"/>
          </a:xfrm>
          <a:prstGeom prst="wedgeRoundRectCallout">
            <a:avLst>
              <a:gd name="adj1" fmla="val 62099"/>
              <a:gd name="adj2" fmla="val -198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Comparing the performance of different machine learning methods on a given problem is another matter that is not so easy as it sounds: to be sure that apparent differences are not caused by chance effects, statistical tests are needed.</a:t>
            </a:r>
          </a:p>
          <a:p>
            <a:pPr algn="just"/>
            <a:endParaRPr lang="en-US" dirty="0"/>
          </a:p>
          <a:p>
            <a:pPr algn="just"/>
            <a:r>
              <a:rPr lang="en-US" dirty="0"/>
              <a:t>…</a:t>
            </a:r>
          </a:p>
          <a:p>
            <a:pPr algn="just"/>
            <a:endParaRPr lang="en-US" dirty="0"/>
          </a:p>
          <a:p>
            <a:pPr algn="just"/>
            <a:r>
              <a:rPr lang="en-US" dirty="0"/>
              <a:t>How can we be confident about whether the difference in measurement for two or more algorithms denotes a statistically significant difference in their performance? Is this statistical difference practically relevant as well? How can we best use the available data to discover whether such differences exist?</a:t>
            </a:r>
          </a:p>
        </p:txBody>
      </p:sp>
    </p:spTree>
    <p:extLst>
      <p:ext uri="{BB962C8B-B14F-4D97-AF65-F5344CB8AC3E}">
        <p14:creationId xmlns:p14="http://schemas.microsoft.com/office/powerpoint/2010/main" val="313032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048E-3CBC-4922-87F8-FEAEB5F34150}"/>
              </a:ext>
            </a:extLst>
          </p:cNvPr>
          <p:cNvSpPr>
            <a:spLocks noGrp="1"/>
          </p:cNvSpPr>
          <p:nvPr>
            <p:ph type="title"/>
          </p:nvPr>
        </p:nvSpPr>
        <p:spPr>
          <a:xfrm>
            <a:off x="0" y="447188"/>
            <a:ext cx="12191999" cy="970450"/>
          </a:xfrm>
        </p:spPr>
        <p:txBody>
          <a:bodyPr/>
          <a:lstStyle/>
          <a:p>
            <a:r>
              <a:rPr lang="en-US" dirty="0"/>
              <a:t>Bayesian Hypothesis Testing in Machine Learning</a:t>
            </a:r>
          </a:p>
        </p:txBody>
      </p:sp>
      <p:sp>
        <p:nvSpPr>
          <p:cNvPr id="3" name="Content Placeholder 2">
            <a:extLst>
              <a:ext uri="{FF2B5EF4-FFF2-40B4-BE49-F238E27FC236}">
                <a16:creationId xmlns:a16="http://schemas.microsoft.com/office/drawing/2014/main" id="{EB19A3BD-8BB0-4702-8EEE-D6DC29232EFD}"/>
              </a:ext>
            </a:extLst>
          </p:cNvPr>
          <p:cNvSpPr>
            <a:spLocks noGrp="1"/>
          </p:cNvSpPr>
          <p:nvPr>
            <p:ph idx="1"/>
          </p:nvPr>
        </p:nvSpPr>
        <p:spPr/>
        <p:txBody>
          <a:bodyPr>
            <a:normAutofit/>
          </a:bodyPr>
          <a:lstStyle/>
          <a:p>
            <a:pPr marL="400050" lvl="1" indent="0" algn="just">
              <a:buNone/>
            </a:pPr>
            <a:r>
              <a:rPr lang="en-US" dirty="0"/>
              <a:t>The machine learning community adopted the use of null hypothesis significance testing (NHST) in order to ensure the statistical validity of results. Many scientific fields however realized the shortcomings of frequentist reasoning and in the most radical cases even banned its use in publications. We should do the same: just as we have embraced the Bayesian paradigm in the development of new machine learning methods, so we should also use it in the analysis of our own results.</a:t>
            </a:r>
          </a:p>
          <a:p>
            <a:pPr marL="0" indent="0" algn="just">
              <a:buNone/>
            </a:pPr>
            <a:endParaRPr lang="en-US" dirty="0"/>
          </a:p>
          <a:p>
            <a:pPr marL="0" indent="0" algn="just">
              <a:buNone/>
            </a:pPr>
            <a:r>
              <a:rPr lang="en-US" dirty="0" err="1"/>
              <a:t>Benavoli</a:t>
            </a:r>
            <a:r>
              <a:rPr lang="en-US" dirty="0"/>
              <a:t>, A., </a:t>
            </a:r>
            <a:r>
              <a:rPr lang="en-US" dirty="0" err="1"/>
              <a:t>Corani</a:t>
            </a:r>
            <a:r>
              <a:rPr lang="en-US" dirty="0"/>
              <a:t>, G., </a:t>
            </a:r>
            <a:r>
              <a:rPr lang="en-US" dirty="0" err="1"/>
              <a:t>Demšar</a:t>
            </a:r>
            <a:r>
              <a:rPr lang="en-US" dirty="0"/>
              <a:t>, J., &amp; </a:t>
            </a:r>
            <a:r>
              <a:rPr lang="en-US" dirty="0" err="1"/>
              <a:t>Zaffalon</a:t>
            </a:r>
            <a:r>
              <a:rPr lang="en-US" dirty="0"/>
              <a:t>, M. (2017). Time for a change: a tutorial for comparing multiple classifiers through Bayesian analysis. The Journal of Machine Learning Research, 18(1), 2653-2688.</a:t>
            </a:r>
          </a:p>
        </p:txBody>
      </p:sp>
    </p:spTree>
    <p:extLst>
      <p:ext uri="{BB962C8B-B14F-4D97-AF65-F5344CB8AC3E}">
        <p14:creationId xmlns:p14="http://schemas.microsoft.com/office/powerpoint/2010/main" val="374455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A908F-E3E2-452B-8C10-339F83A9FA1D}"/>
              </a:ext>
            </a:extLst>
          </p:cNvPr>
          <p:cNvSpPr>
            <a:spLocks noGrp="1"/>
          </p:cNvSpPr>
          <p:nvPr>
            <p:ph type="title"/>
          </p:nvPr>
        </p:nvSpPr>
        <p:spPr/>
        <p:txBody>
          <a:bodyPr/>
          <a:lstStyle/>
          <a:p>
            <a:r>
              <a:rPr lang="en-US" dirty="0"/>
              <a:t>Bayesian A/B Testing</a:t>
            </a:r>
          </a:p>
        </p:txBody>
      </p:sp>
      <p:sp>
        <p:nvSpPr>
          <p:cNvPr id="5" name="Text Placeholder 4">
            <a:extLst>
              <a:ext uri="{FF2B5EF4-FFF2-40B4-BE49-F238E27FC236}">
                <a16:creationId xmlns:a16="http://schemas.microsoft.com/office/drawing/2014/main" id="{42E3CE9F-3D68-4DDB-A1CA-A8BED5FEDFD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634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70641-0844-4F4A-A446-BE8535C08910}"/>
              </a:ext>
            </a:extLst>
          </p:cNvPr>
          <p:cNvSpPr>
            <a:spLocks noGrp="1"/>
          </p:cNvSpPr>
          <p:nvPr>
            <p:ph type="title"/>
          </p:nvPr>
        </p:nvSpPr>
        <p:spPr/>
        <p:txBody>
          <a:bodyPr/>
          <a:lstStyle/>
          <a:p>
            <a:r>
              <a:rPr lang="en-US" dirty="0"/>
              <a:t>Bayesian A/B Testing</a:t>
            </a:r>
          </a:p>
        </p:txBody>
      </p:sp>
      <p:sp>
        <p:nvSpPr>
          <p:cNvPr id="5" name="Content Placeholder 4">
            <a:extLst>
              <a:ext uri="{FF2B5EF4-FFF2-40B4-BE49-F238E27FC236}">
                <a16:creationId xmlns:a16="http://schemas.microsoft.com/office/drawing/2014/main" id="{E5189A14-314B-4CCE-BD92-0D1C76D881E8}"/>
              </a:ext>
            </a:extLst>
          </p:cNvPr>
          <p:cNvSpPr>
            <a:spLocks noGrp="1"/>
          </p:cNvSpPr>
          <p:nvPr>
            <p:ph idx="1"/>
          </p:nvPr>
        </p:nvSpPr>
        <p:spPr/>
        <p:txBody>
          <a:bodyPr/>
          <a:lstStyle/>
          <a:p>
            <a:pPr marL="0" indent="0" algn="just">
              <a:buNone/>
            </a:pPr>
            <a:r>
              <a:rPr lang="en-US" dirty="0"/>
              <a:t>The fundamental idea in an A/B test is that we consider a perfect counterfactual universe, where the population under study is identical but subject to some treatment, then any differences between the populations after the study must be attributed to the treatment. In practice, we can’t spin up other universes, so we rely on using large enough samples in two groups that approximate a counterfactual.</a:t>
            </a:r>
          </a:p>
        </p:txBody>
      </p:sp>
    </p:spTree>
    <p:extLst>
      <p:ext uri="{BB962C8B-B14F-4D97-AF65-F5344CB8AC3E}">
        <p14:creationId xmlns:p14="http://schemas.microsoft.com/office/powerpoint/2010/main" val="270434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3061-F5B8-48FF-848F-6AAEC29F1F3E}"/>
              </a:ext>
            </a:extLst>
          </p:cNvPr>
          <p:cNvSpPr>
            <a:spLocks noGrp="1"/>
          </p:cNvSpPr>
          <p:nvPr>
            <p:ph type="title"/>
          </p:nvPr>
        </p:nvSpPr>
        <p:spPr/>
        <p:txBody>
          <a:bodyPr/>
          <a:lstStyle/>
          <a:p>
            <a:r>
              <a:rPr lang="en-US" dirty="0"/>
              <a:t>Conversion Testing</a:t>
            </a:r>
          </a:p>
        </p:txBody>
      </p:sp>
      <p:sp>
        <p:nvSpPr>
          <p:cNvPr id="3" name="Content Placeholder 2">
            <a:extLst>
              <a:ext uri="{FF2B5EF4-FFF2-40B4-BE49-F238E27FC236}">
                <a16:creationId xmlns:a16="http://schemas.microsoft.com/office/drawing/2014/main" id="{4BF13C86-71BD-465A-B561-11BDCC804C41}"/>
              </a:ext>
            </a:extLst>
          </p:cNvPr>
          <p:cNvSpPr>
            <a:spLocks noGrp="1"/>
          </p:cNvSpPr>
          <p:nvPr>
            <p:ph idx="1"/>
          </p:nvPr>
        </p:nvSpPr>
        <p:spPr>
          <a:xfrm>
            <a:off x="818712" y="2162015"/>
            <a:ext cx="10554574" cy="4695986"/>
          </a:xfrm>
        </p:spPr>
        <p:txBody>
          <a:bodyPr>
            <a:normAutofit lnSpcReduction="10000"/>
          </a:bodyPr>
          <a:lstStyle/>
          <a:p>
            <a:pPr marL="0" indent="0" algn="just">
              <a:buNone/>
            </a:pPr>
            <a:r>
              <a:rPr lang="en-US" dirty="0"/>
              <a:t>We have two Web site designs, called A and B. When a user lands on our Web site, we randomly show them design A or B, and record this assignment. After enough visitors have done this, we join this dataset against some metric of interest (typically, for Web sites, we are interested in a purchase or signup, call it </a:t>
            </a:r>
            <a:r>
              <a:rPr lang="en-US" i="1" dirty="0"/>
              <a:t>conversion</a:t>
            </a:r>
            <a:r>
              <a:rPr lang="en-US" dirty="0"/>
              <a:t>). For example, consider the following numbers:</a:t>
            </a:r>
          </a:p>
          <a:p>
            <a:pPr marL="0" indent="0">
              <a:buNone/>
            </a:pPr>
            <a:endParaRPr lang="en-US" dirty="0"/>
          </a:p>
          <a:p>
            <a:pPr marL="0" indent="0">
              <a:buNone/>
            </a:pPr>
            <a:r>
              <a:rPr lang="en-US" sz="1500" dirty="0" err="1">
                <a:latin typeface="Consolas" panose="020B0609020204030204" pitchFamily="49" charset="0"/>
              </a:rPr>
              <a:t>visitors_to_A</a:t>
            </a:r>
            <a:r>
              <a:rPr lang="en-US" sz="1500" dirty="0">
                <a:latin typeface="Consolas" panose="020B0609020204030204" pitchFamily="49" charset="0"/>
              </a:rPr>
              <a:t> = 1300</a:t>
            </a:r>
          </a:p>
          <a:p>
            <a:pPr marL="0" indent="0">
              <a:buNone/>
            </a:pPr>
            <a:r>
              <a:rPr lang="en-US" sz="1500" dirty="0" err="1">
                <a:latin typeface="Consolas" panose="020B0609020204030204" pitchFamily="49" charset="0"/>
              </a:rPr>
              <a:t>visitors_to_B</a:t>
            </a:r>
            <a:r>
              <a:rPr lang="en-US" sz="1500" dirty="0">
                <a:latin typeface="Consolas" panose="020B0609020204030204" pitchFamily="49" charset="0"/>
              </a:rPr>
              <a:t> = 1275</a:t>
            </a:r>
          </a:p>
          <a:p>
            <a:pPr marL="0" indent="0">
              <a:buNone/>
            </a:pPr>
            <a:endParaRPr lang="en-US" sz="1500" dirty="0">
              <a:latin typeface="Consolas" panose="020B0609020204030204" pitchFamily="49" charset="0"/>
            </a:endParaRPr>
          </a:p>
          <a:p>
            <a:pPr marL="0" indent="0">
              <a:buNone/>
            </a:pPr>
            <a:r>
              <a:rPr lang="en-US" sz="1500" dirty="0" err="1">
                <a:latin typeface="Consolas" panose="020B0609020204030204" pitchFamily="49" charset="0"/>
              </a:rPr>
              <a:t>conversions_from_A</a:t>
            </a:r>
            <a:r>
              <a:rPr lang="en-US" sz="1500" dirty="0">
                <a:latin typeface="Consolas" panose="020B0609020204030204" pitchFamily="49" charset="0"/>
              </a:rPr>
              <a:t> = 120</a:t>
            </a:r>
          </a:p>
          <a:p>
            <a:pPr marL="0" indent="0">
              <a:buNone/>
            </a:pPr>
            <a:r>
              <a:rPr lang="en-US" sz="1500" dirty="0" err="1">
                <a:latin typeface="Consolas" panose="020B0609020204030204" pitchFamily="49" charset="0"/>
              </a:rPr>
              <a:t>conversions_from_B</a:t>
            </a:r>
            <a:r>
              <a:rPr lang="en-US" sz="1500" dirty="0">
                <a:latin typeface="Consolas" panose="020B0609020204030204" pitchFamily="49" charset="0"/>
              </a:rPr>
              <a:t> = 125</a:t>
            </a:r>
          </a:p>
          <a:p>
            <a:pPr marL="0" indent="0">
              <a:buNone/>
            </a:pPr>
            <a:endParaRPr lang="en-US" dirty="0"/>
          </a:p>
          <a:p>
            <a:pPr marL="0" indent="0" algn="just">
              <a:buNone/>
            </a:pPr>
            <a:r>
              <a:rPr lang="en-US" dirty="0"/>
              <a:t>What we are really interested in is the probability of conversion, given site A or B. As a business, we want this probability to be as high possible. So our goal is to determine which site, A or B, has a high probability of conversion.</a:t>
            </a:r>
          </a:p>
        </p:txBody>
      </p:sp>
    </p:spTree>
    <p:extLst>
      <p:ext uri="{BB962C8B-B14F-4D97-AF65-F5344CB8AC3E}">
        <p14:creationId xmlns:p14="http://schemas.microsoft.com/office/powerpoint/2010/main" val="921362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4333</Words>
  <Application>Microsoft Office PowerPoint</Application>
  <PresentationFormat>Widescreen</PresentationFormat>
  <Paragraphs>271</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Cambria Math</vt:lpstr>
      <vt:lpstr>Century Gothic</vt:lpstr>
      <vt:lpstr>Consolas</vt:lpstr>
      <vt:lpstr>Wingdings 2</vt:lpstr>
      <vt:lpstr>Quotable</vt:lpstr>
      <vt:lpstr>Probabilistic Programming</vt:lpstr>
      <vt:lpstr>Bayesian Hypothesis Testing</vt:lpstr>
      <vt:lpstr>Hypothesis Testing</vt:lpstr>
      <vt:lpstr>Hypothesis Testing</vt:lpstr>
      <vt:lpstr>Hypothesis Testing in Machine Learning</vt:lpstr>
      <vt:lpstr>Bayesian Hypothesis Testing in Machine Learning</vt:lpstr>
      <vt:lpstr>Bayesian A/B Testing</vt:lpstr>
      <vt:lpstr>Bayesian A/B Testing</vt:lpstr>
      <vt:lpstr>Conversion Testing</vt:lpstr>
      <vt:lpstr>A First Bayesian Model</vt:lpstr>
      <vt:lpstr>A First Bayesian Model</vt:lpstr>
      <vt:lpstr>The Results</vt:lpstr>
      <vt:lpstr>Conversion Testing</vt:lpstr>
      <vt:lpstr>A Second Bayesian Model</vt:lpstr>
      <vt:lpstr>A Second Bayesian Model</vt:lpstr>
      <vt:lpstr>A Second Bayesian Model</vt:lpstr>
      <vt:lpstr>The Results</vt:lpstr>
      <vt:lpstr>The conversion posteriors of sites A and B</vt:lpstr>
      <vt:lpstr>Zooming in closer to the area of interest</vt:lpstr>
      <vt:lpstr>Extending A/B Testing</vt:lpstr>
      <vt:lpstr>Adding a Linear Loss Function</vt:lpstr>
      <vt:lpstr>Expected Revenue Analysis</vt:lpstr>
      <vt:lpstr>Expected Revenue Analysis</vt:lpstr>
      <vt:lpstr>Expected Revenue Analysis</vt:lpstr>
      <vt:lpstr>The Probability Density Function of this Posterior</vt:lpstr>
      <vt:lpstr>Posterior Distributions of the Expected Revenue</vt:lpstr>
      <vt:lpstr>Extending to an A/B Experiment: Some Artificial Data</vt:lpstr>
      <vt:lpstr>Extending to an A/B Experiment: The Model</vt:lpstr>
      <vt:lpstr>Extending to an A/B Experiment: The Results</vt:lpstr>
      <vt:lpstr>Posterior distribution of the delta between expected revenues of pages A and B</vt:lpstr>
      <vt:lpstr>Bayesian Estimation Supersedes the T-Test</vt:lpstr>
      <vt:lpstr>Student’s T-Test</vt:lpstr>
      <vt:lpstr>Some History</vt:lpstr>
      <vt:lpstr>Bayesian Estimation Supersedes the T-Test</vt:lpstr>
      <vt:lpstr>BEST</vt:lpstr>
      <vt:lpstr>BEST</vt:lpstr>
      <vt:lpstr>Student’s T-Distribution</vt:lpstr>
      <vt:lpstr>Student’s T-Distribution</vt:lpstr>
      <vt:lpstr>BEST</vt:lpstr>
      <vt:lpstr>BEST in PyMC: The Setup</vt:lpstr>
      <vt:lpstr>BEST in PyMC: The Model</vt:lpstr>
      <vt:lpstr>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2018-11-27T08:58:26Z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