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60"/>
  </p:notesMasterIdLst>
  <p:handoutMasterIdLst>
    <p:handoutMasterId r:id="rId61"/>
  </p:handoutMasterIdLst>
  <p:sldIdLst>
    <p:sldId id="256" r:id="rId5"/>
    <p:sldId id="257" r:id="rId6"/>
    <p:sldId id="258" r:id="rId7"/>
    <p:sldId id="260" r:id="rId8"/>
    <p:sldId id="261" r:id="rId9"/>
    <p:sldId id="262" r:id="rId10"/>
    <p:sldId id="269" r:id="rId11"/>
    <p:sldId id="270" r:id="rId12"/>
    <p:sldId id="263" r:id="rId13"/>
    <p:sldId id="264" r:id="rId14"/>
    <p:sldId id="265" r:id="rId15"/>
    <p:sldId id="271" r:id="rId16"/>
    <p:sldId id="272" r:id="rId17"/>
    <p:sldId id="259"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6" r:id="rId39"/>
    <p:sldId id="294" r:id="rId40"/>
    <p:sldId id="295" r:id="rId41"/>
    <p:sldId id="297" r:id="rId42"/>
    <p:sldId id="298" r:id="rId43"/>
    <p:sldId id="299" r:id="rId44"/>
    <p:sldId id="300" r:id="rId45"/>
    <p:sldId id="301" r:id="rId46"/>
    <p:sldId id="302" r:id="rId47"/>
    <p:sldId id="303" r:id="rId48"/>
    <p:sldId id="305" r:id="rId49"/>
    <p:sldId id="306" r:id="rId50"/>
    <p:sldId id="311" r:id="rId51"/>
    <p:sldId id="307" r:id="rId52"/>
    <p:sldId id="308" r:id="rId53"/>
    <p:sldId id="309" r:id="rId54"/>
    <p:sldId id="310" r:id="rId55"/>
    <p:sldId id="312" r:id="rId56"/>
    <p:sldId id="313" r:id="rId57"/>
    <p:sldId id="314" r:id="rId58"/>
    <p:sldId id="315"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23" d="100"/>
          <a:sy n="123" d="100"/>
        </p:scale>
        <p:origin x="114" y="2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12/18/2018</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12/18/2018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12/18/2018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12/18/2018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12/18/2018</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12/18/2018</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12/18/2018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12/18/2018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12/18/2018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12/18/2018</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12/18/2018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12/18/2018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12/18/2018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12/18/2018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12/18/2018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12/18/2018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12/18/2018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12/18/2018</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12/18/2018</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12/18/2018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dirty="0"/>
              <a:t>2018 - 2019</a:t>
            </a:r>
          </a:p>
          <a:p>
            <a:endParaRPr lang="en-US" dirty="0"/>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61C6-0299-47BC-B2AD-E07C8E276AB4}"/>
              </a:ext>
            </a:extLst>
          </p:cNvPr>
          <p:cNvSpPr>
            <a:spLocks noGrp="1"/>
          </p:cNvSpPr>
          <p:nvPr>
            <p:ph type="title"/>
          </p:nvPr>
        </p:nvSpPr>
        <p:spPr/>
        <p:txBody>
          <a:bodyPr/>
          <a:lstStyle/>
          <a:p>
            <a:r>
              <a:rPr lang="en-US" dirty="0"/>
              <a:t>Perception as Inference</a:t>
            </a:r>
          </a:p>
        </p:txBody>
      </p:sp>
      <p:sp>
        <p:nvSpPr>
          <p:cNvPr id="3" name="Content Placeholder 2">
            <a:extLst>
              <a:ext uri="{FF2B5EF4-FFF2-40B4-BE49-F238E27FC236}">
                <a16:creationId xmlns:a16="http://schemas.microsoft.com/office/drawing/2014/main" id="{4757584A-807B-4C85-92B1-9A164EAD5F40}"/>
              </a:ext>
            </a:extLst>
          </p:cNvPr>
          <p:cNvSpPr>
            <a:spLocks noGrp="1"/>
          </p:cNvSpPr>
          <p:nvPr>
            <p:ph idx="1"/>
          </p:nvPr>
        </p:nvSpPr>
        <p:spPr>
          <a:xfrm>
            <a:off x="972573" y="4680565"/>
            <a:ext cx="10246853" cy="2177435"/>
          </a:xfrm>
        </p:spPr>
        <p:txBody>
          <a:bodyPr>
            <a:normAutofit/>
          </a:bodyPr>
          <a:lstStyle/>
          <a:p>
            <a:pPr marL="400050" lvl="1" indent="0" algn="just">
              <a:buNone/>
            </a:pPr>
            <a:r>
              <a:rPr lang="en-US" dirty="0"/>
              <a:t>Computing a representation of the 2D edges in this image is easy, but understanding what they mean is far more difficult. Note that there are three different types of edges: 1) those due to a change in reflectance (the boundary between q and r), 2) those due to a change in 3D object shape (the boundary between p and q), and 3) those due to the boundary between the object and background.</a:t>
            </a:r>
          </a:p>
          <a:p>
            <a:pPr marL="0" indent="0" algn="just">
              <a:buNone/>
            </a:pPr>
            <a:r>
              <a:rPr lang="en-US" dirty="0"/>
              <a:t>Adelson, E. H. (2000). Lightness Perception and Lightness Illusions. In M. Gazzaniga (Ed.), The New Cognitive Neurosciences, 2nd Ed. (pp. 339-351): MIT Press.</a:t>
            </a:r>
          </a:p>
        </p:txBody>
      </p:sp>
      <p:pic>
        <p:nvPicPr>
          <p:cNvPr id="4" name="Picture 3">
            <a:extLst>
              <a:ext uri="{FF2B5EF4-FFF2-40B4-BE49-F238E27FC236}">
                <a16:creationId xmlns:a16="http://schemas.microsoft.com/office/drawing/2014/main" id="{C4CF6358-230A-4527-B23D-6400E93BBCBC}"/>
              </a:ext>
            </a:extLst>
          </p:cNvPr>
          <p:cNvPicPr>
            <a:picLocks noChangeAspect="1"/>
          </p:cNvPicPr>
          <p:nvPr/>
        </p:nvPicPr>
        <p:blipFill>
          <a:blip r:embed="rId2"/>
          <a:stretch>
            <a:fillRect/>
          </a:stretch>
        </p:blipFill>
        <p:spPr>
          <a:xfrm>
            <a:off x="4192164" y="1895554"/>
            <a:ext cx="3533853" cy="2846343"/>
          </a:xfrm>
          <a:prstGeom prst="rect">
            <a:avLst/>
          </a:prstGeom>
        </p:spPr>
      </p:pic>
    </p:spTree>
    <p:extLst>
      <p:ext uri="{BB962C8B-B14F-4D97-AF65-F5344CB8AC3E}">
        <p14:creationId xmlns:p14="http://schemas.microsoft.com/office/powerpoint/2010/main" val="206635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1CFD-E1CC-47DE-9413-CCD6128F7834}"/>
              </a:ext>
            </a:extLst>
          </p:cNvPr>
          <p:cNvSpPr>
            <a:spLocks noGrp="1"/>
          </p:cNvSpPr>
          <p:nvPr>
            <p:ph type="title"/>
          </p:nvPr>
        </p:nvSpPr>
        <p:spPr/>
        <p:txBody>
          <a:bodyPr/>
          <a:lstStyle/>
          <a:p>
            <a:r>
              <a:rPr lang="en-US" dirty="0"/>
              <a:t>What do these edges mean?</a:t>
            </a:r>
          </a:p>
        </p:txBody>
      </p:sp>
      <p:pic>
        <p:nvPicPr>
          <p:cNvPr id="4" name="Picture 3">
            <a:extLst>
              <a:ext uri="{FF2B5EF4-FFF2-40B4-BE49-F238E27FC236}">
                <a16:creationId xmlns:a16="http://schemas.microsoft.com/office/drawing/2014/main" id="{588ACB3A-4D61-4A52-919F-FA14FD86F364}"/>
              </a:ext>
            </a:extLst>
          </p:cNvPr>
          <p:cNvPicPr>
            <a:picLocks noChangeAspect="1"/>
          </p:cNvPicPr>
          <p:nvPr/>
        </p:nvPicPr>
        <p:blipFill>
          <a:blip r:embed="rId2"/>
          <a:stretch>
            <a:fillRect/>
          </a:stretch>
        </p:blipFill>
        <p:spPr>
          <a:xfrm>
            <a:off x="3720736" y="2054222"/>
            <a:ext cx="4750525" cy="4604860"/>
          </a:xfrm>
          <a:prstGeom prst="rect">
            <a:avLst/>
          </a:prstGeom>
        </p:spPr>
      </p:pic>
    </p:spTree>
    <p:extLst>
      <p:ext uri="{BB962C8B-B14F-4D97-AF65-F5344CB8AC3E}">
        <p14:creationId xmlns:p14="http://schemas.microsoft.com/office/powerpoint/2010/main" val="2485381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D234-154A-4A5D-BA42-139F1B3AF401}"/>
              </a:ext>
            </a:extLst>
          </p:cNvPr>
          <p:cNvSpPr>
            <a:spLocks noGrp="1"/>
          </p:cNvSpPr>
          <p:nvPr>
            <p:ph type="title"/>
          </p:nvPr>
        </p:nvSpPr>
        <p:spPr/>
        <p:txBody>
          <a:bodyPr/>
          <a:lstStyle/>
          <a:p>
            <a:r>
              <a:rPr lang="en-US" dirty="0"/>
              <a:t>The Problem of Disentangling</a:t>
            </a:r>
          </a:p>
        </p:txBody>
      </p:sp>
      <p:sp>
        <p:nvSpPr>
          <p:cNvPr id="3" name="Content Placeholder 2">
            <a:extLst>
              <a:ext uri="{FF2B5EF4-FFF2-40B4-BE49-F238E27FC236}">
                <a16:creationId xmlns:a16="http://schemas.microsoft.com/office/drawing/2014/main" id="{5EE4CA03-0061-4C20-8235-32FCBCD4C130}"/>
              </a:ext>
            </a:extLst>
          </p:cNvPr>
          <p:cNvSpPr>
            <a:spLocks noGrp="1"/>
          </p:cNvSpPr>
          <p:nvPr>
            <p:ph idx="1"/>
          </p:nvPr>
        </p:nvSpPr>
        <p:spPr/>
        <p:txBody>
          <a:bodyPr/>
          <a:lstStyle/>
          <a:p>
            <a:pPr marL="0" indent="0" algn="just">
              <a:buNone/>
            </a:pPr>
            <a:r>
              <a:rPr lang="en-US" dirty="0"/>
              <a:t>In order to interpret this image, one must understand how illumination, 3D shape, and reflectance interact, and how an object combines with its background in projecting to a 2D image (i.e., occlusion). If an edge is ascribed to be due to a reflectance change, it can not also be due to a shape change (an edge could be due to both, but then the contribution of each of these causes would need to be reduced so that when combined they still match what is in the image). Thus, the computation of reflectance depends on the computation of shape, and vice-versa. And both of these require prior knowledge of what shapes and reflectance changes are likely in order to arrive at a plausible interpretation consistent with the data.</a:t>
            </a:r>
          </a:p>
        </p:txBody>
      </p:sp>
    </p:spTree>
    <p:extLst>
      <p:ext uri="{BB962C8B-B14F-4D97-AF65-F5344CB8AC3E}">
        <p14:creationId xmlns:p14="http://schemas.microsoft.com/office/powerpoint/2010/main" val="614320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E568-43C2-4121-A3DE-9E38F163FBCD}"/>
              </a:ext>
            </a:extLst>
          </p:cNvPr>
          <p:cNvSpPr>
            <a:spLocks noGrp="1"/>
          </p:cNvSpPr>
          <p:nvPr>
            <p:ph type="title"/>
          </p:nvPr>
        </p:nvSpPr>
        <p:spPr/>
        <p:txBody>
          <a:bodyPr/>
          <a:lstStyle/>
          <a:p>
            <a:r>
              <a:rPr lang="en-US" dirty="0"/>
              <a:t>Perception as Inference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AB5AEF-B30A-4980-AAE9-CF36CFFCDE0B}"/>
                  </a:ext>
                </a:extLst>
              </p:cNvPr>
              <p:cNvSpPr>
                <a:spLocks noGrp="1"/>
              </p:cNvSpPr>
              <p:nvPr>
                <p:ph idx="1"/>
              </p:nvPr>
            </p:nvSpPr>
            <p:spPr>
              <a:xfrm>
                <a:off x="818712" y="2067339"/>
                <a:ext cx="10554574" cy="4790661"/>
              </a:xfrm>
            </p:spPr>
            <p:txBody>
              <a:bodyPr/>
              <a:lstStyle/>
              <a:p>
                <a:pPr marL="0" indent="0" algn="just">
                  <a:buNone/>
                </a:pPr>
                <a:r>
                  <a:rPr lang="en-US" dirty="0"/>
                  <a:t>In perception, we are interested in estimating properties of the external environment from sensory data. For example, in vision we are given a set of photoreceptor activations or pixel intensities, ﻿</a:t>
                </a:r>
                <a14:m>
                  <m:oMath xmlns:m="http://schemas.openxmlformats.org/officeDocument/2006/math">
                    <m:r>
                      <a:rPr lang="en-US" b="0" i="1" smtClean="0">
                        <a:latin typeface="Cambria Math" panose="02040503050406030204" pitchFamily="18" charset="0"/>
                      </a:rPr>
                      <m:t>𝐼</m:t>
                    </m:r>
                  </m:oMath>
                </a14:m>
                <a:r>
                  <a:rPr lang="en-US" dirty="0"/>
                  <a:t>﻿, and we wish to infer properties such as shape, ﻿</a:t>
                </a:r>
                <a14:m>
                  <m:oMath xmlns:m="http://schemas.openxmlformats.org/officeDocument/2006/math">
                    <m:r>
                      <a:rPr lang="en-US" b="0" i="1" smtClean="0">
                        <a:latin typeface="Cambria Math" panose="02040503050406030204" pitchFamily="18" charset="0"/>
                      </a:rPr>
                      <m:t>𝑠</m:t>
                    </m:r>
                  </m:oMath>
                </a14:m>
                <a:r>
                  <a:rPr lang="en-US" dirty="0"/>
                  <a:t>﻿, and reflectance, ﻿</a:t>
                </a:r>
                <a14:m>
                  <m:oMath xmlns:m="http://schemas.openxmlformats.org/officeDocument/2006/math">
                    <m:r>
                      <a:rPr lang="en-US" b="0" i="1" smtClean="0">
                        <a:latin typeface="Cambria Math" panose="02040503050406030204" pitchFamily="18" charset="0"/>
                      </a:rPr>
                      <m:t>𝑟</m:t>
                    </m:r>
                  </m:oMath>
                </a14:m>
                <a:r>
                  <a:rPr lang="en-US" dirty="0"/>
                  <a:t>. We can formulate this problem as follows:</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𝐼</m:t>
                          </m:r>
                        </m:e>
                        <m:e>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m:t>
                          </m:r>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lgn="just">
                  <a:buNone/>
                </a:pPr>
                <a:r>
                  <a:rPr lang="en-US" dirty="0"/>
                  <a:t>Here the likelihood term </a:t>
                </a:r>
                <a14:m>
                  <m:oMath xmlns:m="http://schemas.openxmlformats.org/officeDocument/2006/math">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𝐼</m:t>
                        </m:r>
                      </m:e>
                      <m:e>
                        <m:r>
                          <a:rPr lang="en-US" i="1">
                            <a:latin typeface="Cambria Math" panose="02040503050406030204" pitchFamily="18" charset="0"/>
                            <a:ea typeface="Cambria Math" panose="02040503050406030204" pitchFamily="18" charset="0"/>
                          </a:rPr>
                          <m:t>𝑠</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𝑟</m:t>
                        </m:r>
                      </m:e>
                    </m:d>
                  </m:oMath>
                </a14:m>
                <a:r>
                  <a:rPr lang="en-US" dirty="0"/>
                  <a:t>expresses the rendering model - i.e., how images are generated as a function of shape and reflectance. This is a well-posed computation that is routinely solved by computer graphics algorithms. However the problem of going the other direction - from the image to compute shape and reflectance - is highly ill-posed because there are multiple ways to set these parameters that would result in the same image. This degeneracy is resolved by the priors over shape and reflectance, </a:t>
                </a:r>
                <a14:m>
                  <m:oMath xmlns:m="http://schemas.openxmlformats.org/officeDocument/2006/math">
                    <m:r>
                      <m:rPr>
                        <m:sty m:val="p"/>
                      </m:rPr>
                      <a:rPr lang="en-US" b="0" i="0" smtClean="0">
                        <a:latin typeface="Cambria Math" panose="02040503050406030204" pitchFamily="18" charset="0"/>
                      </a:rPr>
                      <m:t>P</m:t>
                    </m:r>
                    <m:r>
                      <a:rPr lang="en-US" b="0" i="0"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and ﻿</a:t>
                </a:r>
                <a14:m>
                  <m:oMath xmlns:m="http://schemas.openxmlformats.org/officeDocument/2006/math">
                    <m:r>
                      <m:rPr>
                        <m:sty m:val="p"/>
                      </m:rPr>
                      <a:rPr lang="en-US" b="0" i="0" smtClean="0">
                        <a:latin typeface="Cambria Math" panose="02040503050406030204" pitchFamily="18" charset="0"/>
                      </a:rPr>
                      <m:t>P</m:t>
                    </m:r>
                    <m:r>
                      <a:rPr lang="en-US" b="0" i="0"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a:t>﻿, which favor certain settings of </a:t>
                </a:r>
                <a14:m>
                  <m:oMath xmlns:m="http://schemas.openxmlformats.org/officeDocument/2006/math">
                    <m:r>
                      <a:rPr lang="en-US" i="1">
                        <a:latin typeface="Cambria Math" panose="02040503050406030204" pitchFamily="18" charset="0"/>
                      </a:rPr>
                      <m:t>𝑠</m:t>
                    </m:r>
                  </m:oMath>
                </a14:m>
                <a:r>
                  <a:rPr lang="en-US" dirty="0"/>
                  <a:t>﻿ and ﻿</a:t>
                </a:r>
                <a14:m>
                  <m:oMath xmlns:m="http://schemas.openxmlformats.org/officeDocument/2006/math">
                    <m:r>
                      <a:rPr lang="en-US" i="1">
                        <a:latin typeface="Cambria Math" panose="02040503050406030204" pitchFamily="18" charset="0"/>
                      </a:rPr>
                      <m:t>𝑟</m:t>
                    </m:r>
                  </m:oMath>
                </a14:m>
                <a:r>
                  <a:rPr lang="en-US" dirty="0"/>
                  <a:t> over others.</a:t>
                </a:r>
              </a:p>
              <a:p>
                <a:pPr marL="0" indent="0" algn="just">
                  <a:buNone/>
                </a:pPr>
                <a:r>
                  <a:rPr lang="en-US" b="1" dirty="0"/>
                  <a:t>These priors can be obtained by measuring statistics of shape and reflectance on a large database of objects.</a:t>
                </a:r>
              </a:p>
            </p:txBody>
          </p:sp>
        </mc:Choice>
        <mc:Fallback xmlns="">
          <p:sp>
            <p:nvSpPr>
              <p:cNvPr id="3" name="Content Placeholder 2">
                <a:extLst>
                  <a:ext uri="{FF2B5EF4-FFF2-40B4-BE49-F238E27FC236}">
                    <a16:creationId xmlns:a16="http://schemas.microsoft.com/office/drawing/2014/main" id="{E3AB5AEF-B30A-4980-AAE9-CF36CFFCDE0B}"/>
                  </a:ext>
                </a:extLst>
              </p:cNvPr>
              <p:cNvSpPr>
                <a:spLocks noGrp="1" noRot="1" noChangeAspect="1" noMove="1" noResize="1" noEditPoints="1" noAdjustHandles="1" noChangeArrowheads="1" noChangeShapeType="1" noTextEdit="1"/>
              </p:cNvSpPr>
              <p:nvPr>
                <p:ph idx="1"/>
              </p:nvPr>
            </p:nvSpPr>
            <p:spPr>
              <a:xfrm>
                <a:off x="818712" y="2067339"/>
                <a:ext cx="10554574" cy="4790661"/>
              </a:xfrm>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482800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2688ED-E53C-4055-9F13-D9D1AF11619A}"/>
              </a:ext>
            </a:extLst>
          </p:cNvPr>
          <p:cNvSpPr>
            <a:spLocks noGrp="1"/>
          </p:cNvSpPr>
          <p:nvPr>
            <p:ph type="title"/>
          </p:nvPr>
        </p:nvSpPr>
        <p:spPr>
          <a:xfrm>
            <a:off x="119270" y="447188"/>
            <a:ext cx="11926956" cy="970450"/>
          </a:xfrm>
        </p:spPr>
        <p:txBody>
          <a:bodyPr/>
          <a:lstStyle/>
          <a:p>
            <a:r>
              <a:rPr lang="en-US" dirty="0"/>
              <a:t>Hierarchical Bayesian Inference in Visual Cortex</a:t>
            </a:r>
          </a:p>
        </p:txBody>
      </p:sp>
      <p:sp>
        <p:nvSpPr>
          <p:cNvPr id="6" name="Content Placeholder 5">
            <a:extLst>
              <a:ext uri="{FF2B5EF4-FFF2-40B4-BE49-F238E27FC236}">
                <a16:creationId xmlns:a16="http://schemas.microsoft.com/office/drawing/2014/main" id="{FC2146CC-0508-40BA-BB7D-FD1D1E18E61E}"/>
              </a:ext>
            </a:extLst>
          </p:cNvPr>
          <p:cNvSpPr>
            <a:spLocks noGrp="1"/>
          </p:cNvSpPr>
          <p:nvPr>
            <p:ph idx="1"/>
          </p:nvPr>
        </p:nvSpPr>
        <p:spPr>
          <a:xfrm>
            <a:off x="818713" y="5012363"/>
            <a:ext cx="10554574" cy="1816885"/>
          </a:xfrm>
        </p:spPr>
        <p:txBody>
          <a:bodyPr/>
          <a:lstStyle/>
          <a:p>
            <a:pPr marL="400050" lvl="1" indent="0" algn="just">
              <a:buNone/>
            </a:pPr>
            <a:r>
              <a:rPr lang="en-US" dirty="0"/>
              <a:t>The variables represented at each level are inferred from a combination of bottom-up and top-down inputs. Bottom-up inputs enter into the likelihood, while top-down inputs enter into the prior. The two are combined to form the unnormalized posterior, which guides the inference of variables at each level.</a:t>
            </a:r>
          </a:p>
          <a:p>
            <a:pPr marL="0" indent="0" algn="just">
              <a:buNone/>
            </a:pPr>
            <a:r>
              <a:rPr lang="en-US" dirty="0"/>
              <a:t>Lee, T. S., &amp; Mumford, D. (2003). Hierarchical Bayesian inference in the visual cortex. Journal of the Optical Society of America, A, 20(7), 1434-1448.</a:t>
            </a:r>
          </a:p>
        </p:txBody>
      </p:sp>
      <p:pic>
        <p:nvPicPr>
          <p:cNvPr id="7" name="Picture 6">
            <a:extLst>
              <a:ext uri="{FF2B5EF4-FFF2-40B4-BE49-F238E27FC236}">
                <a16:creationId xmlns:a16="http://schemas.microsoft.com/office/drawing/2014/main" id="{6337FA7B-A469-4406-ABAE-996C3BF6E455}"/>
              </a:ext>
            </a:extLst>
          </p:cNvPr>
          <p:cNvPicPr>
            <a:picLocks noChangeAspect="1"/>
          </p:cNvPicPr>
          <p:nvPr/>
        </p:nvPicPr>
        <p:blipFill>
          <a:blip r:embed="rId2"/>
          <a:stretch>
            <a:fillRect/>
          </a:stretch>
        </p:blipFill>
        <p:spPr>
          <a:xfrm>
            <a:off x="1780638" y="2402179"/>
            <a:ext cx="8630724" cy="2053641"/>
          </a:xfrm>
          <a:prstGeom prst="rect">
            <a:avLst/>
          </a:prstGeom>
        </p:spPr>
      </p:pic>
    </p:spTree>
    <p:extLst>
      <p:ext uri="{BB962C8B-B14F-4D97-AF65-F5344CB8AC3E}">
        <p14:creationId xmlns:p14="http://schemas.microsoft.com/office/powerpoint/2010/main" val="1414838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EB8BCC-A72D-450C-8A81-F7064800B7AC}"/>
              </a:ext>
            </a:extLst>
          </p:cNvPr>
          <p:cNvSpPr>
            <a:spLocks noGrp="1"/>
          </p:cNvSpPr>
          <p:nvPr>
            <p:ph type="title"/>
          </p:nvPr>
        </p:nvSpPr>
        <p:spPr/>
        <p:txBody>
          <a:bodyPr/>
          <a:lstStyle/>
          <a:p>
            <a:r>
              <a:rPr lang="en-US" dirty="0"/>
              <a:t>The Eight Schools Problem</a:t>
            </a:r>
          </a:p>
        </p:txBody>
      </p:sp>
      <p:sp>
        <p:nvSpPr>
          <p:cNvPr id="5" name="Text Placeholder 4">
            <a:extLst>
              <a:ext uri="{FF2B5EF4-FFF2-40B4-BE49-F238E27FC236}">
                <a16:creationId xmlns:a16="http://schemas.microsoft.com/office/drawing/2014/main" id="{3C4D52E3-3C54-41E7-A281-EFEB5395CC33}"/>
              </a:ext>
            </a:extLst>
          </p:cNvPr>
          <p:cNvSpPr>
            <a:spLocks noGrp="1"/>
          </p:cNvSpPr>
          <p:nvPr>
            <p:ph type="body" idx="1"/>
          </p:nvPr>
        </p:nvSpPr>
        <p:spPr>
          <a:xfrm>
            <a:off x="810000" y="5281201"/>
            <a:ext cx="10561418" cy="1278625"/>
          </a:xfrm>
        </p:spPr>
        <p:txBody>
          <a:bodyPr/>
          <a:lstStyle/>
          <a:p>
            <a:r>
              <a:rPr lang="en-US" sz="1800" dirty="0"/>
              <a:t>It has become a classic problem that illustrates the usefulness of hierarchical modeling for sharing information between exchangeable groups.</a:t>
            </a:r>
          </a:p>
        </p:txBody>
      </p:sp>
    </p:spTree>
    <p:extLst>
      <p:ext uri="{BB962C8B-B14F-4D97-AF65-F5344CB8AC3E}">
        <p14:creationId xmlns:p14="http://schemas.microsoft.com/office/powerpoint/2010/main" val="2353844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419D8-B081-4014-B0B9-D11950075E98}"/>
              </a:ext>
            </a:extLst>
          </p:cNvPr>
          <p:cNvSpPr>
            <a:spLocks noGrp="1"/>
          </p:cNvSpPr>
          <p:nvPr>
            <p:ph type="title"/>
          </p:nvPr>
        </p:nvSpPr>
        <p:spPr/>
        <p:txBody>
          <a:bodyPr/>
          <a:lstStyle/>
          <a:p>
            <a:r>
              <a:rPr lang="en-US" dirty="0"/>
              <a:t>The Eight Schools Problem</a:t>
            </a:r>
          </a:p>
        </p:txBody>
      </p:sp>
      <p:sp>
        <p:nvSpPr>
          <p:cNvPr id="5" name="Content Placeholder 4">
            <a:extLst>
              <a:ext uri="{FF2B5EF4-FFF2-40B4-BE49-F238E27FC236}">
                <a16:creationId xmlns:a16="http://schemas.microsoft.com/office/drawing/2014/main" id="{0BBD234E-F702-4233-B224-14BFC41B237C}"/>
              </a:ext>
            </a:extLst>
          </p:cNvPr>
          <p:cNvSpPr>
            <a:spLocks noGrp="1"/>
          </p:cNvSpPr>
          <p:nvPr>
            <p:ph idx="1"/>
          </p:nvPr>
        </p:nvSpPr>
        <p:spPr>
          <a:xfrm>
            <a:off x="1441565" y="2500582"/>
            <a:ext cx="10554574" cy="3636511"/>
          </a:xfrm>
        </p:spPr>
        <p:txBody>
          <a:bodyPr/>
          <a:lstStyle/>
          <a:p>
            <a:pPr marL="0" indent="0" algn="just">
              <a:buNone/>
            </a:pPr>
            <a:r>
              <a:rPr lang="en-US" dirty="0"/>
              <a:t>A study was performed for the Educational Testing Service to analyze the effects of special coaching programs for SAT-V (Scholastic Aptitude Test-Verbal) in each of eight high schools. The outcome variable in each study was the score on a special administration of the SAT-V, a standardized multiple choice test administered by the Educational Testing Service and used to help colleges make admissions decisions; the scores can vary between 200 and 800, with mean about 500 and standard deviation about 100. The SAT examinations are designed to be resistant to short-term efforts directed specifically toward improving performance on the test; instead they are designed to reflect knowledge acquired and abilities developed over many years of education. Nevertheless, each of the eight schools in this study considered its short-term coaching program to be very successful at increasing SAT scores. Also, there was no prior reason to believe that any of the eight programs was more effective than any other or that some were more similar in effect to each other than to any other.</a:t>
            </a:r>
          </a:p>
        </p:txBody>
      </p:sp>
      <p:pic>
        <p:nvPicPr>
          <p:cNvPr id="6" name="Picture 5">
            <a:extLst>
              <a:ext uri="{FF2B5EF4-FFF2-40B4-BE49-F238E27FC236}">
                <a16:creationId xmlns:a16="http://schemas.microsoft.com/office/drawing/2014/main" id="{4DCF898F-8406-4EAE-B9F0-B30CC5AE7786}"/>
              </a:ext>
            </a:extLst>
          </p:cNvPr>
          <p:cNvPicPr>
            <a:picLocks noChangeAspect="1"/>
          </p:cNvPicPr>
          <p:nvPr/>
        </p:nvPicPr>
        <p:blipFill>
          <a:blip r:embed="rId2"/>
          <a:stretch>
            <a:fillRect/>
          </a:stretch>
        </p:blipFill>
        <p:spPr>
          <a:xfrm>
            <a:off x="72320" y="1895287"/>
            <a:ext cx="1475360" cy="920576"/>
          </a:xfrm>
          <a:prstGeom prst="rect">
            <a:avLst/>
          </a:prstGeom>
        </p:spPr>
      </p:pic>
      <p:pic>
        <p:nvPicPr>
          <p:cNvPr id="7" name="Picture 6">
            <a:extLst>
              <a:ext uri="{FF2B5EF4-FFF2-40B4-BE49-F238E27FC236}">
                <a16:creationId xmlns:a16="http://schemas.microsoft.com/office/drawing/2014/main" id="{B216C332-5B60-4FAD-ACBB-23E0A15CEE8C}"/>
              </a:ext>
            </a:extLst>
          </p:cNvPr>
          <p:cNvPicPr>
            <a:picLocks noChangeAspect="1"/>
          </p:cNvPicPr>
          <p:nvPr/>
        </p:nvPicPr>
        <p:blipFill>
          <a:blip r:embed="rId2"/>
          <a:stretch>
            <a:fillRect/>
          </a:stretch>
        </p:blipFill>
        <p:spPr>
          <a:xfrm>
            <a:off x="9758043" y="5770140"/>
            <a:ext cx="1475360" cy="920576"/>
          </a:xfrm>
          <a:prstGeom prst="rect">
            <a:avLst/>
          </a:prstGeom>
        </p:spPr>
      </p:pic>
    </p:spTree>
    <p:extLst>
      <p:ext uri="{BB962C8B-B14F-4D97-AF65-F5344CB8AC3E}">
        <p14:creationId xmlns:p14="http://schemas.microsoft.com/office/powerpoint/2010/main" val="2182118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419D8-B081-4014-B0B9-D11950075E98}"/>
              </a:ext>
            </a:extLst>
          </p:cNvPr>
          <p:cNvSpPr>
            <a:spLocks noGrp="1"/>
          </p:cNvSpPr>
          <p:nvPr>
            <p:ph type="title"/>
          </p:nvPr>
        </p:nvSpPr>
        <p:spPr/>
        <p:txBody>
          <a:bodyPr/>
          <a:lstStyle/>
          <a:p>
            <a:r>
              <a:rPr lang="en-US" dirty="0"/>
              <a:t>The Eight Schools Problem</a:t>
            </a:r>
          </a:p>
        </p:txBody>
      </p:sp>
      <p:sp>
        <p:nvSpPr>
          <p:cNvPr id="5" name="Content Placeholder 4">
            <a:extLst>
              <a:ext uri="{FF2B5EF4-FFF2-40B4-BE49-F238E27FC236}">
                <a16:creationId xmlns:a16="http://schemas.microsoft.com/office/drawing/2014/main" id="{0BBD234E-F702-4233-B224-14BFC41B237C}"/>
              </a:ext>
            </a:extLst>
          </p:cNvPr>
          <p:cNvSpPr>
            <a:spLocks noGrp="1"/>
          </p:cNvSpPr>
          <p:nvPr>
            <p:ph idx="1"/>
          </p:nvPr>
        </p:nvSpPr>
        <p:spPr>
          <a:xfrm>
            <a:off x="1441565" y="2500582"/>
            <a:ext cx="10554574" cy="3636511"/>
          </a:xfrm>
        </p:spPr>
        <p:txBody>
          <a:bodyPr/>
          <a:lstStyle/>
          <a:p>
            <a:pPr marL="0" indent="0" algn="just">
              <a:buNone/>
            </a:pPr>
            <a:r>
              <a:rPr lang="en-US" dirty="0"/>
              <a:t>All students in the experiments had already taken the PSAT (Preliminary SAT), and allowance was made for differences in the PSAT-M (Mathematics) and PSAT-V test scores between coached and uncoached students. In particular, in each school the estimated coaching effect and its standard error were obtained by an analysis of covariance adjustment (that is, a linear regression was performed of SAT-V on treatment group, using PSAT-M and PSAT-V as control variables) appropriate for a completely randomized experiment. A separate regression was estimated for each school. The sample sizes in all of the eight experiments were relatively large, over thirty students in each school. Incidentally, an increase of eight points on the SAT-V corresponds to about one more test item correct.</a:t>
            </a:r>
          </a:p>
        </p:txBody>
      </p:sp>
      <p:pic>
        <p:nvPicPr>
          <p:cNvPr id="6" name="Picture 5">
            <a:extLst>
              <a:ext uri="{FF2B5EF4-FFF2-40B4-BE49-F238E27FC236}">
                <a16:creationId xmlns:a16="http://schemas.microsoft.com/office/drawing/2014/main" id="{4DCF898F-8406-4EAE-B9F0-B30CC5AE7786}"/>
              </a:ext>
            </a:extLst>
          </p:cNvPr>
          <p:cNvPicPr>
            <a:picLocks noChangeAspect="1"/>
          </p:cNvPicPr>
          <p:nvPr/>
        </p:nvPicPr>
        <p:blipFill>
          <a:blip r:embed="rId2"/>
          <a:stretch>
            <a:fillRect/>
          </a:stretch>
        </p:blipFill>
        <p:spPr>
          <a:xfrm>
            <a:off x="72320" y="1895287"/>
            <a:ext cx="1475360" cy="920576"/>
          </a:xfrm>
          <a:prstGeom prst="rect">
            <a:avLst/>
          </a:prstGeom>
        </p:spPr>
      </p:pic>
      <p:pic>
        <p:nvPicPr>
          <p:cNvPr id="7" name="Picture 6">
            <a:extLst>
              <a:ext uri="{FF2B5EF4-FFF2-40B4-BE49-F238E27FC236}">
                <a16:creationId xmlns:a16="http://schemas.microsoft.com/office/drawing/2014/main" id="{B216C332-5B60-4FAD-ACBB-23E0A15CEE8C}"/>
              </a:ext>
            </a:extLst>
          </p:cNvPr>
          <p:cNvPicPr>
            <a:picLocks noChangeAspect="1"/>
          </p:cNvPicPr>
          <p:nvPr/>
        </p:nvPicPr>
        <p:blipFill>
          <a:blip r:embed="rId2"/>
          <a:stretch>
            <a:fillRect/>
          </a:stretch>
        </p:blipFill>
        <p:spPr>
          <a:xfrm>
            <a:off x="9758043" y="5770140"/>
            <a:ext cx="1475360" cy="920576"/>
          </a:xfrm>
          <a:prstGeom prst="rect">
            <a:avLst/>
          </a:prstGeom>
        </p:spPr>
      </p:pic>
    </p:spTree>
    <p:extLst>
      <p:ext uri="{BB962C8B-B14F-4D97-AF65-F5344CB8AC3E}">
        <p14:creationId xmlns:p14="http://schemas.microsoft.com/office/powerpoint/2010/main" val="2115002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EDC4-1EB7-4354-8764-08F0C75B46A0}"/>
              </a:ext>
            </a:extLst>
          </p:cNvPr>
          <p:cNvSpPr>
            <a:spLocks noGrp="1"/>
          </p:cNvSpPr>
          <p:nvPr>
            <p:ph type="title"/>
          </p:nvPr>
        </p:nvSpPr>
        <p:spPr/>
        <p:txBody>
          <a:bodyPr/>
          <a:lstStyle/>
          <a:p>
            <a:r>
              <a:rPr lang="en-US" dirty="0"/>
              <a:t>The Eight Schools Treatment Effects</a:t>
            </a:r>
          </a:p>
        </p:txBody>
      </p:sp>
      <p:pic>
        <p:nvPicPr>
          <p:cNvPr id="4" name="Picture 3">
            <a:extLst>
              <a:ext uri="{FF2B5EF4-FFF2-40B4-BE49-F238E27FC236}">
                <a16:creationId xmlns:a16="http://schemas.microsoft.com/office/drawing/2014/main" id="{50FAAB27-3B88-400E-BCB8-B9A97E7FED22}"/>
              </a:ext>
            </a:extLst>
          </p:cNvPr>
          <p:cNvPicPr>
            <a:picLocks noChangeAspect="1"/>
          </p:cNvPicPr>
          <p:nvPr/>
        </p:nvPicPr>
        <p:blipFill>
          <a:blip r:embed="rId2"/>
          <a:stretch>
            <a:fillRect/>
          </a:stretch>
        </p:blipFill>
        <p:spPr>
          <a:xfrm>
            <a:off x="1092296" y="2368317"/>
            <a:ext cx="9609840" cy="4188703"/>
          </a:xfrm>
          <a:prstGeom prst="rect">
            <a:avLst/>
          </a:prstGeom>
        </p:spPr>
      </p:pic>
    </p:spTree>
    <p:extLst>
      <p:ext uri="{BB962C8B-B14F-4D97-AF65-F5344CB8AC3E}">
        <p14:creationId xmlns:p14="http://schemas.microsoft.com/office/powerpoint/2010/main" val="843314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1D268-BAE8-42B3-B6E0-776AF1C5FAB7}"/>
              </a:ext>
            </a:extLst>
          </p:cNvPr>
          <p:cNvSpPr>
            <a:spLocks noGrp="1"/>
          </p:cNvSpPr>
          <p:nvPr>
            <p:ph type="title"/>
          </p:nvPr>
        </p:nvSpPr>
        <p:spPr/>
        <p:txBody>
          <a:bodyPr/>
          <a:lstStyle/>
          <a:p>
            <a:r>
              <a:rPr lang="en-US" dirty="0"/>
              <a:t>The Eight Schools Treatment Effects</a:t>
            </a:r>
          </a:p>
        </p:txBody>
      </p:sp>
      <p:pic>
        <p:nvPicPr>
          <p:cNvPr id="4" name="Picture 3">
            <a:extLst>
              <a:ext uri="{FF2B5EF4-FFF2-40B4-BE49-F238E27FC236}">
                <a16:creationId xmlns:a16="http://schemas.microsoft.com/office/drawing/2014/main" id="{0301155D-70D8-4929-ADB0-285EFE89AC21}"/>
              </a:ext>
            </a:extLst>
          </p:cNvPr>
          <p:cNvPicPr>
            <a:picLocks noChangeAspect="1"/>
          </p:cNvPicPr>
          <p:nvPr/>
        </p:nvPicPr>
        <p:blipFill>
          <a:blip r:embed="rId2"/>
          <a:stretch>
            <a:fillRect/>
          </a:stretch>
        </p:blipFill>
        <p:spPr>
          <a:xfrm>
            <a:off x="3181349" y="2105025"/>
            <a:ext cx="5829300" cy="4752975"/>
          </a:xfrm>
          <a:prstGeom prst="rect">
            <a:avLst/>
          </a:prstGeom>
        </p:spPr>
      </p:pic>
    </p:spTree>
    <p:extLst>
      <p:ext uri="{BB962C8B-B14F-4D97-AF65-F5344CB8AC3E}">
        <p14:creationId xmlns:p14="http://schemas.microsoft.com/office/powerpoint/2010/main" val="369214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C39F1-CA15-44C1-9D7C-DD4796E3E437}"/>
              </a:ext>
            </a:extLst>
          </p:cNvPr>
          <p:cNvSpPr>
            <a:spLocks noGrp="1"/>
          </p:cNvSpPr>
          <p:nvPr>
            <p:ph type="title"/>
          </p:nvPr>
        </p:nvSpPr>
        <p:spPr/>
        <p:txBody>
          <a:bodyPr/>
          <a:lstStyle/>
          <a:p>
            <a:r>
              <a:rPr lang="en-US" dirty="0"/>
              <a:t>Hierarchical Models</a:t>
            </a:r>
          </a:p>
        </p:txBody>
      </p:sp>
      <p:sp>
        <p:nvSpPr>
          <p:cNvPr id="6" name="Text Placeholder 5">
            <a:extLst>
              <a:ext uri="{FF2B5EF4-FFF2-40B4-BE49-F238E27FC236}">
                <a16:creationId xmlns:a16="http://schemas.microsoft.com/office/drawing/2014/main" id="{44426900-AD4D-4066-9A8C-CFE846FC15B4}"/>
              </a:ext>
            </a:extLst>
          </p:cNvPr>
          <p:cNvSpPr>
            <a:spLocks noGrp="1"/>
          </p:cNvSpPr>
          <p:nvPr>
            <p:ph type="body" idx="1"/>
          </p:nvPr>
        </p:nvSpPr>
        <p:spPr/>
        <p:txBody>
          <a:bodyPr/>
          <a:lstStyle/>
          <a:p>
            <a:r>
              <a:rPr lang="en-US" dirty="0"/>
              <a:t>From PyMC2 to PyMC4 via TFP</a:t>
            </a:r>
          </a:p>
        </p:txBody>
      </p:sp>
    </p:spTree>
    <p:extLst>
      <p:ext uri="{BB962C8B-B14F-4D97-AF65-F5344CB8AC3E}">
        <p14:creationId xmlns:p14="http://schemas.microsoft.com/office/powerpoint/2010/main" val="3397547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5AE59-BDE0-4883-9B8F-C5047BF04AEA}"/>
              </a:ext>
            </a:extLst>
          </p:cNvPr>
          <p:cNvSpPr>
            <a:spLocks noGrp="1"/>
          </p:cNvSpPr>
          <p:nvPr>
            <p:ph type="title"/>
          </p:nvPr>
        </p:nvSpPr>
        <p:spPr/>
        <p:txBody>
          <a:bodyPr/>
          <a:lstStyle/>
          <a:p>
            <a:r>
              <a:rPr lang="en-US" dirty="0"/>
              <a:t>Inferences Based on Nonhierarchical Models and their Problems</a:t>
            </a:r>
          </a:p>
        </p:txBody>
      </p:sp>
      <p:sp>
        <p:nvSpPr>
          <p:cNvPr id="3" name="Content Placeholder 2">
            <a:extLst>
              <a:ext uri="{FF2B5EF4-FFF2-40B4-BE49-F238E27FC236}">
                <a16:creationId xmlns:a16="http://schemas.microsoft.com/office/drawing/2014/main" id="{2B756977-B407-4CD9-8ABE-F264D3F729F6}"/>
              </a:ext>
            </a:extLst>
          </p:cNvPr>
          <p:cNvSpPr>
            <a:spLocks noGrp="1"/>
          </p:cNvSpPr>
          <p:nvPr>
            <p:ph idx="1"/>
          </p:nvPr>
        </p:nvSpPr>
        <p:spPr/>
        <p:txBody>
          <a:bodyPr/>
          <a:lstStyle/>
          <a:p>
            <a:pPr marL="0" indent="0">
              <a:buNone/>
            </a:pPr>
            <a:r>
              <a:rPr lang="en-US" dirty="0"/>
              <a:t>Two simpler nonhierarchical methods:</a:t>
            </a:r>
          </a:p>
          <a:p>
            <a:pPr marL="0" indent="0">
              <a:buNone/>
            </a:pPr>
            <a:endParaRPr lang="en-US" dirty="0"/>
          </a:p>
          <a:p>
            <a:r>
              <a:rPr lang="en-US" dirty="0"/>
              <a:t>Separate estimates</a:t>
            </a:r>
          </a:p>
          <a:p>
            <a:r>
              <a:rPr lang="en-US" dirty="0"/>
              <a:t>A pooled estimate</a:t>
            </a:r>
          </a:p>
        </p:txBody>
      </p:sp>
    </p:spTree>
    <p:extLst>
      <p:ext uri="{BB962C8B-B14F-4D97-AF65-F5344CB8AC3E}">
        <p14:creationId xmlns:p14="http://schemas.microsoft.com/office/powerpoint/2010/main" val="3362620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B1BD-5EA8-476F-9D80-46DB174E857D}"/>
              </a:ext>
            </a:extLst>
          </p:cNvPr>
          <p:cNvSpPr>
            <a:spLocks noGrp="1"/>
          </p:cNvSpPr>
          <p:nvPr>
            <p:ph type="title"/>
          </p:nvPr>
        </p:nvSpPr>
        <p:spPr/>
        <p:txBody>
          <a:bodyPr/>
          <a:lstStyle/>
          <a:p>
            <a:r>
              <a:rPr lang="en-US" dirty="0"/>
              <a:t>Separate Estimates</a:t>
            </a:r>
          </a:p>
        </p:txBody>
      </p:sp>
      <p:sp>
        <p:nvSpPr>
          <p:cNvPr id="3" name="Content Placeholder 2">
            <a:extLst>
              <a:ext uri="{FF2B5EF4-FFF2-40B4-BE49-F238E27FC236}">
                <a16:creationId xmlns:a16="http://schemas.microsoft.com/office/drawing/2014/main" id="{82BA62BA-FE4C-468E-B3FD-7A6014DA967D}"/>
              </a:ext>
            </a:extLst>
          </p:cNvPr>
          <p:cNvSpPr>
            <a:spLocks noGrp="1"/>
          </p:cNvSpPr>
          <p:nvPr>
            <p:ph idx="1"/>
          </p:nvPr>
        </p:nvSpPr>
        <p:spPr/>
        <p:txBody>
          <a:bodyPr/>
          <a:lstStyle/>
          <a:p>
            <a:pPr marL="0" indent="0" algn="just">
              <a:buNone/>
            </a:pPr>
            <a:r>
              <a:rPr lang="en-US" dirty="0"/>
              <a:t>A cursory examination may at first suggest that some coaching programs have moderate effects (in the range 18–28 points), most have small effects (0–12 points), and two have small negative effects; however, when we take note of the standard errors of these estimated effects, we see that it is difficult statistically to distinguish between any of the experiments. For example, treating each experiment separately and applying the simple normal analysis in each yields 95% posterior intervals that all overlap substantially.</a:t>
            </a:r>
          </a:p>
        </p:txBody>
      </p:sp>
    </p:spTree>
    <p:extLst>
      <p:ext uri="{BB962C8B-B14F-4D97-AF65-F5344CB8AC3E}">
        <p14:creationId xmlns:p14="http://schemas.microsoft.com/office/powerpoint/2010/main" val="2857767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A7869-5B5B-46DE-BC34-CE15C97F680F}"/>
              </a:ext>
            </a:extLst>
          </p:cNvPr>
          <p:cNvSpPr>
            <a:spLocks noGrp="1"/>
          </p:cNvSpPr>
          <p:nvPr>
            <p:ph type="title"/>
          </p:nvPr>
        </p:nvSpPr>
        <p:spPr/>
        <p:txBody>
          <a:bodyPr/>
          <a:lstStyle/>
          <a:p>
            <a:r>
              <a:rPr lang="en-US" dirty="0"/>
              <a:t>A Pooled Estimate</a:t>
            </a:r>
          </a:p>
        </p:txBody>
      </p:sp>
      <p:sp>
        <p:nvSpPr>
          <p:cNvPr id="3" name="Content Placeholder 2">
            <a:extLst>
              <a:ext uri="{FF2B5EF4-FFF2-40B4-BE49-F238E27FC236}">
                <a16:creationId xmlns:a16="http://schemas.microsoft.com/office/drawing/2014/main" id="{15A4A368-44C2-4631-812C-38FF1965929B}"/>
              </a:ext>
            </a:extLst>
          </p:cNvPr>
          <p:cNvSpPr>
            <a:spLocks noGrp="1"/>
          </p:cNvSpPr>
          <p:nvPr>
            <p:ph idx="1"/>
          </p:nvPr>
        </p:nvSpPr>
        <p:spPr/>
        <p:txBody>
          <a:bodyPr/>
          <a:lstStyle/>
          <a:p>
            <a:pPr marL="0" indent="0" algn="just">
              <a:buNone/>
            </a:pPr>
            <a:r>
              <a:rPr lang="en-US" dirty="0"/>
              <a:t>The general overlap in the posterior intervals based on independent analyses suggests that all experiments might be estimating the same quantity. Under the hypothesis that all experiments have the same effect and produce independent estimates of this common effect, we could treat the data in Table 5.2 as eight normally distributed observations with known variances. With a noninformative prior distribution, the posterior mean for the common coaching effect is estimated to be 7.7 points with standard error equal to 4.1 which would lead to the 95% posterior interval [−0.5, 15.9], or approximately [8 ± 8].</a:t>
            </a:r>
          </a:p>
        </p:txBody>
      </p:sp>
    </p:spTree>
    <p:extLst>
      <p:ext uri="{BB962C8B-B14F-4D97-AF65-F5344CB8AC3E}">
        <p14:creationId xmlns:p14="http://schemas.microsoft.com/office/powerpoint/2010/main" val="3569742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D630-DC67-4299-AB4F-2DAB8D7F5152}"/>
              </a:ext>
            </a:extLst>
          </p:cNvPr>
          <p:cNvSpPr>
            <a:spLocks noGrp="1"/>
          </p:cNvSpPr>
          <p:nvPr>
            <p:ph type="title"/>
          </p:nvPr>
        </p:nvSpPr>
        <p:spPr/>
        <p:txBody>
          <a:bodyPr/>
          <a:lstStyle/>
          <a:p>
            <a:r>
              <a:rPr lang="en-US" dirty="0"/>
              <a:t>Inferences Based on Nonhierarchical Models and their Problems</a:t>
            </a:r>
          </a:p>
        </p:txBody>
      </p:sp>
      <p:sp>
        <p:nvSpPr>
          <p:cNvPr id="3" name="Content Placeholder 2">
            <a:extLst>
              <a:ext uri="{FF2B5EF4-FFF2-40B4-BE49-F238E27FC236}">
                <a16:creationId xmlns:a16="http://schemas.microsoft.com/office/drawing/2014/main" id="{B70FED04-5C46-415C-B2FB-F45FC8BB5862}"/>
              </a:ext>
            </a:extLst>
          </p:cNvPr>
          <p:cNvSpPr>
            <a:spLocks noGrp="1"/>
          </p:cNvSpPr>
          <p:nvPr>
            <p:ph idx="1"/>
          </p:nvPr>
        </p:nvSpPr>
        <p:spPr/>
        <p:txBody>
          <a:bodyPr>
            <a:normAutofit/>
          </a:bodyPr>
          <a:lstStyle/>
          <a:p>
            <a:pPr marL="0" indent="0" algn="just">
              <a:buNone/>
            </a:pPr>
            <a:r>
              <a:rPr lang="en-US" dirty="0"/>
              <a:t>Consider the effect in school A. The effect in school A is estimated as 28.4 with a standard error of 14.9 under the separate analysis, versus a pooled estimate of 7.7 with a standard error of 4.1 under the common-effect model. The separate analyses of the eight schools imply the following posterior statement: ‘the probability is 1/2 that the true effect in A is more than 28.4,’ a doubtful statement, considering the results for the other seven schools. On the other hand, the pooled model implies the following statement: ‘the probability is 1/2 that the true effect in A is less than 7.7,’ which, despite the non-significant χ2 test, seems an inaccurate summary of our knowledge. The pooled model also implies the statement: ‘the probability is 1/2 that the true effect in A is less than the true effect in C,’ which also is difficult to justify given the data.</a:t>
            </a:r>
          </a:p>
        </p:txBody>
      </p:sp>
    </p:spTree>
    <p:extLst>
      <p:ext uri="{BB962C8B-B14F-4D97-AF65-F5344CB8AC3E}">
        <p14:creationId xmlns:p14="http://schemas.microsoft.com/office/powerpoint/2010/main" val="3681877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72AC-F621-4099-AC17-6A24E3096BCE}"/>
              </a:ext>
            </a:extLst>
          </p:cNvPr>
          <p:cNvSpPr>
            <a:spLocks noGrp="1"/>
          </p:cNvSpPr>
          <p:nvPr>
            <p:ph type="title"/>
          </p:nvPr>
        </p:nvSpPr>
        <p:spPr/>
        <p:txBody>
          <a:bodyPr/>
          <a:lstStyle/>
          <a:p>
            <a:r>
              <a:rPr lang="en-US" dirty="0"/>
              <a:t>A Hierarchical Normal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B5F452-1487-4C63-B431-0EEA0ADBD404}"/>
                  </a:ext>
                </a:extLst>
              </p:cNvPr>
              <p:cNvSpPr>
                <a:spLocks noGrp="1"/>
              </p:cNvSpPr>
              <p:nvPr>
                <p:ph idx="1"/>
              </p:nvPr>
            </p:nvSpPr>
            <p:spPr>
              <a:xfrm>
                <a:off x="818712" y="2222287"/>
                <a:ext cx="10554574" cy="4635713"/>
              </a:xfrm>
            </p:spPr>
            <p:txBody>
              <a:bodyPr/>
              <a:lstStyle/>
              <a:p>
                <a:pPr marL="0" indent="0" algn="just">
                  <a:buNone/>
                </a:pPr>
                <a:r>
                  <a:rPr lang="en-US" dirty="0"/>
                  <a:t>We consider the problem of estimating a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using data from a small experiment and a prior distribution constructed from similar previous (or historical) experiments. Mathematically, we will consider the current and historical experiments to be a random sample from a common population.</a:t>
                </a:r>
              </a:p>
              <a:p>
                <a:pPr marL="0" indent="0" algn="just">
                  <a:buNone/>
                </a:pPr>
                <a:r>
                  <a:rPr lang="en-US" dirty="0"/>
                  <a:t>Consider a set of experiments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=1…</m:t>
                    </m:r>
                    <m:r>
                      <a:rPr lang="en-US" b="0" i="1" smtClean="0">
                        <a:latin typeface="Cambria Math" panose="02040503050406030204" pitchFamily="18" charset="0"/>
                      </a:rPr>
                      <m:t>𝐽</m:t>
                    </m:r>
                  </m:oMath>
                </a14:m>
                <a:r>
                  <a:rPr lang="en-US" dirty="0"/>
                  <a:t>, in which experiment </a:t>
                </a:r>
                <a14:m>
                  <m:oMath xmlns:m="http://schemas.openxmlformats.org/officeDocument/2006/math">
                    <m:r>
                      <a:rPr lang="en-US" b="0" i="1" smtClean="0">
                        <a:latin typeface="Cambria Math" panose="02040503050406030204" pitchFamily="18" charset="0"/>
                      </a:rPr>
                      <m:t>𝑗</m:t>
                    </m:r>
                  </m:oMath>
                </a14:m>
                <a:r>
                  <a:rPr lang="en-US" dirty="0"/>
                  <a:t> has data (vector)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oMath>
                </a14:m>
                <a:r>
                  <a:rPr lang="en-US" dirty="0"/>
                  <a:t> and parameter (vector)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oMath>
                </a14:m>
                <a:r>
                  <a:rPr lang="en-US" dirty="0"/>
                  <a:t>, with likelihood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a14:m>
                <a:r>
                  <a:rPr lang="en-US" dirty="0"/>
                  <a:t>. (Throughout this chapter we use the word ‘experiment’ for convenience, but the methods can apply equally well to nonexperimental data.) Some of the parameters in different experiments may overlap; for example, each data vector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oMath>
                </a14:m>
                <a:r>
                  <a:rPr lang="en-US" dirty="0"/>
                  <a:t> may be a sample of observations from a normal distribution with mean </a:t>
                </a:r>
                <a14:m>
                  <m:oMath xmlns:m="http://schemas.openxmlformats.org/officeDocument/2006/math">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𝑗</m:t>
                        </m:r>
                      </m:sub>
                    </m:sSub>
                  </m:oMath>
                </a14:m>
                <a:r>
                  <a:rPr lang="en-US" dirty="0"/>
                  <a:t> and common variance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r>
                  <a:rPr lang="en-US" dirty="0"/>
                  <a:t>, in </a:t>
                </a:r>
                <a:r>
                  <a:rPr lang="en-US" dirty="0" err="1"/>
                  <a:t>whichcase</a:t>
                </a:r>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In order to create a joint probability model for all the parameters θ, we use the crucial idea of </a:t>
                </a:r>
                <a:r>
                  <a:rPr lang="en-US" i="1" dirty="0"/>
                  <a:t>exchangeability</a:t>
                </a:r>
                <a:r>
                  <a:rPr lang="en-US" dirty="0"/>
                  <a:t>.</a:t>
                </a:r>
              </a:p>
            </p:txBody>
          </p:sp>
        </mc:Choice>
        <mc:Fallback xmlns="">
          <p:sp>
            <p:nvSpPr>
              <p:cNvPr id="3" name="Content Placeholder 2">
                <a:extLst>
                  <a:ext uri="{FF2B5EF4-FFF2-40B4-BE49-F238E27FC236}">
                    <a16:creationId xmlns:a16="http://schemas.microsoft.com/office/drawing/2014/main" id="{85B5F452-1487-4C63-B431-0EEA0ADBD404}"/>
                  </a:ext>
                </a:extLst>
              </p:cNvPr>
              <p:cNvSpPr>
                <a:spLocks noGrp="1" noRot="1" noChangeAspect="1" noMove="1" noResize="1" noEditPoints="1" noAdjustHandles="1" noChangeArrowheads="1" noChangeShapeType="1" noTextEdit="1"/>
              </p:cNvSpPr>
              <p:nvPr>
                <p:ph idx="1"/>
              </p:nvPr>
            </p:nvSpPr>
            <p:spPr>
              <a:xfrm>
                <a:off x="818712" y="2222287"/>
                <a:ext cx="10554574" cy="4635713"/>
              </a:xfrm>
              <a:blipFill>
                <a:blip r:embed="rId2"/>
                <a:stretch>
                  <a:fillRect l="-462" r="-46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0098B34-E7FE-420F-B9C2-F7A074E921C1}"/>
              </a:ext>
            </a:extLst>
          </p:cNvPr>
          <p:cNvPicPr>
            <a:picLocks noChangeAspect="1"/>
          </p:cNvPicPr>
          <p:nvPr/>
        </p:nvPicPr>
        <p:blipFill>
          <a:blip r:embed="rId3"/>
          <a:stretch>
            <a:fillRect/>
          </a:stretch>
        </p:blipFill>
        <p:spPr>
          <a:xfrm>
            <a:off x="0" y="1921790"/>
            <a:ext cx="1475360" cy="920576"/>
          </a:xfrm>
          <a:prstGeom prst="rect">
            <a:avLst/>
          </a:prstGeom>
        </p:spPr>
      </p:pic>
      <p:pic>
        <p:nvPicPr>
          <p:cNvPr id="5" name="Picture 4">
            <a:extLst>
              <a:ext uri="{FF2B5EF4-FFF2-40B4-BE49-F238E27FC236}">
                <a16:creationId xmlns:a16="http://schemas.microsoft.com/office/drawing/2014/main" id="{05800D95-6797-4240-B73A-0864D67AC3F7}"/>
              </a:ext>
            </a:extLst>
          </p:cNvPr>
          <p:cNvPicPr>
            <a:picLocks noChangeAspect="1"/>
          </p:cNvPicPr>
          <p:nvPr/>
        </p:nvPicPr>
        <p:blipFill>
          <a:blip r:embed="rId3"/>
          <a:stretch>
            <a:fillRect/>
          </a:stretch>
        </p:blipFill>
        <p:spPr>
          <a:xfrm>
            <a:off x="8432823" y="5831255"/>
            <a:ext cx="1475360" cy="920576"/>
          </a:xfrm>
          <a:prstGeom prst="rect">
            <a:avLst/>
          </a:prstGeom>
        </p:spPr>
      </p:pic>
    </p:spTree>
    <p:extLst>
      <p:ext uri="{BB962C8B-B14F-4D97-AF65-F5344CB8AC3E}">
        <p14:creationId xmlns:p14="http://schemas.microsoft.com/office/powerpoint/2010/main" val="817831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E368-2353-42AA-92F9-B4E0898FD347}"/>
              </a:ext>
            </a:extLst>
          </p:cNvPr>
          <p:cNvSpPr>
            <a:spLocks noGrp="1"/>
          </p:cNvSpPr>
          <p:nvPr>
            <p:ph type="title"/>
          </p:nvPr>
        </p:nvSpPr>
        <p:spPr/>
        <p:txBody>
          <a:bodyPr/>
          <a:lstStyle/>
          <a:p>
            <a:r>
              <a:rPr lang="en-US" dirty="0"/>
              <a:t>Exchangeability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280CA0-7B1F-4919-977C-BCC75AF30BC1}"/>
                  </a:ext>
                </a:extLst>
              </p:cNvPr>
              <p:cNvSpPr>
                <a:spLocks noGrp="1"/>
              </p:cNvSpPr>
              <p:nvPr>
                <p:ph idx="1"/>
              </p:nvPr>
            </p:nvSpPr>
            <p:spPr>
              <a:xfrm>
                <a:off x="818712" y="2120349"/>
                <a:ext cx="10554574" cy="4737652"/>
              </a:xfrm>
            </p:spPr>
            <p:txBody>
              <a:bodyPr>
                <a:normAutofit fontScale="92500"/>
              </a:bodyPr>
              <a:lstStyle/>
              <a:p>
                <a:pPr marL="0" indent="0" algn="just">
                  <a:buNone/>
                </a:pPr>
                <a:r>
                  <a:rPr lang="en-US" dirty="0"/>
                  <a:t>If no information — other than the data </a:t>
                </a:r>
                <a14:m>
                  <m:oMath xmlns:m="http://schemas.openxmlformats.org/officeDocument/2006/math">
                    <m:r>
                      <a:rPr lang="en-US" b="0" i="1" smtClean="0">
                        <a:latin typeface="Cambria Math" panose="02040503050406030204" pitchFamily="18" charset="0"/>
                      </a:rPr>
                      <m:t>𝑦</m:t>
                    </m:r>
                  </m:oMath>
                </a14:m>
                <a:r>
                  <a:rPr lang="en-US" dirty="0"/>
                  <a:t> — Is available to distinguish any of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oMath>
                </a14:m>
                <a:r>
                  <a:rPr lang="en-US" dirty="0"/>
                  <a:t>’s from any of the others, and no ordering or grouping of the parameters can be made, one must assume symmetry among the parameters in their prior distribution. This symmetry is represented probabilistically by exchangeability; the parameters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𝐽</m:t>
                        </m:r>
                      </m:sub>
                    </m:sSub>
                    <m:r>
                      <a:rPr lang="en-US" b="0" i="1" smtClean="0">
                        <a:latin typeface="Cambria Math" panose="02040503050406030204" pitchFamily="18" charset="0"/>
                      </a:rPr>
                      <m:t>)</m:t>
                    </m:r>
                  </m:oMath>
                </a14:m>
                <a:r>
                  <a:rPr lang="en-US" dirty="0"/>
                  <a:t> are exchangeable in their joint distribution if </a:t>
                </a:r>
                <a14:m>
                  <m:oMath xmlns:m="http://schemas.openxmlformats.org/officeDocument/2006/math">
                    <m:r>
                      <a:rPr lang="en-US" b="0" i="1" smtClean="0">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𝐽</m:t>
                        </m:r>
                      </m:sub>
                    </m:sSub>
                    <m:r>
                      <a:rPr lang="en-US" i="1">
                        <a:latin typeface="Cambria Math" panose="02040503050406030204" pitchFamily="18" charset="0"/>
                      </a:rPr>
                      <m:t>)</m:t>
                    </m:r>
                  </m:oMath>
                </a14:m>
                <a:r>
                  <a:rPr lang="en-US" dirty="0"/>
                  <a:t> is invariant to permutations of the indexes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𝐽</m:t>
                    </m:r>
                    <m:r>
                      <a:rPr lang="en-US" b="0" i="1" smtClean="0">
                        <a:latin typeface="Cambria Math" panose="02040503050406030204" pitchFamily="18" charset="0"/>
                      </a:rPr>
                      <m:t>)</m:t>
                    </m:r>
                  </m:oMath>
                </a14:m>
                <a:r>
                  <a:rPr lang="en-US" dirty="0"/>
                  <a:t>.</a:t>
                </a:r>
              </a:p>
              <a:p>
                <a:pPr marL="0" indent="0" algn="just">
                  <a:buNone/>
                </a:pPr>
                <a:r>
                  <a:rPr lang="en-US" dirty="0"/>
                  <a:t>The simplest form of an exchangeable distribution has each of the 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oMath>
                </a14:m>
                <a:r>
                  <a:rPr lang="en-US" dirty="0"/>
                  <a:t> as an independent sample from a prior (or population) distribution governed by some unknown parameter vector </a:t>
                </a:r>
                <a14:m>
                  <m:oMath xmlns:m="http://schemas.openxmlformats.org/officeDocument/2006/math">
                    <m:r>
                      <a:rPr lang="en-US" i="1" smtClean="0">
                        <a:latin typeface="Cambria Math" panose="02040503050406030204" pitchFamily="18" charset="0"/>
                        <a:ea typeface="Cambria Math" panose="02040503050406030204" pitchFamily="18" charset="0"/>
                      </a:rPr>
                      <m:t>𝜙</m:t>
                    </m:r>
                  </m:oMath>
                </a14:m>
                <a:r>
                  <a:rPr lang="en-US" dirty="0"/>
                  <a:t>; thus,</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ea typeface="Cambria Math" panose="02040503050406030204" pitchFamily="18" charset="0"/>
                            </a:rPr>
                            <m:t>𝜙</m:t>
                          </m:r>
                        </m:e>
                      </m:d>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𝐽</m:t>
                          </m:r>
                        </m:sup>
                        <m:e>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e>
                      </m:nary>
                    </m:oMath>
                  </m:oMathPara>
                </a14:m>
                <a:endParaRPr lang="en-US" dirty="0"/>
              </a:p>
              <a:p>
                <a:pPr marL="0" indent="0" algn="just">
                  <a:buNone/>
                </a:pPr>
                <a:r>
                  <a:rPr lang="en-US" dirty="0"/>
                  <a:t>In general, </a:t>
                </a:r>
                <a14:m>
                  <m:oMath xmlns:m="http://schemas.openxmlformats.org/officeDocument/2006/math">
                    <m:r>
                      <a:rPr lang="en-US" i="1" smtClean="0">
                        <a:latin typeface="Cambria Math" panose="02040503050406030204" pitchFamily="18" charset="0"/>
                        <a:ea typeface="Cambria Math" panose="02040503050406030204" pitchFamily="18" charset="0"/>
                      </a:rPr>
                      <m:t>𝜙</m:t>
                    </m:r>
                  </m:oMath>
                </a14:m>
                <a:r>
                  <a:rPr lang="en-US" dirty="0"/>
                  <a:t> is unknown, so our distribution for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must average over our uncertainty in </a:t>
                </a:r>
                <a14:m>
                  <m:oMath xmlns:m="http://schemas.openxmlformats.org/officeDocument/2006/math">
                    <m:r>
                      <a:rPr lang="en-US" i="1" smtClean="0">
                        <a:latin typeface="Cambria Math" panose="02040503050406030204" pitchFamily="18" charset="0"/>
                        <a:ea typeface="Cambria Math" panose="02040503050406030204" pitchFamily="18" charset="0"/>
                      </a:rPr>
                      <m:t>𝜙</m:t>
                    </m:r>
                  </m:oMath>
                </a14:m>
                <a:r>
                  <a:rPr lang="en-US" dirty="0"/>
                  <a:t>:</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nary>
                        <m:naryPr>
                          <m:limLoc m:val="undOvr"/>
                          <m:subHide m:val="on"/>
                          <m:supHide m:val="on"/>
                          <m:ctrlPr>
                            <a:rPr lang="en-US" b="0" i="1" smtClean="0">
                              <a:latin typeface="Cambria Math" panose="02040503050406030204" pitchFamily="18" charset="0"/>
                              <a:ea typeface="Cambria Math" panose="02040503050406030204" pitchFamily="18" charset="0"/>
                            </a:rPr>
                          </m:ctrlPr>
                        </m:naryPr>
                        <m:sub/>
                        <m:sup/>
                        <m:e>
                          <m:d>
                            <m:dPr>
                              <m:ctrlPr>
                                <a:rPr lang="en-US" b="0" i="1" smtClean="0">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𝐽</m:t>
                                  </m:r>
                                </m:sup>
                                <m:e>
                                  <m:r>
                                    <a:rPr lang="en-US" i="1">
                                      <a:latin typeface="Cambria Math" panose="02040503050406030204" pitchFamily="18" charset="0"/>
                                      <a:ea typeface="Cambria Math" panose="02040503050406030204" pitchFamily="18" charset="0"/>
                                    </a:rPr>
                                    <m:t>𝑝</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𝑗</m:t>
                                          </m:r>
                                        </m:sub>
                                      </m:sSub>
                                    </m:e>
                                    <m:e>
                                      <m:r>
                                        <a:rPr lang="en-US" i="1">
                                          <a:latin typeface="Cambria Math" panose="02040503050406030204" pitchFamily="18" charset="0"/>
                                          <a:ea typeface="Cambria Math" panose="02040503050406030204" pitchFamily="18" charset="0"/>
                                        </a:rPr>
                                        <m:t>𝜙</m:t>
                                      </m:r>
                                    </m:e>
                                  </m:d>
                                </m:e>
                              </m:nary>
                            </m:e>
                          </m:d>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𝜙</m:t>
                              </m:r>
                            </m:e>
                          </m:d>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𝜙</m:t>
                          </m:r>
                        </m:e>
                      </m:nary>
                    </m:oMath>
                  </m:oMathPara>
                </a14:m>
                <a:endParaRPr lang="en-US" dirty="0"/>
              </a:p>
            </p:txBody>
          </p:sp>
        </mc:Choice>
        <mc:Fallback xmlns="">
          <p:sp>
            <p:nvSpPr>
              <p:cNvPr id="3" name="Content Placeholder 2">
                <a:extLst>
                  <a:ext uri="{FF2B5EF4-FFF2-40B4-BE49-F238E27FC236}">
                    <a16:creationId xmlns:a16="http://schemas.microsoft.com/office/drawing/2014/main" id="{BD280CA0-7B1F-4919-977C-BCC75AF30BC1}"/>
                  </a:ext>
                </a:extLst>
              </p:cNvPr>
              <p:cNvSpPr>
                <a:spLocks noGrp="1" noRot="1" noChangeAspect="1" noMove="1" noResize="1" noEditPoints="1" noAdjustHandles="1" noChangeArrowheads="1" noChangeShapeType="1" noTextEdit="1"/>
              </p:cNvSpPr>
              <p:nvPr>
                <p:ph idx="1"/>
              </p:nvPr>
            </p:nvSpPr>
            <p:spPr>
              <a:xfrm>
                <a:off x="818712" y="2120349"/>
                <a:ext cx="10554574" cy="4737652"/>
              </a:xfrm>
              <a:blipFill>
                <a:blip r:embed="rId2"/>
                <a:stretch>
                  <a:fillRect l="-346" r="-346"/>
                </a:stretch>
              </a:blipFill>
            </p:spPr>
            <p:txBody>
              <a:bodyPr/>
              <a:lstStyle/>
              <a:p>
                <a:r>
                  <a:rPr lang="en-US">
                    <a:noFill/>
                  </a:rPr>
                  <a:t> </a:t>
                </a:r>
              </a:p>
            </p:txBody>
          </p:sp>
        </mc:Fallback>
      </mc:AlternateContent>
    </p:spTree>
    <p:extLst>
      <p:ext uri="{BB962C8B-B14F-4D97-AF65-F5344CB8AC3E}">
        <p14:creationId xmlns:p14="http://schemas.microsoft.com/office/powerpoint/2010/main" val="1396916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2813-B304-4395-ABD3-408887129EE0}"/>
              </a:ext>
            </a:extLst>
          </p:cNvPr>
          <p:cNvSpPr>
            <a:spLocks noGrp="1"/>
          </p:cNvSpPr>
          <p:nvPr>
            <p:ph type="title"/>
          </p:nvPr>
        </p:nvSpPr>
        <p:spPr/>
        <p:txBody>
          <a:bodyPr/>
          <a:lstStyle/>
          <a:p>
            <a:r>
              <a:rPr lang="en-US" dirty="0"/>
              <a:t>The Bayesian Treatment of the Hierarchical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2E26988-C06B-43CC-B516-5A2EBB03A9F0}"/>
                  </a:ext>
                </a:extLst>
              </p:cNvPr>
              <p:cNvSpPr>
                <a:spLocks noGrp="1"/>
              </p:cNvSpPr>
              <p:nvPr>
                <p:ph idx="1"/>
              </p:nvPr>
            </p:nvSpPr>
            <p:spPr>
              <a:xfrm>
                <a:off x="818712" y="2222287"/>
                <a:ext cx="10554574" cy="4635713"/>
              </a:xfrm>
            </p:spPr>
            <p:txBody>
              <a:bodyPr/>
              <a:lstStyle/>
              <a:p>
                <a:pPr marL="0" indent="0" algn="just">
                  <a:buNone/>
                </a:pPr>
                <a:r>
                  <a:rPr lang="en-US" dirty="0"/>
                  <a:t>The key ‘hierarchical’ part of these models is that </a:t>
                </a:r>
                <a14:m>
                  <m:oMath xmlns:m="http://schemas.openxmlformats.org/officeDocument/2006/math">
                    <m:r>
                      <a:rPr lang="en-US" i="1" smtClean="0">
                        <a:latin typeface="Cambria Math" panose="02040503050406030204" pitchFamily="18" charset="0"/>
                        <a:ea typeface="Cambria Math" panose="02040503050406030204" pitchFamily="18" charset="0"/>
                      </a:rPr>
                      <m:t>𝜙</m:t>
                    </m:r>
                  </m:oMath>
                </a14:m>
                <a:r>
                  <a:rPr lang="en-US" dirty="0"/>
                  <a:t> is not known and thus has its own prior distribution. we must assign a prior distribution to </a:t>
                </a:r>
                <a14:m>
                  <m:oMath xmlns:m="http://schemas.openxmlformats.org/officeDocument/2006/math">
                    <m:r>
                      <a:rPr lang="en-US" i="1" smtClean="0">
                        <a:latin typeface="Cambria Math" panose="02040503050406030204" pitchFamily="18" charset="0"/>
                        <a:ea typeface="Cambria Math" panose="02040503050406030204" pitchFamily="18" charset="0"/>
                      </a:rPr>
                      <m:t>𝜙</m:t>
                    </m:r>
                  </m:oMath>
                </a14:m>
                <a:r>
                  <a:rPr lang="en-US" dirty="0"/>
                  <a:t>. If little is known about </a:t>
                </a:r>
                <a14:m>
                  <m:oMath xmlns:m="http://schemas.openxmlformats.org/officeDocument/2006/math">
                    <m:r>
                      <a:rPr lang="en-US" i="1">
                        <a:latin typeface="Cambria Math" panose="02040503050406030204" pitchFamily="18" charset="0"/>
                        <a:ea typeface="Cambria Math" panose="02040503050406030204" pitchFamily="18" charset="0"/>
                      </a:rPr>
                      <m:t>𝜙</m:t>
                    </m:r>
                  </m:oMath>
                </a14:m>
                <a:r>
                  <a:rPr lang="en-US" dirty="0"/>
                  <a:t>, we can assign a diffuse prior distribution, but we must be careful when using an improper prior density to check that the resulting posterior distribution is proper, and we should assess whether our conclusions are sensitive to this simplifying assumption. In most real problems, one should have enough substantive knowledge about the parameters in </a:t>
                </a:r>
                <a14:m>
                  <m:oMath xmlns:m="http://schemas.openxmlformats.org/officeDocument/2006/math">
                    <m:r>
                      <a:rPr lang="en-US" i="1" smtClean="0">
                        <a:latin typeface="Cambria Math" panose="02040503050406030204" pitchFamily="18" charset="0"/>
                        <a:ea typeface="Cambria Math" panose="02040503050406030204" pitchFamily="18" charset="0"/>
                      </a:rPr>
                      <m:t>𝜙</m:t>
                    </m:r>
                  </m:oMath>
                </a14:m>
                <a:r>
                  <a:rPr lang="en-US" dirty="0"/>
                  <a:t> at least to constrain the hyperparameters into a finite region, if not to assign a substantive hyperprior distribution. As in nonhierarchical models, it is often practical to start with a simple, relatively noninformative, prior distribution on </a:t>
                </a:r>
                <a14:m>
                  <m:oMath xmlns:m="http://schemas.openxmlformats.org/officeDocument/2006/math">
                    <m:r>
                      <a:rPr lang="en-US" i="1">
                        <a:latin typeface="Cambria Math" panose="02040503050406030204" pitchFamily="18" charset="0"/>
                        <a:ea typeface="Cambria Math" panose="02040503050406030204" pitchFamily="18" charset="0"/>
                      </a:rPr>
                      <m:t>𝜙</m:t>
                    </m:r>
                  </m:oMath>
                </a14:m>
                <a:r>
                  <a:rPr lang="en-US" dirty="0"/>
                  <a:t> and seek to add more prior information if there remains too much variation in the posterior distribution.</a:t>
                </a:r>
              </a:p>
            </p:txBody>
          </p:sp>
        </mc:Choice>
        <mc:Fallback>
          <p:sp>
            <p:nvSpPr>
              <p:cNvPr id="3" name="Content Placeholder 2">
                <a:extLst>
                  <a:ext uri="{FF2B5EF4-FFF2-40B4-BE49-F238E27FC236}">
                    <a16:creationId xmlns:a16="http://schemas.microsoft.com/office/drawing/2014/main" id="{32E26988-C06B-43CC-B516-5A2EBB03A9F0}"/>
                  </a:ext>
                </a:extLst>
              </p:cNvPr>
              <p:cNvSpPr>
                <a:spLocks noGrp="1" noRot="1" noChangeAspect="1" noMove="1" noResize="1" noEditPoints="1" noAdjustHandles="1" noChangeArrowheads="1" noChangeShapeType="1" noTextEdit="1"/>
              </p:cNvSpPr>
              <p:nvPr>
                <p:ph idx="1"/>
              </p:nvPr>
            </p:nvSpPr>
            <p:spPr>
              <a:xfrm>
                <a:off x="818712" y="2222287"/>
                <a:ext cx="10554574" cy="4635713"/>
              </a:xfrm>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2452116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1F0D-513C-4F9F-B695-9BEBC6031662}"/>
              </a:ext>
            </a:extLst>
          </p:cNvPr>
          <p:cNvSpPr>
            <a:spLocks noGrp="1"/>
          </p:cNvSpPr>
          <p:nvPr>
            <p:ph type="title"/>
          </p:nvPr>
        </p:nvSpPr>
        <p:spPr/>
        <p:txBody>
          <a:bodyPr/>
          <a:lstStyle/>
          <a:p>
            <a:r>
              <a:rPr lang="en-US" dirty="0"/>
              <a:t>The Eight Schools Hierarchical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0A1053-B174-4F92-9130-8EB20C1AE7D4}"/>
                  </a:ext>
                </a:extLst>
              </p:cNvPr>
              <p:cNvSpPr>
                <a:spLocks noGrp="1"/>
              </p:cNvSpPr>
              <p:nvPr>
                <p:ph idx="1"/>
              </p:nvPr>
            </p:nvSpPr>
            <p:spPr>
              <a:xfrm>
                <a:off x="818712" y="2222287"/>
                <a:ext cx="10554574" cy="4635713"/>
              </a:xfrm>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0, 10</m:t>
                          </m:r>
                        </m:e>
                      </m:d>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ea typeface="Cambria Math" panose="02040503050406030204" pitchFamily="18" charset="0"/>
                        </a:rPr>
                        <m:t>log</m:t>
                      </m:r>
                      <m:r>
                        <a:rPr lang="en-US" i="1" smtClean="0">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m:t>
                          </m:r>
                          <m:r>
                            <a:rPr lang="en-US" i="1">
                              <a:latin typeface="Cambria Math" panose="02040503050406030204" pitchFamily="18" charset="0"/>
                              <a:ea typeface="Cambria Math" panose="02040503050406030204" pitchFamily="18" charset="0"/>
                            </a:rPr>
                            <m:t>, 1</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d>
                        <m:dPr>
                          <m:ctrlPr>
                            <a:rPr lang="en-US" i="1">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𝜏</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=1,…,8</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d>
                        <m:dPr>
                          <m:ctrlPr>
                            <a:rPr lang="en-US" i="1">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 </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=1,…,8</m:t>
                      </m:r>
                    </m:oMath>
                  </m:oMathPara>
                </a14:m>
                <a:endParaRPr lang="en-US" dirty="0"/>
              </a:p>
              <a:p>
                <a:pPr marL="0" indent="0">
                  <a:buNone/>
                </a:pPr>
                <a:endParaRPr lang="en-US" dirty="0">
                  <a:ea typeface="Cambria Math" panose="02040503050406030204" pitchFamily="18" charset="0"/>
                </a:endParaRPr>
              </a:p>
              <a:p>
                <a:pPr marL="0" indent="0" algn="just">
                  <a:buNone/>
                </a:pPr>
                <a:r>
                  <a:rPr lang="en-US" dirty="0"/>
                  <a:t>where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represents the prior average treatment effect and </a:t>
                </a:r>
                <a14:m>
                  <m:oMath xmlns:m="http://schemas.openxmlformats.org/officeDocument/2006/math">
                    <m:r>
                      <a:rPr lang="en-US" i="1" smtClean="0">
                        <a:latin typeface="Cambria Math" panose="02040503050406030204" pitchFamily="18" charset="0"/>
                        <a:ea typeface="Cambria Math" panose="02040503050406030204" pitchFamily="18" charset="0"/>
                      </a:rPr>
                      <m:t>𝜏</m:t>
                    </m:r>
                  </m:oMath>
                </a14:m>
                <a:r>
                  <a:rPr lang="en-US" dirty="0"/>
                  <a:t> controls how much variance there is between schools. The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𝑗</m:t>
                        </m:r>
                      </m:sub>
                    </m:sSub>
                  </m:oMath>
                </a14:m>
                <a:r>
                  <a:rPr lang="en-US" dirty="0"/>
                  <a:t> are observed. As </a:t>
                </a:r>
                <a14:m>
                  <m:oMath xmlns:m="http://schemas.openxmlformats.org/officeDocument/2006/math">
                    <m:r>
                      <a:rPr lang="en-US" i="1" smtClean="0">
                        <a:latin typeface="Cambria Math" panose="02040503050406030204" pitchFamily="18" charset="0"/>
                        <a:ea typeface="Cambria Math" panose="02040503050406030204" pitchFamily="18" charset="0"/>
                      </a:rPr>
                      <m:t>𝜏</m:t>
                    </m:r>
                    <m:r>
                      <a:rPr lang="en-US" i="1" smtClean="0">
                        <a:latin typeface="Cambria Math" panose="02040503050406030204" pitchFamily="18" charset="0"/>
                        <a:ea typeface="Cambria Math" panose="02040503050406030204" pitchFamily="18" charset="0"/>
                      </a:rPr>
                      <m:t>→∞</m:t>
                    </m:r>
                  </m:oMath>
                </a14:m>
                <a:r>
                  <a:rPr lang="en-US" dirty="0"/>
                  <a:t>, the model approaches the no-pooling model, i.e., each of the school treatment effect estimates are allowed to be more independent. As </a:t>
                </a:r>
                <a14:m>
                  <m:oMath xmlns:m="http://schemas.openxmlformats.org/officeDocument/2006/math">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→0</m:t>
                    </m:r>
                  </m:oMath>
                </a14:m>
                <a:r>
                  <a:rPr lang="en-US" dirty="0"/>
                  <a:t>, the model approaches the complete-pooling model, i.e., all of the school treatment effects are closer to the group average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To restrict the standard deviation to be positive, we draw </a:t>
                </a:r>
                <a14:m>
                  <m:oMath xmlns:m="http://schemas.openxmlformats.org/officeDocument/2006/math">
                    <m:r>
                      <a:rPr lang="en-US" i="1" smtClean="0">
                        <a:latin typeface="Cambria Math" panose="02040503050406030204" pitchFamily="18" charset="0"/>
                        <a:ea typeface="Cambria Math" panose="02040503050406030204" pitchFamily="18" charset="0"/>
                      </a:rPr>
                      <m:t>𝜏</m:t>
                    </m:r>
                  </m:oMath>
                </a14:m>
                <a:r>
                  <a:rPr lang="en-US" dirty="0"/>
                  <a:t> from a lognormal distribution (which is equivalent to drawing </a:t>
                </a:r>
                <a14:m>
                  <m:oMath xmlns:m="http://schemas.openxmlformats.org/officeDocument/2006/math">
                    <m:r>
                      <m:rPr>
                        <m:nor/>
                      </m:rPr>
                      <a:rPr lang="en-US" b="0" i="0" smtClean="0">
                        <a:latin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𝜏</m:t>
                    </m:r>
                  </m:oMath>
                </a14:m>
                <a:r>
                  <a:rPr lang="en-US" dirty="0"/>
                  <a:t> from a normal distribution).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E0A1053-B174-4F92-9130-8EB20C1AE7D4}"/>
                  </a:ext>
                </a:extLst>
              </p:cNvPr>
              <p:cNvSpPr>
                <a:spLocks noGrp="1" noRot="1" noChangeAspect="1" noMove="1" noResize="1" noEditPoints="1" noAdjustHandles="1" noChangeArrowheads="1" noChangeShapeType="1" noTextEdit="1"/>
              </p:cNvSpPr>
              <p:nvPr>
                <p:ph idx="1"/>
              </p:nvPr>
            </p:nvSpPr>
            <p:spPr>
              <a:xfrm>
                <a:off x="818712" y="2222287"/>
                <a:ext cx="10554574" cy="4635713"/>
              </a:xfrm>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3081589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A24FD8-7B4B-4F83-B449-F01917F705EF}"/>
              </a:ext>
            </a:extLst>
          </p:cNvPr>
          <p:cNvSpPr>
            <a:spLocks noGrp="1"/>
          </p:cNvSpPr>
          <p:nvPr>
            <p:ph type="title"/>
          </p:nvPr>
        </p:nvSpPr>
        <p:spPr/>
        <p:txBody>
          <a:bodyPr/>
          <a:lstStyle/>
          <a:p>
            <a:r>
              <a:rPr lang="en-US" dirty="0"/>
              <a:t>8 Schools</a:t>
            </a:r>
            <a:br>
              <a:rPr lang="en-US" dirty="0"/>
            </a:br>
            <a:r>
              <a:rPr lang="en-US" dirty="0"/>
              <a:t>in PyMC2</a:t>
            </a:r>
          </a:p>
        </p:txBody>
      </p:sp>
      <p:sp>
        <p:nvSpPr>
          <p:cNvPr id="5" name="Content Placeholder 4">
            <a:extLst>
              <a:ext uri="{FF2B5EF4-FFF2-40B4-BE49-F238E27FC236}">
                <a16:creationId xmlns:a16="http://schemas.microsoft.com/office/drawing/2014/main" id="{20B76274-B57F-4708-863F-1A9AAA0FB85C}"/>
              </a:ext>
            </a:extLst>
          </p:cNvPr>
          <p:cNvSpPr>
            <a:spLocks noGrp="1"/>
          </p:cNvSpPr>
          <p:nvPr>
            <p:ph idx="1"/>
          </p:nvPr>
        </p:nvSpPr>
        <p:spPr>
          <a:xfrm>
            <a:off x="4855633" y="0"/>
            <a:ext cx="7336367" cy="6858000"/>
          </a:xfrm>
        </p:spPr>
        <p:txBody>
          <a:bodyPr>
            <a:normAutofit fontScale="62500" lnSpcReduction="20000"/>
          </a:bodyPr>
          <a:lstStyle/>
          <a:p>
            <a:pPr marL="0" indent="0">
              <a:buNone/>
            </a:pPr>
            <a:r>
              <a:rPr lang="en-US" sz="1400" dirty="0" err="1">
                <a:latin typeface="Consolas" panose="020B0609020204030204" pitchFamily="49" charset="0"/>
              </a:rPr>
              <a:t>num_schools</a:t>
            </a:r>
            <a:r>
              <a:rPr lang="en-US" sz="1400" dirty="0">
                <a:latin typeface="Consolas" panose="020B0609020204030204" pitchFamily="49" charset="0"/>
              </a:rPr>
              <a:t> = 8  # number of schools</a:t>
            </a:r>
          </a:p>
          <a:p>
            <a:pPr marL="0" indent="0">
              <a:buNone/>
            </a:pPr>
            <a:r>
              <a:rPr lang="en-US" sz="1400" dirty="0" err="1">
                <a:latin typeface="Consolas" panose="020B0609020204030204" pitchFamily="49" charset="0"/>
              </a:rPr>
              <a:t>treatment_effects</a:t>
            </a:r>
            <a:r>
              <a:rPr lang="en-US" sz="1400" dirty="0">
                <a:latin typeface="Consolas" panose="020B0609020204030204" pitchFamily="49" charset="0"/>
              </a:rPr>
              <a:t> = </a:t>
            </a:r>
            <a:r>
              <a:rPr lang="en-US" sz="1400" dirty="0" err="1">
                <a:latin typeface="Consolas" panose="020B0609020204030204" pitchFamily="49" charset="0"/>
              </a:rPr>
              <a:t>np.array</a:t>
            </a:r>
            <a:r>
              <a:rPr lang="en-US" sz="1400" dirty="0">
                <a:latin typeface="Consolas" panose="020B0609020204030204" pitchFamily="49" charset="0"/>
              </a:rPr>
              <a:t>([28, 8, -3, 7, -1, 1, 18, 12], </a:t>
            </a:r>
            <a:r>
              <a:rPr lang="en-US" sz="1400" dirty="0" err="1">
                <a:latin typeface="Consolas" panose="020B0609020204030204" pitchFamily="49" charset="0"/>
              </a:rPr>
              <a:t>dtype</a:t>
            </a:r>
            <a:r>
              <a:rPr lang="en-US" sz="1400" dirty="0">
                <a:latin typeface="Consolas" panose="020B0609020204030204" pitchFamily="49" charset="0"/>
              </a:rPr>
              <a:t>=np.float32)  # treatment effects</a:t>
            </a:r>
          </a:p>
          <a:p>
            <a:pPr marL="0" indent="0">
              <a:buNone/>
            </a:pPr>
            <a:r>
              <a:rPr lang="en-US" sz="1400" dirty="0" err="1">
                <a:latin typeface="Consolas" panose="020B0609020204030204" pitchFamily="49" charset="0"/>
              </a:rPr>
              <a:t>treatment_stddevs</a:t>
            </a:r>
            <a:r>
              <a:rPr lang="en-US" sz="1400" dirty="0">
                <a:latin typeface="Consolas" panose="020B0609020204030204" pitchFamily="49" charset="0"/>
              </a:rPr>
              <a:t> = </a:t>
            </a:r>
            <a:r>
              <a:rPr lang="en-US" sz="1400" dirty="0" err="1">
                <a:latin typeface="Consolas" panose="020B0609020204030204" pitchFamily="49" charset="0"/>
              </a:rPr>
              <a:t>np.array</a:t>
            </a:r>
            <a:r>
              <a:rPr lang="en-US" sz="1400" dirty="0">
                <a:latin typeface="Consolas" panose="020B0609020204030204" pitchFamily="49" charset="0"/>
              </a:rPr>
              <a:t>([15, 10, 16, 11, 9, 11, 10, 18], </a:t>
            </a:r>
            <a:r>
              <a:rPr lang="en-US" sz="1400" dirty="0" err="1">
                <a:latin typeface="Consolas" panose="020B0609020204030204" pitchFamily="49" charset="0"/>
              </a:rPr>
              <a:t>dtype</a:t>
            </a:r>
            <a:r>
              <a:rPr lang="en-US" sz="1400" dirty="0">
                <a:latin typeface="Consolas" panose="020B0609020204030204" pitchFamily="49" charset="0"/>
              </a:rPr>
              <a:t>=np.float32)  # treatment SE</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treatment_prec</a:t>
            </a:r>
            <a:r>
              <a:rPr lang="en-US" sz="1400" dirty="0">
                <a:latin typeface="Consolas" panose="020B0609020204030204" pitchFamily="49" charset="0"/>
              </a:rPr>
              <a:t> = 1. / </a:t>
            </a:r>
            <a:r>
              <a:rPr lang="en-US" sz="1400" dirty="0" err="1">
                <a:latin typeface="Consolas" panose="020B0609020204030204" pitchFamily="49" charset="0"/>
              </a:rPr>
              <a:t>np.sqrt</a:t>
            </a:r>
            <a:r>
              <a:rPr lang="en-US" sz="1400" dirty="0">
                <a:latin typeface="Consolas" panose="020B0609020204030204" pitchFamily="49" charset="0"/>
              </a:rPr>
              <a:t>(</a:t>
            </a:r>
            <a:r>
              <a:rPr lang="en-US" sz="1400" dirty="0" err="1">
                <a:latin typeface="Consolas" panose="020B0609020204030204" pitchFamily="49" charset="0"/>
              </a:rPr>
              <a:t>treatment_stddevs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mu = </a:t>
            </a:r>
            <a:r>
              <a:rPr lang="en-US" sz="1400" dirty="0" err="1">
                <a:latin typeface="Consolas" panose="020B0609020204030204" pitchFamily="49" charset="0"/>
              </a:rPr>
              <a:t>pm.Normal</a:t>
            </a:r>
            <a:r>
              <a:rPr lang="en-US" sz="1400" dirty="0">
                <a:latin typeface="Consolas" panose="020B0609020204030204" pitchFamily="49" charset="0"/>
              </a:rPr>
              <a:t>('mu', 0., 0.01)</a:t>
            </a:r>
          </a:p>
          <a:p>
            <a:pPr marL="0" indent="0">
              <a:buNone/>
            </a:pPr>
            <a:r>
              <a:rPr lang="en-US" sz="1400" dirty="0" err="1">
                <a:latin typeface="Consolas" panose="020B0609020204030204" pitchFamily="49" charset="0"/>
              </a:rPr>
              <a:t>log_tau</a:t>
            </a:r>
            <a:r>
              <a:rPr lang="en-US" sz="1400" dirty="0">
                <a:latin typeface="Consolas" panose="020B0609020204030204" pitchFamily="49" charset="0"/>
              </a:rPr>
              <a:t> = </a:t>
            </a:r>
            <a:r>
              <a:rPr lang="en-US" sz="1400" dirty="0" err="1">
                <a:latin typeface="Consolas" panose="020B0609020204030204" pitchFamily="49" charset="0"/>
              </a:rPr>
              <a:t>pm.Normal</a:t>
            </a:r>
            <a:r>
              <a:rPr lang="en-US" sz="1400" dirty="0">
                <a:latin typeface="Consolas" panose="020B0609020204030204" pitchFamily="49" charset="0"/>
              </a:rPr>
              <a:t>('</a:t>
            </a:r>
            <a:r>
              <a:rPr lang="en-US" sz="1400" dirty="0" err="1">
                <a:latin typeface="Consolas" panose="020B0609020204030204" pitchFamily="49" charset="0"/>
              </a:rPr>
              <a:t>log_tau</a:t>
            </a:r>
            <a:r>
              <a:rPr lang="en-US" sz="1400" dirty="0">
                <a:latin typeface="Consolas" panose="020B0609020204030204" pitchFamily="49" charset="0"/>
              </a:rPr>
              <a:t>', 5., 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a:t>
            </a:r>
            <a:r>
              <a:rPr lang="en-US" sz="1400" dirty="0" err="1">
                <a:latin typeface="Consolas" panose="020B0609020204030204" pitchFamily="49" charset="0"/>
              </a:rPr>
              <a:t>pm.deterministic</a:t>
            </a:r>
            <a:endParaRPr lang="en-US" sz="1400" dirty="0">
              <a:latin typeface="Consolas" panose="020B0609020204030204" pitchFamily="49" charset="0"/>
            </a:endParaRPr>
          </a:p>
          <a:p>
            <a:pPr marL="0" indent="0">
              <a:buNone/>
            </a:pPr>
            <a:r>
              <a:rPr lang="en-US" sz="1400" dirty="0">
                <a:latin typeface="Consolas" panose="020B0609020204030204" pitchFamily="49" charset="0"/>
              </a:rPr>
              <a:t>def tau(</a:t>
            </a:r>
            <a:r>
              <a:rPr lang="en-US" sz="1400" dirty="0" err="1">
                <a:latin typeface="Consolas" panose="020B0609020204030204" pitchFamily="49" charset="0"/>
              </a:rPr>
              <a:t>log_tau</a:t>
            </a:r>
            <a:r>
              <a:rPr lang="en-US" sz="1400" dirty="0">
                <a:latin typeface="Consolas" panose="020B0609020204030204" pitchFamily="49" charset="0"/>
              </a:rPr>
              <a:t> = </a:t>
            </a:r>
            <a:r>
              <a:rPr lang="en-US" sz="1400" dirty="0" err="1">
                <a:latin typeface="Consolas" panose="020B0609020204030204" pitchFamily="49" charset="0"/>
              </a:rPr>
              <a:t>log_tau</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1. / </a:t>
            </a:r>
            <a:r>
              <a:rPr lang="en-US" sz="1400" dirty="0" err="1">
                <a:latin typeface="Consolas" panose="020B0609020204030204" pitchFamily="49" charset="0"/>
              </a:rPr>
              <a:t>np.sqrt</a:t>
            </a:r>
            <a:r>
              <a:rPr lang="en-US" sz="1400" dirty="0">
                <a:latin typeface="Consolas" panose="020B0609020204030204" pitchFamily="49" charset="0"/>
              </a:rPr>
              <a:t>(</a:t>
            </a:r>
            <a:r>
              <a:rPr lang="en-US" sz="1400" dirty="0" err="1">
                <a:latin typeface="Consolas" panose="020B0609020204030204" pitchFamily="49" charset="0"/>
              </a:rPr>
              <a:t>np.exp</a:t>
            </a:r>
            <a:r>
              <a:rPr lang="en-US" sz="1400" dirty="0">
                <a:latin typeface="Consolas" panose="020B0609020204030204" pitchFamily="49" charset="0"/>
              </a:rPr>
              <a:t>(</a:t>
            </a:r>
            <a:r>
              <a:rPr lang="en-US" sz="1400" dirty="0" err="1">
                <a:latin typeface="Consolas" panose="020B0609020204030204" pitchFamily="49" charset="0"/>
              </a:rPr>
              <a:t>log_tau</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theta1 = </a:t>
            </a:r>
            <a:r>
              <a:rPr lang="en-US" sz="1400" dirty="0" err="1">
                <a:latin typeface="Consolas" panose="020B0609020204030204" pitchFamily="49" charset="0"/>
              </a:rPr>
              <a:t>pm.Normal</a:t>
            </a:r>
            <a:r>
              <a:rPr lang="en-US" sz="1400" dirty="0">
                <a:latin typeface="Consolas" panose="020B0609020204030204" pitchFamily="49" charset="0"/>
              </a:rPr>
              <a:t>('theta1', mu, tau)</a:t>
            </a:r>
          </a:p>
          <a:p>
            <a:pPr marL="0" indent="0">
              <a:buNone/>
            </a:pPr>
            <a:r>
              <a:rPr lang="en-US" sz="1400" dirty="0">
                <a:latin typeface="Consolas" panose="020B0609020204030204" pitchFamily="49" charset="0"/>
              </a:rPr>
              <a:t>theta2 = </a:t>
            </a:r>
            <a:r>
              <a:rPr lang="en-US" sz="1400" dirty="0" err="1">
                <a:latin typeface="Consolas" panose="020B0609020204030204" pitchFamily="49" charset="0"/>
              </a:rPr>
              <a:t>pm.Normal</a:t>
            </a:r>
            <a:r>
              <a:rPr lang="en-US" sz="1400" dirty="0">
                <a:latin typeface="Consolas" panose="020B0609020204030204" pitchFamily="49" charset="0"/>
              </a:rPr>
              <a:t>('theta2', mu, tau)</a:t>
            </a:r>
          </a:p>
          <a:p>
            <a:pPr marL="0" indent="0">
              <a:buNone/>
            </a:pPr>
            <a:r>
              <a:rPr lang="en-US" sz="1400" dirty="0">
                <a:latin typeface="Consolas" panose="020B0609020204030204" pitchFamily="49" charset="0"/>
              </a:rPr>
              <a:t>theta3 = </a:t>
            </a:r>
            <a:r>
              <a:rPr lang="en-US" sz="1400" dirty="0" err="1">
                <a:latin typeface="Consolas" panose="020B0609020204030204" pitchFamily="49" charset="0"/>
              </a:rPr>
              <a:t>pm.Normal</a:t>
            </a:r>
            <a:r>
              <a:rPr lang="en-US" sz="1400" dirty="0">
                <a:latin typeface="Consolas" panose="020B0609020204030204" pitchFamily="49" charset="0"/>
              </a:rPr>
              <a:t>('theta3', mu, tau)</a:t>
            </a:r>
          </a:p>
          <a:p>
            <a:pPr marL="0" indent="0">
              <a:buNone/>
            </a:pPr>
            <a:r>
              <a:rPr lang="en-US" sz="1400" dirty="0">
                <a:latin typeface="Consolas" panose="020B0609020204030204" pitchFamily="49" charset="0"/>
              </a:rPr>
              <a:t>theta4 = </a:t>
            </a:r>
            <a:r>
              <a:rPr lang="en-US" sz="1400" dirty="0" err="1">
                <a:latin typeface="Consolas" panose="020B0609020204030204" pitchFamily="49" charset="0"/>
              </a:rPr>
              <a:t>pm.Normal</a:t>
            </a:r>
            <a:r>
              <a:rPr lang="en-US" sz="1400" dirty="0">
                <a:latin typeface="Consolas" panose="020B0609020204030204" pitchFamily="49" charset="0"/>
              </a:rPr>
              <a:t>('theta4', mu, tau)</a:t>
            </a:r>
          </a:p>
          <a:p>
            <a:pPr marL="0" indent="0">
              <a:buNone/>
            </a:pPr>
            <a:r>
              <a:rPr lang="en-US" sz="1400" dirty="0">
                <a:latin typeface="Consolas" panose="020B0609020204030204" pitchFamily="49" charset="0"/>
              </a:rPr>
              <a:t>theta5 = </a:t>
            </a:r>
            <a:r>
              <a:rPr lang="en-US" sz="1400" dirty="0" err="1">
                <a:latin typeface="Consolas" panose="020B0609020204030204" pitchFamily="49" charset="0"/>
              </a:rPr>
              <a:t>pm.Normal</a:t>
            </a:r>
            <a:r>
              <a:rPr lang="en-US" sz="1400" dirty="0">
                <a:latin typeface="Consolas" panose="020B0609020204030204" pitchFamily="49" charset="0"/>
              </a:rPr>
              <a:t>('theta5', mu, tau)</a:t>
            </a:r>
          </a:p>
          <a:p>
            <a:pPr marL="0" indent="0">
              <a:buNone/>
            </a:pPr>
            <a:r>
              <a:rPr lang="en-US" sz="1400" dirty="0">
                <a:latin typeface="Consolas" panose="020B0609020204030204" pitchFamily="49" charset="0"/>
              </a:rPr>
              <a:t>theta6 = </a:t>
            </a:r>
            <a:r>
              <a:rPr lang="en-US" sz="1400" dirty="0" err="1">
                <a:latin typeface="Consolas" panose="020B0609020204030204" pitchFamily="49" charset="0"/>
              </a:rPr>
              <a:t>pm.Normal</a:t>
            </a:r>
            <a:r>
              <a:rPr lang="en-US" sz="1400" dirty="0">
                <a:latin typeface="Consolas" panose="020B0609020204030204" pitchFamily="49" charset="0"/>
              </a:rPr>
              <a:t>('theta6', mu, tau)</a:t>
            </a:r>
          </a:p>
          <a:p>
            <a:pPr marL="0" indent="0">
              <a:buNone/>
            </a:pPr>
            <a:r>
              <a:rPr lang="en-US" sz="1400" dirty="0">
                <a:latin typeface="Consolas" panose="020B0609020204030204" pitchFamily="49" charset="0"/>
              </a:rPr>
              <a:t>theta7 = </a:t>
            </a:r>
            <a:r>
              <a:rPr lang="en-US" sz="1400" dirty="0" err="1">
                <a:latin typeface="Consolas" panose="020B0609020204030204" pitchFamily="49" charset="0"/>
              </a:rPr>
              <a:t>pm.Normal</a:t>
            </a:r>
            <a:r>
              <a:rPr lang="en-US" sz="1400" dirty="0">
                <a:latin typeface="Consolas" panose="020B0609020204030204" pitchFamily="49" charset="0"/>
              </a:rPr>
              <a:t>('theta7', mu, tau)</a:t>
            </a:r>
          </a:p>
          <a:p>
            <a:pPr marL="0" indent="0">
              <a:buNone/>
            </a:pPr>
            <a:r>
              <a:rPr lang="en-US" sz="1400" dirty="0">
                <a:latin typeface="Consolas" panose="020B0609020204030204" pitchFamily="49" charset="0"/>
              </a:rPr>
              <a:t>theta8 = </a:t>
            </a:r>
            <a:r>
              <a:rPr lang="en-US" sz="1400" dirty="0" err="1">
                <a:latin typeface="Consolas" panose="020B0609020204030204" pitchFamily="49" charset="0"/>
              </a:rPr>
              <a:t>pm.Normal</a:t>
            </a:r>
            <a:r>
              <a:rPr lang="en-US" sz="1400" dirty="0">
                <a:latin typeface="Consolas" panose="020B0609020204030204" pitchFamily="49" charset="0"/>
              </a:rPr>
              <a:t>('theta8', mu, tau)</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y = </a:t>
            </a:r>
            <a:r>
              <a:rPr lang="en-US" sz="1400" dirty="0" err="1">
                <a:latin typeface="Consolas" panose="020B0609020204030204" pitchFamily="49" charset="0"/>
              </a:rPr>
              <a:t>pm.Normal</a:t>
            </a:r>
            <a:r>
              <a:rPr lang="en-US" sz="1400" dirty="0">
                <a:latin typeface="Consolas" panose="020B0609020204030204" pitchFamily="49" charset="0"/>
              </a:rPr>
              <a:t>('y', [theta1, theta2, theta3, theta4, theta5, theta6, theta7, theta8], </a:t>
            </a:r>
            <a:r>
              <a:rPr lang="en-US" sz="1400" dirty="0" err="1">
                <a:latin typeface="Consolas" panose="020B0609020204030204" pitchFamily="49" charset="0"/>
              </a:rPr>
              <a:t>treatment_prec</a:t>
            </a:r>
            <a:r>
              <a:rPr lang="en-US" sz="1400" dirty="0">
                <a:latin typeface="Consolas" panose="020B0609020204030204" pitchFamily="49" charset="0"/>
              </a:rPr>
              <a:t>,</a:t>
            </a:r>
          </a:p>
          <a:p>
            <a:pPr marL="0" indent="0">
              <a:buNone/>
            </a:pPr>
            <a:r>
              <a:rPr lang="en-US" sz="1400" dirty="0">
                <a:latin typeface="Consolas" panose="020B0609020204030204" pitchFamily="49" charset="0"/>
              </a:rPr>
              <a:t>              value = </a:t>
            </a:r>
            <a:r>
              <a:rPr lang="en-US" sz="1400" dirty="0" err="1">
                <a:latin typeface="Consolas" panose="020B0609020204030204" pitchFamily="49" charset="0"/>
              </a:rPr>
              <a:t>treatment_effects</a:t>
            </a:r>
            <a:r>
              <a:rPr lang="en-US" sz="1400" dirty="0">
                <a:latin typeface="Consolas" panose="020B0609020204030204" pitchFamily="49" charset="0"/>
              </a:rPr>
              <a:t>, observed = True)</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model = </a:t>
            </a:r>
            <a:r>
              <a:rPr lang="en-US" sz="1400" dirty="0" err="1">
                <a:latin typeface="Consolas" panose="020B0609020204030204" pitchFamily="49" charset="0"/>
              </a:rPr>
              <a:t>pm.Model</a:t>
            </a:r>
            <a:r>
              <a:rPr lang="en-US" sz="1400" dirty="0">
                <a:latin typeface="Consolas" panose="020B0609020204030204" pitchFamily="49" charset="0"/>
              </a:rPr>
              <a:t>([mu, </a:t>
            </a:r>
            <a:r>
              <a:rPr lang="en-US" sz="1400" dirty="0" err="1">
                <a:latin typeface="Consolas" panose="020B0609020204030204" pitchFamily="49" charset="0"/>
              </a:rPr>
              <a:t>log_tau</a:t>
            </a:r>
            <a:r>
              <a:rPr lang="en-US" sz="1400" dirty="0">
                <a:latin typeface="Consolas" panose="020B0609020204030204" pitchFamily="49" charset="0"/>
              </a:rPr>
              <a:t>, tau, theta1, theta2, theta3, theta4, theta5, theta6, theta7, theta8, y])</a:t>
            </a:r>
          </a:p>
          <a:p>
            <a:pPr marL="0" indent="0">
              <a:buNone/>
            </a:pPr>
            <a:r>
              <a:rPr lang="en-US" sz="1400" dirty="0">
                <a:latin typeface="Consolas" panose="020B0609020204030204" pitchFamily="49" charset="0"/>
              </a:rPr>
              <a:t>map_ = </a:t>
            </a:r>
            <a:r>
              <a:rPr lang="en-US" sz="1400" dirty="0" err="1">
                <a:latin typeface="Consolas" panose="020B0609020204030204" pitchFamily="49" charset="0"/>
              </a:rPr>
              <a:t>pm.MAP</a:t>
            </a:r>
            <a:r>
              <a:rPr lang="en-US" sz="1400" dirty="0">
                <a:latin typeface="Consolas" panose="020B0609020204030204" pitchFamily="49" charset="0"/>
              </a:rPr>
              <a:t>(model)</a:t>
            </a:r>
          </a:p>
          <a:p>
            <a:pPr marL="0" indent="0">
              <a:buNone/>
            </a:pPr>
            <a:r>
              <a:rPr lang="en-US" sz="1400" dirty="0" err="1">
                <a:latin typeface="Consolas" panose="020B0609020204030204" pitchFamily="49" charset="0"/>
              </a:rPr>
              <a:t>map_.fit</a:t>
            </a:r>
            <a:r>
              <a:rPr lang="en-US" sz="1400" dirty="0">
                <a:latin typeface="Consolas" panose="020B0609020204030204" pitchFamily="49" charset="0"/>
              </a:rPr>
              <a:t>()</a:t>
            </a:r>
          </a:p>
          <a:p>
            <a:pPr marL="0" indent="0">
              <a:buNone/>
            </a:pPr>
            <a:r>
              <a:rPr lang="en-US" sz="1400" dirty="0" err="1">
                <a:latin typeface="Consolas" panose="020B0609020204030204" pitchFamily="49" charset="0"/>
              </a:rPr>
              <a:t>mcmc</a:t>
            </a:r>
            <a:r>
              <a:rPr lang="en-US" sz="1400" dirty="0">
                <a:latin typeface="Consolas" panose="020B0609020204030204" pitchFamily="49" charset="0"/>
              </a:rPr>
              <a:t> = </a:t>
            </a:r>
            <a:r>
              <a:rPr lang="en-US" sz="1400" dirty="0" err="1">
                <a:latin typeface="Consolas" panose="020B0609020204030204" pitchFamily="49" charset="0"/>
              </a:rPr>
              <a:t>pm.MCMC</a:t>
            </a:r>
            <a:r>
              <a:rPr lang="en-US" sz="1400" dirty="0">
                <a:latin typeface="Consolas" panose="020B0609020204030204" pitchFamily="49" charset="0"/>
              </a:rPr>
              <a:t>(model)</a:t>
            </a:r>
          </a:p>
          <a:p>
            <a:pPr marL="0" indent="0">
              <a:buNone/>
            </a:pPr>
            <a:r>
              <a:rPr lang="en-US" sz="1400" dirty="0" err="1">
                <a:latin typeface="Consolas" panose="020B0609020204030204" pitchFamily="49" charset="0"/>
              </a:rPr>
              <a:t>mcmc.sample</a:t>
            </a:r>
            <a:r>
              <a:rPr lang="en-US" sz="1400" dirty="0">
                <a:latin typeface="Consolas" panose="020B0609020204030204" pitchFamily="49" charset="0"/>
              </a:rPr>
              <a:t>(</a:t>
            </a:r>
            <a:r>
              <a:rPr lang="en-US" sz="1400" dirty="0" err="1">
                <a:latin typeface="Consolas" panose="020B0609020204030204" pitchFamily="49" charset="0"/>
              </a:rPr>
              <a:t>iter</a:t>
            </a:r>
            <a:r>
              <a:rPr lang="en-US" sz="1400" dirty="0">
                <a:latin typeface="Consolas" panose="020B0609020204030204" pitchFamily="49" charset="0"/>
              </a:rPr>
              <a:t>=200000, burn=100000, thin=10)</a:t>
            </a:r>
          </a:p>
        </p:txBody>
      </p:sp>
    </p:spTree>
    <p:extLst>
      <p:ext uri="{BB962C8B-B14F-4D97-AF65-F5344CB8AC3E}">
        <p14:creationId xmlns:p14="http://schemas.microsoft.com/office/powerpoint/2010/main" val="2431448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F1D474-2081-468A-8857-02C3F2B11466}"/>
              </a:ext>
            </a:extLst>
          </p:cNvPr>
          <p:cNvSpPr>
            <a:spLocks noGrp="1"/>
          </p:cNvSpPr>
          <p:nvPr>
            <p:ph type="title"/>
          </p:nvPr>
        </p:nvSpPr>
        <p:spPr/>
        <p:txBody>
          <a:bodyPr/>
          <a:lstStyle/>
          <a:p>
            <a:r>
              <a:rPr lang="en-US" dirty="0"/>
              <a:t>The Results</a:t>
            </a:r>
          </a:p>
        </p:txBody>
      </p:sp>
      <p:pic>
        <p:nvPicPr>
          <p:cNvPr id="10" name="Picture 9" descr="A screenshot of a cell phone&#10;&#10;Description automatically generated">
            <a:extLst>
              <a:ext uri="{FF2B5EF4-FFF2-40B4-BE49-F238E27FC236}">
                <a16:creationId xmlns:a16="http://schemas.microsoft.com/office/drawing/2014/main" id="{50737E96-4CC0-4450-970B-A5DA0C48FD31}"/>
              </a:ext>
            </a:extLst>
          </p:cNvPr>
          <p:cNvPicPr>
            <a:picLocks noChangeAspect="1"/>
          </p:cNvPicPr>
          <p:nvPr/>
        </p:nvPicPr>
        <p:blipFill>
          <a:blip r:embed="rId2"/>
          <a:stretch>
            <a:fillRect/>
          </a:stretch>
        </p:blipFill>
        <p:spPr>
          <a:xfrm>
            <a:off x="518453" y="2250744"/>
            <a:ext cx="5852172" cy="4370841"/>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3668D987-0DB9-4587-9787-3ECA422415F7}"/>
              </a:ext>
            </a:extLst>
          </p:cNvPr>
          <p:cNvPicPr>
            <a:picLocks noChangeAspect="1"/>
          </p:cNvPicPr>
          <p:nvPr/>
        </p:nvPicPr>
        <p:blipFill>
          <a:blip r:embed="rId3"/>
          <a:stretch>
            <a:fillRect/>
          </a:stretch>
        </p:blipFill>
        <p:spPr>
          <a:xfrm>
            <a:off x="5952870" y="2250743"/>
            <a:ext cx="5852172" cy="4370841"/>
          </a:xfrm>
          <a:prstGeom prst="rect">
            <a:avLst/>
          </a:prstGeom>
        </p:spPr>
      </p:pic>
    </p:spTree>
    <p:extLst>
      <p:ext uri="{BB962C8B-B14F-4D97-AF65-F5344CB8AC3E}">
        <p14:creationId xmlns:p14="http://schemas.microsoft.com/office/powerpoint/2010/main" val="237449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05A5D6-D343-4A2A-9753-214606C36EFA}"/>
              </a:ext>
            </a:extLst>
          </p:cNvPr>
          <p:cNvSpPr>
            <a:spLocks noGrp="1"/>
          </p:cNvSpPr>
          <p:nvPr>
            <p:ph type="title"/>
          </p:nvPr>
        </p:nvSpPr>
        <p:spPr/>
        <p:txBody>
          <a:bodyPr/>
          <a:lstStyle/>
          <a:p>
            <a:r>
              <a:rPr lang="en-US" dirty="0"/>
              <a:t>Hierarchical Models</a:t>
            </a:r>
          </a:p>
        </p:txBody>
      </p:sp>
      <p:pic>
        <p:nvPicPr>
          <p:cNvPr id="7" name="Picture 6">
            <a:extLst>
              <a:ext uri="{FF2B5EF4-FFF2-40B4-BE49-F238E27FC236}">
                <a16:creationId xmlns:a16="http://schemas.microsoft.com/office/drawing/2014/main" id="{6D9C4C02-FBC0-4C29-BC92-DB4024636002}"/>
              </a:ext>
            </a:extLst>
          </p:cNvPr>
          <p:cNvPicPr>
            <a:picLocks noChangeAspect="1"/>
          </p:cNvPicPr>
          <p:nvPr/>
        </p:nvPicPr>
        <p:blipFill>
          <a:blip r:embed="rId2"/>
          <a:stretch>
            <a:fillRect/>
          </a:stretch>
        </p:blipFill>
        <p:spPr>
          <a:xfrm>
            <a:off x="226474" y="0"/>
            <a:ext cx="5332831" cy="6858000"/>
          </a:xfrm>
          <a:prstGeom prst="rect">
            <a:avLst/>
          </a:prstGeom>
        </p:spPr>
      </p:pic>
      <p:pic>
        <p:nvPicPr>
          <p:cNvPr id="8" name="Picture 7">
            <a:extLst>
              <a:ext uri="{FF2B5EF4-FFF2-40B4-BE49-F238E27FC236}">
                <a16:creationId xmlns:a16="http://schemas.microsoft.com/office/drawing/2014/main" id="{FDB44A9E-F1A0-47AE-A3B4-2575DCF7634A}"/>
              </a:ext>
            </a:extLst>
          </p:cNvPr>
          <p:cNvPicPr>
            <a:picLocks noChangeAspect="1"/>
          </p:cNvPicPr>
          <p:nvPr/>
        </p:nvPicPr>
        <p:blipFill>
          <a:blip r:embed="rId3"/>
          <a:stretch>
            <a:fillRect/>
          </a:stretch>
        </p:blipFill>
        <p:spPr>
          <a:xfrm>
            <a:off x="5605671" y="2438401"/>
            <a:ext cx="6631658" cy="3702238"/>
          </a:xfrm>
          <a:prstGeom prst="rect">
            <a:avLst/>
          </a:prstGeom>
        </p:spPr>
      </p:pic>
    </p:spTree>
    <p:extLst>
      <p:ext uri="{BB962C8B-B14F-4D97-AF65-F5344CB8AC3E}">
        <p14:creationId xmlns:p14="http://schemas.microsoft.com/office/powerpoint/2010/main" val="3381135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7294-9C20-454A-8015-C6F682A47C9F}"/>
              </a:ext>
            </a:extLst>
          </p:cNvPr>
          <p:cNvSpPr>
            <a:spLocks noGrp="1"/>
          </p:cNvSpPr>
          <p:nvPr>
            <p:ph type="title"/>
          </p:nvPr>
        </p:nvSpPr>
        <p:spPr/>
        <p:txBody>
          <a:bodyPr/>
          <a:lstStyle/>
          <a:p>
            <a:r>
              <a:rPr lang="en-US" dirty="0"/>
              <a:t>The Results</a:t>
            </a:r>
          </a:p>
        </p:txBody>
      </p:sp>
      <p:pic>
        <p:nvPicPr>
          <p:cNvPr id="5" name="Picture 4" descr="A screenshot of a cell phone&#10;&#10;Description automatically generated">
            <a:extLst>
              <a:ext uri="{FF2B5EF4-FFF2-40B4-BE49-F238E27FC236}">
                <a16:creationId xmlns:a16="http://schemas.microsoft.com/office/drawing/2014/main" id="{1181D422-C950-4E70-B406-A5D1676A6550}"/>
              </a:ext>
            </a:extLst>
          </p:cNvPr>
          <p:cNvPicPr>
            <a:picLocks noChangeAspect="1"/>
          </p:cNvPicPr>
          <p:nvPr/>
        </p:nvPicPr>
        <p:blipFill>
          <a:blip r:embed="rId2"/>
          <a:stretch>
            <a:fillRect/>
          </a:stretch>
        </p:blipFill>
        <p:spPr>
          <a:xfrm>
            <a:off x="243827" y="2290500"/>
            <a:ext cx="5852172" cy="437084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D83B7CFC-3AE7-46C6-93D6-BAA26AB51596}"/>
              </a:ext>
            </a:extLst>
          </p:cNvPr>
          <p:cNvPicPr>
            <a:picLocks noChangeAspect="1"/>
          </p:cNvPicPr>
          <p:nvPr/>
        </p:nvPicPr>
        <p:blipFill>
          <a:blip r:embed="rId3"/>
          <a:stretch>
            <a:fillRect/>
          </a:stretch>
        </p:blipFill>
        <p:spPr>
          <a:xfrm>
            <a:off x="6095999" y="2290499"/>
            <a:ext cx="5852172" cy="4370841"/>
          </a:xfrm>
          <a:prstGeom prst="rect">
            <a:avLst/>
          </a:prstGeom>
        </p:spPr>
      </p:pic>
    </p:spTree>
    <p:extLst>
      <p:ext uri="{BB962C8B-B14F-4D97-AF65-F5344CB8AC3E}">
        <p14:creationId xmlns:p14="http://schemas.microsoft.com/office/powerpoint/2010/main" val="4216838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F0EC-A1C7-4F31-AB24-AB482A857BFA}"/>
              </a:ext>
            </a:extLst>
          </p:cNvPr>
          <p:cNvSpPr>
            <a:spLocks noGrp="1"/>
          </p:cNvSpPr>
          <p:nvPr>
            <p:ph type="title"/>
          </p:nvPr>
        </p:nvSpPr>
        <p:spPr/>
        <p:txBody>
          <a:bodyPr/>
          <a:lstStyle/>
          <a:p>
            <a:r>
              <a:rPr lang="en-US" dirty="0"/>
              <a:t>The Results</a:t>
            </a:r>
          </a:p>
        </p:txBody>
      </p:sp>
      <p:pic>
        <p:nvPicPr>
          <p:cNvPr id="5" name="Picture 4" descr="A screenshot of a cell phone&#10;&#10;Description automatically generated">
            <a:extLst>
              <a:ext uri="{FF2B5EF4-FFF2-40B4-BE49-F238E27FC236}">
                <a16:creationId xmlns:a16="http://schemas.microsoft.com/office/drawing/2014/main" id="{2967A335-B669-46AA-B885-E604C1A2C4E4}"/>
              </a:ext>
            </a:extLst>
          </p:cNvPr>
          <p:cNvPicPr>
            <a:picLocks noChangeAspect="1"/>
          </p:cNvPicPr>
          <p:nvPr/>
        </p:nvPicPr>
        <p:blipFill>
          <a:blip r:embed="rId2"/>
          <a:stretch>
            <a:fillRect/>
          </a:stretch>
        </p:blipFill>
        <p:spPr>
          <a:xfrm>
            <a:off x="243827" y="2263996"/>
            <a:ext cx="5852172" cy="437084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D4FF037-2B53-4F3C-82F4-66B4AF20170A}"/>
              </a:ext>
            </a:extLst>
          </p:cNvPr>
          <p:cNvPicPr>
            <a:picLocks noChangeAspect="1"/>
          </p:cNvPicPr>
          <p:nvPr/>
        </p:nvPicPr>
        <p:blipFill>
          <a:blip r:embed="rId3"/>
          <a:stretch>
            <a:fillRect/>
          </a:stretch>
        </p:blipFill>
        <p:spPr>
          <a:xfrm>
            <a:off x="6231167" y="2263997"/>
            <a:ext cx="5852172" cy="4370841"/>
          </a:xfrm>
          <a:prstGeom prst="rect">
            <a:avLst/>
          </a:prstGeom>
        </p:spPr>
      </p:pic>
    </p:spTree>
    <p:extLst>
      <p:ext uri="{BB962C8B-B14F-4D97-AF65-F5344CB8AC3E}">
        <p14:creationId xmlns:p14="http://schemas.microsoft.com/office/powerpoint/2010/main" val="2124387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75DFE-8C05-4C57-87BE-0D480586F7B0}"/>
              </a:ext>
            </a:extLst>
          </p:cNvPr>
          <p:cNvSpPr>
            <a:spLocks noGrp="1"/>
          </p:cNvSpPr>
          <p:nvPr>
            <p:ph type="title"/>
          </p:nvPr>
        </p:nvSpPr>
        <p:spPr/>
        <p:txBody>
          <a:bodyPr/>
          <a:lstStyle/>
          <a:p>
            <a:r>
              <a:rPr lang="en-US" dirty="0"/>
              <a:t>The Results</a:t>
            </a:r>
          </a:p>
        </p:txBody>
      </p:sp>
      <p:pic>
        <p:nvPicPr>
          <p:cNvPr id="5" name="Picture 4" descr="A screenshot of a cell phone&#10;&#10;Description automatically generated">
            <a:extLst>
              <a:ext uri="{FF2B5EF4-FFF2-40B4-BE49-F238E27FC236}">
                <a16:creationId xmlns:a16="http://schemas.microsoft.com/office/drawing/2014/main" id="{47E73CED-49D6-4424-9389-B56F5089181E}"/>
              </a:ext>
            </a:extLst>
          </p:cNvPr>
          <p:cNvPicPr>
            <a:picLocks noChangeAspect="1"/>
          </p:cNvPicPr>
          <p:nvPr/>
        </p:nvPicPr>
        <p:blipFill>
          <a:blip r:embed="rId2"/>
          <a:stretch>
            <a:fillRect/>
          </a:stretch>
        </p:blipFill>
        <p:spPr>
          <a:xfrm>
            <a:off x="466470" y="2237492"/>
            <a:ext cx="5852172" cy="437084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81B2369-88D1-4EFD-A0D7-E3083F5CF751}"/>
              </a:ext>
            </a:extLst>
          </p:cNvPr>
          <p:cNvPicPr>
            <a:picLocks noChangeAspect="1"/>
          </p:cNvPicPr>
          <p:nvPr/>
        </p:nvPicPr>
        <p:blipFill>
          <a:blip r:embed="rId3"/>
          <a:stretch>
            <a:fillRect/>
          </a:stretch>
        </p:blipFill>
        <p:spPr>
          <a:xfrm>
            <a:off x="6095999" y="2237491"/>
            <a:ext cx="5852172" cy="4370841"/>
          </a:xfrm>
          <a:prstGeom prst="rect">
            <a:avLst/>
          </a:prstGeom>
        </p:spPr>
      </p:pic>
    </p:spTree>
    <p:extLst>
      <p:ext uri="{BB962C8B-B14F-4D97-AF65-F5344CB8AC3E}">
        <p14:creationId xmlns:p14="http://schemas.microsoft.com/office/powerpoint/2010/main" val="1314306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CA4205-FE01-44EF-9E23-62058A88C05E}"/>
              </a:ext>
            </a:extLst>
          </p:cNvPr>
          <p:cNvSpPr>
            <a:spLocks noGrp="1"/>
          </p:cNvSpPr>
          <p:nvPr>
            <p:ph type="title"/>
          </p:nvPr>
        </p:nvSpPr>
        <p:spPr/>
        <p:txBody>
          <a:bodyPr/>
          <a:lstStyle/>
          <a:p>
            <a:r>
              <a:rPr lang="en-US" dirty="0"/>
              <a:t>The Results</a:t>
            </a:r>
          </a:p>
        </p:txBody>
      </p:sp>
      <p:sp>
        <p:nvSpPr>
          <p:cNvPr id="6" name="Text Placeholder 5">
            <a:extLst>
              <a:ext uri="{FF2B5EF4-FFF2-40B4-BE49-F238E27FC236}">
                <a16:creationId xmlns:a16="http://schemas.microsoft.com/office/drawing/2014/main" id="{3E4C6E26-D797-4F00-BF66-830CD2BF3F7B}"/>
              </a:ext>
            </a:extLst>
          </p:cNvPr>
          <p:cNvSpPr>
            <a:spLocks noGrp="1"/>
          </p:cNvSpPr>
          <p:nvPr>
            <p:ph type="body" sz="half" idx="2"/>
          </p:nvPr>
        </p:nvSpPr>
        <p:spPr>
          <a:xfrm>
            <a:off x="1073151" y="3022600"/>
            <a:ext cx="3547533" cy="3835400"/>
          </a:xfrm>
        </p:spPr>
        <p:txBody>
          <a:bodyPr>
            <a:normAutofit fontScale="92500"/>
          </a:bodyPr>
          <a:lstStyle/>
          <a:p>
            <a:r>
              <a:rPr lang="en-US" sz="1400" dirty="0">
                <a:latin typeface="Consolas" panose="020B0609020204030204" pitchFamily="49" charset="0"/>
              </a:rPr>
              <a:t>print(</a:t>
            </a:r>
            <a:r>
              <a:rPr lang="en-US" sz="1400" dirty="0" err="1">
                <a:latin typeface="Consolas" panose="020B0609020204030204" pitchFamily="49" charset="0"/>
              </a:rPr>
              <a:t>mcmc.trace</a:t>
            </a:r>
            <a:r>
              <a:rPr lang="en-US" sz="1400" dirty="0">
                <a:latin typeface="Consolas" panose="020B0609020204030204" pitchFamily="49" charset="0"/>
              </a:rPr>
              <a:t>('theta1')[:].mean())</a:t>
            </a:r>
          </a:p>
          <a:p>
            <a:r>
              <a:rPr lang="en-US" sz="1400" dirty="0">
                <a:latin typeface="Consolas" panose="020B0609020204030204" pitchFamily="49" charset="0"/>
              </a:rPr>
              <a:t>print(</a:t>
            </a:r>
            <a:r>
              <a:rPr lang="en-US" sz="1400" dirty="0" err="1">
                <a:latin typeface="Consolas" panose="020B0609020204030204" pitchFamily="49" charset="0"/>
              </a:rPr>
              <a:t>mcmc.trace</a:t>
            </a:r>
            <a:r>
              <a:rPr lang="en-US" sz="1400" dirty="0">
                <a:latin typeface="Consolas" panose="020B0609020204030204" pitchFamily="49" charset="0"/>
              </a:rPr>
              <a:t>('theta2')[:].mean())</a:t>
            </a:r>
          </a:p>
          <a:p>
            <a:r>
              <a:rPr lang="en-US" sz="1400" dirty="0">
                <a:latin typeface="Consolas" panose="020B0609020204030204" pitchFamily="49" charset="0"/>
              </a:rPr>
              <a:t>print(</a:t>
            </a:r>
            <a:r>
              <a:rPr lang="en-US" sz="1400" dirty="0" err="1">
                <a:latin typeface="Consolas" panose="020B0609020204030204" pitchFamily="49" charset="0"/>
              </a:rPr>
              <a:t>mcmc.trace</a:t>
            </a:r>
            <a:r>
              <a:rPr lang="en-US" sz="1400" dirty="0">
                <a:latin typeface="Consolas" panose="020B0609020204030204" pitchFamily="49" charset="0"/>
              </a:rPr>
              <a:t>('theta3')[:].mean())</a:t>
            </a:r>
          </a:p>
          <a:p>
            <a:r>
              <a:rPr lang="en-US" sz="1400" dirty="0">
                <a:latin typeface="Consolas" panose="020B0609020204030204" pitchFamily="49" charset="0"/>
              </a:rPr>
              <a:t>print(</a:t>
            </a:r>
            <a:r>
              <a:rPr lang="en-US" sz="1400" dirty="0" err="1">
                <a:latin typeface="Consolas" panose="020B0609020204030204" pitchFamily="49" charset="0"/>
              </a:rPr>
              <a:t>mcmc.trace</a:t>
            </a:r>
            <a:r>
              <a:rPr lang="en-US" sz="1400" dirty="0">
                <a:latin typeface="Consolas" panose="020B0609020204030204" pitchFamily="49" charset="0"/>
              </a:rPr>
              <a:t>('theta4')[:].mean())</a:t>
            </a:r>
          </a:p>
          <a:p>
            <a:r>
              <a:rPr lang="en-US" sz="1400" dirty="0">
                <a:latin typeface="Consolas" panose="020B0609020204030204" pitchFamily="49" charset="0"/>
              </a:rPr>
              <a:t>print(</a:t>
            </a:r>
            <a:r>
              <a:rPr lang="en-US" sz="1400" dirty="0" err="1">
                <a:latin typeface="Consolas" panose="020B0609020204030204" pitchFamily="49" charset="0"/>
              </a:rPr>
              <a:t>mcmc.trace</a:t>
            </a:r>
            <a:r>
              <a:rPr lang="en-US" sz="1400" dirty="0">
                <a:latin typeface="Consolas" panose="020B0609020204030204" pitchFamily="49" charset="0"/>
              </a:rPr>
              <a:t>('theta5')[:].mean())</a:t>
            </a:r>
          </a:p>
          <a:p>
            <a:r>
              <a:rPr lang="en-US" sz="1400" dirty="0">
                <a:latin typeface="Consolas" panose="020B0609020204030204" pitchFamily="49" charset="0"/>
              </a:rPr>
              <a:t>print(</a:t>
            </a:r>
            <a:r>
              <a:rPr lang="en-US" sz="1400" dirty="0" err="1">
                <a:latin typeface="Consolas" panose="020B0609020204030204" pitchFamily="49" charset="0"/>
              </a:rPr>
              <a:t>mcmc.trace</a:t>
            </a:r>
            <a:r>
              <a:rPr lang="en-US" sz="1400" dirty="0">
                <a:latin typeface="Consolas" panose="020B0609020204030204" pitchFamily="49" charset="0"/>
              </a:rPr>
              <a:t>('theta6')[:].mean())</a:t>
            </a:r>
          </a:p>
          <a:p>
            <a:r>
              <a:rPr lang="en-US" sz="1400" dirty="0">
                <a:latin typeface="Consolas" panose="020B0609020204030204" pitchFamily="49" charset="0"/>
              </a:rPr>
              <a:t>print(</a:t>
            </a:r>
            <a:r>
              <a:rPr lang="en-US" sz="1400" dirty="0" err="1">
                <a:latin typeface="Consolas" panose="020B0609020204030204" pitchFamily="49" charset="0"/>
              </a:rPr>
              <a:t>mcmc.trace</a:t>
            </a:r>
            <a:r>
              <a:rPr lang="en-US" sz="1400" dirty="0">
                <a:latin typeface="Consolas" panose="020B0609020204030204" pitchFamily="49" charset="0"/>
              </a:rPr>
              <a:t>('theta7')[:].mean())</a:t>
            </a:r>
          </a:p>
          <a:p>
            <a:r>
              <a:rPr lang="en-US" sz="1400" dirty="0">
                <a:latin typeface="Consolas" panose="020B0609020204030204" pitchFamily="49" charset="0"/>
              </a:rPr>
              <a:t>print(</a:t>
            </a:r>
            <a:r>
              <a:rPr lang="en-US" sz="1400" dirty="0" err="1">
                <a:latin typeface="Consolas" panose="020B0609020204030204" pitchFamily="49" charset="0"/>
              </a:rPr>
              <a:t>mcmc.trace</a:t>
            </a:r>
            <a:r>
              <a:rPr lang="en-US" sz="1400" dirty="0">
                <a:latin typeface="Consolas" panose="020B0609020204030204" pitchFamily="49" charset="0"/>
              </a:rPr>
              <a:t>('theta8')[:].mean())</a:t>
            </a:r>
          </a:p>
        </p:txBody>
      </p:sp>
      <p:sp>
        <p:nvSpPr>
          <p:cNvPr id="7" name="TextBox 6">
            <a:extLst>
              <a:ext uri="{FF2B5EF4-FFF2-40B4-BE49-F238E27FC236}">
                <a16:creationId xmlns:a16="http://schemas.microsoft.com/office/drawing/2014/main" id="{EF000316-6240-4379-9203-3BE990757A0F}"/>
              </a:ext>
            </a:extLst>
          </p:cNvPr>
          <p:cNvSpPr txBox="1"/>
          <p:nvPr/>
        </p:nvSpPr>
        <p:spPr>
          <a:xfrm>
            <a:off x="8176590" y="4770782"/>
            <a:ext cx="2080593" cy="1815882"/>
          </a:xfrm>
          <a:prstGeom prst="rect">
            <a:avLst/>
          </a:prstGeom>
          <a:noFill/>
        </p:spPr>
        <p:txBody>
          <a:bodyPr wrap="square" rtlCol="0">
            <a:spAutoFit/>
          </a:bodyPr>
          <a:lstStyle/>
          <a:p>
            <a:r>
              <a:rPr lang="en-US" sz="1400" dirty="0">
                <a:latin typeface="Consolas" panose="020B0609020204030204" pitchFamily="49" charset="0"/>
              </a:rPr>
              <a:t>26.2473940786</a:t>
            </a:r>
          </a:p>
          <a:p>
            <a:r>
              <a:rPr lang="en-US" sz="1400" dirty="0">
                <a:latin typeface="Consolas" panose="020B0609020204030204" pitchFamily="49" charset="0"/>
              </a:rPr>
              <a:t>8.0174740141</a:t>
            </a:r>
          </a:p>
          <a:p>
            <a:r>
              <a:rPr lang="en-US" sz="1400" dirty="0">
                <a:latin typeface="Consolas" panose="020B0609020204030204" pitchFamily="49" charset="0"/>
              </a:rPr>
              <a:t>-1.99846748906</a:t>
            </a:r>
          </a:p>
          <a:p>
            <a:r>
              <a:rPr lang="en-US" sz="1400" dirty="0">
                <a:latin typeface="Consolas" panose="020B0609020204030204" pitchFamily="49" charset="0"/>
              </a:rPr>
              <a:t>7.10777255222</a:t>
            </a:r>
          </a:p>
          <a:p>
            <a:r>
              <a:rPr lang="en-US" sz="1400" dirty="0">
                <a:latin typeface="Consolas" panose="020B0609020204030204" pitchFamily="49" charset="0"/>
              </a:rPr>
              <a:t>-0.312653714224</a:t>
            </a:r>
          </a:p>
          <a:p>
            <a:r>
              <a:rPr lang="en-US" sz="1400" dirty="0">
                <a:latin typeface="Consolas" panose="020B0609020204030204" pitchFamily="49" charset="0"/>
              </a:rPr>
              <a:t>1.57251181192</a:t>
            </a:r>
          </a:p>
          <a:p>
            <a:r>
              <a:rPr lang="en-US" sz="1400" dirty="0">
                <a:latin typeface="Consolas" panose="020B0609020204030204" pitchFamily="49" charset="0"/>
              </a:rPr>
              <a:t>17.2781573738</a:t>
            </a:r>
          </a:p>
          <a:p>
            <a:r>
              <a:rPr lang="en-US" sz="1400" dirty="0">
                <a:latin typeface="Consolas" panose="020B0609020204030204" pitchFamily="49" charset="0"/>
              </a:rPr>
              <a:t>11.6265107593</a:t>
            </a:r>
          </a:p>
        </p:txBody>
      </p:sp>
      <p:pic>
        <p:nvPicPr>
          <p:cNvPr id="8" name="Picture 7">
            <a:extLst>
              <a:ext uri="{FF2B5EF4-FFF2-40B4-BE49-F238E27FC236}">
                <a16:creationId xmlns:a16="http://schemas.microsoft.com/office/drawing/2014/main" id="{291528FC-F81C-4F1B-BEF5-479C50158435}"/>
              </a:ext>
            </a:extLst>
          </p:cNvPr>
          <p:cNvPicPr>
            <a:picLocks noChangeAspect="1"/>
          </p:cNvPicPr>
          <p:nvPr/>
        </p:nvPicPr>
        <p:blipFill>
          <a:blip r:embed="rId2"/>
          <a:stretch>
            <a:fillRect/>
          </a:stretch>
        </p:blipFill>
        <p:spPr>
          <a:xfrm>
            <a:off x="6584541" y="561140"/>
            <a:ext cx="3952727" cy="2867860"/>
          </a:xfrm>
          <a:prstGeom prst="rect">
            <a:avLst/>
          </a:prstGeom>
        </p:spPr>
      </p:pic>
    </p:spTree>
    <p:extLst>
      <p:ext uri="{BB962C8B-B14F-4D97-AF65-F5344CB8AC3E}">
        <p14:creationId xmlns:p14="http://schemas.microsoft.com/office/powerpoint/2010/main" val="290453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social media post&#10;&#10;Description automatically generated">
            <a:extLst>
              <a:ext uri="{FF2B5EF4-FFF2-40B4-BE49-F238E27FC236}">
                <a16:creationId xmlns:a16="http://schemas.microsoft.com/office/drawing/2014/main" id="{181CD831-839A-473A-92CC-81550FA37C87}"/>
              </a:ext>
            </a:extLst>
          </p:cNvPr>
          <p:cNvPicPr>
            <a:picLocks noChangeAspect="1"/>
          </p:cNvPicPr>
          <p:nvPr/>
        </p:nvPicPr>
        <p:blipFill>
          <a:blip r:embed="rId2"/>
          <a:stretch>
            <a:fillRect/>
          </a:stretch>
        </p:blipFill>
        <p:spPr>
          <a:xfrm>
            <a:off x="2835957" y="1136367"/>
            <a:ext cx="9144018" cy="5486411"/>
          </a:xfrm>
          <a:prstGeom prst="rect">
            <a:avLst/>
          </a:prstGeom>
        </p:spPr>
      </p:pic>
      <p:sp>
        <p:nvSpPr>
          <p:cNvPr id="7" name="Speech Bubble: Rectangle 6">
            <a:extLst>
              <a:ext uri="{FF2B5EF4-FFF2-40B4-BE49-F238E27FC236}">
                <a16:creationId xmlns:a16="http://schemas.microsoft.com/office/drawing/2014/main" id="{DD0BA23C-3E2D-43B7-A2BD-890F4CF56082}"/>
              </a:ext>
            </a:extLst>
          </p:cNvPr>
          <p:cNvSpPr/>
          <p:nvPr/>
        </p:nvSpPr>
        <p:spPr>
          <a:xfrm>
            <a:off x="212025" y="235223"/>
            <a:ext cx="3498583" cy="180561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Convergence Diagnostics</a:t>
            </a:r>
          </a:p>
        </p:txBody>
      </p:sp>
    </p:spTree>
    <p:extLst>
      <p:ext uri="{BB962C8B-B14F-4D97-AF65-F5344CB8AC3E}">
        <p14:creationId xmlns:p14="http://schemas.microsoft.com/office/powerpoint/2010/main" val="2777050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39DF968B-B826-4610-A45C-82DFA310D41D}"/>
              </a:ext>
            </a:extLst>
          </p:cNvPr>
          <p:cNvPicPr>
            <a:picLocks noChangeAspect="1"/>
          </p:cNvPicPr>
          <p:nvPr/>
        </p:nvPicPr>
        <p:blipFill>
          <a:blip r:embed="rId2"/>
          <a:stretch>
            <a:fillRect/>
          </a:stretch>
        </p:blipFill>
        <p:spPr>
          <a:xfrm>
            <a:off x="3134149" y="1550504"/>
            <a:ext cx="8845826" cy="5307496"/>
          </a:xfrm>
          <a:prstGeom prst="rect">
            <a:avLst/>
          </a:prstGeom>
        </p:spPr>
      </p:pic>
      <p:sp>
        <p:nvSpPr>
          <p:cNvPr id="7" name="Speech Bubble: Rectangle 6">
            <a:extLst>
              <a:ext uri="{FF2B5EF4-FFF2-40B4-BE49-F238E27FC236}">
                <a16:creationId xmlns:a16="http://schemas.microsoft.com/office/drawing/2014/main" id="{DD0BA23C-3E2D-43B7-A2BD-890F4CF56082}"/>
              </a:ext>
            </a:extLst>
          </p:cNvPr>
          <p:cNvSpPr/>
          <p:nvPr/>
        </p:nvSpPr>
        <p:spPr>
          <a:xfrm>
            <a:off x="212025" y="235223"/>
            <a:ext cx="3498583" cy="180561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Convergence Diagnostics</a:t>
            </a:r>
          </a:p>
        </p:txBody>
      </p:sp>
    </p:spTree>
    <p:extLst>
      <p:ext uri="{BB962C8B-B14F-4D97-AF65-F5344CB8AC3E}">
        <p14:creationId xmlns:p14="http://schemas.microsoft.com/office/powerpoint/2010/main" val="3584638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C7781EBE-7D84-48A7-B972-724FB36D3816}"/>
              </a:ext>
            </a:extLst>
          </p:cNvPr>
          <p:cNvPicPr>
            <a:picLocks noChangeAspect="1"/>
          </p:cNvPicPr>
          <p:nvPr/>
        </p:nvPicPr>
        <p:blipFill>
          <a:blip r:embed="rId2"/>
          <a:stretch>
            <a:fillRect/>
          </a:stretch>
        </p:blipFill>
        <p:spPr>
          <a:xfrm>
            <a:off x="2877938" y="2080591"/>
            <a:ext cx="7962348" cy="4777409"/>
          </a:xfrm>
          <a:prstGeom prst="rect">
            <a:avLst/>
          </a:prstGeom>
        </p:spPr>
      </p:pic>
      <p:sp>
        <p:nvSpPr>
          <p:cNvPr id="2" name="Title 1">
            <a:extLst>
              <a:ext uri="{FF2B5EF4-FFF2-40B4-BE49-F238E27FC236}">
                <a16:creationId xmlns:a16="http://schemas.microsoft.com/office/drawing/2014/main" id="{475BA67B-78E6-4BCF-864A-9F209A1F82D0}"/>
              </a:ext>
            </a:extLst>
          </p:cNvPr>
          <p:cNvSpPr>
            <a:spLocks noGrp="1"/>
          </p:cNvSpPr>
          <p:nvPr>
            <p:ph type="title"/>
          </p:nvPr>
        </p:nvSpPr>
        <p:spPr/>
        <p:txBody>
          <a:bodyPr/>
          <a:lstStyle/>
          <a:p>
            <a:r>
              <a:rPr lang="en-US" dirty="0"/>
              <a:t>Compare to the convergence in Bayesian simple regression</a:t>
            </a:r>
          </a:p>
        </p:txBody>
      </p:sp>
    </p:spTree>
    <p:extLst>
      <p:ext uri="{BB962C8B-B14F-4D97-AF65-F5344CB8AC3E}">
        <p14:creationId xmlns:p14="http://schemas.microsoft.com/office/powerpoint/2010/main" val="2862183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A67B-78E6-4BCF-864A-9F209A1F82D0}"/>
              </a:ext>
            </a:extLst>
          </p:cNvPr>
          <p:cNvSpPr>
            <a:spLocks noGrp="1"/>
          </p:cNvSpPr>
          <p:nvPr>
            <p:ph type="title"/>
          </p:nvPr>
        </p:nvSpPr>
        <p:spPr/>
        <p:txBody>
          <a:bodyPr/>
          <a:lstStyle/>
          <a:p>
            <a:r>
              <a:rPr lang="en-US" dirty="0"/>
              <a:t>Compare to the convergence in Bayesian simple regression</a:t>
            </a:r>
          </a:p>
        </p:txBody>
      </p:sp>
      <p:pic>
        <p:nvPicPr>
          <p:cNvPr id="4" name="Picture 3" descr="A screenshot of a social media post&#10;&#10;Description automatically generated">
            <a:extLst>
              <a:ext uri="{FF2B5EF4-FFF2-40B4-BE49-F238E27FC236}">
                <a16:creationId xmlns:a16="http://schemas.microsoft.com/office/drawing/2014/main" id="{50B5F4D0-5D32-4847-A6D8-14F1D9669375}"/>
              </a:ext>
            </a:extLst>
          </p:cNvPr>
          <p:cNvPicPr>
            <a:picLocks noChangeAspect="1"/>
          </p:cNvPicPr>
          <p:nvPr/>
        </p:nvPicPr>
        <p:blipFill>
          <a:blip r:embed="rId2"/>
          <a:stretch>
            <a:fillRect/>
          </a:stretch>
        </p:blipFill>
        <p:spPr>
          <a:xfrm>
            <a:off x="3101008" y="1889406"/>
            <a:ext cx="8280989" cy="4968594"/>
          </a:xfrm>
          <a:prstGeom prst="rect">
            <a:avLst/>
          </a:prstGeom>
        </p:spPr>
      </p:pic>
    </p:spTree>
    <p:extLst>
      <p:ext uri="{BB962C8B-B14F-4D97-AF65-F5344CB8AC3E}">
        <p14:creationId xmlns:p14="http://schemas.microsoft.com/office/powerpoint/2010/main" val="3697653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27E9-AA31-44B3-9DB1-61F0030A6FFD}"/>
              </a:ext>
            </a:extLst>
          </p:cNvPr>
          <p:cNvSpPr>
            <a:spLocks noGrp="1"/>
          </p:cNvSpPr>
          <p:nvPr>
            <p:ph type="title"/>
          </p:nvPr>
        </p:nvSpPr>
        <p:spPr/>
        <p:txBody>
          <a:bodyPr/>
          <a:lstStyle/>
          <a:p>
            <a:r>
              <a:rPr lang="en-US" dirty="0"/>
              <a:t>Hamiltonian Monte Carlo</a:t>
            </a:r>
          </a:p>
        </p:txBody>
      </p:sp>
      <p:sp>
        <p:nvSpPr>
          <p:cNvPr id="3" name="Content Placeholder 2">
            <a:extLst>
              <a:ext uri="{FF2B5EF4-FFF2-40B4-BE49-F238E27FC236}">
                <a16:creationId xmlns:a16="http://schemas.microsoft.com/office/drawing/2014/main" id="{FA24BEAA-37C2-4964-81D9-2BE6C455888B}"/>
              </a:ext>
            </a:extLst>
          </p:cNvPr>
          <p:cNvSpPr>
            <a:spLocks noGrp="1"/>
          </p:cNvSpPr>
          <p:nvPr>
            <p:ph idx="1"/>
          </p:nvPr>
        </p:nvSpPr>
        <p:spPr>
          <a:xfrm>
            <a:off x="818712" y="2107097"/>
            <a:ext cx="10554574" cy="4750904"/>
          </a:xfrm>
        </p:spPr>
        <p:txBody>
          <a:bodyPr>
            <a:normAutofit/>
          </a:bodyPr>
          <a:lstStyle/>
          <a:p>
            <a:pPr marL="0" indent="0" algn="just">
              <a:buNone/>
            </a:pPr>
            <a:r>
              <a:rPr lang="en-US" dirty="0"/>
              <a:t>HMC differs from the Metropolis–Hastings algorithm by reducing the correlation between successive sampled states by using a Hamiltonian evolution between states and additionally by targeting states with a higher acceptance criteria than the observed probability distribution. This causes it to converge more quickly to the absolute probability distribution. It was devised by Simon Duane, A.D. Kennedy, Brian Pendleton and Duncan </a:t>
            </a:r>
            <a:r>
              <a:rPr lang="en-US" dirty="0" err="1"/>
              <a:t>Roweth</a:t>
            </a:r>
            <a:r>
              <a:rPr lang="en-US" dirty="0"/>
              <a:t> in 1987.</a:t>
            </a:r>
          </a:p>
          <a:p>
            <a:pPr marL="0" indent="0" algn="just">
              <a:buNone/>
            </a:pPr>
            <a:r>
              <a:rPr lang="en-US" dirty="0"/>
              <a:t>There is no free lunch, and Hamiltonian MC has its price: HMC uses not only energy, but also it's gradient. Hence possible applications are limited to the case when gradient exists and can be computed in reasonable time.</a:t>
            </a:r>
          </a:p>
          <a:p>
            <a:pPr marL="0" indent="0" algn="just">
              <a:buNone/>
            </a:pPr>
            <a:r>
              <a:rPr lang="en-US" dirty="0"/>
              <a:t>The major differences compared to Metropolis-Hastings are:</a:t>
            </a:r>
          </a:p>
          <a:p>
            <a:pPr algn="just"/>
            <a:r>
              <a:rPr lang="en-US" dirty="0"/>
              <a:t>distances between successive generated points are typically large, so we need less iterations to get representative sampling</a:t>
            </a:r>
          </a:p>
          <a:p>
            <a:pPr algn="just"/>
            <a:r>
              <a:rPr lang="en-US" dirty="0"/>
              <a:t>'price' of a single iteration is higher, but HMC is still significantly more efficient</a:t>
            </a:r>
          </a:p>
          <a:p>
            <a:pPr algn="just"/>
            <a:r>
              <a:rPr lang="en-US" dirty="0"/>
              <a:t>Hamiltonian MC in most cases accepts new states</a:t>
            </a:r>
          </a:p>
          <a:p>
            <a:pPr algn="just"/>
            <a:r>
              <a:rPr lang="en-US" dirty="0"/>
              <a:t>still, HMC has problems with sampling from distributions with isolated local minimums </a:t>
            </a:r>
          </a:p>
        </p:txBody>
      </p:sp>
    </p:spTree>
    <p:extLst>
      <p:ext uri="{BB962C8B-B14F-4D97-AF65-F5344CB8AC3E}">
        <p14:creationId xmlns:p14="http://schemas.microsoft.com/office/powerpoint/2010/main" val="2652606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E407-7C6A-4CFE-8AD5-8597ADDB82EE}"/>
              </a:ext>
            </a:extLst>
          </p:cNvPr>
          <p:cNvSpPr>
            <a:spLocks noGrp="1"/>
          </p:cNvSpPr>
          <p:nvPr>
            <p:ph type="title"/>
          </p:nvPr>
        </p:nvSpPr>
        <p:spPr>
          <a:xfrm>
            <a:off x="810000" y="447188"/>
            <a:ext cx="10571998" cy="970450"/>
          </a:xfrm>
        </p:spPr>
        <p:txBody>
          <a:bodyPr/>
          <a:lstStyle/>
          <a:p>
            <a:r>
              <a:rPr lang="en-US" dirty="0"/>
              <a:t>An alternative implementation of the same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EAACCC-B36C-40EC-893A-A352F1778590}"/>
                  </a:ext>
                </a:extLst>
              </p:cNvPr>
              <p:cNvSpPr>
                <a:spLocks noGrp="1"/>
              </p:cNvSpPr>
              <p:nvPr>
                <p:ph idx="1"/>
              </p:nvPr>
            </p:nvSpPr>
            <p:spPr>
              <a:xfrm>
                <a:off x="818712" y="2222287"/>
                <a:ext cx="10554574" cy="3939974"/>
              </a:xfrm>
            </p:spPr>
            <p:txBody>
              <a:bodyPr/>
              <a:lstStyle/>
              <a:p>
                <a:pPr marL="400050" lvl="1" indent="0" algn="just">
                  <a:buNone/>
                </a:pPr>
                <a:r>
                  <a:rPr lang="en-US" dirty="0"/>
                  <a:t>Inferring the hierarchical hyperparameters,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𝜏</m:t>
                    </m:r>
                  </m:oMath>
                </a14:m>
                <a:r>
                  <a:rPr lang="en-US" dirty="0"/>
                  <a:t>, together with the group-level parameters,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8</m:t>
                        </m:r>
                      </m:sub>
                    </m:sSub>
                  </m:oMath>
                </a14:m>
                <a:r>
                  <a:rPr lang="en-US" dirty="0"/>
                  <a:t>, allows the model to pool data across the groups and reduce their posterior variance. Unfortunately, this pooling also squeezes the posterior distribution into a particularly challenging geometry that obstructs geometric ergodicity and hence biases MCMC estimation.</a:t>
                </a:r>
              </a:p>
              <a:p>
                <a:pPr marL="400050" lvl="1" indent="0" algn="just">
                  <a:buNone/>
                </a:pPr>
                <a:r>
                  <a:rPr lang="en-US" dirty="0"/>
                  <a:t>In this case study we’ll first examine the direct centered parameterization of the Eight Schools model and see how divergences identify this bias before there are any other indications of problems. We’ll then use these divergences to study the source of the bias and motivate the necessary fix, a reimplementation of the model with a non-centered parameterization.</a:t>
                </a:r>
              </a:p>
              <a:p>
                <a:pPr marL="0" indent="0" algn="just">
                  <a:buNone/>
                </a:pPr>
                <a:endParaRPr lang="en-US" dirty="0"/>
              </a:p>
              <a:p>
                <a:pPr marL="0" indent="0" algn="just">
                  <a:buNone/>
                </a:pPr>
                <a:r>
                  <a:rPr lang="en-US" dirty="0"/>
                  <a:t>Betancourt, Michael, and Mark </a:t>
                </a:r>
                <a:r>
                  <a:rPr lang="en-US" dirty="0" err="1"/>
                  <a:t>Girolami</a:t>
                </a:r>
                <a:r>
                  <a:rPr lang="en-US" dirty="0"/>
                  <a:t>. 2015. “Hamiltonian Monte Carlo for Hierarchical Models.” In Current Trends in Bayesian Methodology with Applications, edited by Umesh Singh Dipak K. Dey and A. Loganathan. Chapman &amp; Hall/CRC Press.</a:t>
                </a:r>
              </a:p>
            </p:txBody>
          </p:sp>
        </mc:Choice>
        <mc:Fallback xmlns="">
          <p:sp>
            <p:nvSpPr>
              <p:cNvPr id="3" name="Content Placeholder 2">
                <a:extLst>
                  <a:ext uri="{FF2B5EF4-FFF2-40B4-BE49-F238E27FC236}">
                    <a16:creationId xmlns:a16="http://schemas.microsoft.com/office/drawing/2014/main" id="{EAEAACCC-B36C-40EC-893A-A352F1778590}"/>
                  </a:ext>
                </a:extLst>
              </p:cNvPr>
              <p:cNvSpPr>
                <a:spLocks noGrp="1" noRot="1" noChangeAspect="1" noMove="1" noResize="1" noEditPoints="1" noAdjustHandles="1" noChangeArrowheads="1" noChangeShapeType="1" noTextEdit="1"/>
              </p:cNvSpPr>
              <p:nvPr>
                <p:ph idx="1"/>
              </p:nvPr>
            </p:nvSpPr>
            <p:spPr>
              <a:xfrm>
                <a:off x="818712" y="2222287"/>
                <a:ext cx="10554574" cy="3939974"/>
              </a:xfrm>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2124447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0510B7-9614-4EFB-9EA5-C957592F5956}"/>
              </a:ext>
            </a:extLst>
          </p:cNvPr>
          <p:cNvSpPr>
            <a:spLocks noGrp="1"/>
          </p:cNvSpPr>
          <p:nvPr>
            <p:ph type="title"/>
          </p:nvPr>
        </p:nvSpPr>
        <p:spPr/>
        <p:txBody>
          <a:bodyPr/>
          <a:lstStyle/>
          <a:p>
            <a:r>
              <a:rPr lang="en-US" dirty="0"/>
              <a:t>Hierarchical Models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F9EA6AE-9042-47BE-9B95-A7CE31AA6248}"/>
                  </a:ext>
                </a:extLst>
              </p:cNvPr>
              <p:cNvSpPr>
                <a:spLocks noGrp="1"/>
              </p:cNvSpPr>
              <p:nvPr>
                <p:ph idx="1"/>
              </p:nvPr>
            </p:nvSpPr>
            <p:spPr>
              <a:xfrm>
                <a:off x="1260479" y="2566648"/>
                <a:ext cx="10554574" cy="3636511"/>
              </a:xfrm>
            </p:spPr>
            <p:txBody>
              <a:bodyPr>
                <a:normAutofit/>
              </a:bodyPr>
              <a:lstStyle/>
              <a:p>
                <a:pPr marL="0" indent="0" algn="just">
                  <a:buNone/>
                </a:pPr>
                <a:r>
                  <a:rPr lang="en-US" dirty="0"/>
                  <a:t>Many statistical applications involve multiple parameters that can be regarded as related or connected in some way by the structure of the problem, implying that a joint probability model for these parameters should reflect their dependence.</a:t>
                </a:r>
              </a:p>
              <a:p>
                <a:pPr marL="0" indent="0" algn="just">
                  <a:buNone/>
                </a:pPr>
                <a:r>
                  <a:rPr lang="en-US" dirty="0"/>
                  <a:t>For example, in a study of the effectiveness of cardiac treatments, with the patients in hospital </a:t>
                </a:r>
                <a14:m>
                  <m:oMath xmlns:m="http://schemas.openxmlformats.org/officeDocument/2006/math">
                    <m:r>
                      <a:rPr lang="en-US" b="0" i="1" smtClean="0">
                        <a:latin typeface="Cambria Math" panose="02040503050406030204" pitchFamily="18" charset="0"/>
                      </a:rPr>
                      <m:t>𝑗</m:t>
                    </m:r>
                  </m:oMath>
                </a14:m>
                <a:r>
                  <a:rPr lang="en-US" dirty="0"/>
                  <a:t> having survival probability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oMath>
                </a14:m>
                <a:r>
                  <a:rPr lang="en-US" dirty="0"/>
                  <a:t>, it might be reasonable to expect that estimates of the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𝑗</m:t>
                        </m:r>
                      </m:sub>
                    </m:sSub>
                  </m:oMath>
                </a14:m>
                <a:r>
                  <a:rPr lang="en-US" dirty="0"/>
                  <a:t>’s, which represent a sample of hospitals, should be related to each other. We shall see that this is achieved in a natural way if we use a prior distribution in which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oMath>
                </a14:m>
                <a:r>
                  <a:rPr lang="en-US" dirty="0"/>
                  <a:t>’s are viewed as a sample from a </a:t>
                </a:r>
                <a:r>
                  <a:rPr lang="en-US" i="1" dirty="0"/>
                  <a:t>common population distribution</a:t>
                </a:r>
                <a:r>
                  <a:rPr lang="en-US" dirty="0"/>
                  <a:t>. A key feature of such applications is that the observed data,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𝑖𝑗</m:t>
                        </m:r>
                      </m:sub>
                    </m:sSub>
                  </m:oMath>
                </a14:m>
                <a:r>
                  <a:rPr lang="en-US" dirty="0"/>
                  <a:t>, with units indexed by </a:t>
                </a:r>
                <a14:m>
                  <m:oMath xmlns:m="http://schemas.openxmlformats.org/officeDocument/2006/math">
                    <m:r>
                      <a:rPr lang="en-US" b="0" i="1" smtClean="0">
                        <a:latin typeface="Cambria Math" panose="02040503050406030204" pitchFamily="18" charset="0"/>
                      </a:rPr>
                      <m:t>𝑖</m:t>
                    </m:r>
                  </m:oMath>
                </a14:m>
                <a:r>
                  <a:rPr lang="en-US" dirty="0"/>
                  <a:t> within groups indexed by </a:t>
                </a:r>
                <a14:m>
                  <m:oMath xmlns:m="http://schemas.openxmlformats.org/officeDocument/2006/math">
                    <m:r>
                      <a:rPr lang="en-US" b="0" i="1" smtClean="0">
                        <a:latin typeface="Cambria Math" panose="02040503050406030204" pitchFamily="18" charset="0"/>
                      </a:rPr>
                      <m:t>𝑗</m:t>
                    </m:r>
                  </m:oMath>
                </a14:m>
                <a:r>
                  <a:rPr lang="en-US" dirty="0"/>
                  <a:t>, can be used to estimate aspects of the population distribution of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oMath>
                </a14:m>
                <a:r>
                  <a:rPr lang="en-US" dirty="0"/>
                  <a:t>’s even though the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𝑗</m:t>
                        </m:r>
                      </m:sub>
                    </m:sSub>
                  </m:oMath>
                </a14:m>
                <a:r>
                  <a:rPr lang="en-US" dirty="0"/>
                  <a:t> are not themselves observed.</a:t>
                </a:r>
              </a:p>
            </p:txBody>
          </p:sp>
        </mc:Choice>
        <mc:Fallback xmlns="">
          <p:sp>
            <p:nvSpPr>
              <p:cNvPr id="6" name="Content Placeholder 5">
                <a:extLst>
                  <a:ext uri="{FF2B5EF4-FFF2-40B4-BE49-F238E27FC236}">
                    <a16:creationId xmlns:a16="http://schemas.microsoft.com/office/drawing/2014/main" id="{AF9EA6AE-9042-47BE-9B95-A7CE31AA6248}"/>
                  </a:ext>
                </a:extLst>
              </p:cNvPr>
              <p:cNvSpPr>
                <a:spLocks noGrp="1" noRot="1" noChangeAspect="1" noMove="1" noResize="1" noEditPoints="1" noAdjustHandles="1" noChangeArrowheads="1" noChangeShapeType="1" noTextEdit="1"/>
              </p:cNvSpPr>
              <p:nvPr>
                <p:ph idx="1"/>
              </p:nvPr>
            </p:nvSpPr>
            <p:spPr>
              <a:xfrm>
                <a:off x="1260479" y="2566648"/>
                <a:ext cx="10554574" cy="3636511"/>
              </a:xfrm>
              <a:blipFill>
                <a:blip r:embed="rId2"/>
                <a:stretch>
                  <a:fillRect l="-520" r="-46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AD5F8AB-FED6-4584-BC0C-4B82EE5AEEAD}"/>
              </a:ext>
            </a:extLst>
          </p:cNvPr>
          <p:cNvPicPr>
            <a:picLocks noChangeAspect="1"/>
          </p:cNvPicPr>
          <p:nvPr/>
        </p:nvPicPr>
        <p:blipFill>
          <a:blip r:embed="rId3"/>
          <a:stretch>
            <a:fillRect/>
          </a:stretch>
        </p:blipFill>
        <p:spPr>
          <a:xfrm>
            <a:off x="81032" y="1868781"/>
            <a:ext cx="1475360" cy="920576"/>
          </a:xfrm>
          <a:prstGeom prst="rect">
            <a:avLst/>
          </a:prstGeom>
        </p:spPr>
      </p:pic>
      <p:pic>
        <p:nvPicPr>
          <p:cNvPr id="8" name="Picture 7">
            <a:extLst>
              <a:ext uri="{FF2B5EF4-FFF2-40B4-BE49-F238E27FC236}">
                <a16:creationId xmlns:a16="http://schemas.microsoft.com/office/drawing/2014/main" id="{3B118015-9BAB-440A-A6BF-D8060FCA67D9}"/>
              </a:ext>
            </a:extLst>
          </p:cNvPr>
          <p:cNvPicPr>
            <a:picLocks noChangeAspect="1"/>
          </p:cNvPicPr>
          <p:nvPr/>
        </p:nvPicPr>
        <p:blipFill>
          <a:blip r:embed="rId3"/>
          <a:stretch>
            <a:fillRect/>
          </a:stretch>
        </p:blipFill>
        <p:spPr>
          <a:xfrm>
            <a:off x="4192129" y="5742871"/>
            <a:ext cx="1475360" cy="920576"/>
          </a:xfrm>
          <a:prstGeom prst="rect">
            <a:avLst/>
          </a:prstGeom>
        </p:spPr>
      </p:pic>
    </p:spTree>
    <p:extLst>
      <p:ext uri="{BB962C8B-B14F-4D97-AF65-F5344CB8AC3E}">
        <p14:creationId xmlns:p14="http://schemas.microsoft.com/office/powerpoint/2010/main" val="8351928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1F0D-513C-4F9F-B695-9BEBC6031662}"/>
              </a:ext>
            </a:extLst>
          </p:cNvPr>
          <p:cNvSpPr>
            <a:spLocks noGrp="1"/>
          </p:cNvSpPr>
          <p:nvPr>
            <p:ph type="title"/>
          </p:nvPr>
        </p:nvSpPr>
        <p:spPr>
          <a:xfrm>
            <a:off x="265043" y="447188"/>
            <a:ext cx="11834192" cy="970450"/>
          </a:xfrm>
        </p:spPr>
        <p:txBody>
          <a:bodyPr/>
          <a:lstStyle/>
          <a:p>
            <a:r>
              <a:rPr lang="en-US" dirty="0"/>
              <a:t>A Non-Centered Eight Schools Implementation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0A1053-B174-4F92-9130-8EB20C1AE7D4}"/>
                  </a:ext>
                </a:extLst>
              </p:cNvPr>
              <p:cNvSpPr>
                <a:spLocks noGrp="1"/>
              </p:cNvSpPr>
              <p:nvPr>
                <p:ph idx="1"/>
              </p:nvPr>
            </p:nvSpPr>
            <p:spPr>
              <a:xfrm>
                <a:off x="818712" y="2222287"/>
                <a:ext cx="10554574" cy="4635713"/>
              </a:xfrm>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0, 10</m:t>
                          </m:r>
                        </m:e>
                      </m:d>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ea typeface="Cambria Math" panose="02040503050406030204" pitchFamily="18" charset="0"/>
                        </a:rPr>
                        <m:t>log</m:t>
                      </m:r>
                      <m:r>
                        <a:rPr lang="en-US" i="1" smtClean="0">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m:t>
                          </m:r>
                          <m:r>
                            <a:rPr lang="en-US" i="1">
                              <a:latin typeface="Cambria Math" panose="02040503050406030204" pitchFamily="18" charset="0"/>
                              <a:ea typeface="Cambria Math" panose="02040503050406030204" pitchFamily="18" charset="0"/>
                            </a:rPr>
                            <m:t>, 1</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𝑗</m:t>
                              </m:r>
                            </m:sub>
                          </m:sSub>
                        </m:e>
                        <m:sup>
                          <m:r>
                            <a:rPr lang="en-US" b="0" i="1" smtClean="0">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=1,…,8</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𝜏</m:t>
                      </m:r>
                      <m:sSup>
                        <m:sSupPr>
                          <m:ctrlPr>
                            <a:rPr lang="en-US" b="0" i="1" smtClean="0">
                              <a:latin typeface="Cambria Math" panose="02040503050406030204" pitchFamily="18" charset="0"/>
                              <a:ea typeface="Cambria Math" panose="02040503050406030204" pitchFamily="18" charset="0"/>
                            </a:rPr>
                          </m:ctrlPr>
                        </m:sSup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𝑗</m:t>
                              </m:r>
                            </m:sub>
                          </m:sSub>
                        </m:e>
                        <m:sup>
                          <m:r>
                            <a:rPr lang="en-US" b="0" i="1" smtClean="0">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=1,…,8</m:t>
                      </m:r>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d>
                        <m:dPr>
                          <m:ctrlPr>
                            <a:rPr lang="en-US" i="1">
                              <a:latin typeface="Cambria Math" panose="02040503050406030204" pitchFamily="18" charset="0"/>
                              <a:ea typeface="Cambria Math" panose="02040503050406030204" pitchFamily="18" charset="0"/>
                            </a:rPr>
                          </m:ctrlPr>
                        </m:dPr>
                        <m:e>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𝑗</m:t>
                              </m:r>
                            </m:sub>
                          </m:sSub>
                          <m:r>
                            <a:rPr lang="en-US" i="1">
                              <a:latin typeface="Cambria Math" panose="02040503050406030204" pitchFamily="18" charset="0"/>
                              <a:ea typeface="Cambria Math" panose="02040503050406030204" pitchFamily="18" charset="0"/>
                            </a:rPr>
                            <m:t>, </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𝑗</m:t>
                              </m:r>
                            </m:sub>
                          </m:sSub>
                        </m:e>
                      </m:d>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𝑗</m:t>
                      </m:r>
                      <m:r>
                        <a:rPr lang="en-US" i="1">
                          <a:latin typeface="Cambria Math" panose="02040503050406030204" pitchFamily="18" charset="0"/>
                          <a:ea typeface="Cambria Math" panose="02040503050406030204" pitchFamily="18" charset="0"/>
                        </a:rPr>
                        <m:t>=1,…,8</m:t>
                      </m:r>
                    </m:oMath>
                  </m:oMathPara>
                </a14:m>
                <a:endParaRPr lang="en-US" dirty="0"/>
              </a:p>
              <a:p>
                <a:pPr marL="0" indent="0">
                  <a:buNone/>
                </a:pPr>
                <a:endParaRPr lang="en-US" dirty="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7E0A1053-B174-4F92-9130-8EB20C1AE7D4}"/>
                  </a:ext>
                </a:extLst>
              </p:cNvPr>
              <p:cNvSpPr>
                <a:spLocks noGrp="1" noRot="1" noChangeAspect="1" noMove="1" noResize="1" noEditPoints="1" noAdjustHandles="1" noChangeArrowheads="1" noChangeShapeType="1" noTextEdit="1"/>
              </p:cNvSpPr>
              <p:nvPr>
                <p:ph idx="1"/>
              </p:nvPr>
            </p:nvSpPr>
            <p:spPr>
              <a:xfrm>
                <a:off x="818712" y="2222287"/>
                <a:ext cx="10554574" cy="4635713"/>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6639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218BB9-ADC6-483D-9555-A009908E0B39}"/>
              </a:ext>
            </a:extLst>
          </p:cNvPr>
          <p:cNvSpPr>
            <a:spLocks noGrp="1"/>
          </p:cNvSpPr>
          <p:nvPr>
            <p:ph type="title"/>
          </p:nvPr>
        </p:nvSpPr>
        <p:spPr>
          <a:xfrm>
            <a:off x="1073151" y="446088"/>
            <a:ext cx="3547533" cy="2576512"/>
          </a:xfrm>
        </p:spPr>
        <p:txBody>
          <a:bodyPr/>
          <a:lstStyle/>
          <a:p>
            <a:r>
              <a:rPr lang="en-US" dirty="0"/>
              <a:t>The Model</a:t>
            </a:r>
            <a:br>
              <a:rPr lang="en-US" dirty="0"/>
            </a:br>
            <a:r>
              <a:rPr lang="en-US" dirty="0"/>
              <a:t>in TFP</a:t>
            </a:r>
          </a:p>
        </p:txBody>
      </p:sp>
      <p:sp>
        <p:nvSpPr>
          <p:cNvPr id="5" name="Content Placeholder 4">
            <a:extLst>
              <a:ext uri="{FF2B5EF4-FFF2-40B4-BE49-F238E27FC236}">
                <a16:creationId xmlns:a16="http://schemas.microsoft.com/office/drawing/2014/main" id="{727147DE-D1D0-423E-98F6-0344904DE608}"/>
              </a:ext>
            </a:extLst>
          </p:cNvPr>
          <p:cNvSpPr>
            <a:spLocks noGrp="1"/>
          </p:cNvSpPr>
          <p:nvPr>
            <p:ph idx="1"/>
          </p:nvPr>
        </p:nvSpPr>
        <p:spPr>
          <a:xfrm>
            <a:off x="4855633" y="0"/>
            <a:ext cx="7336367" cy="6858000"/>
          </a:xfrm>
        </p:spPr>
        <p:txBody>
          <a:bodyPr>
            <a:normAutofit fontScale="85000" lnSpcReduction="20000"/>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schools_model</a:t>
            </a:r>
            <a:r>
              <a:rPr lang="en-US" sz="1400" dirty="0">
                <a:latin typeface="Consolas" panose="020B0609020204030204" pitchFamily="49" charset="0"/>
              </a:rPr>
              <a:t>(</a:t>
            </a:r>
            <a:r>
              <a:rPr lang="en-US" sz="1400" dirty="0" err="1">
                <a:latin typeface="Consolas" panose="020B0609020204030204" pitchFamily="49" charset="0"/>
              </a:rPr>
              <a:t>num_schools</a:t>
            </a:r>
            <a:r>
              <a:rPr lang="en-US" sz="1400" dirty="0">
                <a:latin typeface="Consolas" panose="020B0609020204030204" pitchFamily="49" charset="0"/>
              </a:rPr>
              <a:t>, </a:t>
            </a:r>
            <a:r>
              <a:rPr lang="en-US" sz="1400" dirty="0" err="1">
                <a:latin typeface="Consolas" panose="020B0609020204030204" pitchFamily="49" charset="0"/>
              </a:rPr>
              <a:t>treatment_stddevs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avg_effect</a:t>
            </a:r>
            <a:r>
              <a:rPr lang="en-US" sz="1400" dirty="0">
                <a:latin typeface="Consolas" panose="020B0609020204030204" pitchFamily="49" charset="0"/>
              </a:rPr>
              <a:t> = </a:t>
            </a:r>
            <a:r>
              <a:rPr lang="en-US" sz="1400" dirty="0" err="1">
                <a:latin typeface="Consolas" panose="020B0609020204030204" pitchFamily="49" charset="0"/>
              </a:rPr>
              <a:t>ed.Normal</a:t>
            </a:r>
            <a:r>
              <a:rPr lang="en-US" sz="1400" dirty="0">
                <a:latin typeface="Consolas" panose="020B0609020204030204" pitchFamily="49" charset="0"/>
              </a:rPr>
              <a:t>(loc=0., scale=10., name="</a:t>
            </a:r>
            <a:r>
              <a:rPr lang="en-US" sz="1400" dirty="0" err="1">
                <a:latin typeface="Consolas" panose="020B0609020204030204" pitchFamily="49" charset="0"/>
              </a:rPr>
              <a:t>avg_effect</a:t>
            </a:r>
            <a:r>
              <a:rPr lang="en-US" sz="1400" dirty="0">
                <a:latin typeface="Consolas" panose="020B0609020204030204" pitchFamily="49" charset="0"/>
              </a:rPr>
              <a:t>")  # `mu` above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avg_stddev</a:t>
            </a:r>
            <a:r>
              <a:rPr lang="en-US" sz="1400" dirty="0">
                <a:latin typeface="Consolas" panose="020B0609020204030204" pitchFamily="49" charset="0"/>
              </a:rPr>
              <a:t> = </a:t>
            </a:r>
            <a:r>
              <a:rPr lang="en-US" sz="1400" dirty="0" err="1">
                <a:latin typeface="Consolas" panose="020B0609020204030204" pitchFamily="49" charset="0"/>
              </a:rPr>
              <a:t>ed.Normal</a:t>
            </a:r>
            <a:r>
              <a:rPr lang="en-US" sz="1400" dirty="0">
                <a:latin typeface="Consolas" panose="020B0609020204030204" pitchFamily="49" charset="0"/>
              </a:rPr>
              <a:t>(</a:t>
            </a:r>
          </a:p>
          <a:p>
            <a:pPr marL="0" indent="0">
              <a:buNone/>
            </a:pPr>
            <a:r>
              <a:rPr lang="en-US" sz="1400" dirty="0">
                <a:latin typeface="Consolas" panose="020B0609020204030204" pitchFamily="49" charset="0"/>
              </a:rPr>
              <a:t>      loc=5., scale=1., name="</a:t>
            </a:r>
            <a:r>
              <a:rPr lang="en-US" sz="1400" dirty="0" err="1">
                <a:latin typeface="Consolas" panose="020B0609020204030204" pitchFamily="49" charset="0"/>
              </a:rPr>
              <a:t>avg_stddev</a:t>
            </a:r>
            <a:r>
              <a:rPr lang="en-US" sz="1400" dirty="0">
                <a:latin typeface="Consolas" panose="020B0609020204030204" pitchFamily="49" charset="0"/>
              </a:rPr>
              <a:t>")  # `log(tau)` above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school_effects_standard</a:t>
            </a:r>
            <a:r>
              <a:rPr lang="en-US" sz="1400" dirty="0">
                <a:latin typeface="Consolas" panose="020B0609020204030204" pitchFamily="49" charset="0"/>
              </a:rPr>
              <a:t> = </a:t>
            </a:r>
            <a:r>
              <a:rPr lang="en-US" sz="1400" dirty="0" err="1">
                <a:latin typeface="Consolas" panose="020B0609020204030204" pitchFamily="49" charset="0"/>
              </a:rPr>
              <a:t>ed.Normal</a:t>
            </a:r>
            <a:r>
              <a:rPr lang="en-US" sz="1400" dirty="0">
                <a:latin typeface="Consolas" panose="020B0609020204030204" pitchFamily="49" charset="0"/>
              </a:rPr>
              <a:t>(</a:t>
            </a:r>
          </a:p>
          <a:p>
            <a:pPr marL="0" indent="0">
              <a:buNone/>
            </a:pPr>
            <a:r>
              <a:rPr lang="en-US" sz="1400" dirty="0">
                <a:latin typeface="Consolas" panose="020B0609020204030204" pitchFamily="49" charset="0"/>
              </a:rPr>
              <a:t>      loc=</a:t>
            </a:r>
            <a:r>
              <a:rPr lang="en-US" sz="1400" dirty="0" err="1">
                <a:latin typeface="Consolas" panose="020B0609020204030204" pitchFamily="49" charset="0"/>
              </a:rPr>
              <a:t>tf.zeros</a:t>
            </a:r>
            <a:r>
              <a:rPr lang="en-US" sz="1400" dirty="0">
                <a:latin typeface="Consolas" panose="020B0609020204030204" pitchFamily="49" charset="0"/>
              </a:rPr>
              <a:t>(</a:t>
            </a:r>
            <a:r>
              <a:rPr lang="en-US" sz="1400" dirty="0" err="1">
                <a:latin typeface="Consolas" panose="020B0609020204030204" pitchFamily="49" charset="0"/>
              </a:rPr>
              <a:t>num_schools</a:t>
            </a:r>
            <a:r>
              <a:rPr lang="en-US" sz="1400" dirty="0">
                <a:latin typeface="Consolas" panose="020B0609020204030204" pitchFamily="49" charset="0"/>
              </a:rPr>
              <a:t>),</a:t>
            </a:r>
          </a:p>
          <a:p>
            <a:pPr marL="0" indent="0">
              <a:buNone/>
            </a:pPr>
            <a:r>
              <a:rPr lang="en-US" sz="1400" dirty="0">
                <a:latin typeface="Consolas" panose="020B0609020204030204" pitchFamily="49" charset="0"/>
              </a:rPr>
              <a:t>      scale=</a:t>
            </a:r>
            <a:r>
              <a:rPr lang="en-US" sz="1400" dirty="0" err="1">
                <a:latin typeface="Consolas" panose="020B0609020204030204" pitchFamily="49" charset="0"/>
              </a:rPr>
              <a:t>tf.ones</a:t>
            </a:r>
            <a:r>
              <a:rPr lang="en-US" sz="1400" dirty="0">
                <a:latin typeface="Consolas" panose="020B0609020204030204" pitchFamily="49" charset="0"/>
              </a:rPr>
              <a:t>(</a:t>
            </a:r>
            <a:r>
              <a:rPr lang="en-US" sz="1400" dirty="0" err="1">
                <a:latin typeface="Consolas" panose="020B0609020204030204" pitchFamily="49" charset="0"/>
              </a:rPr>
              <a:t>num_schools</a:t>
            </a:r>
            <a:r>
              <a:rPr lang="en-US" sz="1400" dirty="0">
                <a:latin typeface="Consolas" panose="020B0609020204030204" pitchFamily="49" charset="0"/>
              </a:rPr>
              <a:t>),</a:t>
            </a:r>
          </a:p>
          <a:p>
            <a:pPr marL="0" indent="0">
              <a:buNone/>
            </a:pPr>
            <a:r>
              <a:rPr lang="en-US" sz="1400" dirty="0">
                <a:latin typeface="Consolas" panose="020B0609020204030204" pitchFamily="49" charset="0"/>
              </a:rPr>
              <a:t>      name="</a:t>
            </a:r>
            <a:r>
              <a:rPr lang="en-US" sz="1400" dirty="0" err="1">
                <a:latin typeface="Consolas" panose="020B0609020204030204" pitchFamily="49" charset="0"/>
              </a:rPr>
              <a:t>school_effects_standard</a:t>
            </a:r>
            <a:r>
              <a:rPr lang="en-US" sz="1400" dirty="0">
                <a:latin typeface="Consolas" panose="020B0609020204030204" pitchFamily="49" charset="0"/>
              </a:rPr>
              <a:t>")  # `</a:t>
            </a:r>
            <a:r>
              <a:rPr lang="en-US" sz="1400" dirty="0" err="1">
                <a:latin typeface="Consolas" panose="020B0609020204030204" pitchFamily="49" charset="0"/>
              </a:rPr>
              <a:t>theta_prime</a:t>
            </a:r>
            <a:r>
              <a:rPr lang="en-US" sz="1400" dirty="0">
                <a:latin typeface="Consolas" panose="020B0609020204030204" pitchFamily="49" charset="0"/>
              </a:rPr>
              <a:t>` above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school_effects</a:t>
            </a:r>
            <a:r>
              <a:rPr lang="en-US" sz="1400" dirty="0">
                <a:latin typeface="Consolas" panose="020B0609020204030204" pitchFamily="49" charset="0"/>
              </a:rPr>
              <a:t> = </a:t>
            </a:r>
            <a:r>
              <a:rPr lang="en-US" sz="1400" dirty="0" err="1">
                <a:latin typeface="Consolas" panose="020B0609020204030204" pitchFamily="49" charset="0"/>
              </a:rPr>
              <a:t>avg_effect</a:t>
            </a:r>
            <a:r>
              <a:rPr lang="en-US" sz="1400" dirty="0">
                <a:latin typeface="Consolas" panose="020B0609020204030204" pitchFamily="49" charset="0"/>
              </a:rPr>
              <a:t> + </a:t>
            </a:r>
            <a:r>
              <a:rPr lang="en-US" sz="1400" dirty="0" err="1">
                <a:latin typeface="Consolas" panose="020B0609020204030204" pitchFamily="49" charset="0"/>
              </a:rPr>
              <a:t>tf.exp</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avg_stddev</a:t>
            </a:r>
            <a:r>
              <a:rPr lang="en-US" sz="1400" dirty="0">
                <a:latin typeface="Consolas" panose="020B0609020204030204" pitchFamily="49" charset="0"/>
              </a:rPr>
              <a:t>) * </a:t>
            </a:r>
            <a:r>
              <a:rPr lang="en-US" sz="1400" dirty="0" err="1">
                <a:latin typeface="Consolas" panose="020B0609020204030204" pitchFamily="49" charset="0"/>
              </a:rPr>
              <a:t>school_effects_standard</a:t>
            </a:r>
            <a:r>
              <a:rPr lang="en-US" sz="1400" dirty="0">
                <a:latin typeface="Consolas" panose="020B0609020204030204" pitchFamily="49" charset="0"/>
              </a:rPr>
              <a:t>  # `theta` above</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treatment_effects</a:t>
            </a:r>
            <a:r>
              <a:rPr lang="en-US" sz="1400" dirty="0">
                <a:latin typeface="Consolas" panose="020B0609020204030204" pitchFamily="49" charset="0"/>
              </a:rPr>
              <a:t> = </a:t>
            </a:r>
            <a:r>
              <a:rPr lang="en-US" sz="1400" dirty="0" err="1">
                <a:latin typeface="Consolas" panose="020B0609020204030204" pitchFamily="49" charset="0"/>
              </a:rPr>
              <a:t>ed.Normal</a:t>
            </a:r>
            <a:r>
              <a:rPr lang="en-US" sz="1400" dirty="0">
                <a:latin typeface="Consolas" panose="020B0609020204030204" pitchFamily="49" charset="0"/>
              </a:rPr>
              <a:t>(</a:t>
            </a:r>
          </a:p>
          <a:p>
            <a:pPr marL="0" indent="0">
              <a:buNone/>
            </a:pPr>
            <a:r>
              <a:rPr lang="en-US" sz="1400" dirty="0">
                <a:latin typeface="Consolas" panose="020B0609020204030204" pitchFamily="49" charset="0"/>
              </a:rPr>
              <a:t>      loc=</a:t>
            </a:r>
            <a:r>
              <a:rPr lang="en-US" sz="1400" dirty="0" err="1">
                <a:latin typeface="Consolas" panose="020B0609020204030204" pitchFamily="49" charset="0"/>
              </a:rPr>
              <a:t>school_effects</a:t>
            </a:r>
            <a:r>
              <a:rPr lang="en-US" sz="1400" dirty="0">
                <a:latin typeface="Consolas" panose="020B0609020204030204" pitchFamily="49" charset="0"/>
              </a:rPr>
              <a:t>, scale=</a:t>
            </a:r>
            <a:r>
              <a:rPr lang="en-US" sz="1400" dirty="0" err="1">
                <a:latin typeface="Consolas" panose="020B0609020204030204" pitchFamily="49" charset="0"/>
              </a:rPr>
              <a:t>treatment_stddevs</a:t>
            </a:r>
            <a:r>
              <a:rPr lang="en-US" sz="1400" dirty="0">
                <a:latin typeface="Consolas" panose="020B0609020204030204" pitchFamily="49" charset="0"/>
              </a:rPr>
              <a:t>,</a:t>
            </a:r>
          </a:p>
          <a:p>
            <a:pPr marL="0" indent="0">
              <a:buNone/>
            </a:pPr>
            <a:r>
              <a:rPr lang="en-US" sz="1400" dirty="0">
                <a:latin typeface="Consolas" panose="020B0609020204030204" pitchFamily="49" charset="0"/>
              </a:rPr>
              <a:t>      name="</a:t>
            </a:r>
            <a:r>
              <a:rPr lang="en-US" sz="1400" dirty="0" err="1">
                <a:latin typeface="Consolas" panose="020B0609020204030204" pitchFamily="49" charset="0"/>
              </a:rPr>
              <a:t>treatment_effects</a:t>
            </a:r>
            <a:r>
              <a:rPr lang="en-US" sz="1400" dirty="0">
                <a:latin typeface="Consolas" panose="020B0609020204030204" pitchFamily="49" charset="0"/>
              </a:rPr>
              <a:t>")  # `y` above</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treatment_effects</a:t>
            </a: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log_joint</a:t>
            </a:r>
            <a:r>
              <a:rPr lang="en-US" sz="1400" dirty="0">
                <a:latin typeface="Consolas" panose="020B0609020204030204" pitchFamily="49" charset="0"/>
              </a:rPr>
              <a:t> = </a:t>
            </a:r>
            <a:r>
              <a:rPr lang="en-US" sz="1400" dirty="0" err="1">
                <a:latin typeface="Consolas" panose="020B0609020204030204" pitchFamily="49" charset="0"/>
              </a:rPr>
              <a:t>ed.make_log_joint_fn</a:t>
            </a:r>
            <a:r>
              <a:rPr lang="en-US" sz="1400" dirty="0">
                <a:latin typeface="Consolas" panose="020B0609020204030204" pitchFamily="49" charset="0"/>
              </a:rPr>
              <a:t>(</a:t>
            </a:r>
            <a:r>
              <a:rPr lang="en-US" sz="1400" dirty="0" err="1">
                <a:latin typeface="Consolas" panose="020B0609020204030204" pitchFamily="49" charset="0"/>
              </a:rPr>
              <a:t>schools_model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def </a:t>
            </a:r>
            <a:r>
              <a:rPr lang="en-US" sz="1400" dirty="0" err="1">
                <a:latin typeface="Consolas" panose="020B0609020204030204" pitchFamily="49" charset="0"/>
              </a:rPr>
              <a:t>target_log_prob_fn</a:t>
            </a:r>
            <a:r>
              <a:rPr lang="en-US" sz="1400" dirty="0">
                <a:latin typeface="Consolas" panose="020B0609020204030204" pitchFamily="49" charset="0"/>
              </a:rPr>
              <a:t>(</a:t>
            </a:r>
            <a:r>
              <a:rPr lang="en-US" sz="1400" dirty="0" err="1">
                <a:latin typeface="Consolas" panose="020B0609020204030204" pitchFamily="49" charset="0"/>
              </a:rPr>
              <a:t>avg_effect</a:t>
            </a:r>
            <a:r>
              <a:rPr lang="en-US" sz="1400" dirty="0">
                <a:latin typeface="Consolas" panose="020B0609020204030204" pitchFamily="49" charset="0"/>
              </a:rPr>
              <a:t>, </a:t>
            </a:r>
            <a:r>
              <a:rPr lang="en-US" sz="1400" dirty="0" err="1">
                <a:latin typeface="Consolas" panose="020B0609020204030204" pitchFamily="49" charset="0"/>
              </a:rPr>
              <a:t>avg_stddev</a:t>
            </a:r>
            <a:r>
              <a:rPr lang="en-US" sz="1400" dirty="0">
                <a:latin typeface="Consolas" panose="020B0609020204030204" pitchFamily="49" charset="0"/>
              </a:rPr>
              <a:t>, </a:t>
            </a:r>
            <a:r>
              <a:rPr lang="en-US" sz="1400" dirty="0" err="1">
                <a:latin typeface="Consolas" panose="020B0609020204030204" pitchFamily="49" charset="0"/>
              </a:rPr>
              <a:t>school_effects_standard</a:t>
            </a:r>
            <a:r>
              <a:rPr lang="en-US" sz="1400" dirty="0">
                <a:latin typeface="Consolas" panose="020B0609020204030204" pitchFamily="49" charset="0"/>
              </a:rPr>
              <a:t>):</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log_joint</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num_schools</a:t>
            </a:r>
            <a:r>
              <a:rPr lang="en-US" sz="1400" dirty="0">
                <a:latin typeface="Consolas" panose="020B0609020204030204" pitchFamily="49" charset="0"/>
              </a:rPr>
              <a:t>=</a:t>
            </a:r>
            <a:r>
              <a:rPr lang="en-US" sz="1400" dirty="0" err="1">
                <a:latin typeface="Consolas" panose="020B0609020204030204" pitchFamily="49" charset="0"/>
              </a:rPr>
              <a:t>num_schools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treatment_stddevs</a:t>
            </a:r>
            <a:r>
              <a:rPr lang="en-US" sz="1400" dirty="0">
                <a:latin typeface="Consolas" panose="020B0609020204030204" pitchFamily="49" charset="0"/>
              </a:rPr>
              <a:t>=</a:t>
            </a:r>
            <a:r>
              <a:rPr lang="en-US" sz="1400" dirty="0" err="1">
                <a:latin typeface="Consolas" panose="020B0609020204030204" pitchFamily="49" charset="0"/>
              </a:rPr>
              <a:t>treatment_stddevs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avg_effect</a:t>
            </a:r>
            <a:r>
              <a:rPr lang="en-US" sz="1400" dirty="0">
                <a:latin typeface="Consolas" panose="020B0609020204030204" pitchFamily="49" charset="0"/>
              </a:rPr>
              <a:t>=</a:t>
            </a:r>
            <a:r>
              <a:rPr lang="en-US" sz="1400" dirty="0" err="1">
                <a:latin typeface="Consolas" panose="020B0609020204030204" pitchFamily="49" charset="0"/>
              </a:rPr>
              <a:t>avg_effect</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avg_stddev</a:t>
            </a:r>
            <a:r>
              <a:rPr lang="en-US" sz="1400" dirty="0">
                <a:latin typeface="Consolas" panose="020B0609020204030204" pitchFamily="49" charset="0"/>
              </a:rPr>
              <a:t>=</a:t>
            </a:r>
            <a:r>
              <a:rPr lang="en-US" sz="1400" dirty="0" err="1">
                <a:latin typeface="Consolas" panose="020B0609020204030204" pitchFamily="49" charset="0"/>
              </a:rPr>
              <a:t>avg_stddev</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school_effects_standard</a:t>
            </a:r>
            <a:r>
              <a:rPr lang="en-US" sz="1400" dirty="0">
                <a:latin typeface="Consolas" panose="020B0609020204030204" pitchFamily="49" charset="0"/>
              </a:rPr>
              <a:t>=</a:t>
            </a:r>
            <a:r>
              <a:rPr lang="en-US" sz="1400" dirty="0" err="1">
                <a:latin typeface="Consolas" panose="020B0609020204030204" pitchFamily="49" charset="0"/>
              </a:rPr>
              <a:t>school_effects_standard</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treatment_effects</a:t>
            </a:r>
            <a:r>
              <a:rPr lang="en-US" sz="1400" dirty="0">
                <a:latin typeface="Consolas" panose="020B0609020204030204" pitchFamily="49" charset="0"/>
              </a:rPr>
              <a:t>=</a:t>
            </a:r>
            <a:r>
              <a:rPr lang="en-US" sz="1400" dirty="0" err="1">
                <a:latin typeface="Consolas" panose="020B0609020204030204" pitchFamily="49" charset="0"/>
              </a:rPr>
              <a:t>treatment_effects</a:t>
            </a:r>
            <a:r>
              <a:rPr lang="en-US" sz="1400" dirty="0">
                <a:latin typeface="Consolas" panose="020B0609020204030204" pitchFamily="49" charset="0"/>
              </a:rPr>
              <a:t>)</a:t>
            </a:r>
          </a:p>
        </p:txBody>
      </p:sp>
      <p:sp>
        <p:nvSpPr>
          <p:cNvPr id="8" name="TextBox 7">
            <a:extLst>
              <a:ext uri="{FF2B5EF4-FFF2-40B4-BE49-F238E27FC236}">
                <a16:creationId xmlns:a16="http://schemas.microsoft.com/office/drawing/2014/main" id="{FB891041-2119-4E77-8FDE-BC5951EE6F77}"/>
              </a:ext>
            </a:extLst>
          </p:cNvPr>
          <p:cNvSpPr txBox="1"/>
          <p:nvPr/>
        </p:nvSpPr>
        <p:spPr>
          <a:xfrm>
            <a:off x="342761" y="4472370"/>
            <a:ext cx="4395397" cy="646331"/>
          </a:xfrm>
          <a:prstGeom prst="rect">
            <a:avLst/>
          </a:prstGeom>
          <a:noFill/>
        </p:spPr>
        <p:txBody>
          <a:bodyPr wrap="square" rtlCol="0">
            <a:spAutoFit/>
          </a:bodyPr>
          <a:lstStyle/>
          <a:p>
            <a:r>
              <a:rPr lang="en-US" sz="1200" dirty="0">
                <a:latin typeface="Consolas" panose="020B0609020204030204" pitchFamily="49" charset="0"/>
              </a:rPr>
              <a:t>import </a:t>
            </a:r>
            <a:r>
              <a:rPr lang="en-US" sz="1200" dirty="0" err="1">
                <a:latin typeface="Consolas" panose="020B0609020204030204" pitchFamily="49" charset="0"/>
              </a:rPr>
              <a:t>tensorflow</a:t>
            </a:r>
            <a:r>
              <a:rPr lang="en-US" sz="1200" dirty="0">
                <a:latin typeface="Consolas" panose="020B0609020204030204" pitchFamily="49" charset="0"/>
              </a:rPr>
              <a:t> as </a:t>
            </a:r>
            <a:r>
              <a:rPr lang="en-US" sz="1200" dirty="0" err="1">
                <a:latin typeface="Consolas" panose="020B0609020204030204" pitchFamily="49" charset="0"/>
              </a:rPr>
              <a:t>tf</a:t>
            </a:r>
            <a:endParaRPr lang="en-US" sz="1200" dirty="0">
              <a:latin typeface="Consolas" panose="020B0609020204030204" pitchFamily="49" charset="0"/>
            </a:endParaRPr>
          </a:p>
          <a:p>
            <a:r>
              <a:rPr lang="en-US" sz="1200" dirty="0">
                <a:latin typeface="Consolas" panose="020B0609020204030204" pitchFamily="49" charset="0"/>
              </a:rPr>
              <a:t>import </a:t>
            </a:r>
            <a:r>
              <a:rPr lang="en-US" sz="1200" dirty="0" err="1">
                <a:latin typeface="Consolas" panose="020B0609020204030204" pitchFamily="49" charset="0"/>
              </a:rPr>
              <a:t>tensorflow_probability</a:t>
            </a:r>
            <a:r>
              <a:rPr lang="en-US" sz="1200" dirty="0">
                <a:latin typeface="Consolas" panose="020B0609020204030204" pitchFamily="49" charset="0"/>
              </a:rPr>
              <a:t> as </a:t>
            </a:r>
            <a:r>
              <a:rPr lang="en-US" sz="1200" dirty="0" err="1">
                <a:latin typeface="Consolas" panose="020B0609020204030204" pitchFamily="49" charset="0"/>
              </a:rPr>
              <a:t>tfp</a:t>
            </a:r>
            <a:endParaRPr lang="en-US" sz="1200" dirty="0">
              <a:latin typeface="Consolas" panose="020B0609020204030204" pitchFamily="49" charset="0"/>
            </a:endParaRPr>
          </a:p>
          <a:p>
            <a:r>
              <a:rPr lang="en-US" sz="1200" dirty="0">
                <a:latin typeface="Consolas" panose="020B0609020204030204" pitchFamily="49" charset="0"/>
              </a:rPr>
              <a:t>from </a:t>
            </a:r>
            <a:r>
              <a:rPr lang="en-US" sz="1200" dirty="0" err="1">
                <a:latin typeface="Consolas" panose="020B0609020204030204" pitchFamily="49" charset="0"/>
              </a:rPr>
              <a:t>tensorflow_probability</a:t>
            </a:r>
            <a:r>
              <a:rPr lang="en-US" sz="1200" dirty="0">
                <a:latin typeface="Consolas" panose="020B0609020204030204" pitchFamily="49" charset="0"/>
              </a:rPr>
              <a:t> import edward2 as ed</a:t>
            </a:r>
          </a:p>
        </p:txBody>
      </p:sp>
    </p:spTree>
    <p:extLst>
      <p:ext uri="{BB962C8B-B14F-4D97-AF65-F5344CB8AC3E}">
        <p14:creationId xmlns:p14="http://schemas.microsoft.com/office/powerpoint/2010/main" val="2794960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218BB9-ADC6-483D-9555-A009908E0B39}"/>
              </a:ext>
            </a:extLst>
          </p:cNvPr>
          <p:cNvSpPr>
            <a:spLocks noGrp="1"/>
          </p:cNvSpPr>
          <p:nvPr>
            <p:ph type="title"/>
          </p:nvPr>
        </p:nvSpPr>
        <p:spPr>
          <a:xfrm>
            <a:off x="1073151" y="446088"/>
            <a:ext cx="3547533" cy="2576512"/>
          </a:xfrm>
        </p:spPr>
        <p:txBody>
          <a:bodyPr/>
          <a:lstStyle/>
          <a:p>
            <a:r>
              <a:rPr lang="en-US" dirty="0"/>
              <a:t>HMC in TFP</a:t>
            </a:r>
          </a:p>
        </p:txBody>
      </p:sp>
      <p:sp>
        <p:nvSpPr>
          <p:cNvPr id="5" name="Content Placeholder 4">
            <a:extLst>
              <a:ext uri="{FF2B5EF4-FFF2-40B4-BE49-F238E27FC236}">
                <a16:creationId xmlns:a16="http://schemas.microsoft.com/office/drawing/2014/main" id="{727147DE-D1D0-423E-98F6-0344904DE608}"/>
              </a:ext>
            </a:extLst>
          </p:cNvPr>
          <p:cNvSpPr>
            <a:spLocks noGrp="1"/>
          </p:cNvSpPr>
          <p:nvPr>
            <p:ph idx="1"/>
          </p:nvPr>
        </p:nvSpPr>
        <p:spPr>
          <a:xfrm>
            <a:off x="4855633" y="0"/>
            <a:ext cx="7336367" cy="6858000"/>
          </a:xfrm>
        </p:spPr>
        <p:txBody>
          <a:bodyPr>
            <a:normAutofit fontScale="77500" lnSpcReduction="20000"/>
          </a:bodyPr>
          <a:lstStyle/>
          <a:p>
            <a:pPr marL="0" indent="0">
              <a:buNone/>
            </a:pPr>
            <a:r>
              <a:rPr lang="en-US" sz="1400" dirty="0">
                <a:latin typeface="Consolas" panose="020B0609020204030204" pitchFamily="49" charset="0"/>
              </a:rPr>
              <a:t>states, </a:t>
            </a:r>
            <a:r>
              <a:rPr lang="en-US" sz="1400" dirty="0" err="1">
                <a:latin typeface="Consolas" panose="020B0609020204030204" pitchFamily="49" charset="0"/>
              </a:rPr>
              <a:t>kernel_results</a:t>
            </a:r>
            <a:r>
              <a:rPr lang="en-US" sz="1400" dirty="0">
                <a:latin typeface="Consolas" panose="020B0609020204030204" pitchFamily="49" charset="0"/>
              </a:rPr>
              <a:t> = </a:t>
            </a:r>
            <a:r>
              <a:rPr lang="en-US" sz="1400" dirty="0" err="1">
                <a:latin typeface="Consolas" panose="020B0609020204030204" pitchFamily="49" charset="0"/>
              </a:rPr>
              <a:t>tfp.mcmc.sample_chain</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num_results</a:t>
            </a:r>
            <a:r>
              <a:rPr lang="en-US" sz="1400" dirty="0">
                <a:latin typeface="Consolas" panose="020B0609020204030204" pitchFamily="49" charset="0"/>
              </a:rPr>
              <a:t>=</a:t>
            </a:r>
            <a:r>
              <a:rPr lang="en-US" sz="1400" dirty="0" err="1">
                <a:latin typeface="Consolas" panose="020B0609020204030204" pitchFamily="49" charset="0"/>
              </a:rPr>
              <a:t>num_results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num_burnin_steps</a:t>
            </a:r>
            <a:r>
              <a:rPr lang="en-US" sz="1400" dirty="0">
                <a:latin typeface="Consolas" panose="020B0609020204030204" pitchFamily="49" charset="0"/>
              </a:rPr>
              <a:t>=</a:t>
            </a:r>
            <a:r>
              <a:rPr lang="en-US" sz="1400" dirty="0" err="1">
                <a:latin typeface="Consolas" panose="020B0609020204030204" pitchFamily="49" charset="0"/>
              </a:rPr>
              <a:t>num_burnin_steps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current_state</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tf.zeros</a:t>
            </a:r>
            <a:r>
              <a:rPr lang="en-US" sz="1400" dirty="0">
                <a:latin typeface="Consolas" panose="020B0609020204030204" pitchFamily="49" charset="0"/>
              </a:rPr>
              <a:t>([], name='</a:t>
            </a:r>
            <a:r>
              <a:rPr lang="en-US" sz="1400" dirty="0" err="1">
                <a:latin typeface="Consolas" panose="020B0609020204030204" pitchFamily="49" charset="0"/>
              </a:rPr>
              <a:t>init_avg_effect</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tf.zeros</a:t>
            </a:r>
            <a:r>
              <a:rPr lang="en-US" sz="1400" dirty="0">
                <a:latin typeface="Consolas" panose="020B0609020204030204" pitchFamily="49" charset="0"/>
              </a:rPr>
              <a:t>([], name='</a:t>
            </a:r>
            <a:r>
              <a:rPr lang="en-US" sz="1400" dirty="0" err="1">
                <a:latin typeface="Consolas" panose="020B0609020204030204" pitchFamily="49" charset="0"/>
              </a:rPr>
              <a:t>init_avg_stddev</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tf.ones</a:t>
            </a:r>
            <a:r>
              <a:rPr lang="en-US" sz="1400" dirty="0">
                <a:latin typeface="Consolas" panose="020B0609020204030204" pitchFamily="49" charset="0"/>
              </a:rPr>
              <a:t>([</a:t>
            </a:r>
            <a:r>
              <a:rPr lang="en-US" sz="1400" dirty="0" err="1">
                <a:latin typeface="Consolas" panose="020B0609020204030204" pitchFamily="49" charset="0"/>
              </a:rPr>
              <a:t>num_schools</a:t>
            </a:r>
            <a:r>
              <a:rPr lang="en-US" sz="1400" dirty="0">
                <a:latin typeface="Consolas" panose="020B0609020204030204" pitchFamily="49" charset="0"/>
              </a:rPr>
              <a:t>], name='</a:t>
            </a:r>
            <a:r>
              <a:rPr lang="en-US" sz="1400" dirty="0" err="1">
                <a:latin typeface="Consolas" panose="020B0609020204030204" pitchFamily="49" charset="0"/>
              </a:rPr>
              <a:t>init_school_effects_standard</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kernel=</a:t>
            </a:r>
            <a:r>
              <a:rPr lang="en-US" sz="1400" dirty="0" err="1">
                <a:latin typeface="Consolas" panose="020B0609020204030204" pitchFamily="49" charset="0"/>
              </a:rPr>
              <a:t>tfp.mcmc.HamiltonianMonteCarlo</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target_log_prob_fn</a:t>
            </a:r>
            <a:r>
              <a:rPr lang="en-US" sz="1400" dirty="0">
                <a:latin typeface="Consolas" panose="020B0609020204030204" pitchFamily="49" charset="0"/>
              </a:rPr>
              <a:t>=</a:t>
            </a:r>
            <a:r>
              <a:rPr lang="en-US" sz="1400" dirty="0" err="1">
                <a:latin typeface="Consolas" panose="020B0609020204030204" pitchFamily="49" charset="0"/>
              </a:rPr>
              <a:t>target_log_prob_fn</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step_size</a:t>
            </a:r>
            <a:r>
              <a:rPr lang="en-US" sz="1400" dirty="0">
                <a:latin typeface="Consolas" panose="020B0609020204030204" pitchFamily="49" charset="0"/>
              </a:rPr>
              <a:t>=0.4,</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num_leapfrog_steps</a:t>
            </a:r>
            <a:r>
              <a:rPr lang="en-US" sz="1400" dirty="0">
                <a:latin typeface="Consolas" panose="020B0609020204030204" pitchFamily="49" charset="0"/>
              </a:rPr>
              <a:t>=3))</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avg_effect</a:t>
            </a:r>
            <a:r>
              <a:rPr lang="en-US" sz="1400" dirty="0">
                <a:latin typeface="Consolas" panose="020B0609020204030204" pitchFamily="49" charset="0"/>
              </a:rPr>
              <a:t>, </a:t>
            </a:r>
            <a:r>
              <a:rPr lang="en-US" sz="1400" dirty="0" err="1">
                <a:latin typeface="Consolas" panose="020B0609020204030204" pitchFamily="49" charset="0"/>
              </a:rPr>
              <a:t>avg_stddev</a:t>
            </a:r>
            <a:r>
              <a:rPr lang="en-US" sz="1400" dirty="0">
                <a:latin typeface="Consolas" panose="020B0609020204030204" pitchFamily="49" charset="0"/>
              </a:rPr>
              <a:t>, </a:t>
            </a:r>
            <a:r>
              <a:rPr lang="en-US" sz="1400" dirty="0" err="1">
                <a:latin typeface="Consolas" panose="020B0609020204030204" pitchFamily="49" charset="0"/>
              </a:rPr>
              <a:t>school_effects_standard</a:t>
            </a:r>
            <a:r>
              <a:rPr lang="en-US" sz="1400" dirty="0">
                <a:latin typeface="Consolas" panose="020B0609020204030204" pitchFamily="49" charset="0"/>
              </a:rPr>
              <a:t> = states</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tf.Session</a:t>
            </a:r>
            <a:r>
              <a:rPr lang="en-US" sz="1400" dirty="0">
                <a:latin typeface="Consolas" panose="020B0609020204030204" pitchFamily="49" charset="0"/>
              </a:rPr>
              <a:t>() as </a:t>
            </a:r>
            <a:r>
              <a:rPr lang="en-US" sz="1400" dirty="0" err="1">
                <a:latin typeface="Consolas" panose="020B0609020204030204" pitchFamily="49" charset="0"/>
              </a:rPr>
              <a:t>sess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avg_effect</a:t>
            </a:r>
            <a:r>
              <a:rPr lang="en-US" sz="1400" dirty="0">
                <a:latin typeface="Consolas" panose="020B0609020204030204" pitchFamily="49" charset="0"/>
              </a:rPr>
              <a:t>_,</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avg_stddev</a:t>
            </a:r>
            <a:r>
              <a:rPr lang="en-US" sz="1400" dirty="0">
                <a:latin typeface="Consolas" panose="020B0609020204030204" pitchFamily="49" charset="0"/>
              </a:rPr>
              <a:t>_,</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school_effects_standard</a:t>
            </a:r>
            <a:r>
              <a:rPr lang="en-US" sz="1400" dirty="0">
                <a:latin typeface="Consolas" panose="020B0609020204030204" pitchFamily="49" charset="0"/>
              </a:rPr>
              <a:t>_,</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is_accepted</a:t>
            </a:r>
            <a:r>
              <a:rPr lang="en-US" sz="1400" dirty="0">
                <a:latin typeface="Consolas" panose="020B0609020204030204" pitchFamily="49" charset="0"/>
              </a:rPr>
              <a:t>_,</a:t>
            </a:r>
          </a:p>
          <a:p>
            <a:pPr marL="0" indent="0">
              <a:buNone/>
            </a:pPr>
            <a:r>
              <a:rPr lang="en-US" sz="1400" dirty="0">
                <a:latin typeface="Consolas" panose="020B0609020204030204" pitchFamily="49" charset="0"/>
              </a:rPr>
              <a:t>  ] = </a:t>
            </a:r>
            <a:r>
              <a:rPr lang="en-US" sz="1400" dirty="0" err="1">
                <a:latin typeface="Consolas" panose="020B0609020204030204" pitchFamily="49" charset="0"/>
              </a:rPr>
              <a:t>sess.run</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avg_effect</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avg_stddev</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school_effects_standard</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kernel_results.is_accepted</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p>
        </p:txBody>
      </p:sp>
      <p:sp>
        <p:nvSpPr>
          <p:cNvPr id="8" name="TextBox 7">
            <a:extLst>
              <a:ext uri="{FF2B5EF4-FFF2-40B4-BE49-F238E27FC236}">
                <a16:creationId xmlns:a16="http://schemas.microsoft.com/office/drawing/2014/main" id="{FB891041-2119-4E77-8FDE-BC5951EE6F77}"/>
              </a:ext>
            </a:extLst>
          </p:cNvPr>
          <p:cNvSpPr txBox="1"/>
          <p:nvPr/>
        </p:nvSpPr>
        <p:spPr>
          <a:xfrm>
            <a:off x="342761" y="4472370"/>
            <a:ext cx="4395397" cy="646331"/>
          </a:xfrm>
          <a:prstGeom prst="rect">
            <a:avLst/>
          </a:prstGeom>
          <a:noFill/>
        </p:spPr>
        <p:txBody>
          <a:bodyPr wrap="square" rtlCol="0">
            <a:spAutoFit/>
          </a:bodyPr>
          <a:lstStyle/>
          <a:p>
            <a:r>
              <a:rPr lang="en-US" sz="1200" dirty="0" err="1">
                <a:latin typeface="Consolas" panose="020B0609020204030204" pitchFamily="49" charset="0"/>
              </a:rPr>
              <a:t>num_results</a:t>
            </a:r>
            <a:r>
              <a:rPr lang="en-US" sz="1200" dirty="0">
                <a:latin typeface="Consolas" panose="020B0609020204030204" pitchFamily="49" charset="0"/>
              </a:rPr>
              <a:t> = 5000</a:t>
            </a:r>
          </a:p>
          <a:p>
            <a:r>
              <a:rPr lang="en-US" sz="1200" dirty="0" err="1">
                <a:latin typeface="Consolas" panose="020B0609020204030204" pitchFamily="49" charset="0"/>
              </a:rPr>
              <a:t>num_burnin_steps</a:t>
            </a:r>
            <a:r>
              <a:rPr lang="en-US" sz="1200" dirty="0">
                <a:latin typeface="Consolas" panose="020B0609020204030204" pitchFamily="49" charset="0"/>
              </a:rPr>
              <a:t> = 3000</a:t>
            </a:r>
          </a:p>
          <a:p>
            <a:endParaRPr lang="en-US" sz="1200" dirty="0">
              <a:latin typeface="Consolas" panose="020B0609020204030204" pitchFamily="49" charset="0"/>
            </a:endParaRPr>
          </a:p>
        </p:txBody>
      </p:sp>
    </p:spTree>
    <p:extLst>
      <p:ext uri="{BB962C8B-B14F-4D97-AF65-F5344CB8AC3E}">
        <p14:creationId xmlns:p14="http://schemas.microsoft.com/office/powerpoint/2010/main" val="2689344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656CF1-FB5F-4BC5-8DFD-3310E4EA7B1E}"/>
              </a:ext>
            </a:extLst>
          </p:cNvPr>
          <p:cNvPicPr>
            <a:picLocks noChangeAspect="1"/>
          </p:cNvPicPr>
          <p:nvPr/>
        </p:nvPicPr>
        <p:blipFill>
          <a:blip r:embed="rId2"/>
          <a:stretch>
            <a:fillRect/>
          </a:stretch>
        </p:blipFill>
        <p:spPr>
          <a:xfrm>
            <a:off x="3941090" y="38100"/>
            <a:ext cx="8153400" cy="6781800"/>
          </a:xfrm>
          <a:prstGeom prst="rect">
            <a:avLst/>
          </a:prstGeom>
        </p:spPr>
      </p:pic>
      <p:sp>
        <p:nvSpPr>
          <p:cNvPr id="6" name="Speech Bubble: Rectangle 5">
            <a:extLst>
              <a:ext uri="{FF2B5EF4-FFF2-40B4-BE49-F238E27FC236}">
                <a16:creationId xmlns:a16="http://schemas.microsoft.com/office/drawing/2014/main" id="{BB852B8B-9425-4AC9-BC53-6EEEDA25FB70}"/>
              </a:ext>
            </a:extLst>
          </p:cNvPr>
          <p:cNvSpPr/>
          <p:nvPr/>
        </p:nvSpPr>
        <p:spPr>
          <a:xfrm>
            <a:off x="265293" y="265292"/>
            <a:ext cx="3144335" cy="61264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Results</a:t>
            </a:r>
          </a:p>
        </p:txBody>
      </p:sp>
      <p:sp>
        <p:nvSpPr>
          <p:cNvPr id="7" name="TextBox 6">
            <a:extLst>
              <a:ext uri="{FF2B5EF4-FFF2-40B4-BE49-F238E27FC236}">
                <a16:creationId xmlns:a16="http://schemas.microsoft.com/office/drawing/2014/main" id="{58E53421-7B79-4447-BA61-5124660ECD6C}"/>
              </a:ext>
            </a:extLst>
          </p:cNvPr>
          <p:cNvSpPr txBox="1"/>
          <p:nvPr/>
        </p:nvSpPr>
        <p:spPr>
          <a:xfrm>
            <a:off x="0" y="5439905"/>
            <a:ext cx="3941089" cy="1384995"/>
          </a:xfrm>
          <a:prstGeom prst="rect">
            <a:avLst/>
          </a:prstGeom>
          <a:noFill/>
        </p:spPr>
        <p:txBody>
          <a:bodyPr wrap="square" rtlCol="0">
            <a:spAutoFit/>
          </a:bodyPr>
          <a:lstStyle/>
          <a:p>
            <a:r>
              <a:rPr lang="en-US" sz="1200" dirty="0" err="1">
                <a:latin typeface="Consolas" panose="020B0609020204030204" pitchFamily="49" charset="0"/>
              </a:rPr>
              <a:t>num_accepted</a:t>
            </a:r>
            <a:r>
              <a:rPr lang="en-US" sz="1200" dirty="0">
                <a:latin typeface="Consolas" panose="020B0609020204030204" pitchFamily="49" charset="0"/>
              </a:rPr>
              <a:t> = </a:t>
            </a:r>
            <a:r>
              <a:rPr lang="en-US" sz="1200" dirty="0" err="1">
                <a:latin typeface="Consolas" panose="020B0609020204030204" pitchFamily="49" charset="0"/>
              </a:rPr>
              <a:t>np.sum</a:t>
            </a:r>
            <a:r>
              <a:rPr lang="en-US" sz="1200" dirty="0">
                <a:latin typeface="Consolas" panose="020B0609020204030204" pitchFamily="49" charset="0"/>
              </a:rPr>
              <a:t>(</a:t>
            </a:r>
            <a:r>
              <a:rPr lang="en-US" sz="1200" dirty="0" err="1">
                <a:latin typeface="Consolas" panose="020B0609020204030204" pitchFamily="49" charset="0"/>
              </a:rPr>
              <a:t>is_accepted</a:t>
            </a:r>
            <a:r>
              <a:rPr lang="en-US" sz="1200" dirty="0">
                <a:latin typeface="Consolas" panose="020B0609020204030204" pitchFamily="49" charset="0"/>
              </a:rPr>
              <a:t>_)</a:t>
            </a:r>
          </a:p>
          <a:p>
            <a:r>
              <a:rPr lang="en-US" sz="1200" dirty="0">
                <a:latin typeface="Consolas" panose="020B0609020204030204" pitchFamily="49" charset="0"/>
              </a:rPr>
              <a:t>print('Acceptance rate:’)        print(</a:t>
            </a:r>
            <a:r>
              <a:rPr lang="en-US" sz="1200" dirty="0" err="1">
                <a:latin typeface="Consolas" panose="020B0609020204030204" pitchFamily="49" charset="0"/>
              </a:rPr>
              <a:t>num_accepted</a:t>
            </a:r>
            <a:r>
              <a:rPr lang="en-US" sz="1200" dirty="0">
                <a:latin typeface="Consolas" panose="020B0609020204030204" pitchFamily="49" charset="0"/>
              </a:rPr>
              <a:t> / </a:t>
            </a:r>
            <a:r>
              <a:rPr lang="en-US" sz="1200" dirty="0" err="1">
                <a:latin typeface="Consolas" panose="020B0609020204030204" pitchFamily="49" charset="0"/>
              </a:rPr>
              <a:t>num_results</a:t>
            </a:r>
            <a:r>
              <a:rPr lang="en-US" sz="1200" dirty="0">
                <a:latin typeface="Consolas" panose="020B0609020204030204" pitchFamily="49" charset="0"/>
              </a:rPr>
              <a:t>)</a:t>
            </a:r>
          </a:p>
          <a:p>
            <a:endParaRPr lang="en-US" sz="1200" dirty="0">
              <a:latin typeface="Consolas" panose="020B0609020204030204" pitchFamily="49" charset="0"/>
            </a:endParaRPr>
          </a:p>
          <a:p>
            <a:endParaRPr lang="en-US" sz="1200" dirty="0">
              <a:latin typeface="Consolas" panose="020B0609020204030204" pitchFamily="49" charset="0"/>
            </a:endParaRPr>
          </a:p>
          <a:p>
            <a:r>
              <a:rPr lang="en-US" sz="1200" dirty="0">
                <a:latin typeface="Consolas" panose="020B0609020204030204" pitchFamily="49" charset="0"/>
              </a:rPr>
              <a:t>Acceptance rate:</a:t>
            </a:r>
          </a:p>
          <a:p>
            <a:r>
              <a:rPr lang="en-US" sz="1200" dirty="0">
                <a:latin typeface="Consolas" panose="020B0609020204030204" pitchFamily="49" charset="0"/>
              </a:rPr>
              <a:t>0.6186</a:t>
            </a:r>
          </a:p>
        </p:txBody>
      </p:sp>
    </p:spTree>
    <p:extLst>
      <p:ext uri="{BB962C8B-B14F-4D97-AF65-F5344CB8AC3E}">
        <p14:creationId xmlns:p14="http://schemas.microsoft.com/office/powerpoint/2010/main" val="378333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3B3E-256F-4B84-A529-C284FA2C85C0}"/>
              </a:ext>
            </a:extLst>
          </p:cNvPr>
          <p:cNvSpPr>
            <a:spLocks noGrp="1"/>
          </p:cNvSpPr>
          <p:nvPr>
            <p:ph type="title"/>
          </p:nvPr>
        </p:nvSpPr>
        <p:spPr/>
        <p:txBody>
          <a:bodyPr/>
          <a:lstStyle/>
          <a:p>
            <a:r>
              <a:rPr lang="en-US" dirty="0"/>
              <a:t>The Results</a:t>
            </a:r>
          </a:p>
        </p:txBody>
      </p:sp>
      <p:sp>
        <p:nvSpPr>
          <p:cNvPr id="3" name="Content Placeholder 2">
            <a:extLst>
              <a:ext uri="{FF2B5EF4-FFF2-40B4-BE49-F238E27FC236}">
                <a16:creationId xmlns:a16="http://schemas.microsoft.com/office/drawing/2014/main" id="{53563EE6-5B57-4AB8-B4FD-A3F633FF0E37}"/>
              </a:ext>
            </a:extLst>
          </p:cNvPr>
          <p:cNvSpPr>
            <a:spLocks noGrp="1"/>
          </p:cNvSpPr>
          <p:nvPr>
            <p:ph idx="1"/>
          </p:nvPr>
        </p:nvSpPr>
        <p:spPr>
          <a:xfrm>
            <a:off x="818712" y="2222287"/>
            <a:ext cx="10554574" cy="4635713"/>
          </a:xfrm>
        </p:spPr>
        <p:txBody>
          <a:bodyPr>
            <a:normAutofit lnSpcReduction="10000"/>
          </a:bodyPr>
          <a:lstStyle/>
          <a:p>
            <a:pPr marL="0" indent="0">
              <a:buNone/>
            </a:pPr>
            <a:r>
              <a:rPr lang="en-US" sz="1400" dirty="0" err="1">
                <a:latin typeface="Consolas" panose="020B0609020204030204" pitchFamily="49" charset="0"/>
              </a:rPr>
              <a:t>school_effects_samples</a:t>
            </a:r>
            <a:r>
              <a:rPr lang="en-US" sz="1400" dirty="0">
                <a:latin typeface="Consolas" panose="020B0609020204030204" pitchFamily="49" charset="0"/>
              </a:rPr>
              <a:t> = (</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avg_effect</a:t>
            </a:r>
            <a:r>
              <a:rPr lang="en-US" sz="1400" dirty="0">
                <a:latin typeface="Consolas" panose="020B0609020204030204" pitchFamily="49" charset="0"/>
              </a:rPr>
              <a:t>_[:, </a:t>
            </a:r>
            <a:r>
              <a:rPr lang="en-US" sz="1400" dirty="0" err="1">
                <a:latin typeface="Consolas" panose="020B0609020204030204" pitchFamily="49" charset="0"/>
              </a:rPr>
              <a:t>np.newaxis</a:t>
            </a:r>
            <a:r>
              <a:rPr lang="en-US" sz="1400" dirty="0">
                <a:latin typeface="Consolas" panose="020B0609020204030204" pitchFamily="49" charset="0"/>
              </a:rPr>
              <a:t>] +</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np.exp</a:t>
            </a:r>
            <a:r>
              <a:rPr lang="en-US" sz="1400" dirty="0">
                <a:latin typeface="Consolas" panose="020B0609020204030204" pitchFamily="49" charset="0"/>
              </a:rPr>
              <a:t>(</a:t>
            </a:r>
            <a:r>
              <a:rPr lang="en-US" sz="1400" dirty="0" err="1">
                <a:latin typeface="Consolas" panose="020B0609020204030204" pitchFamily="49" charset="0"/>
              </a:rPr>
              <a:t>avg_stddev</a:t>
            </a:r>
            <a:r>
              <a:rPr lang="en-US" sz="1400" dirty="0">
                <a:latin typeface="Consolas" panose="020B0609020204030204" pitchFamily="49" charset="0"/>
              </a:rPr>
              <a:t>_)[:, </a:t>
            </a:r>
            <a:r>
              <a:rPr lang="en-US" sz="1400" dirty="0" err="1">
                <a:latin typeface="Consolas" panose="020B0609020204030204" pitchFamily="49" charset="0"/>
              </a:rPr>
              <a:t>np.newaxis</a:t>
            </a:r>
            <a:r>
              <a:rPr lang="en-US" sz="1400" dirty="0">
                <a:latin typeface="Consolas" panose="020B0609020204030204" pitchFamily="49" charset="0"/>
              </a:rPr>
              <a:t>] * </a:t>
            </a:r>
            <a:r>
              <a:rPr lang="en-US" sz="1400" dirty="0" err="1">
                <a:latin typeface="Consolas" panose="020B0609020204030204" pitchFamily="49" charset="0"/>
              </a:rPr>
              <a:t>school_effects_standard</a:t>
            </a:r>
            <a:r>
              <a:rPr lang="en-US" sz="1400" dirty="0">
                <a:latin typeface="Consolas" panose="020B0609020204030204" pitchFamily="49" charset="0"/>
              </a:rPr>
              <a:t>_)</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print("E[</a:t>
            </a:r>
            <a:r>
              <a:rPr lang="en-US" sz="1400" dirty="0" err="1">
                <a:latin typeface="Consolas" panose="020B0609020204030204" pitchFamily="49" charset="0"/>
              </a:rPr>
              <a:t>avg_effect</a:t>
            </a:r>
            <a:r>
              <a:rPr lang="en-US" sz="1400" dirty="0">
                <a:latin typeface="Consolas" panose="020B0609020204030204" pitchFamily="49" charset="0"/>
              </a:rPr>
              <a:t>] = {}".format(</a:t>
            </a:r>
            <a:r>
              <a:rPr lang="en-US" sz="1400" dirty="0" err="1">
                <a:latin typeface="Consolas" panose="020B0609020204030204" pitchFamily="49" charset="0"/>
              </a:rPr>
              <a:t>avg_effect_.mean</a:t>
            </a:r>
            <a:r>
              <a:rPr lang="en-US" sz="1400" dirty="0">
                <a:latin typeface="Consolas" panose="020B0609020204030204" pitchFamily="49" charset="0"/>
              </a:rPr>
              <a:t>()))</a:t>
            </a:r>
          </a:p>
          <a:p>
            <a:pPr marL="0" indent="0">
              <a:buNone/>
            </a:pPr>
            <a:r>
              <a:rPr lang="en-US" sz="1400" dirty="0">
                <a:latin typeface="Consolas" panose="020B0609020204030204" pitchFamily="49" charset="0"/>
              </a:rPr>
              <a:t>print("E[</a:t>
            </a:r>
            <a:r>
              <a:rPr lang="en-US" sz="1400" dirty="0" err="1">
                <a:latin typeface="Consolas" panose="020B0609020204030204" pitchFamily="49" charset="0"/>
              </a:rPr>
              <a:t>avg_stddev</a:t>
            </a:r>
            <a:r>
              <a:rPr lang="en-US" sz="1400" dirty="0">
                <a:latin typeface="Consolas" panose="020B0609020204030204" pitchFamily="49" charset="0"/>
              </a:rPr>
              <a:t>] = {}".format(avg_</a:t>
            </a:r>
            <a:r>
              <a:rPr lang="en-US" sz="1400" dirty="0" err="1">
                <a:latin typeface="Consolas" panose="020B0609020204030204" pitchFamily="49" charset="0"/>
              </a:rPr>
              <a:t>stddev</a:t>
            </a:r>
            <a:r>
              <a:rPr lang="en-US" sz="1400" dirty="0">
                <a:latin typeface="Consolas" panose="020B0609020204030204" pitchFamily="49" charset="0"/>
              </a:rPr>
              <a:t>_.mean()))</a:t>
            </a:r>
          </a:p>
          <a:p>
            <a:pPr marL="0" indent="0">
              <a:buNone/>
            </a:pPr>
            <a:r>
              <a:rPr lang="en-US" sz="1400" dirty="0">
                <a:latin typeface="Consolas" panose="020B0609020204030204" pitchFamily="49" charset="0"/>
              </a:rPr>
              <a:t>print("E[</a:t>
            </a:r>
            <a:r>
              <a:rPr lang="en-US" sz="1400" dirty="0" err="1">
                <a:latin typeface="Consolas" panose="020B0609020204030204" pitchFamily="49" charset="0"/>
              </a:rPr>
              <a:t>school_effects_standard</a:t>
            </a:r>
            <a:r>
              <a:rPr lang="en-US" sz="1400" dirty="0">
                <a:latin typeface="Consolas" panose="020B0609020204030204" pitchFamily="49" charset="0"/>
              </a:rPr>
              <a:t>] =")</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school_effects_standard</a:t>
            </a:r>
            <a:r>
              <a:rPr lang="en-US" sz="1400" dirty="0">
                <a:latin typeface="Consolas" panose="020B0609020204030204" pitchFamily="49" charset="0"/>
              </a:rPr>
              <a:t>_[:, ].mean(0))</a:t>
            </a:r>
          </a:p>
          <a:p>
            <a:pPr marL="0" indent="0">
              <a:buNone/>
            </a:pPr>
            <a:r>
              <a:rPr lang="en-US" sz="1400" dirty="0">
                <a:latin typeface="Consolas" panose="020B0609020204030204" pitchFamily="49" charset="0"/>
              </a:rPr>
              <a:t>print("E[</a:t>
            </a:r>
            <a:r>
              <a:rPr lang="en-US" sz="1400" dirty="0" err="1">
                <a:latin typeface="Consolas" panose="020B0609020204030204" pitchFamily="49" charset="0"/>
              </a:rPr>
              <a:t>school_effects</a:t>
            </a:r>
            <a:r>
              <a:rPr lang="en-US" sz="1400" dirty="0">
                <a:latin typeface="Consolas" panose="020B0609020204030204" pitchFamily="49" charset="0"/>
              </a:rPr>
              <a:t>] =")</a:t>
            </a:r>
          </a:p>
          <a:p>
            <a:pPr marL="0" indent="0">
              <a:buNone/>
            </a:pPr>
            <a:r>
              <a:rPr lang="en-US" sz="1400" dirty="0">
                <a:latin typeface="Consolas" panose="020B0609020204030204" pitchFamily="49" charset="0"/>
              </a:rPr>
              <a:t>print(</a:t>
            </a:r>
            <a:r>
              <a:rPr lang="en-US" sz="1400" dirty="0" err="1">
                <a:latin typeface="Consolas" panose="020B0609020204030204" pitchFamily="49" charset="0"/>
              </a:rPr>
              <a:t>school_effects_samples</a:t>
            </a:r>
            <a:r>
              <a:rPr lang="en-US" sz="1400" dirty="0">
                <a:latin typeface="Consolas" panose="020B0609020204030204" pitchFamily="49" charset="0"/>
              </a:rPr>
              <a:t>[:, ].mean(0))</a:t>
            </a:r>
          </a:p>
          <a:p>
            <a:pPr marL="0" indent="0">
              <a:buNone/>
            </a:pPr>
            <a:r>
              <a:rPr lang="en-US" sz="1400" dirty="0">
                <a:latin typeface="Consolas" panose="020B0609020204030204" pitchFamily="49" charset="0"/>
              </a:rPr>
              <a:t>print("Inferred posterior mean: {0:.2f}".format(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np.mean</a:t>
            </a:r>
            <a:r>
              <a:rPr lang="en-US" sz="1400" dirty="0">
                <a:latin typeface="Consolas" panose="020B0609020204030204" pitchFamily="49" charset="0"/>
              </a:rPr>
              <a:t>(</a:t>
            </a:r>
            <a:r>
              <a:rPr lang="en-US" sz="1400" dirty="0" err="1">
                <a:latin typeface="Consolas" panose="020B0609020204030204" pitchFamily="49" charset="0"/>
              </a:rPr>
              <a:t>school_effects_samples</a:t>
            </a:r>
            <a:r>
              <a:rPr lang="en-US" sz="1400" dirty="0">
                <a:latin typeface="Consolas" panose="020B0609020204030204" pitchFamily="49" charset="0"/>
              </a:rPr>
              <a:t>[:,])))</a:t>
            </a:r>
          </a:p>
          <a:p>
            <a:pPr marL="0" indent="0">
              <a:buNone/>
            </a:pPr>
            <a:r>
              <a:rPr lang="en-US" sz="1400" dirty="0">
                <a:latin typeface="Consolas" panose="020B0609020204030204" pitchFamily="49" charset="0"/>
              </a:rPr>
              <a:t>print("Inferred posterior mean se: {0:.2f}".format(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np.std</a:t>
            </a:r>
            <a:r>
              <a:rPr lang="en-US" sz="1400" dirty="0">
                <a:latin typeface="Consolas" panose="020B0609020204030204" pitchFamily="49" charset="0"/>
              </a:rPr>
              <a:t>(</a:t>
            </a:r>
            <a:r>
              <a:rPr lang="en-US" sz="1400" dirty="0" err="1">
                <a:latin typeface="Consolas" panose="020B0609020204030204" pitchFamily="49" charset="0"/>
              </a:rPr>
              <a:t>school_effects_samples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1201715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A774-5479-469D-9A64-E7C15126E5BD}"/>
              </a:ext>
            </a:extLst>
          </p:cNvPr>
          <p:cNvSpPr>
            <a:spLocks noGrp="1"/>
          </p:cNvSpPr>
          <p:nvPr>
            <p:ph type="title"/>
          </p:nvPr>
        </p:nvSpPr>
        <p:spPr/>
        <p:txBody>
          <a:bodyPr/>
          <a:lstStyle/>
          <a:p>
            <a:r>
              <a:rPr lang="en-US" dirty="0"/>
              <a:t>The Results</a:t>
            </a:r>
          </a:p>
        </p:txBody>
      </p:sp>
      <p:sp>
        <p:nvSpPr>
          <p:cNvPr id="3" name="Content Placeholder 2">
            <a:extLst>
              <a:ext uri="{FF2B5EF4-FFF2-40B4-BE49-F238E27FC236}">
                <a16:creationId xmlns:a16="http://schemas.microsoft.com/office/drawing/2014/main" id="{4FEB7F2F-69F8-4980-840C-5F275ADB6ECF}"/>
              </a:ext>
            </a:extLst>
          </p:cNvPr>
          <p:cNvSpPr>
            <a:spLocks noGrp="1"/>
          </p:cNvSpPr>
          <p:nvPr>
            <p:ph idx="1"/>
          </p:nvPr>
        </p:nvSpPr>
        <p:spPr/>
        <p:txBody>
          <a:bodyPr>
            <a:normAutofit/>
          </a:bodyPr>
          <a:lstStyle/>
          <a:p>
            <a:pPr marL="0" indent="0">
              <a:buNone/>
            </a:pPr>
            <a:r>
              <a:rPr lang="en-US" sz="1400" dirty="0">
                <a:latin typeface="Consolas" panose="020B0609020204030204" pitchFamily="49" charset="0"/>
              </a:rPr>
              <a:t>E[</a:t>
            </a:r>
            <a:r>
              <a:rPr lang="en-US" sz="1400" dirty="0" err="1">
                <a:latin typeface="Consolas" panose="020B0609020204030204" pitchFamily="49" charset="0"/>
              </a:rPr>
              <a:t>avg_effect</a:t>
            </a:r>
            <a:r>
              <a:rPr lang="en-US" sz="1400" dirty="0">
                <a:latin typeface="Consolas" panose="020B0609020204030204" pitchFamily="49" charset="0"/>
              </a:rPr>
              <a:t>] = 6.494342803955078</a:t>
            </a:r>
          </a:p>
          <a:p>
            <a:pPr marL="0" indent="0">
              <a:buNone/>
            </a:pPr>
            <a:r>
              <a:rPr lang="en-US" sz="1400" dirty="0">
                <a:latin typeface="Consolas" panose="020B0609020204030204" pitchFamily="49" charset="0"/>
              </a:rPr>
              <a:t>E[</a:t>
            </a:r>
            <a:r>
              <a:rPr lang="en-US" sz="1400" dirty="0" err="1">
                <a:latin typeface="Consolas" panose="020B0609020204030204" pitchFamily="49" charset="0"/>
              </a:rPr>
              <a:t>avg_stddev</a:t>
            </a:r>
            <a:r>
              <a:rPr lang="en-US" sz="1400" dirty="0">
                <a:latin typeface="Consolas" panose="020B0609020204030204" pitchFamily="49" charset="0"/>
              </a:rPr>
              <a:t>] = 2.436934471130371</a:t>
            </a:r>
          </a:p>
          <a:p>
            <a:pPr marL="0" indent="0">
              <a:buNone/>
            </a:pPr>
            <a:r>
              <a:rPr lang="en-US" sz="1400" dirty="0">
                <a:latin typeface="Consolas" panose="020B0609020204030204" pitchFamily="49" charset="0"/>
              </a:rPr>
              <a:t>E[</a:t>
            </a:r>
            <a:r>
              <a:rPr lang="en-US" sz="1400" dirty="0" err="1">
                <a:latin typeface="Consolas" panose="020B0609020204030204" pitchFamily="49" charset="0"/>
              </a:rPr>
              <a:t>school_effects_standard</a:t>
            </a:r>
            <a:r>
              <a:rPr lang="en-US" sz="1400" dirty="0">
                <a:latin typeface="Consolas" panose="020B0609020204030204" pitchFamily="49" charset="0"/>
              </a:rPr>
              <a:t>] =</a:t>
            </a:r>
          </a:p>
          <a:p>
            <a:pPr marL="0" indent="0">
              <a:buNone/>
            </a:pPr>
            <a:r>
              <a:rPr lang="en-US" sz="1400" dirty="0">
                <a:latin typeface="Consolas" panose="020B0609020204030204" pitchFamily="49" charset="0"/>
              </a:rPr>
              <a:t>[ 0.66298497  0.06529777 -0.26186424  0.01561266 -0.385506   -0.2165112 0.47715753  0.1520656 ]</a:t>
            </a:r>
          </a:p>
          <a:p>
            <a:pPr marL="0" indent="0">
              <a:buNone/>
            </a:pPr>
            <a:r>
              <a:rPr lang="en-US" sz="1400" dirty="0">
                <a:latin typeface="Consolas" panose="020B0609020204030204" pitchFamily="49" charset="0"/>
              </a:rPr>
              <a:t>E[</a:t>
            </a:r>
            <a:r>
              <a:rPr lang="en-US" sz="1400" dirty="0" err="1">
                <a:latin typeface="Consolas" panose="020B0609020204030204" pitchFamily="49" charset="0"/>
              </a:rPr>
              <a:t>school_effects</a:t>
            </a:r>
            <a:r>
              <a:rPr lang="en-US" sz="1400" dirty="0">
                <a:latin typeface="Consolas" panose="020B0609020204030204" pitchFamily="49" charset="0"/>
              </a:rPr>
              <a:t>] =</a:t>
            </a:r>
          </a:p>
          <a:p>
            <a:pPr marL="0" indent="0">
              <a:buNone/>
            </a:pPr>
            <a:r>
              <a:rPr lang="en-US" sz="1400" dirty="0">
                <a:latin typeface="Consolas" panose="020B0609020204030204" pitchFamily="49" charset="0"/>
              </a:rPr>
              <a:t>[15.3593855  7.3573384  3.1578748  6.775903   1.9274986  3.822677 12.657511   8.500975 ]</a:t>
            </a:r>
          </a:p>
          <a:p>
            <a:pPr marL="0" indent="0">
              <a:buNone/>
            </a:pPr>
            <a:r>
              <a:rPr lang="en-US" sz="1400" dirty="0">
                <a:latin typeface="Consolas" panose="020B0609020204030204" pitchFamily="49" charset="0"/>
              </a:rPr>
              <a:t>Inferred posterior mean: 7.44</a:t>
            </a:r>
          </a:p>
          <a:p>
            <a:pPr marL="0" indent="0">
              <a:buNone/>
            </a:pPr>
            <a:r>
              <a:rPr lang="en-US" sz="1400" dirty="0">
                <a:latin typeface="Consolas" panose="020B0609020204030204" pitchFamily="49" charset="0"/>
              </a:rPr>
              <a:t>Inferred posterior mean se: 10.01</a:t>
            </a:r>
          </a:p>
          <a:p>
            <a:pPr marL="0" indent="0">
              <a:buNone/>
            </a:pPr>
            <a:endParaRPr lang="en-US" sz="1400" dirty="0"/>
          </a:p>
        </p:txBody>
      </p:sp>
    </p:spTree>
    <p:extLst>
      <p:ext uri="{BB962C8B-B14F-4D97-AF65-F5344CB8AC3E}">
        <p14:creationId xmlns:p14="http://schemas.microsoft.com/office/powerpoint/2010/main" val="2274165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CB16D-582D-4A71-A8B4-A329CB1E27BC}"/>
              </a:ext>
            </a:extLst>
          </p:cNvPr>
          <p:cNvSpPr>
            <a:spLocks noGrp="1"/>
          </p:cNvSpPr>
          <p:nvPr>
            <p:ph type="title"/>
          </p:nvPr>
        </p:nvSpPr>
        <p:spPr/>
        <p:txBody>
          <a:bodyPr/>
          <a:lstStyle/>
          <a:p>
            <a:r>
              <a:rPr lang="en-US" dirty="0"/>
              <a:t>We can observe the shrinkage toward the group </a:t>
            </a:r>
            <a:r>
              <a:rPr lang="en-US" dirty="0" err="1">
                <a:latin typeface="Consolas" panose="020B0609020204030204" pitchFamily="49" charset="0"/>
              </a:rPr>
              <a:t>avg_effect</a:t>
            </a:r>
            <a:endParaRPr lang="en-US" dirty="0">
              <a:latin typeface="Consolas" panose="020B0609020204030204" pitchFamily="49" charset="0"/>
            </a:endParaRPr>
          </a:p>
        </p:txBody>
      </p:sp>
      <p:pic>
        <p:nvPicPr>
          <p:cNvPr id="4" name="Picture 3">
            <a:extLst>
              <a:ext uri="{FF2B5EF4-FFF2-40B4-BE49-F238E27FC236}">
                <a16:creationId xmlns:a16="http://schemas.microsoft.com/office/drawing/2014/main" id="{26B576F6-63D4-448D-91DA-F7C240E8CA24}"/>
              </a:ext>
            </a:extLst>
          </p:cNvPr>
          <p:cNvPicPr>
            <a:picLocks noChangeAspect="1"/>
          </p:cNvPicPr>
          <p:nvPr/>
        </p:nvPicPr>
        <p:blipFill>
          <a:blip r:embed="rId2"/>
          <a:stretch>
            <a:fillRect/>
          </a:stretch>
        </p:blipFill>
        <p:spPr>
          <a:xfrm>
            <a:off x="3266591" y="1974661"/>
            <a:ext cx="5829300" cy="4752975"/>
          </a:xfrm>
          <a:prstGeom prst="rect">
            <a:avLst/>
          </a:prstGeom>
        </p:spPr>
      </p:pic>
    </p:spTree>
    <p:extLst>
      <p:ext uri="{BB962C8B-B14F-4D97-AF65-F5344CB8AC3E}">
        <p14:creationId xmlns:p14="http://schemas.microsoft.com/office/powerpoint/2010/main" val="3274729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E11C-1E26-4073-8769-52BBC8ADCDCC}"/>
              </a:ext>
            </a:extLst>
          </p:cNvPr>
          <p:cNvSpPr>
            <a:spLocks noGrp="1"/>
          </p:cNvSpPr>
          <p:nvPr>
            <p:ph type="title"/>
          </p:nvPr>
        </p:nvSpPr>
        <p:spPr/>
        <p:txBody>
          <a:bodyPr/>
          <a:lstStyle/>
          <a:p>
            <a:r>
              <a:rPr lang="en-US" dirty="0"/>
              <a:t>Model &amp; Inference Criticism</a:t>
            </a:r>
          </a:p>
        </p:txBody>
      </p:sp>
      <p:sp>
        <p:nvSpPr>
          <p:cNvPr id="3" name="Content Placeholder 2">
            <a:extLst>
              <a:ext uri="{FF2B5EF4-FFF2-40B4-BE49-F238E27FC236}">
                <a16:creationId xmlns:a16="http://schemas.microsoft.com/office/drawing/2014/main" id="{171F4316-7704-4AD0-82B0-3E69612F7A1E}"/>
              </a:ext>
            </a:extLst>
          </p:cNvPr>
          <p:cNvSpPr>
            <a:spLocks noGrp="1"/>
          </p:cNvSpPr>
          <p:nvPr>
            <p:ph idx="1"/>
          </p:nvPr>
        </p:nvSpPr>
        <p:spPr/>
        <p:txBody>
          <a:bodyPr/>
          <a:lstStyle/>
          <a:p>
            <a:r>
              <a:rPr lang="en-US" dirty="0"/>
              <a:t>Assessing how model predictions match the true data</a:t>
            </a:r>
          </a:p>
          <a:p>
            <a:r>
              <a:rPr lang="en-US" dirty="0"/>
              <a:t>Assessing how data generated from the model matches the true data</a:t>
            </a:r>
          </a:p>
        </p:txBody>
      </p:sp>
    </p:spTree>
    <p:extLst>
      <p:ext uri="{BB962C8B-B14F-4D97-AF65-F5344CB8AC3E}">
        <p14:creationId xmlns:p14="http://schemas.microsoft.com/office/powerpoint/2010/main" val="600344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4C95-8AE4-45B2-B624-E560D2271CCA}"/>
              </a:ext>
            </a:extLst>
          </p:cNvPr>
          <p:cNvSpPr>
            <a:spLocks noGrp="1"/>
          </p:cNvSpPr>
          <p:nvPr>
            <p:ph type="title"/>
          </p:nvPr>
        </p:nvSpPr>
        <p:spPr/>
        <p:txBody>
          <a:bodyPr/>
          <a:lstStyle/>
          <a:p>
            <a:r>
              <a:rPr lang="en-US" dirty="0"/>
              <a:t>8 Schools Model Criticism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2720F1-0443-4CC9-BE3A-8104D6CC6F2C}"/>
                  </a:ext>
                </a:extLst>
              </p:cNvPr>
              <p:cNvSpPr>
                <a:spLocks noGrp="1"/>
              </p:cNvSpPr>
              <p:nvPr>
                <p:ph idx="1"/>
              </p:nvPr>
            </p:nvSpPr>
            <p:spPr/>
            <p:txBody>
              <a:bodyPr/>
              <a:lstStyle/>
              <a:p>
                <a:pPr marL="0" indent="0" algn="just">
                  <a:buNone/>
                </a:pPr>
                <a:r>
                  <a:rPr lang="en-US" dirty="0"/>
                  <a:t>To get the posterior predictive distribution, i.e., a model of new data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oMath>
                </a14:m>
                <a:r>
                  <a:rPr lang="en-US" dirty="0"/>
                  <a:t> given the observed data </a:t>
                </a:r>
                <a14:m>
                  <m:oMath xmlns:m="http://schemas.openxmlformats.org/officeDocument/2006/math">
                    <m:r>
                      <a:rPr lang="en-US" b="0" i="1" smtClean="0">
                        <a:latin typeface="Cambria Math" panose="02040503050406030204" pitchFamily="18" charset="0"/>
                      </a:rPr>
                      <m:t>𝑦</m:t>
                    </m:r>
                  </m:oMath>
                </a14:m>
                <a:r>
                  <a:rPr lang="en-US" dirty="0"/>
                  <a:t>:</a:t>
                </a: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𝜃</m:t>
                          </m:r>
                        </m:sub>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b="0" i="1" smtClean="0">
                                      <a:latin typeface="Cambria Math" panose="02040503050406030204" pitchFamily="18" charset="0"/>
                                      <a:ea typeface="Cambria Math" panose="02040503050406030204" pitchFamily="18" charset="0"/>
                                    </a:rPr>
                                    <m:t>∗</m:t>
                                  </m:r>
                                </m:sup>
                              </m:sSup>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e>
                      </m:nary>
                    </m:oMath>
                  </m:oMathPara>
                </a14:m>
                <a:endParaRPr lang="en-US" dirty="0"/>
              </a:p>
              <a:p>
                <a:pPr marL="0" indent="0" algn="just">
                  <a:buNone/>
                </a:pPr>
                <a:r>
                  <a:rPr lang="en-US" dirty="0"/>
                  <a:t>we "intercept" the values of the random variables in the model to set them to the mean of the posterior distribution and sample from that model to generate new data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sup>
                    </m:sSup>
                  </m:oMath>
                </a14:m>
                <a:r>
                  <a:rPr lang="en-US" dirty="0"/>
                  <a:t>.</a:t>
                </a:r>
              </a:p>
            </p:txBody>
          </p:sp>
        </mc:Choice>
        <mc:Fallback xmlns="">
          <p:sp>
            <p:nvSpPr>
              <p:cNvPr id="3" name="Content Placeholder 2">
                <a:extLst>
                  <a:ext uri="{FF2B5EF4-FFF2-40B4-BE49-F238E27FC236}">
                    <a16:creationId xmlns:a16="http://schemas.microsoft.com/office/drawing/2014/main" id="{6F2720F1-0443-4CC9-BE3A-8104D6CC6F2C}"/>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2539400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24E1-210D-4136-8BCA-A59D8EB4088F}"/>
              </a:ext>
            </a:extLst>
          </p:cNvPr>
          <p:cNvSpPr>
            <a:spLocks noGrp="1"/>
          </p:cNvSpPr>
          <p:nvPr>
            <p:ph type="title"/>
          </p:nvPr>
        </p:nvSpPr>
        <p:spPr>
          <a:xfrm>
            <a:off x="77492" y="447188"/>
            <a:ext cx="11863952" cy="970450"/>
          </a:xfrm>
        </p:spPr>
        <p:txBody>
          <a:bodyPr/>
          <a:lstStyle/>
          <a:p>
            <a:r>
              <a:rPr lang="en-US" dirty="0"/>
              <a:t>Manipulating Model Computation: Interceptors</a:t>
            </a:r>
          </a:p>
        </p:txBody>
      </p:sp>
      <p:sp>
        <p:nvSpPr>
          <p:cNvPr id="3" name="Content Placeholder 2">
            <a:extLst>
              <a:ext uri="{FF2B5EF4-FFF2-40B4-BE49-F238E27FC236}">
                <a16:creationId xmlns:a16="http://schemas.microsoft.com/office/drawing/2014/main" id="{BD61D4AD-BE38-47EF-9123-0490E5E476F3}"/>
              </a:ext>
            </a:extLst>
          </p:cNvPr>
          <p:cNvSpPr>
            <a:spLocks noGrp="1"/>
          </p:cNvSpPr>
          <p:nvPr>
            <p:ph idx="1"/>
          </p:nvPr>
        </p:nvSpPr>
        <p:spPr/>
        <p:txBody>
          <a:bodyPr/>
          <a:lstStyle/>
          <a:p>
            <a:pPr marL="0" indent="0" algn="just">
              <a:buNone/>
            </a:pPr>
            <a:r>
              <a:rPr lang="en-US" dirty="0"/>
              <a:t>An interceptor is a function that acts on another function </a:t>
            </a:r>
            <a:r>
              <a:rPr lang="en-US" sz="1400" dirty="0">
                <a:latin typeface="Consolas" panose="020B0609020204030204" pitchFamily="49" charset="0"/>
              </a:rPr>
              <a:t>f</a:t>
            </a:r>
            <a:r>
              <a:rPr lang="en-US" dirty="0"/>
              <a:t> and its arguments </a:t>
            </a:r>
            <a:r>
              <a:rPr lang="en-US" sz="1400" dirty="0">
                <a:latin typeface="Consolas" panose="020B0609020204030204" pitchFamily="49" charset="0"/>
              </a:rPr>
              <a:t>*</a:t>
            </a:r>
            <a:r>
              <a:rPr lang="en-US" sz="1400" dirty="0" err="1">
                <a:latin typeface="Consolas" panose="020B0609020204030204" pitchFamily="49" charset="0"/>
              </a:rPr>
              <a:t>args</a:t>
            </a:r>
            <a:r>
              <a:rPr lang="en-US" dirty="0"/>
              <a:t>, </a:t>
            </a:r>
            <a:r>
              <a:rPr lang="en-US" sz="1400" dirty="0"/>
              <a:t>**</a:t>
            </a:r>
            <a:r>
              <a:rPr lang="en-US" sz="1400" dirty="0" err="1"/>
              <a:t>kwargs</a:t>
            </a:r>
            <a:r>
              <a:rPr lang="en-US" dirty="0"/>
              <a:t>. It performs various computations before returning an output (typically </a:t>
            </a:r>
            <a:r>
              <a:rPr lang="en-US" sz="1400" dirty="0">
                <a:latin typeface="Consolas" panose="020B0609020204030204" pitchFamily="49" charset="0"/>
              </a:rPr>
              <a:t>f(*</a:t>
            </a:r>
            <a:r>
              <a:rPr lang="en-US" sz="1400" dirty="0" err="1">
                <a:latin typeface="Consolas" panose="020B0609020204030204" pitchFamily="49" charset="0"/>
              </a:rPr>
              <a:t>args</a:t>
            </a:r>
            <a:r>
              <a:rPr lang="en-US" sz="1400" dirty="0">
                <a:latin typeface="Consolas" panose="020B0609020204030204" pitchFamily="49" charset="0"/>
              </a:rPr>
              <a:t>, **</a:t>
            </a:r>
            <a:r>
              <a:rPr lang="en-US" sz="1400" dirty="0" err="1">
                <a:latin typeface="Consolas" panose="020B0609020204030204" pitchFamily="49" charset="0"/>
              </a:rPr>
              <a:t>kwargs</a:t>
            </a:r>
            <a:r>
              <a:rPr lang="en-US" sz="1400" dirty="0">
                <a:latin typeface="Consolas" panose="020B0609020204030204" pitchFamily="49" charset="0"/>
              </a:rPr>
              <a:t>)</a:t>
            </a:r>
            <a:r>
              <a:rPr lang="en-US" dirty="0"/>
              <a:t>: the result of applying the function itself). The </a:t>
            </a:r>
            <a:r>
              <a:rPr lang="en-US" sz="1400" dirty="0" err="1">
                <a:latin typeface="Consolas" panose="020B0609020204030204" pitchFamily="49" charset="0"/>
              </a:rPr>
              <a:t>ed.interception</a:t>
            </a:r>
            <a:r>
              <a:rPr lang="en-US" dirty="0"/>
              <a:t> context manager pushes interceptors onto a stack, and any </a:t>
            </a:r>
            <a:r>
              <a:rPr lang="en-US" dirty="0" err="1"/>
              <a:t>interceptable</a:t>
            </a:r>
            <a:r>
              <a:rPr lang="en-US" dirty="0"/>
              <a:t> function is intercepted by the stack. All random variable constructors are </a:t>
            </a:r>
            <a:r>
              <a:rPr lang="en-US" dirty="0" err="1"/>
              <a:t>interceptable</a:t>
            </a:r>
            <a:r>
              <a:rPr lang="en-US" dirty="0"/>
              <a:t>.</a:t>
            </a:r>
          </a:p>
          <a:p>
            <a:pPr marL="0" indent="0" algn="just">
              <a:buNone/>
            </a:pPr>
            <a:r>
              <a:rPr lang="en-US" dirty="0"/>
              <a:t>In particular, we make predictions with a model learned posterior means rather than with its priors.</a:t>
            </a:r>
          </a:p>
        </p:txBody>
      </p:sp>
    </p:spTree>
    <p:extLst>
      <p:ext uri="{BB962C8B-B14F-4D97-AF65-F5344CB8AC3E}">
        <p14:creationId xmlns:p14="http://schemas.microsoft.com/office/powerpoint/2010/main" val="2424400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0510B7-9614-4EFB-9EA5-C957592F5956}"/>
              </a:ext>
            </a:extLst>
          </p:cNvPr>
          <p:cNvSpPr>
            <a:spLocks noGrp="1"/>
          </p:cNvSpPr>
          <p:nvPr>
            <p:ph type="title"/>
          </p:nvPr>
        </p:nvSpPr>
        <p:spPr/>
        <p:txBody>
          <a:bodyPr/>
          <a:lstStyle/>
          <a:p>
            <a:r>
              <a:rPr lang="en-US" dirty="0"/>
              <a:t>Hierarchical Models</a:t>
            </a:r>
          </a:p>
        </p:txBody>
      </p:sp>
      <p:sp>
        <p:nvSpPr>
          <p:cNvPr id="6" name="Content Placeholder 5">
            <a:extLst>
              <a:ext uri="{FF2B5EF4-FFF2-40B4-BE49-F238E27FC236}">
                <a16:creationId xmlns:a16="http://schemas.microsoft.com/office/drawing/2014/main" id="{AF9EA6AE-9042-47BE-9B95-A7CE31AA6248}"/>
              </a:ext>
            </a:extLst>
          </p:cNvPr>
          <p:cNvSpPr>
            <a:spLocks noGrp="1"/>
          </p:cNvSpPr>
          <p:nvPr>
            <p:ph idx="1"/>
          </p:nvPr>
        </p:nvSpPr>
        <p:spPr>
          <a:xfrm>
            <a:off x="1088200" y="3136491"/>
            <a:ext cx="10554574" cy="1660795"/>
          </a:xfrm>
        </p:spPr>
        <p:txBody>
          <a:bodyPr>
            <a:normAutofit/>
          </a:bodyPr>
          <a:lstStyle/>
          <a:p>
            <a:pPr marL="0" indent="0" algn="just">
              <a:buNone/>
            </a:pPr>
            <a:r>
              <a:rPr lang="en-US" dirty="0"/>
              <a:t>It is natural to model such a problem hierarchically, with observable outcomes modeled conditionally on certain parameters, which themselves are given a probabilistic specification in terms of further parameters, known as </a:t>
            </a:r>
            <a:r>
              <a:rPr lang="en-US" i="1" dirty="0"/>
              <a:t>hyperparameters</a:t>
            </a:r>
            <a:r>
              <a:rPr lang="en-US" dirty="0"/>
              <a:t>. Such hierarchical  thinking helps in understanding multiparameter problems and also plays an important role in developing computational strategies.</a:t>
            </a:r>
          </a:p>
        </p:txBody>
      </p:sp>
      <p:pic>
        <p:nvPicPr>
          <p:cNvPr id="7" name="Picture 6">
            <a:extLst>
              <a:ext uri="{FF2B5EF4-FFF2-40B4-BE49-F238E27FC236}">
                <a16:creationId xmlns:a16="http://schemas.microsoft.com/office/drawing/2014/main" id="{9AD5F8AB-FED6-4584-BC0C-4B82EE5AEEAD}"/>
              </a:ext>
            </a:extLst>
          </p:cNvPr>
          <p:cNvPicPr>
            <a:picLocks noChangeAspect="1"/>
          </p:cNvPicPr>
          <p:nvPr/>
        </p:nvPicPr>
        <p:blipFill>
          <a:blip r:embed="rId2"/>
          <a:stretch>
            <a:fillRect/>
          </a:stretch>
        </p:blipFill>
        <p:spPr>
          <a:xfrm>
            <a:off x="0" y="2401446"/>
            <a:ext cx="1475360" cy="920576"/>
          </a:xfrm>
          <a:prstGeom prst="rect">
            <a:avLst/>
          </a:prstGeom>
        </p:spPr>
      </p:pic>
      <p:pic>
        <p:nvPicPr>
          <p:cNvPr id="8" name="Picture 7">
            <a:extLst>
              <a:ext uri="{FF2B5EF4-FFF2-40B4-BE49-F238E27FC236}">
                <a16:creationId xmlns:a16="http://schemas.microsoft.com/office/drawing/2014/main" id="{3B118015-9BAB-440A-A6BF-D8060FCA67D9}"/>
              </a:ext>
            </a:extLst>
          </p:cNvPr>
          <p:cNvPicPr>
            <a:picLocks noChangeAspect="1"/>
          </p:cNvPicPr>
          <p:nvPr/>
        </p:nvPicPr>
        <p:blipFill>
          <a:blip r:embed="rId2"/>
          <a:stretch>
            <a:fillRect/>
          </a:stretch>
        </p:blipFill>
        <p:spPr>
          <a:xfrm>
            <a:off x="4019851" y="4336998"/>
            <a:ext cx="1475360" cy="920576"/>
          </a:xfrm>
          <a:prstGeom prst="rect">
            <a:avLst/>
          </a:prstGeom>
        </p:spPr>
      </p:pic>
    </p:spTree>
    <p:extLst>
      <p:ext uri="{BB962C8B-B14F-4D97-AF65-F5344CB8AC3E}">
        <p14:creationId xmlns:p14="http://schemas.microsoft.com/office/powerpoint/2010/main" val="41569972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33D0-5812-4B7F-A30E-FAC983C40120}"/>
              </a:ext>
            </a:extLst>
          </p:cNvPr>
          <p:cNvSpPr>
            <a:spLocks noGrp="1"/>
          </p:cNvSpPr>
          <p:nvPr>
            <p:ph type="title"/>
          </p:nvPr>
        </p:nvSpPr>
        <p:spPr/>
        <p:txBody>
          <a:bodyPr/>
          <a:lstStyle/>
          <a:p>
            <a:r>
              <a:rPr lang="en-US" dirty="0"/>
              <a:t>Posterior Predictive</a:t>
            </a:r>
          </a:p>
        </p:txBody>
      </p:sp>
      <p:sp>
        <p:nvSpPr>
          <p:cNvPr id="3" name="Content Placeholder 2">
            <a:extLst>
              <a:ext uri="{FF2B5EF4-FFF2-40B4-BE49-F238E27FC236}">
                <a16:creationId xmlns:a16="http://schemas.microsoft.com/office/drawing/2014/main" id="{58CF70DF-3923-4BB0-A771-3654FC6BBFBF}"/>
              </a:ext>
            </a:extLst>
          </p:cNvPr>
          <p:cNvSpPr>
            <a:spLocks noGrp="1"/>
          </p:cNvSpPr>
          <p:nvPr>
            <p:ph idx="1"/>
          </p:nvPr>
        </p:nvSpPr>
        <p:spPr>
          <a:xfrm>
            <a:off x="818712" y="2222287"/>
            <a:ext cx="10554574" cy="4635713"/>
          </a:xfrm>
        </p:spPr>
        <p:txBody>
          <a:bodyPr>
            <a:normAutofit fontScale="77500" lnSpcReduction="20000"/>
          </a:bodyPr>
          <a:lstStyle/>
          <a:p>
            <a:pPr marL="0" indent="0">
              <a:buNone/>
            </a:pPr>
            <a:r>
              <a:rPr lang="en-US" sz="1400" dirty="0">
                <a:latin typeface="Consolas" panose="020B0609020204030204" pitchFamily="49" charset="0"/>
              </a:rPr>
              <a:t>def interceptor(</a:t>
            </a:r>
            <a:r>
              <a:rPr lang="en-US" sz="1400" dirty="0" err="1">
                <a:latin typeface="Consolas" panose="020B0609020204030204" pitchFamily="49" charset="0"/>
              </a:rPr>
              <a:t>rv_constructor</a:t>
            </a:r>
            <a:r>
              <a:rPr lang="en-US" sz="1400" dirty="0">
                <a:latin typeface="Consolas" panose="020B0609020204030204" pitchFamily="49" charset="0"/>
              </a:rPr>
              <a:t>, *</a:t>
            </a:r>
            <a:r>
              <a:rPr lang="en-US" sz="1400" dirty="0" err="1">
                <a:latin typeface="Consolas" panose="020B0609020204030204" pitchFamily="49" charset="0"/>
              </a:rPr>
              <a:t>rv_args</a:t>
            </a:r>
            <a:r>
              <a:rPr lang="en-US" sz="1400" dirty="0">
                <a:latin typeface="Consolas" panose="020B0609020204030204" pitchFamily="49" charset="0"/>
              </a:rPr>
              <a:t>, **</a:t>
            </a:r>
            <a:r>
              <a:rPr lang="en-US" sz="1400" dirty="0" err="1">
                <a:latin typeface="Consolas" panose="020B0609020204030204" pitchFamily="49" charset="0"/>
              </a:rPr>
              <a:t>rv_kwargs</a:t>
            </a:r>
            <a:r>
              <a:rPr lang="en-US" sz="1400" dirty="0">
                <a:latin typeface="Consolas" panose="020B0609020204030204" pitchFamily="49" charset="0"/>
              </a:rPr>
              <a:t>):</a:t>
            </a:r>
          </a:p>
          <a:p>
            <a:pPr marL="0" indent="0">
              <a:buNone/>
            </a:pPr>
            <a:r>
              <a:rPr lang="en-US" sz="1400" dirty="0">
                <a:latin typeface="Consolas" panose="020B0609020204030204" pitchFamily="49" charset="0"/>
              </a:rPr>
              <a:t>  """Replaces prior on effects with empirical posterior mean from MCMC."""</a:t>
            </a:r>
          </a:p>
          <a:p>
            <a:pPr marL="0" indent="0">
              <a:buNone/>
            </a:pPr>
            <a:r>
              <a:rPr lang="en-US" sz="1400" dirty="0">
                <a:latin typeface="Consolas" panose="020B0609020204030204" pitchFamily="49" charset="0"/>
              </a:rPr>
              <a:t>  name = </a:t>
            </a:r>
            <a:r>
              <a:rPr lang="en-US" sz="1400" dirty="0" err="1">
                <a:latin typeface="Consolas" panose="020B0609020204030204" pitchFamily="49" charset="0"/>
              </a:rPr>
              <a:t>rv_kwargs.pop</a:t>
            </a:r>
            <a:r>
              <a:rPr lang="en-US" sz="1400" dirty="0">
                <a:latin typeface="Consolas" panose="020B0609020204030204" pitchFamily="49" charset="0"/>
              </a:rPr>
              <a:t>("name")</a:t>
            </a:r>
          </a:p>
          <a:p>
            <a:pPr marL="0" indent="0">
              <a:buNone/>
            </a:pPr>
            <a:r>
              <a:rPr lang="en-US" sz="1400" dirty="0">
                <a:latin typeface="Consolas" panose="020B0609020204030204" pitchFamily="49" charset="0"/>
              </a:rPr>
              <a:t>  if name == "</a:t>
            </a:r>
            <a:r>
              <a:rPr lang="en-US" sz="1400" dirty="0" err="1">
                <a:latin typeface="Consolas" panose="020B0609020204030204" pitchFamily="49" charset="0"/>
              </a:rPr>
              <a:t>avg_effect</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rv_kwargs</a:t>
            </a:r>
            <a:r>
              <a:rPr lang="en-US" sz="1400" dirty="0">
                <a:latin typeface="Consolas" panose="020B0609020204030204" pitchFamily="49" charset="0"/>
              </a:rPr>
              <a:t>["value"] = </a:t>
            </a:r>
            <a:r>
              <a:rPr lang="en-US" sz="1400" dirty="0" err="1">
                <a:latin typeface="Consolas" panose="020B0609020204030204" pitchFamily="49" charset="0"/>
              </a:rPr>
              <a:t>np.mean</a:t>
            </a:r>
            <a:r>
              <a:rPr lang="en-US" sz="1400" dirty="0">
                <a:latin typeface="Consolas" panose="020B0609020204030204" pitchFamily="49" charset="0"/>
              </a:rPr>
              <a:t>(</a:t>
            </a:r>
            <a:r>
              <a:rPr lang="en-US" sz="1400" dirty="0" err="1">
                <a:latin typeface="Consolas" panose="020B0609020204030204" pitchFamily="49" charset="0"/>
              </a:rPr>
              <a:t>avg_effect</a:t>
            </a:r>
            <a:r>
              <a:rPr lang="en-US" sz="1400" dirty="0">
                <a:latin typeface="Consolas" panose="020B0609020204030204" pitchFamily="49" charset="0"/>
              </a:rPr>
              <a:t>_, 0)</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elif</a:t>
            </a:r>
            <a:r>
              <a:rPr lang="en-US" sz="1400" dirty="0">
                <a:latin typeface="Consolas" panose="020B0609020204030204" pitchFamily="49" charset="0"/>
              </a:rPr>
              <a:t> name == "</a:t>
            </a:r>
            <a:r>
              <a:rPr lang="en-US" sz="1400" dirty="0" err="1">
                <a:latin typeface="Consolas" panose="020B0609020204030204" pitchFamily="49" charset="0"/>
              </a:rPr>
              <a:t>avg_stddev</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rv_kwargs</a:t>
            </a:r>
            <a:r>
              <a:rPr lang="en-US" sz="1400" dirty="0">
                <a:latin typeface="Consolas" panose="020B0609020204030204" pitchFamily="49" charset="0"/>
              </a:rPr>
              <a:t>["value"] = </a:t>
            </a:r>
            <a:r>
              <a:rPr lang="en-US" sz="1400" dirty="0" err="1">
                <a:latin typeface="Consolas" panose="020B0609020204030204" pitchFamily="49" charset="0"/>
              </a:rPr>
              <a:t>np.mean</a:t>
            </a:r>
            <a:r>
              <a:rPr lang="en-US" sz="1400" dirty="0">
                <a:latin typeface="Consolas" panose="020B0609020204030204" pitchFamily="49" charset="0"/>
              </a:rPr>
              <a:t>(</a:t>
            </a:r>
            <a:r>
              <a:rPr lang="en-US" sz="1400" dirty="0" err="1">
                <a:latin typeface="Consolas" panose="020B0609020204030204" pitchFamily="49" charset="0"/>
              </a:rPr>
              <a:t>avg_stddev</a:t>
            </a:r>
            <a:r>
              <a:rPr lang="en-US" sz="1400" dirty="0">
                <a:latin typeface="Consolas" panose="020B0609020204030204" pitchFamily="49" charset="0"/>
              </a:rPr>
              <a:t>_, 0)</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elif</a:t>
            </a:r>
            <a:r>
              <a:rPr lang="en-US" sz="1400" dirty="0">
                <a:latin typeface="Consolas" panose="020B0609020204030204" pitchFamily="49" charset="0"/>
              </a:rPr>
              <a:t> name == "</a:t>
            </a:r>
            <a:r>
              <a:rPr lang="en-US" sz="1400" dirty="0" err="1">
                <a:latin typeface="Consolas" panose="020B0609020204030204" pitchFamily="49" charset="0"/>
              </a:rPr>
              <a:t>school_effects_standard</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rv_kwargs</a:t>
            </a:r>
            <a:r>
              <a:rPr lang="en-US" sz="1400" dirty="0">
                <a:latin typeface="Consolas" panose="020B0609020204030204" pitchFamily="49" charset="0"/>
              </a:rPr>
              <a:t>["value"] = </a:t>
            </a:r>
            <a:r>
              <a:rPr lang="en-US" sz="1400" dirty="0" err="1">
                <a:latin typeface="Consolas" panose="020B0609020204030204" pitchFamily="49" charset="0"/>
              </a:rPr>
              <a:t>np.mean</a:t>
            </a:r>
            <a:r>
              <a:rPr lang="en-US" sz="1400" dirty="0">
                <a:latin typeface="Consolas" panose="020B0609020204030204" pitchFamily="49" charset="0"/>
              </a:rPr>
              <a:t>(</a:t>
            </a:r>
            <a:r>
              <a:rPr lang="en-US" sz="1400" dirty="0" err="1">
                <a:latin typeface="Consolas" panose="020B0609020204030204" pitchFamily="49" charset="0"/>
              </a:rPr>
              <a:t>school_effects_standard</a:t>
            </a:r>
            <a:r>
              <a:rPr lang="en-US" sz="1400" dirty="0">
                <a:latin typeface="Consolas" panose="020B0609020204030204" pitchFamily="49" charset="0"/>
              </a:rPr>
              <a:t>_, 0)</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rv_constructor</a:t>
            </a:r>
            <a:r>
              <a:rPr lang="en-US" sz="1400" dirty="0">
                <a:latin typeface="Consolas" panose="020B0609020204030204" pitchFamily="49" charset="0"/>
              </a:rPr>
              <a:t>(*</a:t>
            </a:r>
            <a:r>
              <a:rPr lang="en-US" sz="1400" dirty="0" err="1">
                <a:latin typeface="Consolas" panose="020B0609020204030204" pitchFamily="49" charset="0"/>
              </a:rPr>
              <a:t>rv_args</a:t>
            </a:r>
            <a:r>
              <a:rPr lang="en-US" sz="1400" dirty="0">
                <a:latin typeface="Consolas" panose="020B0609020204030204" pitchFamily="49" charset="0"/>
              </a:rPr>
              <a:t>, **</a:t>
            </a:r>
            <a:r>
              <a:rPr lang="en-US" sz="1400" dirty="0" err="1">
                <a:latin typeface="Consolas" panose="020B0609020204030204" pitchFamily="49" charset="0"/>
              </a:rPr>
              <a:t>rv_kwargs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ed.interception</a:t>
            </a:r>
            <a:r>
              <a:rPr lang="en-US" sz="1400" dirty="0">
                <a:latin typeface="Consolas" panose="020B0609020204030204" pitchFamily="49" charset="0"/>
              </a:rPr>
              <a:t>(interceptor):</a:t>
            </a:r>
          </a:p>
          <a:p>
            <a:pPr marL="0" indent="0">
              <a:buNone/>
            </a:pPr>
            <a:r>
              <a:rPr lang="en-US" sz="1400" dirty="0">
                <a:latin typeface="Consolas" panose="020B0609020204030204" pitchFamily="49" charset="0"/>
              </a:rPr>
              <a:t>  posterior = </a:t>
            </a:r>
            <a:r>
              <a:rPr lang="en-US" sz="1400" dirty="0" err="1">
                <a:latin typeface="Consolas" panose="020B0609020204030204" pitchFamily="49" charset="0"/>
              </a:rPr>
              <a:t>schools_model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num_schools</a:t>
            </a:r>
            <a:r>
              <a:rPr lang="en-US" sz="1400" dirty="0">
                <a:latin typeface="Consolas" panose="020B0609020204030204" pitchFamily="49" charset="0"/>
              </a:rPr>
              <a:t>=</a:t>
            </a:r>
            <a:r>
              <a:rPr lang="en-US" sz="1400" dirty="0" err="1">
                <a:latin typeface="Consolas" panose="020B0609020204030204" pitchFamily="49" charset="0"/>
              </a:rPr>
              <a:t>num_schools</a:t>
            </a:r>
            <a:r>
              <a:rPr lang="en-US" sz="1400" dirty="0">
                <a:latin typeface="Consolas" panose="020B0609020204030204" pitchFamily="49" charset="0"/>
              </a:rPr>
              <a:t>, </a:t>
            </a:r>
            <a:r>
              <a:rPr lang="en-US" sz="1400" dirty="0" err="1">
                <a:latin typeface="Consolas" panose="020B0609020204030204" pitchFamily="49" charset="0"/>
              </a:rPr>
              <a:t>treatment_stddevs</a:t>
            </a:r>
            <a:r>
              <a:rPr lang="en-US" sz="1400" dirty="0">
                <a:latin typeface="Consolas" panose="020B0609020204030204" pitchFamily="49" charset="0"/>
              </a:rPr>
              <a:t>=</a:t>
            </a:r>
            <a:r>
              <a:rPr lang="en-US" sz="1400" dirty="0" err="1">
                <a:latin typeface="Consolas" panose="020B0609020204030204" pitchFamily="49" charset="0"/>
              </a:rPr>
              <a:t>treatment_stddevs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tf.Session</a:t>
            </a:r>
            <a:r>
              <a:rPr lang="en-US" sz="1400" dirty="0">
                <a:latin typeface="Consolas" panose="020B0609020204030204" pitchFamily="49" charset="0"/>
              </a:rPr>
              <a:t>() as </a:t>
            </a:r>
            <a:r>
              <a:rPr lang="en-US" sz="1400" dirty="0" err="1">
                <a:latin typeface="Consolas" panose="020B0609020204030204" pitchFamily="49" charset="0"/>
              </a:rPr>
              <a:t>sess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posterior_predictive</a:t>
            </a:r>
            <a:r>
              <a:rPr lang="en-US" sz="1400" dirty="0">
                <a:latin typeface="Consolas" panose="020B0609020204030204" pitchFamily="49" charset="0"/>
              </a:rPr>
              <a:t> = </a:t>
            </a:r>
            <a:r>
              <a:rPr lang="en-US" sz="1400" dirty="0" err="1">
                <a:latin typeface="Consolas" panose="020B0609020204030204" pitchFamily="49" charset="0"/>
              </a:rPr>
              <a:t>sess.run</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posterior.distribution.sample</a:t>
            </a:r>
            <a:r>
              <a:rPr lang="en-US" sz="1400" dirty="0">
                <a:latin typeface="Consolas" panose="020B0609020204030204" pitchFamily="49" charset="0"/>
              </a:rPr>
              <a:t>(</a:t>
            </a:r>
            <a:r>
              <a:rPr lang="en-US" sz="1400" dirty="0" err="1">
                <a:latin typeface="Consolas" panose="020B0609020204030204" pitchFamily="49" charset="0"/>
              </a:rPr>
              <a:t>sample_shape</a:t>
            </a:r>
            <a:r>
              <a:rPr lang="en-US" sz="1400" dirty="0">
                <a:latin typeface="Consolas" panose="020B0609020204030204" pitchFamily="49" charset="0"/>
              </a:rPr>
              <a:t>=(5000)))</a:t>
            </a:r>
          </a:p>
        </p:txBody>
      </p:sp>
    </p:spTree>
    <p:extLst>
      <p:ext uri="{BB962C8B-B14F-4D97-AF65-F5344CB8AC3E}">
        <p14:creationId xmlns:p14="http://schemas.microsoft.com/office/powerpoint/2010/main" val="1309935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peech Bubble: Rectangle 5">
            <a:extLst>
              <a:ext uri="{FF2B5EF4-FFF2-40B4-BE49-F238E27FC236}">
                <a16:creationId xmlns:a16="http://schemas.microsoft.com/office/drawing/2014/main" id="{BB852B8B-9425-4AC9-BC53-6EEEDA25FB70}"/>
              </a:ext>
            </a:extLst>
          </p:cNvPr>
          <p:cNvSpPr/>
          <p:nvPr/>
        </p:nvSpPr>
        <p:spPr>
          <a:xfrm>
            <a:off x="265293" y="265292"/>
            <a:ext cx="3144335" cy="61264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Results</a:t>
            </a:r>
          </a:p>
        </p:txBody>
      </p:sp>
      <p:pic>
        <p:nvPicPr>
          <p:cNvPr id="2" name="Picture 1">
            <a:extLst>
              <a:ext uri="{FF2B5EF4-FFF2-40B4-BE49-F238E27FC236}">
                <a16:creationId xmlns:a16="http://schemas.microsoft.com/office/drawing/2014/main" id="{31C75A2A-F908-4E04-A41A-6F442F68A4EA}"/>
              </a:ext>
            </a:extLst>
          </p:cNvPr>
          <p:cNvPicPr>
            <a:picLocks noChangeAspect="1"/>
          </p:cNvPicPr>
          <p:nvPr/>
        </p:nvPicPr>
        <p:blipFill>
          <a:blip r:embed="rId2"/>
          <a:stretch>
            <a:fillRect/>
          </a:stretch>
        </p:blipFill>
        <p:spPr>
          <a:xfrm>
            <a:off x="3893241" y="0"/>
            <a:ext cx="8087710" cy="6858000"/>
          </a:xfrm>
          <a:prstGeom prst="rect">
            <a:avLst/>
          </a:prstGeom>
        </p:spPr>
      </p:pic>
    </p:spTree>
    <p:extLst>
      <p:ext uri="{BB962C8B-B14F-4D97-AF65-F5344CB8AC3E}">
        <p14:creationId xmlns:p14="http://schemas.microsoft.com/office/powerpoint/2010/main" val="38489810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4ED8-A66C-4F8C-85AD-2AA39B3A66E6}"/>
              </a:ext>
            </a:extLst>
          </p:cNvPr>
          <p:cNvSpPr>
            <a:spLocks noGrp="1"/>
          </p:cNvSpPr>
          <p:nvPr>
            <p:ph type="title"/>
          </p:nvPr>
        </p:nvSpPr>
        <p:spPr/>
        <p:txBody>
          <a:bodyPr/>
          <a:lstStyle/>
          <a:p>
            <a:r>
              <a:rPr lang="en-US" dirty="0"/>
              <a:t>PyMC4</a:t>
            </a:r>
          </a:p>
        </p:txBody>
      </p:sp>
      <p:sp>
        <p:nvSpPr>
          <p:cNvPr id="3" name="Text Placeholder 2">
            <a:extLst>
              <a:ext uri="{FF2B5EF4-FFF2-40B4-BE49-F238E27FC236}">
                <a16:creationId xmlns:a16="http://schemas.microsoft.com/office/drawing/2014/main" id="{A58DBF74-5C29-4374-9CFB-7117F6FC582F}"/>
              </a:ext>
            </a:extLst>
          </p:cNvPr>
          <p:cNvSpPr>
            <a:spLocks noGrp="1"/>
          </p:cNvSpPr>
          <p:nvPr>
            <p:ph type="body" idx="1"/>
          </p:nvPr>
        </p:nvSpPr>
        <p:spPr/>
        <p:txBody>
          <a:bodyPr/>
          <a:lstStyle/>
          <a:p>
            <a:r>
              <a:rPr lang="en-US" dirty="0"/>
              <a:t>A </a:t>
            </a:r>
            <a:r>
              <a:rPr lang="en-US" dirty="0" err="1"/>
              <a:t>Keras</a:t>
            </a:r>
            <a:r>
              <a:rPr lang="en-US" dirty="0"/>
              <a:t> for TFP?</a:t>
            </a:r>
          </a:p>
        </p:txBody>
      </p:sp>
    </p:spTree>
    <p:extLst>
      <p:ext uri="{BB962C8B-B14F-4D97-AF65-F5344CB8AC3E}">
        <p14:creationId xmlns:p14="http://schemas.microsoft.com/office/powerpoint/2010/main" val="27379214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F8CC46-D94E-4298-A1B5-2E7CADF4C310}"/>
              </a:ext>
            </a:extLst>
          </p:cNvPr>
          <p:cNvSpPr>
            <a:spLocks noGrp="1"/>
          </p:cNvSpPr>
          <p:nvPr>
            <p:ph type="title"/>
          </p:nvPr>
        </p:nvSpPr>
        <p:spPr/>
        <p:txBody>
          <a:bodyPr/>
          <a:lstStyle/>
          <a:p>
            <a:r>
              <a:rPr lang="en-US" dirty="0"/>
              <a:t>8 Schools in PyMC4</a:t>
            </a:r>
          </a:p>
        </p:txBody>
      </p:sp>
      <p:sp>
        <p:nvSpPr>
          <p:cNvPr id="5" name="Content Placeholder 4">
            <a:extLst>
              <a:ext uri="{FF2B5EF4-FFF2-40B4-BE49-F238E27FC236}">
                <a16:creationId xmlns:a16="http://schemas.microsoft.com/office/drawing/2014/main" id="{017B094D-036F-4DA1-B916-0E6BB6821358}"/>
              </a:ext>
            </a:extLst>
          </p:cNvPr>
          <p:cNvSpPr>
            <a:spLocks noGrp="1"/>
          </p:cNvSpPr>
          <p:nvPr>
            <p:ph idx="1"/>
          </p:nvPr>
        </p:nvSpPr>
        <p:spPr/>
        <p:txBody>
          <a:bodyPr>
            <a:normAutofit/>
          </a:bodyPr>
          <a:lstStyle/>
          <a:p>
            <a:pPr marL="0" indent="0">
              <a:buNone/>
            </a:pPr>
            <a:r>
              <a:rPr lang="en-US" sz="1400" dirty="0">
                <a:latin typeface="Consolas" panose="020B0609020204030204" pitchFamily="49" charset="0"/>
              </a:rPr>
              <a:t>import </a:t>
            </a:r>
            <a:r>
              <a:rPr lang="en-US" sz="1400" dirty="0" err="1">
                <a:latin typeface="Consolas" panose="020B0609020204030204" pitchFamily="49" charset="0"/>
              </a:rPr>
              <a:t>numpy</a:t>
            </a:r>
            <a:r>
              <a:rPr lang="en-US" sz="1400" dirty="0">
                <a:latin typeface="Consolas" panose="020B0609020204030204" pitchFamily="49" charset="0"/>
              </a:rPr>
              <a:t> as np</a:t>
            </a:r>
          </a:p>
          <a:p>
            <a:pPr marL="0" indent="0">
              <a:buNone/>
            </a:pPr>
            <a:r>
              <a:rPr lang="en-US" sz="1400" dirty="0">
                <a:latin typeface="Consolas" panose="020B0609020204030204" pitchFamily="49" charset="0"/>
              </a:rPr>
              <a:t>import pymc4 as pm4</a:t>
            </a:r>
          </a:p>
          <a:p>
            <a:pPr marL="0" indent="0">
              <a:buNone/>
            </a:pPr>
            <a:r>
              <a:rPr lang="en-US" sz="1400" dirty="0">
                <a:latin typeface="Consolas" panose="020B0609020204030204" pitchFamily="49" charset="0"/>
              </a:rPr>
              <a:t>import </a:t>
            </a:r>
            <a:r>
              <a:rPr lang="en-US" sz="1400" dirty="0" err="1">
                <a:latin typeface="Consolas" panose="020B0609020204030204" pitchFamily="49" charset="0"/>
              </a:rPr>
              <a:t>tensorflow</a:t>
            </a:r>
            <a:r>
              <a:rPr lang="en-US" sz="1400" dirty="0">
                <a:latin typeface="Consolas" panose="020B0609020204030204" pitchFamily="49" charset="0"/>
              </a:rPr>
              <a:t> as </a:t>
            </a:r>
            <a:r>
              <a:rPr lang="en-US" sz="1400" dirty="0" err="1">
                <a:latin typeface="Consolas" panose="020B0609020204030204" pitchFamily="49" charset="0"/>
              </a:rPr>
              <a:t>tf</a:t>
            </a:r>
            <a:r>
              <a:rPr lang="en-US" sz="1400" dirty="0">
                <a:latin typeface="Consolas" panose="020B0609020204030204" pitchFamily="49" charset="0"/>
              </a:rPr>
              <a:t> # For Random Variable operation</a:t>
            </a:r>
          </a:p>
          <a:p>
            <a:pPr marL="0" indent="0">
              <a:buNone/>
            </a:pPr>
            <a:r>
              <a:rPr lang="en-US" sz="1400" dirty="0">
                <a:latin typeface="Consolas" panose="020B0609020204030204" pitchFamily="49" charset="0"/>
              </a:rPr>
              <a:t>from </a:t>
            </a:r>
            <a:r>
              <a:rPr lang="en-US" sz="1400" dirty="0" err="1">
                <a:latin typeface="Consolas" panose="020B0609020204030204" pitchFamily="49" charset="0"/>
              </a:rPr>
              <a:t>tensorflow_probability</a:t>
            </a:r>
            <a:r>
              <a:rPr lang="en-US" sz="1400" dirty="0">
                <a:latin typeface="Consolas" panose="020B0609020204030204" pitchFamily="49" charset="0"/>
              </a:rPr>
              <a:t> import edward2 as ed # For defining random variables</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J = 8 # No. of schools</a:t>
            </a:r>
          </a:p>
          <a:p>
            <a:pPr marL="0" indent="0">
              <a:buNone/>
            </a:pPr>
            <a:r>
              <a:rPr lang="en-US" sz="1400" dirty="0">
                <a:latin typeface="Consolas" panose="020B0609020204030204" pitchFamily="49" charset="0"/>
              </a:rPr>
              <a:t>y = </a:t>
            </a:r>
            <a:r>
              <a:rPr lang="en-US" sz="1400" dirty="0" err="1">
                <a:latin typeface="Consolas" panose="020B0609020204030204" pitchFamily="49" charset="0"/>
              </a:rPr>
              <a:t>np.array</a:t>
            </a:r>
            <a:r>
              <a:rPr lang="en-US" sz="1400" dirty="0">
                <a:latin typeface="Consolas" panose="020B0609020204030204" pitchFamily="49" charset="0"/>
              </a:rPr>
              <a:t>([28.,  8., -3.,  7., -1.,  1., 18., 12.])</a:t>
            </a:r>
          </a:p>
          <a:p>
            <a:pPr marL="0" indent="0">
              <a:buNone/>
            </a:pPr>
            <a:r>
              <a:rPr lang="en-US" sz="1400" dirty="0">
                <a:latin typeface="Consolas" panose="020B0609020204030204" pitchFamily="49" charset="0"/>
              </a:rPr>
              <a:t>sigma = </a:t>
            </a:r>
            <a:r>
              <a:rPr lang="en-US" sz="1400" dirty="0" err="1">
                <a:latin typeface="Consolas" panose="020B0609020204030204" pitchFamily="49" charset="0"/>
              </a:rPr>
              <a:t>np.array</a:t>
            </a:r>
            <a:r>
              <a:rPr lang="en-US" sz="1400" dirty="0">
                <a:latin typeface="Consolas" panose="020B0609020204030204" pitchFamily="49" charset="0"/>
              </a:rPr>
              <a:t>([15., 10., 16., 11.,  9., 11., 10., 18.])</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2408558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F8CC46-D94E-4298-A1B5-2E7CADF4C310}"/>
              </a:ext>
            </a:extLst>
          </p:cNvPr>
          <p:cNvSpPr>
            <a:spLocks noGrp="1"/>
          </p:cNvSpPr>
          <p:nvPr>
            <p:ph type="title"/>
          </p:nvPr>
        </p:nvSpPr>
        <p:spPr/>
        <p:txBody>
          <a:bodyPr/>
          <a:lstStyle/>
          <a:p>
            <a:r>
              <a:rPr lang="en-US" dirty="0"/>
              <a:t>8 Schools in PyMC4</a:t>
            </a:r>
          </a:p>
        </p:txBody>
      </p:sp>
      <p:sp>
        <p:nvSpPr>
          <p:cNvPr id="5" name="Content Placeholder 4">
            <a:extLst>
              <a:ext uri="{FF2B5EF4-FFF2-40B4-BE49-F238E27FC236}">
                <a16:creationId xmlns:a16="http://schemas.microsoft.com/office/drawing/2014/main" id="{017B094D-036F-4DA1-B916-0E6BB6821358}"/>
              </a:ext>
            </a:extLst>
          </p:cNvPr>
          <p:cNvSpPr>
            <a:spLocks noGrp="1"/>
          </p:cNvSpPr>
          <p:nvPr>
            <p:ph idx="1"/>
          </p:nvPr>
        </p:nvSpPr>
        <p:spPr>
          <a:xfrm>
            <a:off x="818712" y="2061275"/>
            <a:ext cx="10554574" cy="4796725"/>
          </a:xfrm>
        </p:spPr>
        <p:txBody>
          <a:bodyPr>
            <a:normAutofit fontScale="77500" lnSpcReduction="20000"/>
          </a:bodyPr>
          <a:lstStyle/>
          <a:p>
            <a:pPr marL="0" indent="0">
              <a:buNone/>
            </a:pPr>
            <a:r>
              <a:rPr lang="en-US" sz="1400" dirty="0">
                <a:latin typeface="Consolas" panose="020B0609020204030204" pitchFamily="49" charset="0"/>
              </a:rPr>
              <a:t>pymc4_non_centered_eight = pm4.Model(</a:t>
            </a:r>
            <a:r>
              <a:rPr lang="en-US" sz="1400" dirty="0" err="1">
                <a:latin typeface="Consolas" panose="020B0609020204030204" pitchFamily="49" charset="0"/>
              </a:rPr>
              <a:t>num_schools</a:t>
            </a:r>
            <a:r>
              <a:rPr lang="en-US" sz="1400" dirty="0">
                <a:latin typeface="Consolas" panose="020B0609020204030204" pitchFamily="49" charset="0"/>
              </a:rPr>
              <a:t>=J, y=y, sigma=sigma)</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@pymc4_non_centered_eight.define</a:t>
            </a:r>
          </a:p>
          <a:p>
            <a:pPr marL="0" indent="0">
              <a:buNone/>
            </a:pPr>
            <a:r>
              <a:rPr lang="en-US" sz="1400" dirty="0">
                <a:latin typeface="Consolas" panose="020B0609020204030204" pitchFamily="49" charset="0"/>
              </a:rPr>
              <a:t>def process(</a:t>
            </a:r>
            <a:r>
              <a:rPr lang="en-US" sz="1400" dirty="0" err="1">
                <a:latin typeface="Consolas" panose="020B0609020204030204" pitchFamily="49" charset="0"/>
              </a:rPr>
              <a:t>cfg</a:t>
            </a:r>
            <a:r>
              <a:rPr lang="en-US" sz="1400" dirty="0">
                <a:latin typeface="Consolas" panose="020B0609020204030204" pitchFamily="49" charset="0"/>
              </a:rPr>
              <a:t>):</a:t>
            </a:r>
          </a:p>
          <a:p>
            <a:pPr marL="0" indent="0">
              <a:buNone/>
            </a:pPr>
            <a:r>
              <a:rPr lang="en-US" sz="1400" dirty="0">
                <a:latin typeface="Consolas" panose="020B0609020204030204" pitchFamily="49" charset="0"/>
              </a:rPr>
              <a:t>    mu = </a:t>
            </a:r>
            <a:r>
              <a:rPr lang="en-US" sz="1400" dirty="0" err="1">
                <a:latin typeface="Consolas" panose="020B0609020204030204" pitchFamily="49" charset="0"/>
              </a:rPr>
              <a:t>ed.Normal</a:t>
            </a:r>
            <a:r>
              <a:rPr lang="en-US" sz="1400" dirty="0">
                <a:latin typeface="Consolas" panose="020B0609020204030204" pitchFamily="49" charset="0"/>
              </a:rPr>
              <a:t>(loc=0., scale=5., name="mu")</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log_tau</a:t>
            </a:r>
            <a:r>
              <a:rPr lang="en-US" sz="1400" dirty="0">
                <a:latin typeface="Consolas" panose="020B0609020204030204" pitchFamily="49" charset="0"/>
              </a:rPr>
              <a:t> = </a:t>
            </a:r>
            <a:r>
              <a:rPr lang="en-US" sz="1400" dirty="0" err="1">
                <a:latin typeface="Consolas" panose="020B0609020204030204" pitchFamily="49" charset="0"/>
              </a:rPr>
              <a:t>ed.Normal</a:t>
            </a:r>
            <a:r>
              <a:rPr lang="en-US" sz="1400" dirty="0">
                <a:latin typeface="Consolas" panose="020B0609020204030204" pitchFamily="49" charset="0"/>
              </a:rPr>
              <a:t>(</a:t>
            </a:r>
          </a:p>
          <a:p>
            <a:pPr marL="0" indent="0">
              <a:buNone/>
            </a:pPr>
            <a:r>
              <a:rPr lang="en-US" sz="1400" dirty="0">
                <a:latin typeface="Consolas" panose="020B0609020204030204" pitchFamily="49" charset="0"/>
              </a:rPr>
              <a:t>        loc=5., scale=1., name="</a:t>
            </a:r>
            <a:r>
              <a:rPr lang="en-US" sz="1400" dirty="0" err="1">
                <a:latin typeface="Consolas" panose="020B0609020204030204" pitchFamily="49" charset="0"/>
              </a:rPr>
              <a:t>log_tau</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theta_prime</a:t>
            </a:r>
            <a:r>
              <a:rPr lang="en-US" sz="1400" dirty="0">
                <a:latin typeface="Consolas" panose="020B0609020204030204" pitchFamily="49" charset="0"/>
              </a:rPr>
              <a:t> = </a:t>
            </a:r>
            <a:r>
              <a:rPr lang="en-US" sz="1400" dirty="0" err="1">
                <a:latin typeface="Consolas" panose="020B0609020204030204" pitchFamily="49" charset="0"/>
              </a:rPr>
              <a:t>ed.Normal</a:t>
            </a:r>
            <a:r>
              <a:rPr lang="en-US" sz="1400" dirty="0">
                <a:latin typeface="Consolas" panose="020B0609020204030204" pitchFamily="49" charset="0"/>
              </a:rPr>
              <a:t>(</a:t>
            </a:r>
          </a:p>
          <a:p>
            <a:pPr marL="0" indent="0">
              <a:buNone/>
            </a:pPr>
            <a:r>
              <a:rPr lang="en-US" sz="1400" dirty="0">
                <a:latin typeface="Consolas" panose="020B0609020204030204" pitchFamily="49" charset="0"/>
              </a:rPr>
              <a:t>        loc=</a:t>
            </a:r>
            <a:r>
              <a:rPr lang="en-US" sz="1400" dirty="0" err="1">
                <a:latin typeface="Consolas" panose="020B0609020204030204" pitchFamily="49" charset="0"/>
              </a:rPr>
              <a:t>tf.zeros</a:t>
            </a:r>
            <a:r>
              <a:rPr lang="en-US" sz="1400" dirty="0">
                <a:latin typeface="Consolas" panose="020B0609020204030204" pitchFamily="49" charset="0"/>
              </a:rPr>
              <a:t>(</a:t>
            </a:r>
            <a:r>
              <a:rPr lang="en-US" sz="1400" dirty="0" err="1">
                <a:latin typeface="Consolas" panose="020B0609020204030204" pitchFamily="49" charset="0"/>
              </a:rPr>
              <a:t>cfg.num_schools</a:t>
            </a:r>
            <a:r>
              <a:rPr lang="en-US" sz="1400" dirty="0">
                <a:latin typeface="Consolas" panose="020B0609020204030204" pitchFamily="49" charset="0"/>
              </a:rPr>
              <a:t>),</a:t>
            </a:r>
          </a:p>
          <a:p>
            <a:pPr marL="0" indent="0">
              <a:buNone/>
            </a:pPr>
            <a:r>
              <a:rPr lang="en-US" sz="1400" dirty="0">
                <a:latin typeface="Consolas" panose="020B0609020204030204" pitchFamily="49" charset="0"/>
              </a:rPr>
              <a:t>        scale=</a:t>
            </a:r>
            <a:r>
              <a:rPr lang="en-US" sz="1400" dirty="0" err="1">
                <a:latin typeface="Consolas" panose="020B0609020204030204" pitchFamily="49" charset="0"/>
              </a:rPr>
              <a:t>tf.ones</a:t>
            </a:r>
            <a:r>
              <a:rPr lang="en-US" sz="1400" dirty="0">
                <a:latin typeface="Consolas" panose="020B0609020204030204" pitchFamily="49" charset="0"/>
              </a:rPr>
              <a:t>(</a:t>
            </a:r>
            <a:r>
              <a:rPr lang="en-US" sz="1400" dirty="0" err="1">
                <a:latin typeface="Consolas" panose="020B0609020204030204" pitchFamily="49" charset="0"/>
              </a:rPr>
              <a:t>cfg.num_schools</a:t>
            </a:r>
            <a:r>
              <a:rPr lang="en-US" sz="1400" dirty="0">
                <a:latin typeface="Consolas" panose="020B0609020204030204" pitchFamily="49" charset="0"/>
              </a:rPr>
              <a:t>),</a:t>
            </a:r>
          </a:p>
          <a:p>
            <a:pPr marL="0" indent="0">
              <a:buNone/>
            </a:pPr>
            <a:r>
              <a:rPr lang="en-US" sz="1400" dirty="0">
                <a:latin typeface="Consolas" panose="020B0609020204030204" pitchFamily="49" charset="0"/>
              </a:rPr>
              <a:t>        name="</a:t>
            </a:r>
            <a:r>
              <a:rPr lang="en-US" sz="1400" dirty="0" err="1">
                <a:latin typeface="Consolas" panose="020B0609020204030204" pitchFamily="49" charset="0"/>
              </a:rPr>
              <a:t>theta_prime</a:t>
            </a:r>
            <a:r>
              <a:rPr lang="en-US" sz="1400" dirty="0">
                <a:latin typeface="Consolas" panose="020B0609020204030204" pitchFamily="49" charset="0"/>
              </a:rPr>
              <a:t>")</a:t>
            </a:r>
          </a:p>
          <a:p>
            <a:pPr marL="0" indent="0">
              <a:buNone/>
            </a:pPr>
            <a:r>
              <a:rPr lang="en-US" sz="1400" dirty="0">
                <a:latin typeface="Consolas" panose="020B0609020204030204" pitchFamily="49" charset="0"/>
              </a:rPr>
              <a:t>    theta = mu + </a:t>
            </a:r>
            <a:r>
              <a:rPr lang="en-US" sz="1400" dirty="0" err="1">
                <a:latin typeface="Consolas" panose="020B0609020204030204" pitchFamily="49" charset="0"/>
              </a:rPr>
              <a:t>tf.exp</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log_tau</a:t>
            </a:r>
            <a:r>
              <a:rPr lang="en-US" sz="1400" dirty="0">
                <a:latin typeface="Consolas" panose="020B0609020204030204" pitchFamily="49" charset="0"/>
              </a:rPr>
              <a:t>) * </a:t>
            </a:r>
            <a:r>
              <a:rPr lang="en-US" sz="1400" dirty="0" err="1">
                <a:latin typeface="Consolas" panose="020B0609020204030204" pitchFamily="49" charset="0"/>
              </a:rPr>
              <a:t>theta_prime</a:t>
            </a:r>
            <a:endParaRPr lang="en-US" sz="1400" dirty="0">
              <a:latin typeface="Consolas" panose="020B0609020204030204" pitchFamily="49" charset="0"/>
            </a:endParaRPr>
          </a:p>
          <a:p>
            <a:pPr marL="0" indent="0">
              <a:buNone/>
            </a:pPr>
            <a:r>
              <a:rPr lang="en-US" sz="1400" dirty="0">
                <a:latin typeface="Consolas" panose="020B0609020204030204" pitchFamily="49" charset="0"/>
              </a:rPr>
              <a:t>    y = </a:t>
            </a:r>
            <a:r>
              <a:rPr lang="en-US" sz="1400" dirty="0" err="1">
                <a:latin typeface="Consolas" panose="020B0609020204030204" pitchFamily="49" charset="0"/>
              </a:rPr>
              <a:t>ed.Normal</a:t>
            </a:r>
            <a:r>
              <a:rPr lang="en-US" sz="1400" dirty="0">
                <a:latin typeface="Consolas" panose="020B0609020204030204" pitchFamily="49" charset="0"/>
              </a:rPr>
              <a:t>(</a:t>
            </a:r>
          </a:p>
          <a:p>
            <a:pPr marL="0" indent="0">
              <a:buNone/>
            </a:pPr>
            <a:r>
              <a:rPr lang="en-US" sz="1400" dirty="0">
                <a:latin typeface="Consolas" panose="020B0609020204030204" pitchFamily="49" charset="0"/>
              </a:rPr>
              <a:t>        loc=theta,</a:t>
            </a:r>
          </a:p>
          <a:p>
            <a:pPr marL="0" indent="0">
              <a:buNone/>
            </a:pPr>
            <a:r>
              <a:rPr lang="en-US" sz="1400" dirty="0">
                <a:latin typeface="Consolas" panose="020B0609020204030204" pitchFamily="49" charset="0"/>
              </a:rPr>
              <a:t>        scale=np.float32(</a:t>
            </a:r>
            <a:r>
              <a:rPr lang="en-US" sz="1400" dirty="0" err="1">
                <a:latin typeface="Consolas" panose="020B0609020204030204" pitchFamily="49" charset="0"/>
              </a:rPr>
              <a:t>cfg.sigma</a:t>
            </a:r>
            <a:r>
              <a:rPr lang="en-US" sz="1400" dirty="0">
                <a:latin typeface="Consolas" panose="020B0609020204030204" pitchFamily="49" charset="0"/>
              </a:rPr>
              <a:t>),</a:t>
            </a:r>
          </a:p>
          <a:p>
            <a:pPr marL="0" indent="0">
              <a:buNone/>
            </a:pPr>
            <a:r>
              <a:rPr lang="en-US" sz="1400" dirty="0">
                <a:latin typeface="Consolas" panose="020B0609020204030204" pitchFamily="49" charset="0"/>
              </a:rPr>
              <a:t>        name="y")</a:t>
            </a:r>
          </a:p>
          <a:p>
            <a:pPr marL="0" indent="0">
              <a:buNone/>
            </a:pPr>
            <a:r>
              <a:rPr lang="en-US" sz="1400" dirty="0">
                <a:latin typeface="Consolas" panose="020B0609020204030204" pitchFamily="49" charset="0"/>
              </a:rPr>
              <a:t>    return y</a:t>
            </a:r>
          </a:p>
          <a:p>
            <a:pPr marL="0" indent="0">
              <a:buNone/>
            </a:pPr>
            <a:r>
              <a:rPr lang="en-US" sz="1400" dirty="0">
                <a:latin typeface="Consolas" panose="020B0609020204030204" pitchFamily="49" charset="0"/>
              </a:rPr>
              <a:t>pymc4_non_centered_eight.observe(y=y)</a:t>
            </a:r>
          </a:p>
        </p:txBody>
      </p:sp>
    </p:spTree>
    <p:extLst>
      <p:ext uri="{BB962C8B-B14F-4D97-AF65-F5344CB8AC3E}">
        <p14:creationId xmlns:p14="http://schemas.microsoft.com/office/powerpoint/2010/main" val="1245052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F8CC46-D94E-4298-A1B5-2E7CADF4C310}"/>
              </a:ext>
            </a:extLst>
          </p:cNvPr>
          <p:cNvSpPr>
            <a:spLocks noGrp="1"/>
          </p:cNvSpPr>
          <p:nvPr>
            <p:ph type="title"/>
          </p:nvPr>
        </p:nvSpPr>
        <p:spPr/>
        <p:txBody>
          <a:bodyPr/>
          <a:lstStyle/>
          <a:p>
            <a:r>
              <a:rPr lang="en-US" dirty="0"/>
              <a:t>8 Schools in PyMC4</a:t>
            </a:r>
          </a:p>
        </p:txBody>
      </p:sp>
      <p:sp>
        <p:nvSpPr>
          <p:cNvPr id="5" name="Content Placeholder 4">
            <a:extLst>
              <a:ext uri="{FF2B5EF4-FFF2-40B4-BE49-F238E27FC236}">
                <a16:creationId xmlns:a16="http://schemas.microsoft.com/office/drawing/2014/main" id="{017B094D-036F-4DA1-B916-0E6BB6821358}"/>
              </a:ext>
            </a:extLst>
          </p:cNvPr>
          <p:cNvSpPr>
            <a:spLocks noGrp="1"/>
          </p:cNvSpPr>
          <p:nvPr>
            <p:ph idx="1"/>
          </p:nvPr>
        </p:nvSpPr>
        <p:spPr>
          <a:xfrm>
            <a:off x="0" y="2222287"/>
            <a:ext cx="12192000" cy="3636511"/>
          </a:xfrm>
        </p:spPr>
        <p:txBody>
          <a:bodyPr>
            <a:normAutofit/>
          </a:bodyPr>
          <a:lstStyle/>
          <a:p>
            <a:pPr marL="0" indent="0">
              <a:buNone/>
            </a:pPr>
            <a:r>
              <a:rPr lang="en-US" sz="1200" dirty="0">
                <a:latin typeface="Consolas" panose="020B0609020204030204" pitchFamily="49" charset="0"/>
              </a:rPr>
              <a:t>pymc4_trace = pm4.sample(pymc4_non_centered_eight)</a:t>
            </a:r>
          </a:p>
          <a:p>
            <a:pPr marL="0" indent="0">
              <a:buNone/>
            </a:pPr>
            <a:r>
              <a:rPr lang="en-US" sz="1200" dirty="0">
                <a:latin typeface="Consolas" panose="020B0609020204030204" pitchFamily="49" charset="0"/>
              </a:rPr>
              <a:t>pymc4_theta = pymc4_trace['mu'][:, </a:t>
            </a:r>
            <a:r>
              <a:rPr lang="en-US" sz="1200" dirty="0" err="1">
                <a:latin typeface="Consolas" panose="020B0609020204030204" pitchFamily="49" charset="0"/>
              </a:rPr>
              <a:t>np.newaxis</a:t>
            </a:r>
            <a:r>
              <a:rPr lang="en-US" sz="1200" dirty="0">
                <a:latin typeface="Consolas" panose="020B0609020204030204" pitchFamily="49" charset="0"/>
              </a:rPr>
              <a:t>] + </a:t>
            </a:r>
            <a:r>
              <a:rPr lang="en-US" sz="1200" dirty="0" err="1">
                <a:latin typeface="Consolas" panose="020B0609020204030204" pitchFamily="49" charset="0"/>
              </a:rPr>
              <a:t>np.exp</a:t>
            </a:r>
            <a:r>
              <a:rPr lang="en-US" sz="1200" dirty="0">
                <a:latin typeface="Consolas" panose="020B0609020204030204" pitchFamily="49" charset="0"/>
              </a:rPr>
              <a:t>(pymc4_trace['</a:t>
            </a:r>
            <a:r>
              <a:rPr lang="en-US" sz="1200" dirty="0" err="1">
                <a:latin typeface="Consolas" panose="020B0609020204030204" pitchFamily="49" charset="0"/>
              </a:rPr>
              <a:t>log_tau</a:t>
            </a:r>
            <a:r>
              <a:rPr lang="en-US" sz="1200" dirty="0">
                <a:latin typeface="Consolas" panose="020B0609020204030204" pitchFamily="49" charset="0"/>
              </a:rPr>
              <a:t>'])[:, </a:t>
            </a:r>
            <a:r>
              <a:rPr lang="en-US" sz="1200" dirty="0" err="1">
                <a:latin typeface="Consolas" panose="020B0609020204030204" pitchFamily="49" charset="0"/>
              </a:rPr>
              <a:t>np.newaxis</a:t>
            </a:r>
            <a:r>
              <a:rPr lang="en-US" sz="1200" dirty="0">
                <a:latin typeface="Consolas" panose="020B0609020204030204" pitchFamily="49" charset="0"/>
              </a:rPr>
              <a:t>] * pymc4_trace['</a:t>
            </a:r>
            <a:r>
              <a:rPr lang="en-US" sz="1200" dirty="0" err="1">
                <a:latin typeface="Consolas" panose="020B0609020204030204" pitchFamily="49" charset="0"/>
              </a:rPr>
              <a:t>theta_prime</a:t>
            </a:r>
            <a:r>
              <a:rPr lang="en-US" sz="1200" dirty="0">
                <a:latin typeface="Consolas" panose="020B0609020204030204" pitchFamily="49" charset="0"/>
              </a:rPr>
              <a:t>']</a:t>
            </a:r>
          </a:p>
          <a:p>
            <a:pPr marL="0" indent="0">
              <a:buNone/>
            </a:pPr>
            <a:r>
              <a:rPr lang="en-US" sz="1200" dirty="0">
                <a:latin typeface="Consolas" panose="020B0609020204030204" pitchFamily="49" charset="0"/>
              </a:rPr>
              <a:t>print(</a:t>
            </a:r>
            <a:r>
              <a:rPr lang="en-US" sz="1200" dirty="0" err="1">
                <a:latin typeface="Consolas" panose="020B0609020204030204" pitchFamily="49" charset="0"/>
              </a:rPr>
              <a:t>np.mean</a:t>
            </a:r>
            <a:r>
              <a:rPr lang="en-US" sz="1200" dirty="0">
                <a:latin typeface="Consolas" panose="020B0609020204030204" pitchFamily="49" charset="0"/>
              </a:rPr>
              <a:t>(pymc4_theta, axis = 0))</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[14.93055    7.3458967  3.091199   6.523052   2.3198733  3.6610856  12.801121   7.5998383]</a:t>
            </a:r>
          </a:p>
          <a:p>
            <a:pPr marL="0" indent="0">
              <a:buNone/>
            </a:pPr>
            <a:endParaRPr lang="en-US" sz="1400" dirty="0">
              <a:latin typeface="Consolas" panose="020B0609020204030204" pitchFamily="49" charset="0"/>
            </a:endParaRPr>
          </a:p>
        </p:txBody>
      </p:sp>
    </p:spTree>
    <p:extLst>
      <p:ext uri="{BB962C8B-B14F-4D97-AF65-F5344CB8AC3E}">
        <p14:creationId xmlns:p14="http://schemas.microsoft.com/office/powerpoint/2010/main" val="22870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43BA08-26C5-4768-9D18-83371F697B78}"/>
              </a:ext>
            </a:extLst>
          </p:cNvPr>
          <p:cNvSpPr>
            <a:spLocks noGrp="1"/>
          </p:cNvSpPr>
          <p:nvPr>
            <p:ph type="title"/>
          </p:nvPr>
        </p:nvSpPr>
        <p:spPr/>
        <p:txBody>
          <a:bodyPr/>
          <a:lstStyle/>
          <a:p>
            <a:r>
              <a:rPr lang="en-US" dirty="0"/>
              <a:t>Why Hierarchical Models Matter?</a:t>
            </a:r>
          </a:p>
        </p:txBody>
      </p:sp>
      <p:sp>
        <p:nvSpPr>
          <p:cNvPr id="5" name="Text Placeholder 4">
            <a:extLst>
              <a:ext uri="{FF2B5EF4-FFF2-40B4-BE49-F238E27FC236}">
                <a16:creationId xmlns:a16="http://schemas.microsoft.com/office/drawing/2014/main" id="{A929F797-D7F2-4F4B-B620-23B919B4DF57}"/>
              </a:ext>
            </a:extLst>
          </p:cNvPr>
          <p:cNvSpPr>
            <a:spLocks noGrp="1"/>
          </p:cNvSpPr>
          <p:nvPr>
            <p:ph type="body" idx="1"/>
          </p:nvPr>
        </p:nvSpPr>
        <p:spPr/>
        <p:txBody>
          <a:bodyPr/>
          <a:lstStyle/>
          <a:p>
            <a:r>
              <a:rPr lang="en-US" dirty="0"/>
              <a:t>A Cognitive Perspective</a:t>
            </a:r>
          </a:p>
        </p:txBody>
      </p:sp>
    </p:spTree>
    <p:extLst>
      <p:ext uri="{BB962C8B-B14F-4D97-AF65-F5344CB8AC3E}">
        <p14:creationId xmlns:p14="http://schemas.microsoft.com/office/powerpoint/2010/main" val="150318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3FD3-AB29-456B-AA13-75966682C7CA}"/>
              </a:ext>
            </a:extLst>
          </p:cNvPr>
          <p:cNvSpPr>
            <a:spLocks noGrp="1"/>
          </p:cNvSpPr>
          <p:nvPr>
            <p:ph type="title"/>
          </p:nvPr>
        </p:nvSpPr>
        <p:spPr>
          <a:xfrm>
            <a:off x="0" y="0"/>
            <a:ext cx="5991367" cy="1719618"/>
          </a:xfrm>
        </p:spPr>
        <p:txBody>
          <a:bodyPr/>
          <a:lstStyle/>
          <a:p>
            <a:r>
              <a:rPr lang="en-US" sz="2000" dirty="0"/>
              <a:t>Common sense and context affect letter form perception: (</a:t>
            </a:r>
            <a:r>
              <a:rPr lang="en-US" sz="2000" dirty="0" err="1"/>
              <a:t>i</a:t>
            </a:r>
            <a:r>
              <a:rPr lang="en-US" sz="2000" dirty="0"/>
              <a:t>) m vs u and n. (ii) the same line segments are interpreted as N or S depending on </a:t>
            </a:r>
            <a:r>
              <a:rPr lang="en-US" sz="2000" dirty="0" err="1"/>
              <a:t>occluder</a:t>
            </a:r>
            <a:r>
              <a:rPr lang="en-US" sz="2000" dirty="0"/>
              <a:t> positions (iii) perception of the shapes aids the recognition .</a:t>
            </a:r>
          </a:p>
        </p:txBody>
      </p:sp>
      <p:pic>
        <p:nvPicPr>
          <p:cNvPr id="5" name="Picture 4">
            <a:extLst>
              <a:ext uri="{FF2B5EF4-FFF2-40B4-BE49-F238E27FC236}">
                <a16:creationId xmlns:a16="http://schemas.microsoft.com/office/drawing/2014/main" id="{1DB8F31D-3F6F-42C0-9D08-50FDE726F295}"/>
              </a:ext>
            </a:extLst>
          </p:cNvPr>
          <p:cNvPicPr>
            <a:picLocks noChangeAspect="1"/>
          </p:cNvPicPr>
          <p:nvPr/>
        </p:nvPicPr>
        <p:blipFill>
          <a:blip r:embed="rId2"/>
          <a:stretch>
            <a:fillRect/>
          </a:stretch>
        </p:blipFill>
        <p:spPr>
          <a:xfrm>
            <a:off x="1102307" y="2153436"/>
            <a:ext cx="3299983" cy="4161563"/>
          </a:xfrm>
          <a:prstGeom prst="rect">
            <a:avLst/>
          </a:prstGeom>
        </p:spPr>
      </p:pic>
      <p:pic>
        <p:nvPicPr>
          <p:cNvPr id="6" name="Picture 5">
            <a:extLst>
              <a:ext uri="{FF2B5EF4-FFF2-40B4-BE49-F238E27FC236}">
                <a16:creationId xmlns:a16="http://schemas.microsoft.com/office/drawing/2014/main" id="{646C4142-7459-4379-8484-7C6481E6F581}"/>
              </a:ext>
            </a:extLst>
          </p:cNvPr>
          <p:cNvPicPr>
            <a:picLocks noChangeAspect="1"/>
          </p:cNvPicPr>
          <p:nvPr/>
        </p:nvPicPr>
        <p:blipFill>
          <a:blip r:embed="rId3"/>
          <a:stretch>
            <a:fillRect/>
          </a:stretch>
        </p:blipFill>
        <p:spPr>
          <a:xfrm>
            <a:off x="4641257" y="2944118"/>
            <a:ext cx="7550743" cy="3370881"/>
          </a:xfrm>
          <a:prstGeom prst="rect">
            <a:avLst/>
          </a:prstGeom>
        </p:spPr>
      </p:pic>
      <p:pic>
        <p:nvPicPr>
          <p:cNvPr id="8" name="Picture 7">
            <a:extLst>
              <a:ext uri="{FF2B5EF4-FFF2-40B4-BE49-F238E27FC236}">
                <a16:creationId xmlns:a16="http://schemas.microsoft.com/office/drawing/2014/main" id="{DC8D27D2-C8FA-4E82-88C1-6A1D3F0B574B}"/>
              </a:ext>
            </a:extLst>
          </p:cNvPr>
          <p:cNvPicPr>
            <a:picLocks noChangeAspect="1"/>
          </p:cNvPicPr>
          <p:nvPr/>
        </p:nvPicPr>
        <p:blipFill>
          <a:blip r:embed="rId4"/>
          <a:stretch>
            <a:fillRect/>
          </a:stretch>
        </p:blipFill>
        <p:spPr>
          <a:xfrm>
            <a:off x="9989168" y="105142"/>
            <a:ext cx="2085204" cy="2651705"/>
          </a:xfrm>
          <a:prstGeom prst="rect">
            <a:avLst/>
          </a:prstGeom>
        </p:spPr>
      </p:pic>
    </p:spTree>
    <p:extLst>
      <p:ext uri="{BB962C8B-B14F-4D97-AF65-F5344CB8AC3E}">
        <p14:creationId xmlns:p14="http://schemas.microsoft.com/office/powerpoint/2010/main" val="277333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8419B2-A4BC-44C0-91B0-C2DA3923D54C}"/>
              </a:ext>
            </a:extLst>
          </p:cNvPr>
          <p:cNvPicPr>
            <a:picLocks noChangeAspect="1"/>
          </p:cNvPicPr>
          <p:nvPr/>
        </p:nvPicPr>
        <p:blipFill>
          <a:blip r:embed="rId2"/>
          <a:stretch>
            <a:fillRect/>
          </a:stretch>
        </p:blipFill>
        <p:spPr>
          <a:xfrm>
            <a:off x="2279393" y="0"/>
            <a:ext cx="7089894" cy="3510090"/>
          </a:xfrm>
          <a:prstGeom prst="rect">
            <a:avLst/>
          </a:prstGeom>
        </p:spPr>
      </p:pic>
      <p:pic>
        <p:nvPicPr>
          <p:cNvPr id="6" name="Picture 5">
            <a:extLst>
              <a:ext uri="{FF2B5EF4-FFF2-40B4-BE49-F238E27FC236}">
                <a16:creationId xmlns:a16="http://schemas.microsoft.com/office/drawing/2014/main" id="{F1A2DCD9-7641-4CD8-B258-FE745DA7B9B8}"/>
              </a:ext>
            </a:extLst>
          </p:cNvPr>
          <p:cNvPicPr>
            <a:picLocks noChangeAspect="1"/>
          </p:cNvPicPr>
          <p:nvPr/>
        </p:nvPicPr>
        <p:blipFill>
          <a:blip r:embed="rId3"/>
          <a:stretch>
            <a:fillRect/>
          </a:stretch>
        </p:blipFill>
        <p:spPr>
          <a:xfrm>
            <a:off x="2279393" y="3510090"/>
            <a:ext cx="8857240" cy="3235015"/>
          </a:xfrm>
          <a:prstGeom prst="rect">
            <a:avLst/>
          </a:prstGeom>
        </p:spPr>
      </p:pic>
    </p:spTree>
    <p:extLst>
      <p:ext uri="{BB962C8B-B14F-4D97-AF65-F5344CB8AC3E}">
        <p14:creationId xmlns:p14="http://schemas.microsoft.com/office/powerpoint/2010/main" val="1419846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03839E-6990-44ED-BE34-E29A6D603C65}"/>
              </a:ext>
            </a:extLst>
          </p:cNvPr>
          <p:cNvSpPr>
            <a:spLocks noGrp="1"/>
          </p:cNvSpPr>
          <p:nvPr>
            <p:ph type="title"/>
          </p:nvPr>
        </p:nvSpPr>
        <p:spPr/>
        <p:txBody>
          <a:bodyPr/>
          <a:lstStyle/>
          <a:p>
            <a:r>
              <a:rPr lang="en-US" dirty="0"/>
              <a:t>Perception as Inference</a:t>
            </a:r>
          </a:p>
        </p:txBody>
      </p:sp>
      <p:sp>
        <p:nvSpPr>
          <p:cNvPr id="5" name="Content Placeholder 4">
            <a:extLst>
              <a:ext uri="{FF2B5EF4-FFF2-40B4-BE49-F238E27FC236}">
                <a16:creationId xmlns:a16="http://schemas.microsoft.com/office/drawing/2014/main" id="{EC0F7D78-31A7-45B4-A85A-31A3A350960C}"/>
              </a:ext>
            </a:extLst>
          </p:cNvPr>
          <p:cNvSpPr>
            <a:spLocks noGrp="1"/>
          </p:cNvSpPr>
          <p:nvPr>
            <p:ph idx="1"/>
          </p:nvPr>
        </p:nvSpPr>
        <p:spPr/>
        <p:txBody>
          <a:bodyPr/>
          <a:lstStyle/>
          <a:p>
            <a:pPr marL="0" indent="0" algn="just">
              <a:buNone/>
            </a:pPr>
            <a:r>
              <a:rPr lang="en-US" dirty="0"/>
              <a:t>The properties of the world that we care about - which drive behavior - are not directly provided by sensory input. There are no sensors that measure surface shape, motion of objects, material properties, or object identity. Rather, these properties are entangled among multiple sensor values and must be </a:t>
            </a:r>
            <a:r>
              <a:rPr lang="en-US" i="1" dirty="0"/>
              <a:t>disentangled</a:t>
            </a:r>
            <a:r>
              <a:rPr lang="en-US" dirty="0"/>
              <a:t> to be made explicit.</a:t>
            </a:r>
          </a:p>
          <a:p>
            <a:pPr marL="0" indent="0" algn="just">
              <a:buNone/>
            </a:pPr>
            <a:r>
              <a:rPr lang="en-US" dirty="0"/>
              <a:t>Importantly, the nature of these disentangling problems is that they are often ill-posed, meaning that there is not enough information provided by the sensory data to uniquely recover the properties of interest. In other words, the various aspects of a scene that are needed to drive behavior can not simply be deduced from sensory measurements. Rather, they must be inferred by combining sensory data together with prior knowledge.</a:t>
            </a:r>
          </a:p>
        </p:txBody>
      </p:sp>
    </p:spTree>
    <p:extLst>
      <p:ext uri="{BB962C8B-B14F-4D97-AF65-F5344CB8AC3E}">
        <p14:creationId xmlns:p14="http://schemas.microsoft.com/office/powerpoint/2010/main" val="2661206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C75368-59C6-47C9-94A5-81D396CCE5D1}">
  <ds:schemaRefs>
    <ds:schemaRef ds:uri="http://schemas.microsoft.com/sharepoint/v3/contenttype/forms"/>
  </ds:schemaRefs>
</ds:datastoreItem>
</file>

<file path=customXml/itemProps2.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customXml/itemProps3.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4729</Words>
  <Application>Microsoft Office PowerPoint</Application>
  <PresentationFormat>Widescreen</PresentationFormat>
  <Paragraphs>303</Paragraphs>
  <Slides>55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Calibri</vt:lpstr>
      <vt:lpstr>Cambria Math</vt:lpstr>
      <vt:lpstr>Century Gothic</vt:lpstr>
      <vt:lpstr>Consolas</vt:lpstr>
      <vt:lpstr>Wingdings 2</vt:lpstr>
      <vt:lpstr>Quotable</vt:lpstr>
      <vt:lpstr>Probabilistic Programming</vt:lpstr>
      <vt:lpstr>Hierarchical Models</vt:lpstr>
      <vt:lpstr>Hierarchical Models</vt:lpstr>
      <vt:lpstr>Hierarchical Models</vt:lpstr>
      <vt:lpstr>Hierarchical Models</vt:lpstr>
      <vt:lpstr>Why Hierarchical Models Matter?</vt:lpstr>
      <vt:lpstr>Common sense and context affect letter form perception: (i) m vs u and n. (ii) the same line segments are interpreted as N or S depending on occluder positions (iii) perception of the shapes aids the recognition .</vt:lpstr>
      <vt:lpstr>PowerPoint Presentation</vt:lpstr>
      <vt:lpstr>Perception as Inference</vt:lpstr>
      <vt:lpstr>Perception as Inference</vt:lpstr>
      <vt:lpstr>What do these edges mean?</vt:lpstr>
      <vt:lpstr>The Problem of Disentangling</vt:lpstr>
      <vt:lpstr>Perception as Inference</vt:lpstr>
      <vt:lpstr>Hierarchical Bayesian Inference in Visual Cortex</vt:lpstr>
      <vt:lpstr>The Eight Schools Problem</vt:lpstr>
      <vt:lpstr>The Eight Schools Problem</vt:lpstr>
      <vt:lpstr>The Eight Schools Problem</vt:lpstr>
      <vt:lpstr>The Eight Schools Treatment Effects</vt:lpstr>
      <vt:lpstr>The Eight Schools Treatment Effects</vt:lpstr>
      <vt:lpstr>Inferences Based on Nonhierarchical Models and their Problems</vt:lpstr>
      <vt:lpstr>Separate Estimates</vt:lpstr>
      <vt:lpstr>A Pooled Estimate</vt:lpstr>
      <vt:lpstr>Inferences Based on Nonhierarchical Models and their Problems</vt:lpstr>
      <vt:lpstr>A Hierarchical Normal Model</vt:lpstr>
      <vt:lpstr>Exchangeability</vt:lpstr>
      <vt:lpstr>The Bayesian Treatment of the Hierarchical Model</vt:lpstr>
      <vt:lpstr>The Eight Schools Hierarchical Model</vt:lpstr>
      <vt:lpstr>8 Schools in PyMC2</vt:lpstr>
      <vt:lpstr>The Results</vt:lpstr>
      <vt:lpstr>The Results</vt:lpstr>
      <vt:lpstr>The Results</vt:lpstr>
      <vt:lpstr>The Results</vt:lpstr>
      <vt:lpstr>The Results</vt:lpstr>
      <vt:lpstr>PowerPoint Presentation</vt:lpstr>
      <vt:lpstr>PowerPoint Presentation</vt:lpstr>
      <vt:lpstr>Compare to the convergence in Bayesian simple regression</vt:lpstr>
      <vt:lpstr>Compare to the convergence in Bayesian simple regression</vt:lpstr>
      <vt:lpstr>Hamiltonian Monte Carlo</vt:lpstr>
      <vt:lpstr>An alternative implementation of the same model</vt:lpstr>
      <vt:lpstr>A Non-Centered Eight Schools Implementation</vt:lpstr>
      <vt:lpstr>The Model in TFP</vt:lpstr>
      <vt:lpstr>HMC in TFP</vt:lpstr>
      <vt:lpstr>PowerPoint Presentation</vt:lpstr>
      <vt:lpstr>The Results</vt:lpstr>
      <vt:lpstr>The Results</vt:lpstr>
      <vt:lpstr>We can observe the shrinkage toward the group avg_effect</vt:lpstr>
      <vt:lpstr>Model &amp; Inference Criticism</vt:lpstr>
      <vt:lpstr>8 Schools Model Criticism</vt:lpstr>
      <vt:lpstr>Manipulating Model Computation: Interceptors</vt:lpstr>
      <vt:lpstr>Posterior Predictive</vt:lpstr>
      <vt:lpstr>PowerPoint Presentation</vt:lpstr>
      <vt:lpstr>PyMC4</vt:lpstr>
      <vt:lpstr>8 Schools in PyMC4</vt:lpstr>
      <vt:lpstr>8 Schools in PyMC4</vt:lpstr>
      <vt:lpstr>8 Schools in PyMC4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2018-09-08T07:39:54Z</dcterms:created>
  <dcterms:modified xsi:type="dcterms:W3CDTF">2018-12-18T11:38:43Z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