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59"/>
  </p:notesMasterIdLst>
  <p:handoutMasterIdLst>
    <p:handoutMasterId r:id="rId60"/>
  </p:handoutMasterIdLst>
  <p:sldIdLst>
    <p:sldId id="256" r:id="rId5"/>
    <p:sldId id="257" r:id="rId6"/>
    <p:sldId id="267" r:id="rId7"/>
    <p:sldId id="268" r:id="rId8"/>
    <p:sldId id="269" r:id="rId9"/>
    <p:sldId id="270" r:id="rId10"/>
    <p:sldId id="271" r:id="rId11"/>
    <p:sldId id="272" r:id="rId12"/>
    <p:sldId id="273" r:id="rId13"/>
    <p:sldId id="274" r:id="rId14"/>
    <p:sldId id="276" r:id="rId15"/>
    <p:sldId id="275"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58" r:id="rId33"/>
    <p:sldId id="259" r:id="rId34"/>
    <p:sldId id="260" r:id="rId35"/>
    <p:sldId id="261" r:id="rId36"/>
    <p:sldId id="262" r:id="rId37"/>
    <p:sldId id="263" r:id="rId38"/>
    <p:sldId id="264" r:id="rId39"/>
    <p:sldId id="265" r:id="rId40"/>
    <p:sldId id="266"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346" autoAdjust="0"/>
  </p:normalViewPr>
  <p:slideViewPr>
    <p:cSldViewPr snapToGrid="0">
      <p:cViewPr varScale="1">
        <p:scale>
          <a:sx n="123" d="100"/>
          <a:sy n="123" d="100"/>
        </p:scale>
        <p:origin x="114" y="2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1/8/2019</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206516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1/8/2019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1/8/2019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1/8/2019</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1/8/2019</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1/8/2019</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1/8/2019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1/8/2019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1/8/2019</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1/8/2019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1/8/2019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1/8/2019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1/8/2019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1/8/2019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1/8/2019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1/8/2019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1/8/2019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1/8/2019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1/8/2019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opescunmarius@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BD2A-60FD-4D0C-8344-28D7E6E38BA0}"/>
              </a:ext>
            </a:extLst>
          </p:cNvPr>
          <p:cNvSpPr>
            <a:spLocks noGrp="1"/>
          </p:cNvSpPr>
          <p:nvPr>
            <p:ph type="ctrTitle"/>
          </p:nvPr>
        </p:nvSpPr>
        <p:spPr/>
        <p:txBody>
          <a:bodyPr/>
          <a:lstStyle/>
          <a:p>
            <a:r>
              <a:rPr lang="en-US" dirty="0"/>
              <a:t>Probabilistic Programming</a:t>
            </a:r>
          </a:p>
        </p:txBody>
      </p:sp>
      <p:sp>
        <p:nvSpPr>
          <p:cNvPr id="3" name="Subtitle 2">
            <a:extLst>
              <a:ext uri="{FF2B5EF4-FFF2-40B4-BE49-F238E27FC236}">
                <a16:creationId xmlns:a16="http://schemas.microsoft.com/office/drawing/2014/main" id="{805F24E6-2AE8-4FD8-B92D-FE2CE716A235}"/>
              </a:ext>
            </a:extLst>
          </p:cNvPr>
          <p:cNvSpPr>
            <a:spLocks noGrp="1"/>
          </p:cNvSpPr>
          <p:nvPr>
            <p:ph type="subTitle" idx="1"/>
          </p:nvPr>
        </p:nvSpPr>
        <p:spPr>
          <a:xfrm>
            <a:off x="810001" y="5280846"/>
            <a:ext cx="10572000" cy="1398249"/>
          </a:xfrm>
        </p:spPr>
        <p:txBody>
          <a:bodyPr/>
          <a:lstStyle/>
          <a:p>
            <a:r>
              <a:rPr lang="en-US" dirty="0"/>
              <a:t>Marius Popescu</a:t>
            </a:r>
          </a:p>
          <a:p>
            <a:r>
              <a:rPr lang="en-US" sz="1800" dirty="0">
                <a:hlinkClick r:id="rId3"/>
              </a:rPr>
              <a:t>popescunmarius@gmail.com</a:t>
            </a:r>
            <a:endParaRPr lang="en-US" sz="1800" dirty="0"/>
          </a:p>
          <a:p>
            <a:r>
              <a:rPr lang="en-US" dirty="0"/>
              <a:t>2018 - 2019</a:t>
            </a:r>
          </a:p>
          <a:p>
            <a:endParaRPr lang="en-US" dirty="0"/>
          </a:p>
        </p:txBody>
      </p:sp>
    </p:spTree>
    <p:extLst>
      <p:ext uri="{BB962C8B-B14F-4D97-AF65-F5344CB8AC3E}">
        <p14:creationId xmlns:p14="http://schemas.microsoft.com/office/powerpoint/2010/main" val="209388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3F4A3-E305-4286-9527-92FABFF90F32}"/>
              </a:ext>
            </a:extLst>
          </p:cNvPr>
          <p:cNvSpPr>
            <a:spLocks noGrp="1"/>
          </p:cNvSpPr>
          <p:nvPr>
            <p:ph type="title"/>
          </p:nvPr>
        </p:nvSpPr>
        <p:spPr/>
        <p:txBody>
          <a:bodyPr/>
          <a:lstStyle/>
          <a:p>
            <a:r>
              <a:rPr lang="en-US" dirty="0" err="1"/>
              <a:t>Kullback</a:t>
            </a:r>
            <a:r>
              <a:rPr lang="en-US" dirty="0"/>
              <a:t>–</a:t>
            </a:r>
            <a:r>
              <a:rPr lang="en-US" dirty="0" err="1"/>
              <a:t>Leibler</a:t>
            </a:r>
            <a:r>
              <a:rPr lang="en-US" dirty="0"/>
              <a:t> Divergence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12C929-28F0-4AD8-912D-4C98DBC67C79}"/>
                  </a:ext>
                </a:extLst>
              </p:cNvPr>
              <p:cNvSpPr>
                <a:spLocks noGrp="1"/>
              </p:cNvSpPr>
              <p:nvPr>
                <p:ph idx="1"/>
              </p:nvPr>
            </p:nvSpPr>
            <p:spPr/>
            <p:txBody>
              <a:bodyPr/>
              <a:lstStyle/>
              <a:p>
                <a:pPr marL="0" indent="0" algn="just">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𝐾𝐿</m:t>
                        </m:r>
                      </m:sub>
                    </m:s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d>
                      <m:dPr>
                        <m:begChr m:val="|"/>
                        <m:ctrlPr>
                          <a:rPr lang="en-US" i="1">
                            <a:latin typeface="Cambria Math" panose="02040503050406030204" pitchFamily="18" charset="0"/>
                          </a:rPr>
                        </m:ctrlPr>
                      </m:dPr>
                      <m:e>
                        <m:r>
                          <a:rPr lang="en-US" i="1">
                            <a:latin typeface="Cambria Math" panose="02040503050406030204" pitchFamily="18" charset="0"/>
                          </a:rPr>
                          <m:t>𝑞</m:t>
                        </m:r>
                      </m:e>
                    </m:d>
                    <m:r>
                      <a:rPr lang="en-US" i="1">
                        <a:latin typeface="Cambria Math" panose="02040503050406030204" pitchFamily="18" charset="0"/>
                      </a:rPr>
                      <m:t> </m:t>
                    </m:r>
                  </m:oMath>
                </a14:m>
                <a:r>
                  <a:rPr lang="en-US" dirty="0"/>
                  <a:t> is a measure of the inefficiency of assuming that the distribution is </a:t>
                </a:r>
                <a14:m>
                  <m:oMath xmlns:m="http://schemas.openxmlformats.org/officeDocument/2006/math">
                    <m:r>
                      <a:rPr lang="en-US" b="0" i="1" smtClean="0">
                        <a:latin typeface="Cambria Math" panose="02040503050406030204" pitchFamily="18" charset="0"/>
                      </a:rPr>
                      <m:t>𝑞</m:t>
                    </m:r>
                  </m:oMath>
                </a14:m>
                <a:r>
                  <a:rPr lang="en-US" dirty="0"/>
                  <a:t> when the true distribution is </a:t>
                </a:r>
                <a14:m>
                  <m:oMath xmlns:m="http://schemas.openxmlformats.org/officeDocument/2006/math">
                    <m:r>
                      <a:rPr lang="en-US" b="0" i="1" smtClean="0">
                        <a:latin typeface="Cambria Math" panose="02040503050406030204" pitchFamily="18" charset="0"/>
                      </a:rPr>
                      <m:t>𝑝</m:t>
                    </m:r>
                  </m:oMath>
                </a14:m>
                <a:r>
                  <a:rPr lang="en-US" dirty="0"/>
                  <a:t>. For example, if we knew the true distribution </a:t>
                </a:r>
                <a14:m>
                  <m:oMath xmlns:m="http://schemas.openxmlformats.org/officeDocument/2006/math">
                    <m:r>
                      <a:rPr lang="en-US" b="0" i="1" smtClean="0">
                        <a:latin typeface="Cambria Math" panose="02040503050406030204" pitchFamily="18" charset="0"/>
                      </a:rPr>
                      <m:t>𝑝</m:t>
                    </m:r>
                  </m:oMath>
                </a14:m>
                <a:r>
                  <a:rPr lang="en-US" dirty="0"/>
                  <a:t> of the random variable, we could construct a code with average description length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If, instead, we used the code for a distribution </a:t>
                </a:r>
                <a14:m>
                  <m:oMath xmlns:m="http://schemas.openxmlformats.org/officeDocument/2006/math">
                    <m:r>
                      <a:rPr lang="en-US" b="0" i="1" smtClean="0">
                        <a:latin typeface="Cambria Math" panose="02040503050406030204" pitchFamily="18" charset="0"/>
                      </a:rPr>
                      <m:t>𝑞</m:t>
                    </m:r>
                  </m:oMath>
                </a14:m>
                <a:r>
                  <a:rPr lang="en-US" dirty="0"/>
                  <a:t>, we would need </a:t>
                </a:r>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𝐾𝐿</m:t>
                        </m:r>
                      </m:sub>
                    </m:s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d>
                      <m:dPr>
                        <m:begChr m:val="|"/>
                        <m:ctrlPr>
                          <a:rPr lang="en-US" i="1">
                            <a:latin typeface="Cambria Math" panose="02040503050406030204" pitchFamily="18" charset="0"/>
                          </a:rPr>
                        </m:ctrlPr>
                      </m:dPr>
                      <m:e>
                        <m:r>
                          <a:rPr lang="en-US" i="1">
                            <a:latin typeface="Cambria Math" panose="02040503050406030204" pitchFamily="18" charset="0"/>
                          </a:rPr>
                          <m:t>𝑞</m:t>
                        </m:r>
                      </m:e>
                    </m:d>
                  </m:oMath>
                </a14:m>
                <a:r>
                  <a:rPr lang="en-US" dirty="0"/>
                  <a:t> bits on the average to describe the random variable.</a:t>
                </a:r>
              </a:p>
              <a:p>
                <a:pPr marL="0" indent="0" algn="just">
                  <a:buNone/>
                </a:pPr>
                <a:endParaRPr lang="en-US" dirty="0"/>
              </a:p>
              <a:p>
                <a:pPr marL="0" indent="0" algn="just">
                  <a:buNone/>
                </a:pPr>
                <a:r>
                  <a:rPr lang="en-US" dirty="0"/>
                  <a:t>Intuitively, there are three cases:</a:t>
                </a:r>
              </a:p>
              <a:p>
                <a:pPr marL="685800" lvl="1" algn="just"/>
                <a:r>
                  <a:rPr lang="en-US" dirty="0"/>
                  <a:t>If </a:t>
                </a:r>
                <a14:m>
                  <m:oMath xmlns:m="http://schemas.openxmlformats.org/officeDocument/2006/math">
                    <m:r>
                      <a:rPr lang="en-US" b="0" i="1" smtClean="0">
                        <a:latin typeface="Cambria Math" panose="02040503050406030204" pitchFamily="18" charset="0"/>
                      </a:rPr>
                      <m:t>𝑝</m:t>
                    </m:r>
                  </m:oMath>
                </a14:m>
                <a:r>
                  <a:rPr lang="en-US" dirty="0"/>
                  <a:t> is high and </a:t>
                </a:r>
                <a14:m>
                  <m:oMath xmlns:m="http://schemas.openxmlformats.org/officeDocument/2006/math">
                    <m:r>
                      <a:rPr lang="en-US" b="0" i="1" smtClean="0">
                        <a:latin typeface="Cambria Math" panose="02040503050406030204" pitchFamily="18" charset="0"/>
                      </a:rPr>
                      <m:t>𝑞</m:t>
                    </m:r>
                  </m:oMath>
                </a14:m>
                <a:r>
                  <a:rPr lang="en-US" dirty="0"/>
                  <a:t> is high then we are happy.</a:t>
                </a:r>
              </a:p>
              <a:p>
                <a:pPr marL="685800" lvl="1" algn="just"/>
                <a:r>
                  <a:rPr lang="en-US" dirty="0"/>
                  <a:t>If </a:t>
                </a:r>
                <a14:m>
                  <m:oMath xmlns:m="http://schemas.openxmlformats.org/officeDocument/2006/math">
                    <m:r>
                      <a:rPr lang="en-US" i="1">
                        <a:latin typeface="Cambria Math" panose="02040503050406030204" pitchFamily="18" charset="0"/>
                      </a:rPr>
                      <m:t>𝑝</m:t>
                    </m:r>
                  </m:oMath>
                </a14:m>
                <a:r>
                  <a:rPr lang="en-US" dirty="0"/>
                  <a:t> is high and </a:t>
                </a:r>
                <a14:m>
                  <m:oMath xmlns:m="http://schemas.openxmlformats.org/officeDocument/2006/math">
                    <m:r>
                      <a:rPr lang="en-US" i="1">
                        <a:latin typeface="Cambria Math" panose="02040503050406030204" pitchFamily="18" charset="0"/>
                      </a:rPr>
                      <m:t>𝑞</m:t>
                    </m:r>
                  </m:oMath>
                </a14:m>
                <a:r>
                  <a:rPr lang="en-US" dirty="0"/>
                  <a:t> is low then we pay a price.</a:t>
                </a:r>
              </a:p>
              <a:p>
                <a:pPr marL="685800" lvl="1" algn="just"/>
                <a:r>
                  <a:rPr lang="en-US" dirty="0"/>
                  <a:t>If </a:t>
                </a:r>
                <a14:m>
                  <m:oMath xmlns:m="http://schemas.openxmlformats.org/officeDocument/2006/math">
                    <m:r>
                      <a:rPr lang="en-US" b="0" i="1" smtClean="0">
                        <a:latin typeface="Cambria Math" panose="02040503050406030204" pitchFamily="18" charset="0"/>
                      </a:rPr>
                      <m:t>𝑝</m:t>
                    </m:r>
                  </m:oMath>
                </a14:m>
                <a:r>
                  <a:rPr lang="en-US" dirty="0"/>
                  <a:t> is low then we don’t care (because of the expectation).</a:t>
                </a:r>
              </a:p>
              <a:p>
                <a:pPr marL="685800" lvl="1" algn="just"/>
                <a:endParaRPr lang="en-US" dirty="0"/>
              </a:p>
            </p:txBody>
          </p:sp>
        </mc:Choice>
        <mc:Fallback xmlns="">
          <p:sp>
            <p:nvSpPr>
              <p:cNvPr id="3" name="Content Placeholder 2">
                <a:extLst>
                  <a:ext uri="{FF2B5EF4-FFF2-40B4-BE49-F238E27FC236}">
                    <a16:creationId xmlns:a16="http://schemas.microsoft.com/office/drawing/2014/main" id="{2A12C929-28F0-4AD8-912D-4C98DBC67C79}"/>
                  </a:ext>
                </a:extLst>
              </p:cNvPr>
              <p:cNvSpPr>
                <a:spLocks noGrp="1" noRot="1" noChangeAspect="1" noMove="1" noResize="1" noEditPoints="1" noAdjustHandles="1" noChangeArrowheads="1" noChangeShapeType="1" noTextEdit="1"/>
              </p:cNvSpPr>
              <p:nvPr>
                <p:ph idx="1"/>
              </p:nvPr>
            </p:nvSpPr>
            <p:spPr>
              <a:blipFill>
                <a:blip r:embed="rId2"/>
                <a:stretch>
                  <a:fillRect l="-462" t="-2517" r="-462"/>
                </a:stretch>
              </a:blipFill>
            </p:spPr>
            <p:txBody>
              <a:bodyPr/>
              <a:lstStyle/>
              <a:p>
                <a:r>
                  <a:rPr lang="en-US">
                    <a:noFill/>
                  </a:rPr>
                  <a:t> </a:t>
                </a:r>
              </a:p>
            </p:txBody>
          </p:sp>
        </mc:Fallback>
      </mc:AlternateContent>
    </p:spTree>
    <p:extLst>
      <p:ext uri="{BB962C8B-B14F-4D97-AF65-F5344CB8AC3E}">
        <p14:creationId xmlns:p14="http://schemas.microsoft.com/office/powerpoint/2010/main" val="18083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0E3B-BAD6-42E1-BD38-57CD1B553968}"/>
              </a:ext>
            </a:extLst>
          </p:cNvPr>
          <p:cNvSpPr>
            <a:spLocks noGrp="1"/>
          </p:cNvSpPr>
          <p:nvPr>
            <p:ph type="title"/>
          </p:nvPr>
        </p:nvSpPr>
        <p:spPr/>
        <p:txBody>
          <a:bodyPr/>
          <a:lstStyle/>
          <a:p>
            <a:r>
              <a:rPr lang="en-US" dirty="0"/>
              <a:t>Coming Back to Variational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05116F-0AF1-4DB1-9EB6-60F6FC584059}"/>
                  </a:ext>
                </a:extLst>
              </p:cNvPr>
              <p:cNvSpPr>
                <a:spLocks noGrp="1"/>
              </p:cNvSpPr>
              <p:nvPr>
                <p:ph idx="1"/>
              </p:nvPr>
            </p:nvSpPr>
            <p:spPr>
              <a:xfrm>
                <a:off x="836136" y="3653521"/>
                <a:ext cx="10554574" cy="1607591"/>
              </a:xfrm>
            </p:spPr>
            <p:txBody>
              <a:bodyPr/>
              <a:lstStyle/>
              <a:p>
                <a:pPr marL="0" indent="0">
                  <a:buNone/>
                </a:pPr>
                <a:r>
                  <a:rPr lang="en-US" dirty="0"/>
                  <a:t>We want:</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min</m:t>
                          </m:r>
                        </m:fName>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𝐾𝐿</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d>
                            <m:dPr>
                              <m:begChr m:val="|"/>
                              <m:ctrlPr>
                                <a:rPr lang="en-US" i="1">
                                  <a:latin typeface="Cambria Math" panose="02040503050406030204" pitchFamily="18" charset="0"/>
                                </a:rPr>
                              </m:ctrlPr>
                            </m:dPr>
                            <m:e>
                              <m:r>
                                <a:rPr lang="en-US" i="1">
                                  <a:latin typeface="Cambria Math" panose="02040503050406030204" pitchFamily="18" charset="0"/>
                                </a:rPr>
                                <m:t>𝑝</m:t>
                              </m:r>
                              <m:r>
                                <a:rPr lang="en-US" i="1">
                                  <a:latin typeface="Cambria Math" panose="02040503050406030204" pitchFamily="18" charset="0"/>
                                </a:rPr>
                                <m:t>(</m:t>
                              </m:r>
                              <m:r>
                                <a:rPr lang="en-US" b="1">
                                  <a:latin typeface="Cambria Math" panose="02040503050406030204" pitchFamily="18" charset="0"/>
                                </a:rPr>
                                <m:t>𝐙</m:t>
                              </m:r>
                              <m:r>
                                <a:rPr lang="en-US" i="1">
                                  <a:latin typeface="Cambria Math" panose="02040503050406030204" pitchFamily="18" charset="0"/>
                                </a:rPr>
                                <m:t>|</m:t>
                              </m:r>
                              <m:r>
                                <a:rPr lang="en-US" b="1">
                                  <a:latin typeface="Cambria Math" panose="02040503050406030204" pitchFamily="18" charset="0"/>
                                </a:rPr>
                                <m:t>𝐗</m:t>
                              </m:r>
                              <m:r>
                                <a:rPr lang="en-US" i="1">
                                  <a:latin typeface="Cambria Math" panose="02040503050406030204" pitchFamily="18" charset="0"/>
                                </a:rPr>
                                <m:t>)</m:t>
                              </m:r>
                            </m:e>
                          </m:d>
                        </m:e>
                      </m:func>
                    </m:oMath>
                  </m:oMathPara>
                </a14:m>
                <a:endParaRPr lang="en-US" dirty="0"/>
              </a:p>
            </p:txBody>
          </p:sp>
        </mc:Choice>
        <mc:Fallback xmlns="">
          <p:sp>
            <p:nvSpPr>
              <p:cNvPr id="3" name="Content Placeholder 2">
                <a:extLst>
                  <a:ext uri="{FF2B5EF4-FFF2-40B4-BE49-F238E27FC236}">
                    <a16:creationId xmlns:a16="http://schemas.microsoft.com/office/drawing/2014/main" id="{3305116F-0AF1-4DB1-9EB6-60F6FC584059}"/>
                  </a:ext>
                </a:extLst>
              </p:cNvPr>
              <p:cNvSpPr>
                <a:spLocks noGrp="1" noRot="1" noChangeAspect="1" noMove="1" noResize="1" noEditPoints="1" noAdjustHandles="1" noChangeArrowheads="1" noChangeShapeType="1" noTextEdit="1"/>
              </p:cNvSpPr>
              <p:nvPr>
                <p:ph idx="1"/>
              </p:nvPr>
            </p:nvSpPr>
            <p:spPr>
              <a:xfrm>
                <a:off x="836136" y="3653521"/>
                <a:ext cx="10554574" cy="1607591"/>
              </a:xfrm>
              <a:blipFill>
                <a:blip r:embed="rId2"/>
                <a:stretch>
                  <a:fillRect l="-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Explosion: 14 Points 3">
                <a:extLst>
                  <a:ext uri="{FF2B5EF4-FFF2-40B4-BE49-F238E27FC236}">
                    <a16:creationId xmlns:a16="http://schemas.microsoft.com/office/drawing/2014/main" id="{3882B9DF-8986-427F-9B60-1FD93ABB27DC}"/>
                  </a:ext>
                </a:extLst>
              </p:cNvPr>
              <p:cNvSpPr/>
              <p:nvPr/>
            </p:nvSpPr>
            <p:spPr>
              <a:xfrm>
                <a:off x="4214190" y="2471530"/>
                <a:ext cx="6294784" cy="191494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that </a:t>
                </a:r>
                <a14:m>
                  <m:oMath xmlns:m="http://schemas.openxmlformats.org/officeDocument/2006/math">
                    <m:r>
                      <a:rPr lang="en-US" b="0" i="1" smtClean="0">
                        <a:latin typeface="Cambria Math" panose="02040503050406030204" pitchFamily="18" charset="0"/>
                      </a:rPr>
                      <m:t>𝑞</m:t>
                    </m:r>
                  </m:oMath>
                </a14:m>
                <a:r>
                  <a:rPr lang="en-US" dirty="0"/>
                  <a:t> and </a:t>
                </a:r>
                <a14:m>
                  <m:oMath xmlns:m="http://schemas.openxmlformats.org/officeDocument/2006/math">
                    <m:r>
                      <a:rPr lang="en-US" b="0" i="1" smtClean="0">
                        <a:latin typeface="Cambria Math" panose="02040503050406030204" pitchFamily="18" charset="0"/>
                      </a:rPr>
                      <m:t>𝑝</m:t>
                    </m:r>
                  </m:oMath>
                </a14:m>
                <a:r>
                  <a:rPr lang="en-US" dirty="0"/>
                  <a:t> are reversed from what one might expect</a:t>
                </a:r>
              </a:p>
            </p:txBody>
          </p:sp>
        </mc:Choice>
        <mc:Fallback xmlns="">
          <p:sp>
            <p:nvSpPr>
              <p:cNvPr id="4" name="Explosion: 14 Points 3">
                <a:extLst>
                  <a:ext uri="{FF2B5EF4-FFF2-40B4-BE49-F238E27FC236}">
                    <a16:creationId xmlns:a16="http://schemas.microsoft.com/office/drawing/2014/main" id="{3882B9DF-8986-427F-9B60-1FD93ABB27DC}"/>
                  </a:ext>
                </a:extLst>
              </p:cNvPr>
              <p:cNvSpPr>
                <a:spLocks noRot="1" noChangeAspect="1" noMove="1" noResize="1" noEditPoints="1" noAdjustHandles="1" noChangeArrowheads="1" noChangeShapeType="1" noTextEdit="1"/>
              </p:cNvSpPr>
              <p:nvPr/>
            </p:nvSpPr>
            <p:spPr>
              <a:xfrm>
                <a:off x="4214190" y="2471530"/>
                <a:ext cx="6294784" cy="1914940"/>
              </a:xfrm>
              <a:prstGeom prst="irregularSeal2">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727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7532-401B-4377-BD28-554284D3DD88}"/>
              </a:ext>
            </a:extLst>
          </p:cNvPr>
          <p:cNvSpPr>
            <a:spLocks noGrp="1"/>
          </p:cNvSpPr>
          <p:nvPr>
            <p:ph type="title"/>
          </p:nvPr>
        </p:nvSpPr>
        <p:spPr/>
        <p:txBody>
          <a:bodyPr/>
          <a:lstStyle/>
          <a:p>
            <a:r>
              <a:rPr lang="en-US" dirty="0"/>
              <a:t>The Evidence Lower Bound (ELBO)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F8B052-FC71-4159-BFDD-9C0FE2A8DAD3}"/>
                  </a:ext>
                </a:extLst>
              </p:cNvPr>
              <p:cNvSpPr>
                <a:spLocks noGrp="1"/>
              </p:cNvSpPr>
              <p:nvPr>
                <p:ph idx="1"/>
              </p:nvPr>
            </p:nvSpPr>
            <p:spPr>
              <a:xfrm>
                <a:off x="818712" y="2222287"/>
                <a:ext cx="10554574" cy="1925643"/>
              </a:xfrm>
            </p:spPr>
            <p:txBody>
              <a:bodyPr/>
              <a:lstStyle/>
              <a:p>
                <a:pPr marL="0" indent="0" algn="just">
                  <a:buNone/>
                </a:pPr>
                <a:r>
                  <a:rPr lang="en-US" dirty="0"/>
                  <a:t>We actually can’t minimize the KL-divergence exactly, but we can minimize a function</a:t>
                </a:r>
              </a:p>
              <a:p>
                <a:pPr marL="0" indent="0" algn="just">
                  <a:buNone/>
                </a:pPr>
                <a:r>
                  <a:rPr lang="en-US" dirty="0"/>
                  <a:t>that is equal to it up to a constant. This is the evidence lower bound (ELBO).</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𝐾𝐿</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m:rPr>
                              <m:nor/>
                            </m:rPr>
                            <a:rPr lang="en-US" b="1" i="0" smtClean="0">
                              <a:latin typeface="Cambria Math" panose="02040503050406030204" pitchFamily="18" charset="0"/>
                              <a:ea typeface="Cambria Math" panose="02040503050406030204" pitchFamily="18" charset="0"/>
                            </a:rPr>
                            <m:t>Z</m:t>
                          </m:r>
                        </m:e>
                        <m:e>
                          <m:r>
                            <a:rPr lang="en-US" b="1" i="0" smtClean="0">
                              <a:latin typeface="Cambria Math" panose="02040503050406030204" pitchFamily="18" charset="0"/>
                              <a:ea typeface="Cambria Math" panose="02040503050406030204" pitchFamily="18" charset="0"/>
                            </a:rPr>
                            <m:t>𝐗</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b="0" i="1" smtClean="0">
                              <a:latin typeface="Cambria Math" panose="02040503050406030204" pitchFamily="18" charset="0"/>
                            </a:rPr>
                            <m:t>𝑞</m:t>
                          </m:r>
                        </m:sub>
                      </m:sSub>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𝑞</m:t>
                              </m:r>
                              <m:d>
                                <m:dPr>
                                  <m:ctrlPr>
                                    <a:rPr lang="en-US" i="1">
                                      <a:latin typeface="Cambria Math" panose="02040503050406030204" pitchFamily="18" charset="0"/>
                                      <a:ea typeface="Cambria Math" panose="02040503050406030204" pitchFamily="18" charset="0"/>
                                    </a:rPr>
                                  </m:ctrlPr>
                                </m:dPr>
                                <m:e>
                                  <m:r>
                                    <a:rPr lang="en-US" b="1">
                                      <a:latin typeface="Cambria Math" panose="02040503050406030204" pitchFamily="18" charset="0"/>
                                      <a:ea typeface="Cambria Math" panose="02040503050406030204" pitchFamily="18" charset="0"/>
                                    </a:rPr>
                                    <m:t>𝐙</m:t>
                                  </m:r>
                                </m:e>
                              </m:d>
                            </m:num>
                            <m:den>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m:rPr>
                                      <m:nor/>
                                    </m:rPr>
                                    <a:rPr lang="en-US" b="1">
                                      <a:latin typeface="Cambria Math" panose="02040503050406030204" pitchFamily="18" charset="0"/>
                                      <a:ea typeface="Cambria Math" panose="02040503050406030204" pitchFamily="18" charset="0"/>
                                    </a:rPr>
                                    <m:t>Z</m:t>
                                  </m:r>
                                </m:e>
                                <m:e>
                                  <m:r>
                                    <a:rPr lang="en-US" b="1">
                                      <a:latin typeface="Cambria Math" panose="02040503050406030204" pitchFamily="18" charset="0"/>
                                      <a:ea typeface="Cambria Math" panose="02040503050406030204" pitchFamily="18" charset="0"/>
                                    </a:rPr>
                                    <m:t>𝐗</m:t>
                                  </m:r>
                                </m:e>
                              </m:d>
                            </m:den>
                          </m:f>
                        </m:e>
                      </m:func>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𝑞</m:t>
                              </m:r>
                            </m:sub>
                          </m:sSub>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i="1">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1" i="0" smtClean="0">
                                          <a:latin typeface="Cambria Math" panose="02040503050406030204" pitchFamily="18" charset="0"/>
                                          <a:ea typeface="Cambria Math" panose="02040503050406030204" pitchFamily="18" charset="0"/>
                                        </a:rPr>
                                        <m:t>𝐙</m:t>
                                      </m:r>
                                      <m:r>
                                        <a:rPr lang="en-US" b="0" i="1" smtClean="0">
                                          <a:latin typeface="Cambria Math" panose="02040503050406030204" pitchFamily="18" charset="0"/>
                                          <a:ea typeface="Cambria Math" panose="02040503050406030204" pitchFamily="18" charset="0"/>
                                        </a:rPr>
                                        <m:t>,</m:t>
                                      </m:r>
                                      <m:r>
                                        <m:rPr>
                                          <m:nor/>
                                        </m:rPr>
                                        <a:rPr lang="en-US" b="1" i="0" smtClean="0">
                                          <a:latin typeface="Cambria Math" panose="02040503050406030204" pitchFamily="18" charset="0"/>
                                          <a:ea typeface="Cambria Math" panose="02040503050406030204" pitchFamily="18" charset="0"/>
                                        </a:rPr>
                                        <m:t>X</m:t>
                                      </m:r>
                                    </m:e>
                                  </m:d>
                                </m:e>
                              </m:func>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m:t>
                              </m:r>
                            </m:sub>
                          </m:sSub>
                          <m:d>
                            <m:dPr>
                              <m:ctrlPr>
                                <a:rPr lang="en-US" i="1">
                                  <a:latin typeface="Cambria Math" panose="02040503050406030204" pitchFamily="18" charset="0"/>
                                </a:rPr>
                              </m:ctrlPr>
                            </m:dPr>
                            <m:e>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b="0" i="1" smtClean="0">
                                      <a:latin typeface="Cambria Math" panose="02040503050406030204" pitchFamily="18" charset="0"/>
                                    </a:rPr>
                                    <m:t>𝑞</m:t>
                                  </m:r>
                                  <m:d>
                                    <m:dPr>
                                      <m:ctrlPr>
                                        <a:rPr lang="en-US" b="0" i="1" smtClean="0">
                                          <a:latin typeface="Cambria Math" panose="02040503050406030204" pitchFamily="18" charset="0"/>
                                          <a:ea typeface="Cambria Math" panose="02040503050406030204" pitchFamily="18" charset="0"/>
                                        </a:rPr>
                                      </m:ctrlPr>
                                    </m:dPr>
                                    <m:e>
                                      <m:r>
                                        <a:rPr lang="en-US" b="1">
                                          <a:latin typeface="Cambria Math" panose="02040503050406030204" pitchFamily="18" charset="0"/>
                                          <a:ea typeface="Cambria Math" panose="02040503050406030204" pitchFamily="18" charset="0"/>
                                        </a:rPr>
                                        <m:t>𝐙</m:t>
                                      </m:r>
                                    </m:e>
                                  </m:d>
                                </m:e>
                              </m:func>
                            </m:e>
                          </m:d>
                        </m:e>
                      </m:d>
                      <m:r>
                        <a:rPr lang="en-US" b="0" i="1" smtClean="0">
                          <a:latin typeface="Cambria Math" panose="02040503050406030204" pitchFamily="18" charset="0"/>
                        </a:rPr>
                        <m:t>+</m:t>
                      </m:r>
                      <m:r>
                        <a:rPr lang="en-US" i="1" smtClean="0">
                          <a:latin typeface="Cambria Math" panose="02040503050406030204" pitchFamily="18" charset="0"/>
                        </a:rPr>
                        <m:t> </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m:rPr>
                              <m:nor/>
                            </m:rPr>
                            <a:rPr lang="en-US" b="1">
                              <a:latin typeface="Cambria Math" panose="02040503050406030204" pitchFamily="18" charset="0"/>
                              <a:ea typeface="Cambria Math" panose="02040503050406030204" pitchFamily="18" charset="0"/>
                            </a:rPr>
                            <m:t>X</m:t>
                          </m:r>
                          <m:r>
                            <a:rPr lang="en-US" i="1">
                              <a:latin typeface="Cambria Math" panose="02040503050406030204" pitchFamily="18" charset="0"/>
                              <a:ea typeface="Cambria Math" panose="02040503050406030204" pitchFamily="18" charset="0"/>
                            </a:rPr>
                            <m:t>)</m:t>
                          </m:r>
                        </m:e>
                      </m:func>
                    </m:oMath>
                  </m:oMathPara>
                </a14:m>
                <a:endParaRPr lang="en-US" dirty="0"/>
              </a:p>
            </p:txBody>
          </p:sp>
        </mc:Choice>
        <mc:Fallback xmlns="">
          <p:sp>
            <p:nvSpPr>
              <p:cNvPr id="3" name="Content Placeholder 2">
                <a:extLst>
                  <a:ext uri="{FF2B5EF4-FFF2-40B4-BE49-F238E27FC236}">
                    <a16:creationId xmlns:a16="http://schemas.microsoft.com/office/drawing/2014/main" id="{9CF8B052-FC71-4159-BFDD-9C0FE2A8DAD3}"/>
                  </a:ext>
                </a:extLst>
              </p:cNvPr>
              <p:cNvSpPr>
                <a:spLocks noGrp="1" noRot="1" noChangeAspect="1" noMove="1" noResize="1" noEditPoints="1" noAdjustHandles="1" noChangeArrowheads="1" noChangeShapeType="1" noTextEdit="1"/>
              </p:cNvSpPr>
              <p:nvPr>
                <p:ph idx="1"/>
              </p:nvPr>
            </p:nvSpPr>
            <p:spPr>
              <a:xfrm>
                <a:off x="818712" y="2222287"/>
                <a:ext cx="10554574" cy="1925643"/>
              </a:xfrm>
              <a:blipFill>
                <a:blip r:embed="rId2"/>
                <a:stretch>
                  <a:fillRect l="-462"/>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2BB15167-A58D-442D-84DC-801DA291BA47}"/>
              </a:ext>
            </a:extLst>
          </p:cNvPr>
          <p:cNvSpPr/>
          <p:nvPr/>
        </p:nvSpPr>
        <p:spPr>
          <a:xfrm rot="16200000">
            <a:off x="7202560" y="2378764"/>
            <a:ext cx="569844" cy="3207025"/>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039E5648-B178-4949-9D85-E5A8E77EC3E6}"/>
              </a:ext>
            </a:extLst>
          </p:cNvPr>
          <p:cNvSpPr/>
          <p:nvPr/>
        </p:nvSpPr>
        <p:spPr>
          <a:xfrm>
            <a:off x="7070041" y="4267200"/>
            <a:ext cx="914396" cy="433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ELBO</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DBA653D-332D-4A0E-A114-662D0DD495B4}"/>
                  </a:ext>
                </a:extLst>
              </p:cNvPr>
              <p:cNvSpPr txBox="1"/>
              <p:nvPr/>
            </p:nvSpPr>
            <p:spPr>
              <a:xfrm>
                <a:off x="955774" y="4976666"/>
                <a:ext cx="10571997" cy="646331"/>
              </a:xfrm>
              <a:prstGeom prst="rect">
                <a:avLst/>
              </a:prstGeom>
              <a:noFill/>
            </p:spPr>
            <p:txBody>
              <a:bodyPr wrap="square" rtlCol="0">
                <a:spAutoFit/>
              </a:bodyPr>
              <a:lstStyle/>
              <a:p>
                <a:r>
                  <a:rPr lang="en-US" dirty="0"/>
                  <a:t>Notice that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m:rPr>
                            <m:nor/>
                          </m:rPr>
                          <a:rPr lang="en-US" b="1">
                            <a:latin typeface="Cambria Math" panose="02040503050406030204" pitchFamily="18" charset="0"/>
                            <a:ea typeface="Cambria Math" panose="02040503050406030204" pitchFamily="18" charset="0"/>
                          </a:rPr>
                          <m:t>X</m:t>
                        </m:r>
                        <m:r>
                          <a:rPr lang="en-US" i="1">
                            <a:latin typeface="Cambria Math" panose="02040503050406030204" pitchFamily="18" charset="0"/>
                            <a:ea typeface="Cambria Math" panose="02040503050406030204" pitchFamily="18" charset="0"/>
                          </a:rPr>
                          <m:t>)</m:t>
                        </m:r>
                      </m:e>
                    </m:func>
                  </m:oMath>
                </a14:m>
                <a:r>
                  <a:rPr lang="en-US" dirty="0"/>
                  <a:t> does not depend on </a:t>
                </a:r>
                <a14:m>
                  <m:oMath xmlns:m="http://schemas.openxmlformats.org/officeDocument/2006/math">
                    <m:r>
                      <a:rPr lang="en-US" b="0" i="1" smtClean="0">
                        <a:latin typeface="Cambria Math" panose="02040503050406030204" pitchFamily="18" charset="0"/>
                      </a:rPr>
                      <m:t>𝑞</m:t>
                    </m:r>
                  </m:oMath>
                </a14:m>
                <a:r>
                  <a:rPr lang="en-US" dirty="0"/>
                  <a:t>. So, as a function of the variational distribution, minimizing the KL-divergence is the same as maximizing the ELBO.</a:t>
                </a:r>
              </a:p>
            </p:txBody>
          </p:sp>
        </mc:Choice>
        <mc:Fallback xmlns="">
          <p:sp>
            <p:nvSpPr>
              <p:cNvPr id="7" name="TextBox 6">
                <a:extLst>
                  <a:ext uri="{FF2B5EF4-FFF2-40B4-BE49-F238E27FC236}">
                    <a16:creationId xmlns:a16="http://schemas.microsoft.com/office/drawing/2014/main" id="{DDBA653D-332D-4A0E-A114-662D0DD495B4}"/>
                  </a:ext>
                </a:extLst>
              </p:cNvPr>
              <p:cNvSpPr txBox="1">
                <a:spLocks noRot="1" noChangeAspect="1" noMove="1" noResize="1" noEditPoints="1" noAdjustHandles="1" noChangeArrowheads="1" noChangeShapeType="1" noTextEdit="1"/>
              </p:cNvSpPr>
              <p:nvPr/>
            </p:nvSpPr>
            <p:spPr>
              <a:xfrm>
                <a:off x="955774" y="4976666"/>
                <a:ext cx="10571997" cy="646331"/>
              </a:xfrm>
              <a:prstGeom prst="rect">
                <a:avLst/>
              </a:prstGeom>
              <a:blipFill>
                <a:blip r:embed="rId3"/>
                <a:stretch>
                  <a:fillRect l="-519"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360611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5C4C87-0BB0-4917-B7ED-B0C694ACB2C9}"/>
              </a:ext>
            </a:extLst>
          </p:cNvPr>
          <p:cNvSpPr>
            <a:spLocks noGrp="1"/>
          </p:cNvSpPr>
          <p:nvPr>
            <p:ph type="title"/>
          </p:nvPr>
        </p:nvSpPr>
        <p:spPr/>
        <p:txBody>
          <a:bodyPr/>
          <a:lstStyle/>
          <a:p>
            <a:r>
              <a:rPr lang="en-US" dirty="0"/>
              <a:t>Example: Probabilistic PCA</a:t>
            </a:r>
          </a:p>
        </p:txBody>
      </p:sp>
      <p:sp>
        <p:nvSpPr>
          <p:cNvPr id="5" name="Text Placeholder 4">
            <a:extLst>
              <a:ext uri="{FF2B5EF4-FFF2-40B4-BE49-F238E27FC236}">
                <a16:creationId xmlns:a16="http://schemas.microsoft.com/office/drawing/2014/main" id="{ED964B66-3A89-40BC-AF39-AE67EA69054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03329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E520D7-9B86-4374-A9B6-8CA0FD1FD9D8}"/>
              </a:ext>
            </a:extLst>
          </p:cNvPr>
          <p:cNvSpPr>
            <a:spLocks noGrp="1"/>
          </p:cNvSpPr>
          <p:nvPr>
            <p:ph type="title"/>
          </p:nvPr>
        </p:nvSpPr>
        <p:spPr/>
        <p:txBody>
          <a:bodyPr/>
          <a:lstStyle/>
          <a:p>
            <a:r>
              <a:rPr lang="en-US" dirty="0"/>
              <a:t>Probabilistic PCA</a:t>
            </a:r>
          </a:p>
        </p:txBody>
      </p:sp>
      <p:sp>
        <p:nvSpPr>
          <p:cNvPr id="5" name="Content Placeholder 4">
            <a:extLst>
              <a:ext uri="{FF2B5EF4-FFF2-40B4-BE49-F238E27FC236}">
                <a16:creationId xmlns:a16="http://schemas.microsoft.com/office/drawing/2014/main" id="{E7A07802-BA4F-48E9-850E-D2BE9E240CDA}"/>
              </a:ext>
            </a:extLst>
          </p:cNvPr>
          <p:cNvSpPr>
            <a:spLocks noGrp="1"/>
          </p:cNvSpPr>
          <p:nvPr>
            <p:ph idx="1"/>
          </p:nvPr>
        </p:nvSpPr>
        <p:spPr/>
        <p:txBody>
          <a:bodyPr/>
          <a:lstStyle/>
          <a:p>
            <a:pPr marL="0" indent="0" algn="just">
              <a:buNone/>
            </a:pPr>
            <a:r>
              <a:rPr lang="en-US" dirty="0"/>
              <a:t>Probabilistic principal components analysis (PCA) is a dimensionality reduction technique that analyzes data via a lower dimensional latent space. Probabilistic PCA generalizes classical PCA. It is often used when there are missing values in the data or for multidimensional scaling.</a:t>
            </a:r>
          </a:p>
        </p:txBody>
      </p:sp>
    </p:spTree>
    <p:extLst>
      <p:ext uri="{BB962C8B-B14F-4D97-AF65-F5344CB8AC3E}">
        <p14:creationId xmlns:p14="http://schemas.microsoft.com/office/powerpoint/2010/main" val="1928865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049E-5DAE-424A-9CA4-4DA0459111BD}"/>
              </a:ext>
            </a:extLst>
          </p:cNvPr>
          <p:cNvSpPr>
            <a:spLocks noGrp="1"/>
          </p:cNvSpPr>
          <p:nvPr>
            <p:ph type="title"/>
          </p:nvPr>
        </p:nvSpPr>
        <p:spPr/>
        <p:txBody>
          <a:bodyPr/>
          <a:lstStyle/>
          <a:p>
            <a:r>
              <a:rPr lang="en-US" dirty="0"/>
              <a:t>The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B3ECDBD-B096-42CF-A1A9-8258788983C1}"/>
                  </a:ext>
                </a:extLst>
              </p:cNvPr>
              <p:cNvSpPr>
                <a:spLocks noGrp="1"/>
              </p:cNvSpPr>
              <p:nvPr>
                <p:ph idx="1"/>
              </p:nvPr>
            </p:nvSpPr>
            <p:spPr>
              <a:xfrm>
                <a:off x="573437" y="2076773"/>
                <a:ext cx="10972800" cy="4781227"/>
              </a:xfrm>
            </p:spPr>
            <p:txBody>
              <a:bodyPr>
                <a:normAutofit lnSpcReduction="10000"/>
              </a:bodyPr>
              <a:lstStyle/>
              <a:p>
                <a:pPr marL="0" indent="0" algn="just">
                  <a:buNone/>
                </a:pPr>
                <a:r>
                  <a:rPr lang="en-US" dirty="0"/>
                  <a:t>Consider a data set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dirty="0"/>
                  <a:t> of </a:t>
                </a:r>
                <a14:m>
                  <m:oMath xmlns:m="http://schemas.openxmlformats.org/officeDocument/2006/math">
                    <m:r>
                      <a:rPr lang="en-US" b="0" i="1" smtClean="0">
                        <a:latin typeface="Cambria Math" panose="02040503050406030204" pitchFamily="18" charset="0"/>
                      </a:rPr>
                      <m:t>𝑁</m:t>
                    </m:r>
                  </m:oMath>
                </a14:m>
                <a:r>
                  <a:rPr lang="en-US" dirty="0"/>
                  <a:t> data points, where each data point is </a:t>
                </a:r>
                <a14:m>
                  <m:oMath xmlns:m="http://schemas.openxmlformats.org/officeDocument/2006/math">
                    <m:r>
                      <a:rPr lang="en-US" b="0" i="1" smtClean="0">
                        <a:latin typeface="Cambria Math" panose="02040503050406030204" pitchFamily="18" charset="0"/>
                      </a:rPr>
                      <m:t>𝑑</m:t>
                    </m:r>
                  </m:oMath>
                </a14:m>
                <a:r>
                  <a:rPr lang="en-US" dirty="0"/>
                  <a:t>-dimensional,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𝑑</m:t>
                        </m:r>
                      </m:sup>
                    </m:sSup>
                  </m:oMath>
                </a14:m>
                <a:r>
                  <a:rPr lang="en-US" dirty="0"/>
                  <a:t>. We aim to represent each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t> under a latent variable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𝑛</m:t>
                        </m:r>
                      </m:sub>
                    </m:sSub>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𝑘</m:t>
                        </m:r>
                      </m:sup>
                    </m:sSup>
                  </m:oMath>
                </a14:m>
                <a:r>
                  <a:rPr lang="en-US" dirty="0"/>
                  <a:t> with lower dimension,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&lt;</m:t>
                    </m:r>
                    <m:r>
                      <a:rPr lang="en-US" b="0" i="1" smtClean="0">
                        <a:latin typeface="Cambria Math" panose="02040503050406030204" pitchFamily="18" charset="0"/>
                      </a:rPr>
                      <m:t>𝑑</m:t>
                    </m:r>
                  </m:oMath>
                </a14:m>
                <a:r>
                  <a:rPr lang="en-US" dirty="0"/>
                  <a:t>. The set of principal axes </a:t>
                </a:r>
                <a14:m>
                  <m:oMath xmlns:m="http://schemas.openxmlformats.org/officeDocument/2006/math">
                    <m:r>
                      <a:rPr lang="en-US" b="1" i="0" smtClean="0">
                        <a:latin typeface="Cambria Math" panose="02040503050406030204" pitchFamily="18" charset="0"/>
                      </a:rPr>
                      <m:t>𝐖</m:t>
                    </m:r>
                  </m:oMath>
                </a14:m>
                <a:r>
                  <a:rPr lang="en-US" dirty="0"/>
                  <a:t> relates the latent variables to the data.</a:t>
                </a:r>
              </a:p>
              <a:p>
                <a:pPr marL="0" indent="0" algn="just">
                  <a:buNone/>
                </a:pPr>
                <a:r>
                  <a:rPr lang="en-US" dirty="0"/>
                  <a:t>Specifically, we assume that each latent variable is normally distributed:</a:t>
                </a:r>
              </a:p>
              <a:p>
                <a:pPr marL="0" indent="0" algn="jus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𝑛</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𝟎</m:t>
                      </m:r>
                      <m:r>
                        <m:rPr>
                          <m:nor/>
                        </m:rPr>
                        <a:rPr lang="en-US" i="0" smtClean="0">
                          <a:latin typeface="Cambria Math" panose="02040503050406030204" pitchFamily="18" charset="0"/>
                          <a:ea typeface="Cambria Math" panose="02040503050406030204" pitchFamily="18" charset="0"/>
                        </a:rPr>
                        <m:t>,</m:t>
                      </m:r>
                      <m:r>
                        <m:rPr>
                          <m:nor/>
                        </m:rPr>
                        <a:rPr lang="en-US" b="1" i="0" smtClean="0">
                          <a:latin typeface="Cambria Math" panose="02040503050406030204" pitchFamily="18" charset="0"/>
                          <a:ea typeface="Cambria Math" panose="02040503050406030204" pitchFamily="18" charset="0"/>
                        </a:rPr>
                        <m:t>I</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lgn="just">
                  <a:buNone/>
                </a:pPr>
                <a:r>
                  <a:rPr lang="en-US" dirty="0"/>
                  <a:t>The corresponding data point is generated via a projection:</a:t>
                </a:r>
              </a:p>
              <a:p>
                <a:pPr marL="0" indent="0" algn="jus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m:rPr>
                          <m:nor/>
                        </m:rPr>
                        <a:rPr lang="en-US" b="1" i="0" smtClean="0">
                          <a:latin typeface="Cambria Math" panose="02040503050406030204" pitchFamily="18" charset="0"/>
                          <a:ea typeface="Cambria Math" panose="02040503050406030204" pitchFamily="18" charset="0"/>
                        </a:rPr>
                        <m:t>W</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r>
                        <m:rPr>
                          <m:nor/>
                        </m:rPr>
                        <a:rPr lang="en-US" b="1" i="0" smtClean="0">
                          <a:latin typeface="Cambria Math" panose="02040503050406030204" pitchFamily="18" charset="0"/>
                          <a:ea typeface="Cambria Math" panose="02040503050406030204" pitchFamily="18" charset="0"/>
                        </a:rPr>
                        <m:t>I</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lgn="just">
                  <a:buNone/>
                </a:pPr>
                <a:r>
                  <a:rPr lang="en-US" dirty="0"/>
                  <a:t>where the matrix </a:t>
                </a:r>
                <a14:m>
                  <m:oMath xmlns:m="http://schemas.openxmlformats.org/officeDocument/2006/math">
                    <m:r>
                      <m:rPr>
                        <m:nor/>
                      </m:rPr>
                      <a:rPr lang="en-US" b="1" i="0" smtClean="0">
                        <a:latin typeface="Cambria Math" panose="02040503050406030204" pitchFamily="18" charset="0"/>
                      </a:rPr>
                      <m:t>W</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sup>
                    </m:sSup>
                  </m:oMath>
                </a14:m>
                <a:r>
                  <a:rPr lang="en-US" dirty="0"/>
                  <a:t> are known as the principal axes. In probabilistic PCA, we are typically interested in estimating the principal axes </a:t>
                </a:r>
                <a14:m>
                  <m:oMath xmlns:m="http://schemas.openxmlformats.org/officeDocument/2006/math">
                    <m:r>
                      <m:rPr>
                        <m:nor/>
                      </m:rPr>
                      <a:rPr lang="en-US" b="1">
                        <a:latin typeface="Cambria Math" panose="02040503050406030204" pitchFamily="18" charset="0"/>
                      </a:rPr>
                      <m:t>W</m:t>
                    </m:r>
                  </m:oMath>
                </a14:m>
                <a:r>
                  <a:rPr lang="en-US" dirty="0"/>
                  <a:t> and the noise term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a:t>.</a:t>
                </a:r>
              </a:p>
              <a:p>
                <a:pPr marL="0" indent="0" algn="just">
                  <a:buNone/>
                </a:pPr>
                <a:r>
                  <a:rPr lang="en-US" dirty="0"/>
                  <a:t>Probabilistic PCA generalizes classical PCA. Marginalizing out the latent variable, the distribution of each data point is:</a:t>
                </a:r>
              </a:p>
              <a:p>
                <a:pPr marL="0" indent="0" algn="jus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r>
                        <m:rPr>
                          <m:nor/>
                        </m:rPr>
                        <a:rPr lang="en-US" b="1" i="0" smtClean="0">
                          <a:latin typeface="Cambria Math" panose="02040503050406030204" pitchFamily="18" charset="0"/>
                          <a:ea typeface="Cambria Math" panose="02040503050406030204" pitchFamily="18" charset="0"/>
                        </a:rPr>
                        <m:t>0</m:t>
                      </m:r>
                      <m:r>
                        <m:rPr>
                          <m:nor/>
                        </m:rPr>
                        <a:rPr lang="en-US" i="0" smtClean="0">
                          <a:latin typeface="Cambria Math" panose="02040503050406030204" pitchFamily="18" charset="0"/>
                          <a:ea typeface="Cambria Math" panose="02040503050406030204" pitchFamily="18" charset="0"/>
                        </a:rPr>
                        <m:t>,</m:t>
                      </m:r>
                      <m:r>
                        <m:rPr>
                          <m:nor/>
                        </m:rPr>
                        <a:rPr lang="en-US" b="1">
                          <a:latin typeface="Cambria Math" panose="02040503050406030204" pitchFamily="18" charset="0"/>
                          <a:ea typeface="Cambria Math" panose="02040503050406030204" pitchFamily="18" charset="0"/>
                        </a:rPr>
                        <m:t>W</m:t>
                      </m:r>
                      <m:sSup>
                        <m:sSupPr>
                          <m:ctrlPr>
                            <a:rPr lang="en-US" b="1" i="1" smtClean="0">
                              <a:latin typeface="Cambria Math" panose="02040503050406030204" pitchFamily="18" charset="0"/>
                              <a:ea typeface="Cambria Math" panose="02040503050406030204" pitchFamily="18" charset="0"/>
                            </a:rPr>
                          </m:ctrlPr>
                        </m:sSupPr>
                        <m:e>
                          <m:r>
                            <m:rPr>
                              <m:nor/>
                            </m:rPr>
                            <a:rPr lang="en-US" b="1">
                              <a:latin typeface="Cambria Math" panose="02040503050406030204" pitchFamily="18" charset="0"/>
                              <a:ea typeface="Cambria Math" panose="02040503050406030204" pitchFamily="18" charset="0"/>
                            </a:rPr>
                            <m:t>W</m:t>
                          </m:r>
                        </m:e>
                        <m:sup>
                          <m:r>
                            <a:rPr lang="en-US" b="1" i="1" smtClean="0">
                              <a:latin typeface="Cambria Math" panose="02040503050406030204" pitchFamily="18" charset="0"/>
                              <a:ea typeface="Cambria Math" panose="02040503050406030204" pitchFamily="18" charset="0"/>
                            </a:rPr>
                            <m:t>′</m:t>
                          </m:r>
                        </m:sup>
                      </m:sSup>
                      <m:r>
                        <a:rPr lang="en-US" b="1"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r>
                        <m:rPr>
                          <m:nor/>
                        </m:rPr>
                        <a:rPr lang="en-US" b="1">
                          <a:latin typeface="Cambria Math" panose="02040503050406030204" pitchFamily="18" charset="0"/>
                          <a:ea typeface="Cambria Math" panose="02040503050406030204" pitchFamily="18" charset="0"/>
                        </a:rPr>
                        <m:t>I</m:t>
                      </m:r>
                      <m:r>
                        <a:rPr lang="en-US" i="1">
                          <a:latin typeface="Cambria Math" panose="02040503050406030204" pitchFamily="18" charset="0"/>
                          <a:ea typeface="Cambria Math" panose="02040503050406030204" pitchFamily="18" charset="0"/>
                        </a:rPr>
                        <m:t>)</m:t>
                      </m:r>
                    </m:oMath>
                  </m:oMathPara>
                </a14:m>
                <a:endParaRPr lang="en-US" dirty="0"/>
              </a:p>
              <a:p>
                <a:pPr marL="0" indent="0" algn="just">
                  <a:buNone/>
                </a:pPr>
                <a:r>
                  <a:rPr lang="en-US" dirty="0"/>
                  <a:t>Classical PCA is the specific case of probabilistic PCA when the covariance of the noise becomes infinitesimally small: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en-US" dirty="0"/>
                  <a:t>. In our analysis, we assume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a:t> is known.</a:t>
                </a:r>
              </a:p>
            </p:txBody>
          </p:sp>
        </mc:Choice>
        <mc:Fallback>
          <p:sp>
            <p:nvSpPr>
              <p:cNvPr id="3" name="Content Placeholder 2">
                <a:extLst>
                  <a:ext uri="{FF2B5EF4-FFF2-40B4-BE49-F238E27FC236}">
                    <a16:creationId xmlns:a16="http://schemas.microsoft.com/office/drawing/2014/main" id="{6B3ECDBD-B096-42CF-A1A9-8258788983C1}"/>
                  </a:ext>
                </a:extLst>
              </p:cNvPr>
              <p:cNvSpPr>
                <a:spLocks noGrp="1" noRot="1" noChangeAspect="1" noMove="1" noResize="1" noEditPoints="1" noAdjustHandles="1" noChangeArrowheads="1" noChangeShapeType="1" noTextEdit="1"/>
              </p:cNvSpPr>
              <p:nvPr>
                <p:ph idx="1"/>
              </p:nvPr>
            </p:nvSpPr>
            <p:spPr>
              <a:xfrm>
                <a:off x="573437" y="2076773"/>
                <a:ext cx="10972800" cy="4781227"/>
              </a:xfrm>
              <a:blipFill>
                <a:blip r:embed="rId2"/>
                <a:stretch>
                  <a:fillRect l="-444" r="-500"/>
                </a:stretch>
              </a:blipFill>
            </p:spPr>
            <p:txBody>
              <a:bodyPr/>
              <a:lstStyle/>
              <a:p>
                <a:r>
                  <a:rPr lang="en-US">
                    <a:noFill/>
                  </a:rPr>
                  <a:t> </a:t>
                </a:r>
              </a:p>
            </p:txBody>
          </p:sp>
        </mc:Fallback>
      </mc:AlternateContent>
    </p:spTree>
    <p:extLst>
      <p:ext uri="{BB962C8B-B14F-4D97-AF65-F5344CB8AC3E}">
        <p14:creationId xmlns:p14="http://schemas.microsoft.com/office/powerpoint/2010/main" val="2315377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6D53-F47E-454E-8605-60FC86B082B8}"/>
              </a:ext>
            </a:extLst>
          </p:cNvPr>
          <p:cNvSpPr>
            <a:spLocks noGrp="1"/>
          </p:cNvSpPr>
          <p:nvPr>
            <p:ph type="title"/>
          </p:nvPr>
        </p:nvSpPr>
        <p:spPr/>
        <p:txBody>
          <a:bodyPr/>
          <a:lstStyle/>
          <a:p>
            <a:r>
              <a:rPr lang="en-US" dirty="0"/>
              <a:t>The Model in TFP</a:t>
            </a:r>
          </a:p>
        </p:txBody>
      </p:sp>
      <p:sp>
        <p:nvSpPr>
          <p:cNvPr id="3" name="Content Placeholder 2">
            <a:extLst>
              <a:ext uri="{FF2B5EF4-FFF2-40B4-BE49-F238E27FC236}">
                <a16:creationId xmlns:a16="http://schemas.microsoft.com/office/drawing/2014/main" id="{D6D936B3-4600-4D9B-83EB-DCAE968BDBF8}"/>
              </a:ext>
            </a:extLst>
          </p:cNvPr>
          <p:cNvSpPr>
            <a:spLocks noGrp="1"/>
          </p:cNvSpPr>
          <p:nvPr>
            <p:ph idx="1"/>
          </p:nvPr>
        </p:nvSpPr>
        <p:spPr>
          <a:xfrm>
            <a:off x="818712" y="2222287"/>
            <a:ext cx="10554574" cy="4418737"/>
          </a:xfrm>
        </p:spPr>
        <p:txBody>
          <a:bodyPr>
            <a:normAutofit/>
          </a:bodyPr>
          <a:lstStyle/>
          <a:p>
            <a:pPr marL="0" indent="0">
              <a:buNone/>
            </a:pPr>
            <a:r>
              <a:rPr lang="en-US" sz="1400" dirty="0">
                <a:latin typeface="Consolas" panose="020B0609020204030204" pitchFamily="49" charset="0"/>
              </a:rPr>
              <a:t>def </a:t>
            </a:r>
            <a:r>
              <a:rPr lang="en-US" sz="1400" dirty="0" err="1">
                <a:latin typeface="Consolas" panose="020B0609020204030204" pitchFamily="49" charset="0"/>
              </a:rPr>
              <a:t>probabilistic_pca</a:t>
            </a:r>
            <a:r>
              <a:rPr lang="en-US" sz="1400" dirty="0">
                <a:latin typeface="Consolas" panose="020B0609020204030204" pitchFamily="49" charset="0"/>
              </a:rPr>
              <a:t>(</a:t>
            </a:r>
            <a:r>
              <a:rPr lang="en-US" sz="1400" dirty="0" err="1">
                <a:latin typeface="Consolas" panose="020B0609020204030204" pitchFamily="49" charset="0"/>
              </a:rPr>
              <a:t>data_dim</a:t>
            </a:r>
            <a:r>
              <a:rPr lang="en-US" sz="1400" dirty="0">
                <a:latin typeface="Consolas" panose="020B0609020204030204" pitchFamily="49" charset="0"/>
              </a:rPr>
              <a:t>, </a:t>
            </a:r>
            <a:r>
              <a:rPr lang="en-US" sz="1400" dirty="0" err="1">
                <a:latin typeface="Consolas" panose="020B0609020204030204" pitchFamily="49" charset="0"/>
              </a:rPr>
              <a:t>latent_dim</a:t>
            </a:r>
            <a:r>
              <a:rPr lang="en-US" sz="1400" dirty="0">
                <a:latin typeface="Consolas" panose="020B0609020204030204" pitchFamily="49" charset="0"/>
              </a:rPr>
              <a:t>, </a:t>
            </a:r>
            <a:r>
              <a:rPr lang="en-US" sz="1400" dirty="0" err="1">
                <a:latin typeface="Consolas" panose="020B0609020204030204" pitchFamily="49" charset="0"/>
              </a:rPr>
              <a:t>num_datapoints</a:t>
            </a:r>
            <a:r>
              <a:rPr lang="en-US" sz="1400" dirty="0">
                <a:latin typeface="Consolas" panose="020B0609020204030204" pitchFamily="49" charset="0"/>
              </a:rPr>
              <a:t>, </a:t>
            </a:r>
            <a:r>
              <a:rPr lang="en-US" sz="1400" dirty="0" err="1">
                <a:latin typeface="Consolas" panose="020B0609020204030204" pitchFamily="49" charset="0"/>
              </a:rPr>
              <a:t>stddv_datapoints</a:t>
            </a:r>
            <a:r>
              <a:rPr lang="en-US" sz="1400" dirty="0">
                <a:latin typeface="Consolas" panose="020B0609020204030204" pitchFamily="49" charset="0"/>
              </a:rPr>
              <a:t>): # (unmodeled) data</a:t>
            </a:r>
          </a:p>
          <a:p>
            <a:pPr marL="0" indent="0">
              <a:buNone/>
            </a:pPr>
            <a:r>
              <a:rPr lang="en-US" sz="1400" dirty="0">
                <a:latin typeface="Consolas" panose="020B0609020204030204" pitchFamily="49" charset="0"/>
              </a:rPr>
              <a:t>  w = </a:t>
            </a:r>
            <a:r>
              <a:rPr lang="en-US" sz="1400" dirty="0" err="1">
                <a:latin typeface="Consolas" panose="020B0609020204030204" pitchFamily="49" charset="0"/>
              </a:rPr>
              <a:t>ed.Normal</a:t>
            </a:r>
            <a:r>
              <a:rPr lang="en-US" sz="1400" dirty="0">
                <a:latin typeface="Consolas" panose="020B0609020204030204" pitchFamily="49" charset="0"/>
              </a:rPr>
              <a:t>(loc=</a:t>
            </a:r>
            <a:r>
              <a:rPr lang="en-US" sz="1400" dirty="0" err="1">
                <a:latin typeface="Consolas" panose="020B0609020204030204" pitchFamily="49" charset="0"/>
              </a:rPr>
              <a:t>tf.zeros</a:t>
            </a:r>
            <a:r>
              <a:rPr lang="en-US" sz="1400" dirty="0">
                <a:latin typeface="Consolas" panose="020B0609020204030204" pitchFamily="49" charset="0"/>
              </a:rPr>
              <a:t>([</a:t>
            </a:r>
            <a:r>
              <a:rPr lang="en-US" sz="1400" dirty="0" err="1">
                <a:latin typeface="Consolas" panose="020B0609020204030204" pitchFamily="49" charset="0"/>
              </a:rPr>
              <a:t>data_dim</a:t>
            </a:r>
            <a:r>
              <a:rPr lang="en-US" sz="1400" dirty="0">
                <a:latin typeface="Consolas" panose="020B0609020204030204" pitchFamily="49" charset="0"/>
              </a:rPr>
              <a:t>, </a:t>
            </a:r>
            <a:r>
              <a:rPr lang="en-US" sz="1400" dirty="0" err="1">
                <a:latin typeface="Consolas" panose="020B0609020204030204" pitchFamily="49" charset="0"/>
              </a:rPr>
              <a:t>latent_dim</a:t>
            </a:r>
            <a:r>
              <a:rPr lang="en-US" sz="1400" dirty="0">
                <a:latin typeface="Consolas" panose="020B0609020204030204" pitchFamily="49" charset="0"/>
              </a:rPr>
              <a:t>]),</a:t>
            </a:r>
          </a:p>
          <a:p>
            <a:pPr marL="0" indent="0">
              <a:buNone/>
            </a:pPr>
            <a:r>
              <a:rPr lang="en-US" sz="1400" dirty="0">
                <a:latin typeface="Consolas" panose="020B0609020204030204" pitchFamily="49" charset="0"/>
              </a:rPr>
              <a:t>                scale=2.0 * </a:t>
            </a:r>
            <a:r>
              <a:rPr lang="en-US" sz="1400" dirty="0" err="1">
                <a:latin typeface="Consolas" panose="020B0609020204030204" pitchFamily="49" charset="0"/>
              </a:rPr>
              <a:t>tf.ones</a:t>
            </a:r>
            <a:r>
              <a:rPr lang="en-US" sz="1400" dirty="0">
                <a:latin typeface="Consolas" panose="020B0609020204030204" pitchFamily="49" charset="0"/>
              </a:rPr>
              <a:t>([</a:t>
            </a:r>
            <a:r>
              <a:rPr lang="en-US" sz="1400" dirty="0" err="1">
                <a:latin typeface="Consolas" panose="020B0609020204030204" pitchFamily="49" charset="0"/>
              </a:rPr>
              <a:t>data_dim</a:t>
            </a:r>
            <a:r>
              <a:rPr lang="en-US" sz="1400" dirty="0">
                <a:latin typeface="Consolas" panose="020B0609020204030204" pitchFamily="49" charset="0"/>
              </a:rPr>
              <a:t>, </a:t>
            </a:r>
            <a:r>
              <a:rPr lang="en-US" sz="1400" dirty="0" err="1">
                <a:latin typeface="Consolas" panose="020B0609020204030204" pitchFamily="49" charset="0"/>
              </a:rPr>
              <a:t>latent_dim</a:t>
            </a:r>
            <a:r>
              <a:rPr lang="en-US" sz="1400" dirty="0">
                <a:latin typeface="Consolas" panose="020B0609020204030204" pitchFamily="49" charset="0"/>
              </a:rPr>
              <a:t>]),</a:t>
            </a:r>
          </a:p>
          <a:p>
            <a:pPr marL="0" indent="0">
              <a:buNone/>
            </a:pPr>
            <a:r>
              <a:rPr lang="en-US" sz="1400" dirty="0">
                <a:latin typeface="Consolas" panose="020B0609020204030204" pitchFamily="49" charset="0"/>
              </a:rPr>
              <a:t>                name="w")  # parameter</a:t>
            </a:r>
          </a:p>
          <a:p>
            <a:pPr marL="0" indent="0">
              <a:buNone/>
            </a:pPr>
            <a:r>
              <a:rPr lang="en-US" sz="1400" dirty="0">
                <a:latin typeface="Consolas" panose="020B0609020204030204" pitchFamily="49" charset="0"/>
              </a:rPr>
              <a:t>  z = </a:t>
            </a:r>
            <a:r>
              <a:rPr lang="en-US" sz="1400" dirty="0" err="1">
                <a:latin typeface="Consolas" panose="020B0609020204030204" pitchFamily="49" charset="0"/>
              </a:rPr>
              <a:t>ed.Normal</a:t>
            </a:r>
            <a:r>
              <a:rPr lang="en-US" sz="1400" dirty="0">
                <a:latin typeface="Consolas" panose="020B0609020204030204" pitchFamily="49" charset="0"/>
              </a:rPr>
              <a:t>(loc=</a:t>
            </a:r>
            <a:r>
              <a:rPr lang="en-US" sz="1400" dirty="0" err="1">
                <a:latin typeface="Consolas" panose="020B0609020204030204" pitchFamily="49" charset="0"/>
              </a:rPr>
              <a:t>tf.zeros</a:t>
            </a:r>
            <a:r>
              <a:rPr lang="en-US" sz="1400" dirty="0">
                <a:latin typeface="Consolas" panose="020B0609020204030204" pitchFamily="49" charset="0"/>
              </a:rPr>
              <a:t>([</a:t>
            </a:r>
            <a:r>
              <a:rPr lang="en-US" sz="1400" dirty="0" err="1">
                <a:latin typeface="Consolas" panose="020B0609020204030204" pitchFamily="49" charset="0"/>
              </a:rPr>
              <a:t>latent_dim</a:t>
            </a:r>
            <a:r>
              <a:rPr lang="en-US" sz="1400" dirty="0">
                <a:latin typeface="Consolas" panose="020B0609020204030204" pitchFamily="49" charset="0"/>
              </a:rPr>
              <a:t>, </a:t>
            </a:r>
            <a:r>
              <a:rPr lang="en-US" sz="1400" dirty="0" err="1">
                <a:latin typeface="Consolas" panose="020B0609020204030204" pitchFamily="49" charset="0"/>
              </a:rPr>
              <a:t>num_datapoints</a:t>
            </a:r>
            <a:r>
              <a:rPr lang="en-US" sz="1400" dirty="0">
                <a:latin typeface="Consolas" panose="020B0609020204030204" pitchFamily="49" charset="0"/>
              </a:rPr>
              <a:t>]),</a:t>
            </a:r>
          </a:p>
          <a:p>
            <a:pPr marL="0" indent="0">
              <a:buNone/>
            </a:pPr>
            <a:r>
              <a:rPr lang="en-US" sz="1400" dirty="0">
                <a:latin typeface="Consolas" panose="020B0609020204030204" pitchFamily="49" charset="0"/>
              </a:rPr>
              <a:t>                scale=</a:t>
            </a:r>
            <a:r>
              <a:rPr lang="en-US" sz="1400" dirty="0" err="1">
                <a:latin typeface="Consolas" panose="020B0609020204030204" pitchFamily="49" charset="0"/>
              </a:rPr>
              <a:t>tf.ones</a:t>
            </a:r>
            <a:r>
              <a:rPr lang="en-US" sz="1400" dirty="0">
                <a:latin typeface="Consolas" panose="020B0609020204030204" pitchFamily="49" charset="0"/>
              </a:rPr>
              <a:t>([</a:t>
            </a:r>
            <a:r>
              <a:rPr lang="en-US" sz="1400" dirty="0" err="1">
                <a:latin typeface="Consolas" panose="020B0609020204030204" pitchFamily="49" charset="0"/>
              </a:rPr>
              <a:t>latent_dim</a:t>
            </a:r>
            <a:r>
              <a:rPr lang="en-US" sz="1400" dirty="0">
                <a:latin typeface="Consolas" panose="020B0609020204030204" pitchFamily="49" charset="0"/>
              </a:rPr>
              <a:t>, </a:t>
            </a:r>
            <a:r>
              <a:rPr lang="en-US" sz="1400" dirty="0" err="1">
                <a:latin typeface="Consolas" panose="020B0609020204030204" pitchFamily="49" charset="0"/>
              </a:rPr>
              <a:t>num_datapoints</a:t>
            </a:r>
            <a:r>
              <a:rPr lang="en-US" sz="1400" dirty="0">
                <a:latin typeface="Consolas" panose="020B0609020204030204" pitchFamily="49" charset="0"/>
              </a:rPr>
              <a:t>]), </a:t>
            </a:r>
          </a:p>
          <a:p>
            <a:pPr marL="0" indent="0">
              <a:buNone/>
            </a:pPr>
            <a:r>
              <a:rPr lang="en-US" sz="1400" dirty="0">
                <a:latin typeface="Consolas" panose="020B0609020204030204" pitchFamily="49" charset="0"/>
              </a:rPr>
              <a:t>                name="z")  # parameter</a:t>
            </a:r>
          </a:p>
          <a:p>
            <a:pPr marL="0" indent="0">
              <a:buNone/>
            </a:pPr>
            <a:r>
              <a:rPr lang="en-US" sz="1400" dirty="0">
                <a:latin typeface="Consolas" panose="020B0609020204030204" pitchFamily="49" charset="0"/>
              </a:rPr>
              <a:t>  x = </a:t>
            </a:r>
            <a:r>
              <a:rPr lang="en-US" sz="1400" dirty="0" err="1">
                <a:latin typeface="Consolas" panose="020B0609020204030204" pitchFamily="49" charset="0"/>
              </a:rPr>
              <a:t>ed.Normal</a:t>
            </a:r>
            <a:r>
              <a:rPr lang="en-US" sz="1400" dirty="0">
                <a:latin typeface="Consolas" panose="020B0609020204030204" pitchFamily="49" charset="0"/>
              </a:rPr>
              <a:t>(loc=</a:t>
            </a:r>
            <a:r>
              <a:rPr lang="en-US" sz="1400" dirty="0" err="1">
                <a:latin typeface="Consolas" panose="020B0609020204030204" pitchFamily="49" charset="0"/>
              </a:rPr>
              <a:t>tf.matmul</a:t>
            </a:r>
            <a:r>
              <a:rPr lang="en-US" sz="1400" dirty="0">
                <a:latin typeface="Consolas" panose="020B0609020204030204" pitchFamily="49" charset="0"/>
              </a:rPr>
              <a:t>(w, z),</a:t>
            </a:r>
          </a:p>
          <a:p>
            <a:pPr marL="0" indent="0">
              <a:buNone/>
            </a:pPr>
            <a:r>
              <a:rPr lang="en-US" sz="1400" dirty="0">
                <a:latin typeface="Consolas" panose="020B0609020204030204" pitchFamily="49" charset="0"/>
              </a:rPr>
              <a:t>                scale=</a:t>
            </a:r>
            <a:r>
              <a:rPr lang="en-US" sz="1400" dirty="0" err="1">
                <a:latin typeface="Consolas" panose="020B0609020204030204" pitchFamily="49" charset="0"/>
              </a:rPr>
              <a:t>stddv_datapoints</a:t>
            </a:r>
            <a:r>
              <a:rPr lang="en-US" sz="1400" dirty="0">
                <a:latin typeface="Consolas" panose="020B0609020204030204" pitchFamily="49" charset="0"/>
              </a:rPr>
              <a:t> * </a:t>
            </a:r>
            <a:r>
              <a:rPr lang="en-US" sz="1400" dirty="0" err="1">
                <a:latin typeface="Consolas" panose="020B0609020204030204" pitchFamily="49" charset="0"/>
              </a:rPr>
              <a:t>tf.ones</a:t>
            </a:r>
            <a:r>
              <a:rPr lang="en-US" sz="1400" dirty="0">
                <a:latin typeface="Consolas" panose="020B0609020204030204" pitchFamily="49" charset="0"/>
              </a:rPr>
              <a:t>([</a:t>
            </a:r>
            <a:r>
              <a:rPr lang="en-US" sz="1400" dirty="0" err="1">
                <a:latin typeface="Consolas" panose="020B0609020204030204" pitchFamily="49" charset="0"/>
              </a:rPr>
              <a:t>data_dim</a:t>
            </a:r>
            <a:r>
              <a:rPr lang="en-US" sz="1400" dirty="0">
                <a:latin typeface="Consolas" panose="020B0609020204030204" pitchFamily="49" charset="0"/>
              </a:rPr>
              <a:t>, </a:t>
            </a:r>
            <a:r>
              <a:rPr lang="en-US" sz="1400" dirty="0" err="1">
                <a:latin typeface="Consolas" panose="020B0609020204030204" pitchFamily="49" charset="0"/>
              </a:rPr>
              <a:t>num_datapoints</a:t>
            </a:r>
            <a:r>
              <a:rPr lang="en-US" sz="1400" dirty="0">
                <a:latin typeface="Consolas" panose="020B0609020204030204" pitchFamily="49" charset="0"/>
              </a:rPr>
              <a:t>]),</a:t>
            </a:r>
          </a:p>
          <a:p>
            <a:pPr marL="0" indent="0">
              <a:buNone/>
            </a:pPr>
            <a:r>
              <a:rPr lang="en-US" sz="1400" dirty="0">
                <a:latin typeface="Consolas" panose="020B0609020204030204" pitchFamily="49" charset="0"/>
              </a:rPr>
              <a:t>                name="x")  # (modeled) data</a:t>
            </a:r>
          </a:p>
          <a:p>
            <a:pPr marL="0" indent="0">
              <a:buNone/>
            </a:pPr>
            <a:r>
              <a:rPr lang="en-US" sz="1400" dirty="0">
                <a:latin typeface="Consolas" panose="020B0609020204030204" pitchFamily="49" charset="0"/>
              </a:rPr>
              <a:t>  return x, (w, z)</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log_joint</a:t>
            </a:r>
            <a:r>
              <a:rPr lang="en-US" sz="1400" dirty="0">
                <a:latin typeface="Consolas" panose="020B0609020204030204" pitchFamily="49" charset="0"/>
              </a:rPr>
              <a:t> = </a:t>
            </a:r>
            <a:r>
              <a:rPr lang="en-US" sz="1400" dirty="0" err="1">
                <a:latin typeface="Consolas" panose="020B0609020204030204" pitchFamily="49" charset="0"/>
              </a:rPr>
              <a:t>ed.make_log_joint_fn</a:t>
            </a:r>
            <a:r>
              <a:rPr lang="en-US" sz="1400" dirty="0">
                <a:latin typeface="Consolas" panose="020B0609020204030204" pitchFamily="49" charset="0"/>
              </a:rPr>
              <a:t>(</a:t>
            </a:r>
            <a:r>
              <a:rPr lang="en-US" sz="1400" dirty="0" err="1">
                <a:latin typeface="Consolas" panose="020B0609020204030204" pitchFamily="49" charset="0"/>
              </a:rPr>
              <a:t>probabilistic_pca</a:t>
            </a:r>
            <a:r>
              <a:rPr lang="en-US" sz="1400" dirty="0">
                <a:latin typeface="Consolas" panose="020B0609020204030204" pitchFamily="49" charset="0"/>
              </a:rPr>
              <a:t>)</a:t>
            </a:r>
          </a:p>
        </p:txBody>
      </p:sp>
    </p:spTree>
    <p:extLst>
      <p:ext uri="{BB962C8B-B14F-4D97-AF65-F5344CB8AC3E}">
        <p14:creationId xmlns:p14="http://schemas.microsoft.com/office/powerpoint/2010/main" val="3880553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93C7-D038-4B39-B74C-4ADECA6A12C2}"/>
              </a:ext>
            </a:extLst>
          </p:cNvPr>
          <p:cNvSpPr>
            <a:spLocks noGrp="1"/>
          </p:cNvSpPr>
          <p:nvPr>
            <p:ph type="title"/>
          </p:nvPr>
        </p:nvSpPr>
        <p:spPr>
          <a:xfrm>
            <a:off x="480447" y="447188"/>
            <a:ext cx="11058041" cy="970450"/>
          </a:xfrm>
        </p:spPr>
        <p:txBody>
          <a:bodyPr/>
          <a:lstStyle/>
          <a:p>
            <a:r>
              <a:rPr lang="en-US" dirty="0"/>
              <a:t>Using the Edward2 Model to Generate Data</a:t>
            </a:r>
          </a:p>
        </p:txBody>
      </p:sp>
      <p:sp>
        <p:nvSpPr>
          <p:cNvPr id="3" name="Content Placeholder 2">
            <a:extLst>
              <a:ext uri="{FF2B5EF4-FFF2-40B4-BE49-F238E27FC236}">
                <a16:creationId xmlns:a16="http://schemas.microsoft.com/office/drawing/2014/main" id="{E9E4DD68-A9A7-491A-AFB5-CD174607E85F}"/>
              </a:ext>
            </a:extLst>
          </p:cNvPr>
          <p:cNvSpPr>
            <a:spLocks noGrp="1"/>
          </p:cNvSpPr>
          <p:nvPr>
            <p:ph idx="1"/>
          </p:nvPr>
        </p:nvSpPr>
        <p:spPr>
          <a:xfrm>
            <a:off x="818712" y="1952787"/>
            <a:ext cx="10554574" cy="4905214"/>
          </a:xfrm>
        </p:spPr>
        <p:txBody>
          <a:bodyPr>
            <a:normAutofit lnSpcReduction="10000"/>
          </a:bodyPr>
          <a:lstStyle/>
          <a:p>
            <a:pPr marL="0" indent="0">
              <a:buNone/>
            </a:pPr>
            <a:r>
              <a:rPr lang="en-US" sz="1400" dirty="0" err="1">
                <a:latin typeface="Consolas" panose="020B0609020204030204" pitchFamily="49" charset="0"/>
              </a:rPr>
              <a:t>num_datapoints</a:t>
            </a:r>
            <a:r>
              <a:rPr lang="en-US" sz="1400" dirty="0">
                <a:latin typeface="Consolas" panose="020B0609020204030204" pitchFamily="49" charset="0"/>
              </a:rPr>
              <a:t> = 5000</a:t>
            </a:r>
          </a:p>
          <a:p>
            <a:pPr marL="0" indent="0">
              <a:buNone/>
            </a:pPr>
            <a:r>
              <a:rPr lang="en-US" sz="1400" dirty="0" err="1">
                <a:latin typeface="Consolas" panose="020B0609020204030204" pitchFamily="49" charset="0"/>
              </a:rPr>
              <a:t>data_dim</a:t>
            </a:r>
            <a:r>
              <a:rPr lang="en-US" sz="1400" dirty="0">
                <a:latin typeface="Consolas" panose="020B0609020204030204" pitchFamily="49" charset="0"/>
              </a:rPr>
              <a:t> = 2</a:t>
            </a:r>
          </a:p>
          <a:p>
            <a:pPr marL="0" indent="0">
              <a:buNone/>
            </a:pPr>
            <a:r>
              <a:rPr lang="en-US" sz="1400" dirty="0" err="1">
                <a:latin typeface="Consolas" panose="020B0609020204030204" pitchFamily="49" charset="0"/>
              </a:rPr>
              <a:t>latent_dim</a:t>
            </a:r>
            <a:r>
              <a:rPr lang="en-US" sz="1400" dirty="0">
                <a:latin typeface="Consolas" panose="020B0609020204030204" pitchFamily="49" charset="0"/>
              </a:rPr>
              <a:t> = 1</a:t>
            </a:r>
          </a:p>
          <a:p>
            <a:pPr marL="0" indent="0">
              <a:buNone/>
            </a:pPr>
            <a:r>
              <a:rPr lang="en-US" sz="1400" dirty="0" err="1">
                <a:latin typeface="Consolas" panose="020B0609020204030204" pitchFamily="49" charset="0"/>
              </a:rPr>
              <a:t>stddv_datapoints</a:t>
            </a:r>
            <a:r>
              <a:rPr lang="en-US" sz="1400" dirty="0">
                <a:latin typeface="Consolas" panose="020B0609020204030204" pitchFamily="49" charset="0"/>
              </a:rPr>
              <a:t> = 0.5</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model = </a:t>
            </a:r>
            <a:r>
              <a:rPr lang="en-US" sz="1400" dirty="0" err="1">
                <a:latin typeface="Consolas" panose="020B0609020204030204" pitchFamily="49" charset="0"/>
              </a:rPr>
              <a:t>probabilistic_pca</a:t>
            </a:r>
            <a:r>
              <a:rPr lang="en-US" sz="1400" dirty="0">
                <a:latin typeface="Consolas" panose="020B0609020204030204" pitchFamily="49" charset="0"/>
              </a:rPr>
              <a:t>(</a:t>
            </a:r>
            <a:r>
              <a:rPr lang="en-US" sz="1400" dirty="0" err="1">
                <a:latin typeface="Consolas" panose="020B0609020204030204" pitchFamily="49" charset="0"/>
              </a:rPr>
              <a:t>data_dim</a:t>
            </a:r>
            <a:r>
              <a:rPr lang="en-US" sz="1400" dirty="0">
                <a:latin typeface="Consolas" panose="020B0609020204030204" pitchFamily="49" charset="0"/>
              </a:rPr>
              <a:t>=</a:t>
            </a:r>
            <a:r>
              <a:rPr lang="en-US" sz="1400" dirty="0" err="1">
                <a:latin typeface="Consolas" panose="020B0609020204030204" pitchFamily="49" charset="0"/>
              </a:rPr>
              <a:t>data_dim</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latent_dim</a:t>
            </a:r>
            <a:r>
              <a:rPr lang="en-US" sz="1400" dirty="0">
                <a:latin typeface="Consolas" panose="020B0609020204030204" pitchFamily="49" charset="0"/>
              </a:rPr>
              <a:t>=</a:t>
            </a:r>
            <a:r>
              <a:rPr lang="en-US" sz="1400" dirty="0" err="1">
                <a:latin typeface="Consolas" panose="020B0609020204030204" pitchFamily="49" charset="0"/>
              </a:rPr>
              <a:t>latent_dim</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num_datapoints</a:t>
            </a:r>
            <a:r>
              <a:rPr lang="en-US" sz="1400" dirty="0">
                <a:latin typeface="Consolas" panose="020B0609020204030204" pitchFamily="49" charset="0"/>
              </a:rPr>
              <a:t>=</a:t>
            </a:r>
            <a:r>
              <a:rPr lang="en-US" sz="1400" dirty="0" err="1">
                <a:latin typeface="Consolas" panose="020B0609020204030204" pitchFamily="49" charset="0"/>
              </a:rPr>
              <a:t>num_datapoints</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stddv_datapoints</a:t>
            </a:r>
            <a:r>
              <a:rPr lang="en-US" sz="1400" dirty="0">
                <a:latin typeface="Consolas" panose="020B0609020204030204" pitchFamily="49" charset="0"/>
              </a:rPr>
              <a:t>=</a:t>
            </a:r>
            <a:r>
              <a:rPr lang="en-US" sz="1400" dirty="0" err="1">
                <a:latin typeface="Consolas" panose="020B0609020204030204" pitchFamily="49" charset="0"/>
              </a:rPr>
              <a:t>stddv_datapoints</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with </a:t>
            </a:r>
            <a:r>
              <a:rPr lang="en-US" sz="1400" dirty="0" err="1">
                <a:latin typeface="Consolas" panose="020B0609020204030204" pitchFamily="49" charset="0"/>
              </a:rPr>
              <a:t>tf.Session</a:t>
            </a:r>
            <a:r>
              <a:rPr lang="en-US" sz="1400" dirty="0">
                <a:latin typeface="Consolas" panose="020B0609020204030204" pitchFamily="49" charset="0"/>
              </a:rPr>
              <a:t>() as </a:t>
            </a:r>
            <a:r>
              <a:rPr lang="en-US" sz="1400" dirty="0" err="1">
                <a:latin typeface="Consolas" panose="020B0609020204030204" pitchFamily="49" charset="0"/>
              </a:rPr>
              <a:t>sess</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x_train</a:t>
            </a:r>
            <a:r>
              <a:rPr lang="en-US" sz="1400" dirty="0">
                <a:latin typeface="Consolas" panose="020B0609020204030204" pitchFamily="49" charset="0"/>
              </a:rPr>
              <a:t>, (</a:t>
            </a:r>
            <a:r>
              <a:rPr lang="en-US" sz="1400" dirty="0" err="1">
                <a:latin typeface="Consolas" panose="020B0609020204030204" pitchFamily="49" charset="0"/>
              </a:rPr>
              <a:t>actual_w</a:t>
            </a:r>
            <a:r>
              <a:rPr lang="en-US" sz="1400" dirty="0">
                <a:latin typeface="Consolas" panose="020B0609020204030204" pitchFamily="49" charset="0"/>
              </a:rPr>
              <a:t>, </a:t>
            </a:r>
            <a:r>
              <a:rPr lang="en-US" sz="1400" dirty="0" err="1">
                <a:latin typeface="Consolas" panose="020B0609020204030204" pitchFamily="49" charset="0"/>
              </a:rPr>
              <a:t>actual_z</a:t>
            </a:r>
            <a:r>
              <a:rPr lang="en-US" sz="1400" dirty="0">
                <a:latin typeface="Consolas" panose="020B0609020204030204" pitchFamily="49" charset="0"/>
              </a:rPr>
              <a:t>) = </a:t>
            </a:r>
            <a:r>
              <a:rPr lang="en-US" sz="1400" dirty="0" err="1">
                <a:latin typeface="Consolas" panose="020B0609020204030204" pitchFamily="49" charset="0"/>
              </a:rPr>
              <a:t>sess.run</a:t>
            </a:r>
            <a:r>
              <a:rPr lang="en-US" sz="1400" dirty="0">
                <a:latin typeface="Consolas" panose="020B0609020204030204" pitchFamily="49" charset="0"/>
              </a:rPr>
              <a:t>(model)</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print("Principal axes:")</a:t>
            </a:r>
          </a:p>
          <a:p>
            <a:pPr marL="0" indent="0">
              <a:buNone/>
            </a:pPr>
            <a:r>
              <a:rPr lang="en-US" sz="1400" dirty="0">
                <a:latin typeface="Consolas" panose="020B0609020204030204" pitchFamily="49" charset="0"/>
              </a:rPr>
              <a:t>print(</a:t>
            </a:r>
            <a:r>
              <a:rPr lang="en-US" sz="1400" dirty="0" err="1">
                <a:latin typeface="Consolas" panose="020B0609020204030204" pitchFamily="49" charset="0"/>
              </a:rPr>
              <a:t>actual_w</a:t>
            </a:r>
            <a:r>
              <a:rPr lang="en-US" sz="1400" dirty="0">
                <a:latin typeface="Consolas" panose="020B0609020204030204" pitchFamily="49" charset="0"/>
              </a:rPr>
              <a:t>)</a:t>
            </a:r>
          </a:p>
        </p:txBody>
      </p:sp>
    </p:spTree>
    <p:extLst>
      <p:ext uri="{BB962C8B-B14F-4D97-AF65-F5344CB8AC3E}">
        <p14:creationId xmlns:p14="http://schemas.microsoft.com/office/powerpoint/2010/main" val="1723267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5E6CA3-D4B2-4309-9536-002721B63670}"/>
              </a:ext>
            </a:extLst>
          </p:cNvPr>
          <p:cNvSpPr>
            <a:spLocks noGrp="1"/>
          </p:cNvSpPr>
          <p:nvPr>
            <p:ph type="title"/>
          </p:nvPr>
        </p:nvSpPr>
        <p:spPr/>
        <p:txBody>
          <a:bodyPr/>
          <a:lstStyle/>
          <a:p>
            <a:r>
              <a:rPr lang="en-US" dirty="0"/>
              <a:t>The Data</a:t>
            </a:r>
          </a:p>
        </p:txBody>
      </p:sp>
      <p:sp>
        <p:nvSpPr>
          <p:cNvPr id="6" name="Text Placeholder 5">
            <a:extLst>
              <a:ext uri="{FF2B5EF4-FFF2-40B4-BE49-F238E27FC236}">
                <a16:creationId xmlns:a16="http://schemas.microsoft.com/office/drawing/2014/main" id="{7B858C46-7B43-4309-9096-72CA82772FD8}"/>
              </a:ext>
            </a:extLst>
          </p:cNvPr>
          <p:cNvSpPr>
            <a:spLocks noGrp="1"/>
          </p:cNvSpPr>
          <p:nvPr>
            <p:ph type="body" sz="half" idx="2"/>
          </p:nvPr>
        </p:nvSpPr>
        <p:spPr/>
        <p:txBody>
          <a:bodyPr>
            <a:normAutofit/>
          </a:bodyPr>
          <a:lstStyle/>
          <a:p>
            <a:r>
              <a:rPr lang="en-US" sz="1400" dirty="0">
                <a:latin typeface="Consolas" panose="020B0609020204030204" pitchFamily="49" charset="0"/>
              </a:rPr>
              <a:t>Principal axes:</a:t>
            </a:r>
          </a:p>
          <a:p>
            <a:r>
              <a:rPr lang="en-US" sz="1400" dirty="0">
                <a:latin typeface="Consolas" panose="020B0609020204030204" pitchFamily="49" charset="0"/>
              </a:rPr>
              <a:t>[[-0.7300116]</a:t>
            </a:r>
          </a:p>
          <a:p>
            <a:r>
              <a:rPr lang="en-US" sz="1400" dirty="0">
                <a:latin typeface="Consolas" panose="020B0609020204030204" pitchFamily="49" charset="0"/>
              </a:rPr>
              <a:t> [ 2.5360086]]</a:t>
            </a:r>
          </a:p>
        </p:txBody>
      </p:sp>
      <p:pic>
        <p:nvPicPr>
          <p:cNvPr id="8" name="Picture 7">
            <a:extLst>
              <a:ext uri="{FF2B5EF4-FFF2-40B4-BE49-F238E27FC236}">
                <a16:creationId xmlns:a16="http://schemas.microsoft.com/office/drawing/2014/main" id="{F67C2951-49AA-46DE-BE4D-6F3435DD3D46}"/>
              </a:ext>
            </a:extLst>
          </p:cNvPr>
          <p:cNvPicPr>
            <a:picLocks noChangeAspect="1"/>
          </p:cNvPicPr>
          <p:nvPr/>
        </p:nvPicPr>
        <p:blipFill>
          <a:blip r:embed="rId2"/>
          <a:stretch>
            <a:fillRect/>
          </a:stretch>
        </p:blipFill>
        <p:spPr>
          <a:xfrm>
            <a:off x="4876785" y="914395"/>
            <a:ext cx="7315215" cy="5029210"/>
          </a:xfrm>
          <a:prstGeom prst="rect">
            <a:avLst/>
          </a:prstGeom>
        </p:spPr>
      </p:pic>
    </p:spTree>
    <p:extLst>
      <p:ext uri="{BB962C8B-B14F-4D97-AF65-F5344CB8AC3E}">
        <p14:creationId xmlns:p14="http://schemas.microsoft.com/office/powerpoint/2010/main" val="631323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874D-FD1C-41F1-B673-584356318903}"/>
              </a:ext>
            </a:extLst>
          </p:cNvPr>
          <p:cNvSpPr>
            <a:spLocks noGrp="1"/>
          </p:cNvSpPr>
          <p:nvPr>
            <p:ph type="title"/>
          </p:nvPr>
        </p:nvSpPr>
        <p:spPr/>
        <p:txBody>
          <a:bodyPr/>
          <a:lstStyle/>
          <a:p>
            <a:r>
              <a:rPr lang="en-US" dirty="0"/>
              <a:t>MAP Inference</a:t>
            </a:r>
          </a:p>
        </p:txBody>
      </p:sp>
      <p:sp>
        <p:nvSpPr>
          <p:cNvPr id="3" name="Content Placeholder 2">
            <a:extLst>
              <a:ext uri="{FF2B5EF4-FFF2-40B4-BE49-F238E27FC236}">
                <a16:creationId xmlns:a16="http://schemas.microsoft.com/office/drawing/2014/main" id="{3CD99F82-4299-4C2D-AF28-182CAC710073}"/>
              </a:ext>
            </a:extLst>
          </p:cNvPr>
          <p:cNvSpPr>
            <a:spLocks noGrp="1"/>
          </p:cNvSpPr>
          <p:nvPr>
            <p:ph idx="1"/>
          </p:nvPr>
        </p:nvSpPr>
        <p:spPr>
          <a:xfrm>
            <a:off x="4855633" y="446088"/>
            <a:ext cx="7336367" cy="5946963"/>
          </a:xfrm>
        </p:spPr>
        <p:txBody>
          <a:bodyPr>
            <a:normAutofit lnSpcReduction="10000"/>
          </a:bodyPr>
          <a:lstStyle/>
          <a:p>
            <a:pPr marL="0" indent="0">
              <a:buNone/>
            </a:pPr>
            <a:r>
              <a:rPr lang="en-US" sz="1400" dirty="0" err="1">
                <a:latin typeface="Consolas" panose="020B0609020204030204" pitchFamily="49" charset="0"/>
              </a:rPr>
              <a:t>tf.reset_default_graph</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w = </a:t>
            </a:r>
            <a:r>
              <a:rPr lang="en-US" sz="1400" dirty="0" err="1">
                <a:latin typeface="Consolas" panose="020B0609020204030204" pitchFamily="49" charset="0"/>
              </a:rPr>
              <a:t>tf.Variable</a:t>
            </a:r>
            <a:r>
              <a:rPr lang="en-US" sz="1400" dirty="0">
                <a:latin typeface="Consolas" panose="020B0609020204030204" pitchFamily="49" charset="0"/>
              </a:rPr>
              <a:t>(</a:t>
            </a:r>
            <a:r>
              <a:rPr lang="en-US" sz="1400" dirty="0" err="1">
                <a:latin typeface="Consolas" panose="020B0609020204030204" pitchFamily="49" charset="0"/>
              </a:rPr>
              <a:t>np.ones</a:t>
            </a:r>
            <a:r>
              <a:rPr lang="en-US" sz="1400" dirty="0">
                <a:latin typeface="Consolas" panose="020B0609020204030204" pitchFamily="49" charset="0"/>
              </a:rPr>
              <a:t>([</a:t>
            </a:r>
            <a:r>
              <a:rPr lang="en-US" sz="1400" dirty="0" err="1">
                <a:latin typeface="Consolas" panose="020B0609020204030204" pitchFamily="49" charset="0"/>
              </a:rPr>
              <a:t>data_dim</a:t>
            </a:r>
            <a:r>
              <a:rPr lang="en-US" sz="1400" dirty="0">
                <a:latin typeface="Consolas" panose="020B0609020204030204" pitchFamily="49" charset="0"/>
              </a:rPr>
              <a:t>, </a:t>
            </a:r>
            <a:r>
              <a:rPr lang="en-US" sz="1400" dirty="0" err="1">
                <a:latin typeface="Consolas" panose="020B0609020204030204" pitchFamily="49" charset="0"/>
              </a:rPr>
              <a:t>latent_dim</a:t>
            </a:r>
            <a:r>
              <a:rPr lang="en-US" sz="1400" dirty="0">
                <a:latin typeface="Consolas" panose="020B0609020204030204" pitchFamily="49" charset="0"/>
              </a:rPr>
              <a:t>]), </a:t>
            </a:r>
            <a:r>
              <a:rPr lang="en-US" sz="1400" dirty="0" err="1">
                <a:latin typeface="Consolas" panose="020B0609020204030204" pitchFamily="49" charset="0"/>
              </a:rPr>
              <a:t>dtype</a:t>
            </a:r>
            <a:r>
              <a:rPr lang="en-US" sz="1400" dirty="0">
                <a:latin typeface="Consolas" panose="020B0609020204030204" pitchFamily="49" charset="0"/>
              </a:rPr>
              <a:t>=tf.float32)</a:t>
            </a:r>
          </a:p>
          <a:p>
            <a:pPr marL="0" indent="0">
              <a:buNone/>
            </a:pPr>
            <a:r>
              <a:rPr lang="en-US" sz="1400" dirty="0">
                <a:latin typeface="Consolas" panose="020B0609020204030204" pitchFamily="49" charset="0"/>
              </a:rPr>
              <a:t>z = </a:t>
            </a:r>
            <a:r>
              <a:rPr lang="en-US" sz="1400" dirty="0" err="1">
                <a:latin typeface="Consolas" panose="020B0609020204030204" pitchFamily="49" charset="0"/>
              </a:rPr>
              <a:t>tf.Variable</a:t>
            </a:r>
            <a:r>
              <a:rPr lang="en-US" sz="1400" dirty="0">
                <a:latin typeface="Consolas" panose="020B0609020204030204" pitchFamily="49" charset="0"/>
              </a:rPr>
              <a:t>(</a:t>
            </a:r>
            <a:r>
              <a:rPr lang="en-US" sz="1400" dirty="0" err="1">
                <a:latin typeface="Consolas" panose="020B0609020204030204" pitchFamily="49" charset="0"/>
              </a:rPr>
              <a:t>np.ones</a:t>
            </a:r>
            <a:r>
              <a:rPr lang="en-US" sz="1400" dirty="0">
                <a:latin typeface="Consolas" panose="020B0609020204030204" pitchFamily="49" charset="0"/>
              </a:rPr>
              <a:t>([</a:t>
            </a:r>
            <a:r>
              <a:rPr lang="en-US" sz="1400" dirty="0" err="1">
                <a:latin typeface="Consolas" panose="020B0609020204030204" pitchFamily="49" charset="0"/>
              </a:rPr>
              <a:t>latent_dim</a:t>
            </a:r>
            <a:r>
              <a:rPr lang="en-US" sz="1400" dirty="0">
                <a:latin typeface="Consolas" panose="020B0609020204030204" pitchFamily="49" charset="0"/>
              </a:rPr>
              <a:t>, </a:t>
            </a:r>
            <a:r>
              <a:rPr lang="en-US" sz="1400" dirty="0" err="1">
                <a:latin typeface="Consolas" panose="020B0609020204030204" pitchFamily="49" charset="0"/>
              </a:rPr>
              <a:t>num_datapoints</a:t>
            </a:r>
            <a:r>
              <a:rPr lang="en-US" sz="1400" dirty="0">
                <a:latin typeface="Consolas" panose="020B0609020204030204" pitchFamily="49" charset="0"/>
              </a:rPr>
              <a:t>]), </a:t>
            </a:r>
            <a:r>
              <a:rPr lang="en-US" sz="1400" dirty="0" err="1">
                <a:latin typeface="Consolas" panose="020B0609020204030204" pitchFamily="49" charset="0"/>
              </a:rPr>
              <a:t>dtype</a:t>
            </a:r>
            <a:r>
              <a:rPr lang="en-US" sz="1400" dirty="0">
                <a:latin typeface="Consolas" panose="020B0609020204030204" pitchFamily="49" charset="0"/>
              </a:rPr>
              <a:t>=tf.float32)</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def target(w, z):</a:t>
            </a:r>
          </a:p>
          <a:p>
            <a:pPr marL="0" indent="0">
              <a:buNone/>
            </a:pPr>
            <a:r>
              <a:rPr lang="en-US" sz="1400" dirty="0">
                <a:latin typeface="Consolas" panose="020B0609020204030204" pitchFamily="49" charset="0"/>
              </a:rPr>
              <a:t>  """Unnormalized target density as a function of the parameters."""</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log_joint</a:t>
            </a:r>
            <a:r>
              <a:rPr lang="en-US" sz="1400" dirty="0">
                <a:latin typeface="Consolas" panose="020B0609020204030204" pitchFamily="49" charset="0"/>
              </a:rPr>
              <a:t>(</a:t>
            </a:r>
            <a:r>
              <a:rPr lang="en-US" sz="1400" dirty="0" err="1">
                <a:latin typeface="Consolas" panose="020B0609020204030204" pitchFamily="49" charset="0"/>
              </a:rPr>
              <a:t>data_dim</a:t>
            </a:r>
            <a:r>
              <a:rPr lang="en-US" sz="1400" dirty="0">
                <a:latin typeface="Consolas" panose="020B0609020204030204" pitchFamily="49" charset="0"/>
              </a:rPr>
              <a:t>=</a:t>
            </a:r>
            <a:r>
              <a:rPr lang="en-US" sz="1400" dirty="0" err="1">
                <a:latin typeface="Consolas" panose="020B0609020204030204" pitchFamily="49" charset="0"/>
              </a:rPr>
              <a:t>data_dim</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latent_dim</a:t>
            </a:r>
            <a:r>
              <a:rPr lang="en-US" sz="1400" dirty="0">
                <a:latin typeface="Consolas" panose="020B0609020204030204" pitchFamily="49" charset="0"/>
              </a:rPr>
              <a:t>=</a:t>
            </a:r>
            <a:r>
              <a:rPr lang="en-US" sz="1400" dirty="0" err="1">
                <a:latin typeface="Consolas" panose="020B0609020204030204" pitchFamily="49" charset="0"/>
              </a:rPr>
              <a:t>latent_dim</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num_datapoints</a:t>
            </a:r>
            <a:r>
              <a:rPr lang="en-US" sz="1400" dirty="0">
                <a:latin typeface="Consolas" panose="020B0609020204030204" pitchFamily="49" charset="0"/>
              </a:rPr>
              <a:t>=</a:t>
            </a:r>
            <a:r>
              <a:rPr lang="en-US" sz="1400" dirty="0" err="1">
                <a:latin typeface="Consolas" panose="020B0609020204030204" pitchFamily="49" charset="0"/>
              </a:rPr>
              <a:t>num_datapoints</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stddv_datapoints</a:t>
            </a:r>
            <a:r>
              <a:rPr lang="en-US" sz="1400" dirty="0">
                <a:latin typeface="Consolas" panose="020B0609020204030204" pitchFamily="49" charset="0"/>
              </a:rPr>
              <a:t>=</a:t>
            </a:r>
            <a:r>
              <a:rPr lang="en-US" sz="1400" dirty="0" err="1">
                <a:latin typeface="Consolas" panose="020B0609020204030204" pitchFamily="49" charset="0"/>
              </a:rPr>
              <a:t>stddv_datapoints</a:t>
            </a:r>
            <a:r>
              <a:rPr lang="en-US" sz="1400" dirty="0">
                <a:latin typeface="Consolas" panose="020B0609020204030204" pitchFamily="49" charset="0"/>
              </a:rPr>
              <a:t>,</a:t>
            </a:r>
          </a:p>
          <a:p>
            <a:pPr marL="0" indent="0">
              <a:buNone/>
            </a:pPr>
            <a:r>
              <a:rPr lang="en-US" sz="1400" dirty="0">
                <a:latin typeface="Consolas" panose="020B0609020204030204" pitchFamily="49" charset="0"/>
              </a:rPr>
              <a:t>                   w=w, z=z, x=</a:t>
            </a:r>
            <a:r>
              <a:rPr lang="en-US" sz="1400" dirty="0" err="1">
                <a:latin typeface="Consolas" panose="020B0609020204030204" pitchFamily="49" charset="0"/>
              </a:rPr>
              <a:t>x_train</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energy = -target(w, z)</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optimizer = </a:t>
            </a:r>
            <a:r>
              <a:rPr lang="en-US" sz="1400" dirty="0" err="1">
                <a:latin typeface="Consolas" panose="020B0609020204030204" pitchFamily="49" charset="0"/>
              </a:rPr>
              <a:t>tf.train.AdamOptimizer</a:t>
            </a:r>
            <a:r>
              <a:rPr lang="en-US" sz="1400" dirty="0">
                <a:latin typeface="Consolas" panose="020B0609020204030204" pitchFamily="49" charset="0"/>
              </a:rPr>
              <a:t>(</a:t>
            </a:r>
            <a:r>
              <a:rPr lang="en-US" sz="1400" dirty="0" err="1">
                <a:latin typeface="Consolas" panose="020B0609020204030204" pitchFamily="49" charset="0"/>
              </a:rPr>
              <a:t>learning_rate</a:t>
            </a:r>
            <a:r>
              <a:rPr lang="en-US" sz="1400" dirty="0">
                <a:latin typeface="Consolas" panose="020B0609020204030204" pitchFamily="49" charset="0"/>
              </a:rPr>
              <a:t>=0.05)</a:t>
            </a:r>
          </a:p>
          <a:p>
            <a:pPr marL="0" indent="0">
              <a:buNone/>
            </a:pPr>
            <a:r>
              <a:rPr lang="en-US" sz="1400" dirty="0">
                <a:latin typeface="Consolas" panose="020B0609020204030204" pitchFamily="49" charset="0"/>
              </a:rPr>
              <a:t>train = </a:t>
            </a:r>
            <a:r>
              <a:rPr lang="en-US" sz="1400" dirty="0" err="1">
                <a:latin typeface="Consolas" panose="020B0609020204030204" pitchFamily="49" charset="0"/>
              </a:rPr>
              <a:t>optimizer.minimize</a:t>
            </a:r>
            <a:r>
              <a:rPr lang="en-US" sz="1400" dirty="0">
                <a:latin typeface="Consolas" panose="020B0609020204030204" pitchFamily="49" charset="0"/>
              </a:rPr>
              <a:t>(energy)</a:t>
            </a:r>
          </a:p>
          <a:p>
            <a:pPr marL="0" indent="0">
              <a:buNone/>
            </a:pPr>
            <a:endParaRPr lang="en-US" sz="14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81F7FEC6-B171-4ABB-80D8-89D57FC809E2}"/>
                  </a:ext>
                </a:extLst>
              </p:cNvPr>
              <p:cNvSpPr>
                <a:spLocks noGrp="1"/>
              </p:cNvSpPr>
              <p:nvPr>
                <p:ph type="body" sz="half" idx="2"/>
              </p:nvPr>
            </p:nvSpPr>
            <p:spPr/>
            <p:txBody>
              <a:bodyPr>
                <a:normAutofit/>
              </a:bodyPr>
              <a:lstStyle/>
              <a:p>
                <a:pPr algn="just"/>
                <a:r>
                  <a:rPr lang="en-US" sz="1800" dirty="0"/>
                  <a:t>We first use MAP for the point estimate of latent variables.</a:t>
                </a:r>
              </a:p>
              <a:p>
                <a:pPr algn="just"/>
                <a:r>
                  <a:rPr lang="en-US" sz="1800" dirty="0"/>
                  <a:t>MAP inference is done by calculating the values of </a:t>
                </a:r>
                <a14:m>
                  <m:oMath xmlns:m="http://schemas.openxmlformats.org/officeDocument/2006/math">
                    <m:r>
                      <m:rPr>
                        <m:nor/>
                      </m:rPr>
                      <a:rPr lang="en-US" sz="1800" b="1" i="0" smtClean="0">
                        <a:latin typeface="Cambria Math" panose="02040503050406030204" pitchFamily="18" charset="0"/>
                      </a:rPr>
                      <m:t>W</m:t>
                    </m:r>
                  </m:oMath>
                </a14:m>
                <a:r>
                  <a:rPr lang="en-US" sz="1800" dirty="0"/>
                  <a:t> and </a:t>
                </a:r>
                <a14:m>
                  <m:oMath xmlns:m="http://schemas.openxmlformats.org/officeDocument/2006/math">
                    <m:r>
                      <m:rPr>
                        <m:nor/>
                      </m:rPr>
                      <a:rPr lang="en-US" sz="1800" b="1" i="0" smtClean="0">
                        <a:latin typeface="Cambria Math" panose="02040503050406030204" pitchFamily="18" charset="0"/>
                      </a:rPr>
                      <m:t>Z</m:t>
                    </m:r>
                  </m:oMath>
                </a14:m>
                <a:r>
                  <a:rPr lang="en-US" sz="1800" dirty="0"/>
                  <a:t> that maximize the posterior density:</a:t>
                </a:r>
              </a:p>
              <a:p>
                <a:pPr algn="just"/>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1" i="0" smtClean="0">
                          <a:latin typeface="Cambria Math" panose="02040503050406030204" pitchFamily="18" charset="0"/>
                        </a:rPr>
                        <m:t>𝐖</m:t>
                      </m:r>
                      <m:r>
                        <a:rPr lang="en-US" sz="1800" b="0" i="1" smtClean="0">
                          <a:latin typeface="Cambria Math" panose="02040503050406030204" pitchFamily="18" charset="0"/>
                        </a:rPr>
                        <m:t>,</m:t>
                      </m:r>
                      <m:r>
                        <a:rPr lang="en-US" sz="1800" b="1" i="0" smtClean="0">
                          <a:latin typeface="Cambria Math" panose="02040503050406030204" pitchFamily="18" charset="0"/>
                        </a:rPr>
                        <m:t>𝐙</m:t>
                      </m:r>
                      <m:r>
                        <a:rPr lang="en-US" sz="1800" b="0" i="1" smtClean="0">
                          <a:latin typeface="Cambria Math" panose="02040503050406030204" pitchFamily="18" charset="0"/>
                        </a:rPr>
                        <m:t>|</m:t>
                      </m:r>
                      <m:r>
                        <m:rPr>
                          <m:nor/>
                        </m:rPr>
                        <a:rPr lang="en-US" sz="1800" b="1" i="0" smtClean="0">
                          <a:latin typeface="Cambria Math" panose="02040503050406030204" pitchFamily="18" charset="0"/>
                        </a:rPr>
                        <m:t>X</m:t>
                      </m:r>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rPr>
                        <m:t>𝑝</m:t>
                      </m:r>
                      <m:r>
                        <a:rPr lang="en-US" sz="1800" i="1">
                          <a:latin typeface="Cambria Math" panose="02040503050406030204" pitchFamily="18" charset="0"/>
                        </a:rPr>
                        <m:t>(</m:t>
                      </m:r>
                      <m:r>
                        <a:rPr lang="en-US" sz="1800" b="1">
                          <a:latin typeface="Cambria Math" panose="02040503050406030204" pitchFamily="18" charset="0"/>
                        </a:rPr>
                        <m:t>𝐖</m:t>
                      </m:r>
                      <m:r>
                        <a:rPr lang="en-US" sz="1800" i="1">
                          <a:latin typeface="Cambria Math" panose="02040503050406030204" pitchFamily="18" charset="0"/>
                        </a:rPr>
                        <m:t>,</m:t>
                      </m:r>
                      <m:r>
                        <a:rPr lang="en-US" sz="1800" b="1">
                          <a:latin typeface="Cambria Math" panose="02040503050406030204" pitchFamily="18" charset="0"/>
                        </a:rPr>
                        <m:t>𝐙</m:t>
                      </m:r>
                      <m:r>
                        <a:rPr lang="en-US" sz="1800" b="1" i="1" smtClean="0">
                          <a:latin typeface="Cambria Math" panose="02040503050406030204" pitchFamily="18" charset="0"/>
                        </a:rPr>
                        <m:t>,</m:t>
                      </m:r>
                      <m:r>
                        <m:rPr>
                          <m:nor/>
                        </m:rPr>
                        <a:rPr lang="en-US" sz="1800" b="1">
                          <a:latin typeface="Cambria Math" panose="02040503050406030204" pitchFamily="18" charset="0"/>
                        </a:rPr>
                        <m:t>X</m:t>
                      </m:r>
                      <m:r>
                        <a:rPr lang="en-US" sz="1800" i="1">
                          <a:latin typeface="Cambria Math" panose="02040503050406030204" pitchFamily="18" charset="0"/>
                        </a:rPr>
                        <m:t>)</m:t>
                      </m:r>
                    </m:oMath>
                  </m:oMathPara>
                </a14:m>
                <a:endParaRPr lang="en-US" sz="1800" dirty="0"/>
              </a:p>
              <a:p>
                <a:pPr algn="just"/>
                <a:endParaRPr lang="en-US" sz="1800" dirty="0"/>
              </a:p>
            </p:txBody>
          </p:sp>
        </mc:Choice>
        <mc:Fallback xmlns="">
          <p:sp>
            <p:nvSpPr>
              <p:cNvPr id="4" name="Text Placeholder 3">
                <a:extLst>
                  <a:ext uri="{FF2B5EF4-FFF2-40B4-BE49-F238E27FC236}">
                    <a16:creationId xmlns:a16="http://schemas.microsoft.com/office/drawing/2014/main" id="{81F7FEC6-B171-4ABB-80D8-89D57FC809E2}"/>
                  </a:ext>
                </a:extLst>
              </p:cNvPr>
              <p:cNvSpPr>
                <a:spLocks noGrp="1" noRot="1" noChangeAspect="1" noMove="1" noResize="1" noEditPoints="1" noAdjustHandles="1" noChangeArrowheads="1" noChangeShapeType="1" noTextEdit="1"/>
              </p:cNvSpPr>
              <p:nvPr>
                <p:ph type="body" sz="half" idx="2"/>
              </p:nvPr>
            </p:nvSpPr>
            <p:spPr>
              <a:blipFill>
                <a:blip r:embed="rId2"/>
                <a:stretch>
                  <a:fillRect l="-1375" r="-1546"/>
                </a:stretch>
              </a:blipFill>
            </p:spPr>
            <p:txBody>
              <a:bodyPr/>
              <a:lstStyle/>
              <a:p>
                <a:r>
                  <a:rPr lang="en-US">
                    <a:noFill/>
                  </a:rPr>
                  <a:t> </a:t>
                </a:r>
              </a:p>
            </p:txBody>
          </p:sp>
        </mc:Fallback>
      </mc:AlternateContent>
    </p:spTree>
    <p:extLst>
      <p:ext uri="{BB962C8B-B14F-4D97-AF65-F5344CB8AC3E}">
        <p14:creationId xmlns:p14="http://schemas.microsoft.com/office/powerpoint/2010/main" val="163778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EAC2EE-B2B6-4735-A747-044BF9D8D765}"/>
              </a:ext>
            </a:extLst>
          </p:cNvPr>
          <p:cNvSpPr>
            <a:spLocks noGrp="1"/>
          </p:cNvSpPr>
          <p:nvPr>
            <p:ph type="title"/>
          </p:nvPr>
        </p:nvSpPr>
        <p:spPr/>
        <p:txBody>
          <a:bodyPr/>
          <a:lstStyle/>
          <a:p>
            <a:r>
              <a:rPr lang="en-US" dirty="0"/>
              <a:t>Variational Bayesian Methods</a:t>
            </a:r>
          </a:p>
        </p:txBody>
      </p:sp>
      <p:sp>
        <p:nvSpPr>
          <p:cNvPr id="6" name="Text Placeholder 5">
            <a:extLst>
              <a:ext uri="{FF2B5EF4-FFF2-40B4-BE49-F238E27FC236}">
                <a16:creationId xmlns:a16="http://schemas.microsoft.com/office/drawing/2014/main" id="{965F981C-A5E8-4681-BEE2-11DF796F41C8}"/>
              </a:ext>
            </a:extLst>
          </p:cNvPr>
          <p:cNvSpPr>
            <a:spLocks noGrp="1"/>
          </p:cNvSpPr>
          <p:nvPr>
            <p:ph type="body" idx="1"/>
          </p:nvPr>
        </p:nvSpPr>
        <p:spPr/>
        <p:txBody>
          <a:bodyPr/>
          <a:lstStyle/>
          <a:p>
            <a:r>
              <a:rPr lang="en-US" dirty="0"/>
              <a:t>From Variational Inference to Variational Autoencoders </a:t>
            </a:r>
          </a:p>
        </p:txBody>
      </p:sp>
    </p:spTree>
    <p:extLst>
      <p:ext uri="{BB962C8B-B14F-4D97-AF65-F5344CB8AC3E}">
        <p14:creationId xmlns:p14="http://schemas.microsoft.com/office/powerpoint/2010/main" val="2183545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6B9C13-47C0-4775-B29D-1B7503CCD363}"/>
              </a:ext>
            </a:extLst>
          </p:cNvPr>
          <p:cNvSpPr>
            <a:spLocks noGrp="1"/>
          </p:cNvSpPr>
          <p:nvPr>
            <p:ph type="title"/>
          </p:nvPr>
        </p:nvSpPr>
        <p:spPr/>
        <p:txBody>
          <a:bodyPr/>
          <a:lstStyle/>
          <a:p>
            <a:r>
              <a:rPr lang="en-US" dirty="0"/>
              <a:t>MAP Inference: Training</a:t>
            </a:r>
          </a:p>
        </p:txBody>
      </p:sp>
      <p:sp>
        <p:nvSpPr>
          <p:cNvPr id="6" name="Content Placeholder 5">
            <a:extLst>
              <a:ext uri="{FF2B5EF4-FFF2-40B4-BE49-F238E27FC236}">
                <a16:creationId xmlns:a16="http://schemas.microsoft.com/office/drawing/2014/main" id="{05DB71FE-D03D-4476-8E70-6DD1D2EBBF26}"/>
              </a:ext>
            </a:extLst>
          </p:cNvPr>
          <p:cNvSpPr>
            <a:spLocks noGrp="1"/>
          </p:cNvSpPr>
          <p:nvPr>
            <p:ph idx="1"/>
          </p:nvPr>
        </p:nvSpPr>
        <p:spPr>
          <a:xfrm>
            <a:off x="818712" y="1921791"/>
            <a:ext cx="10554574" cy="4936210"/>
          </a:xfrm>
        </p:spPr>
        <p:txBody>
          <a:bodyPr>
            <a:normAutofit fontScale="92500" lnSpcReduction="10000"/>
          </a:bodyPr>
          <a:lstStyle/>
          <a:p>
            <a:pPr marL="0" indent="0">
              <a:buNone/>
            </a:pPr>
            <a:r>
              <a:rPr lang="en-US" sz="1400" dirty="0" err="1">
                <a:latin typeface="Consolas" panose="020B0609020204030204" pitchFamily="49" charset="0"/>
              </a:rPr>
              <a:t>init</a:t>
            </a:r>
            <a:r>
              <a:rPr lang="en-US" sz="1400" dirty="0">
                <a:latin typeface="Consolas" panose="020B0609020204030204" pitchFamily="49" charset="0"/>
              </a:rPr>
              <a:t> = </a:t>
            </a:r>
            <a:r>
              <a:rPr lang="en-US" sz="1400" dirty="0" err="1">
                <a:latin typeface="Consolas" panose="020B0609020204030204" pitchFamily="49" charset="0"/>
              </a:rPr>
              <a:t>tf.global_variables_initializer</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t = []</a:t>
            </a:r>
          </a:p>
          <a:p>
            <a:pPr marL="0" indent="0">
              <a:buNone/>
            </a:pPr>
            <a:r>
              <a:rPr lang="en-US" sz="1400" dirty="0" err="1">
                <a:latin typeface="Consolas" panose="020B0609020204030204" pitchFamily="49" charset="0"/>
              </a:rPr>
              <a:t>num_epochs</a:t>
            </a:r>
            <a:r>
              <a:rPr lang="en-US" sz="1400" dirty="0">
                <a:latin typeface="Consolas" panose="020B0609020204030204" pitchFamily="49" charset="0"/>
              </a:rPr>
              <a:t> = 200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with </a:t>
            </a:r>
            <a:r>
              <a:rPr lang="en-US" sz="1400" dirty="0" err="1">
                <a:latin typeface="Consolas" panose="020B0609020204030204" pitchFamily="49" charset="0"/>
              </a:rPr>
              <a:t>tf.Session</a:t>
            </a:r>
            <a:r>
              <a:rPr lang="en-US" sz="1400" dirty="0">
                <a:latin typeface="Consolas" panose="020B0609020204030204" pitchFamily="49" charset="0"/>
              </a:rPr>
              <a:t>() as </a:t>
            </a:r>
            <a:r>
              <a:rPr lang="en-US" sz="1400" dirty="0" err="1">
                <a:latin typeface="Consolas" panose="020B0609020204030204" pitchFamily="49" charset="0"/>
              </a:rPr>
              <a:t>sess</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sess.run</a:t>
            </a:r>
            <a:r>
              <a:rPr lang="en-US" sz="1400" dirty="0">
                <a:latin typeface="Consolas" panose="020B0609020204030204" pitchFamily="49" charset="0"/>
              </a:rPr>
              <a:t>(</a:t>
            </a:r>
            <a:r>
              <a:rPr lang="en-US" sz="1400" dirty="0" err="1">
                <a:latin typeface="Consolas" panose="020B0609020204030204" pitchFamily="49" charset="0"/>
              </a:rPr>
              <a:t>init</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for </a:t>
            </a:r>
            <a:r>
              <a:rPr lang="en-US" sz="1400" dirty="0" err="1">
                <a:latin typeface="Consolas" panose="020B0609020204030204" pitchFamily="49" charset="0"/>
              </a:rPr>
              <a:t>i</a:t>
            </a:r>
            <a:r>
              <a:rPr lang="en-US" sz="1400" dirty="0">
                <a:latin typeface="Consolas" panose="020B0609020204030204" pitchFamily="49" charset="0"/>
              </a:rPr>
              <a:t> in range(</a:t>
            </a:r>
            <a:r>
              <a:rPr lang="en-US" sz="1400" dirty="0" err="1">
                <a:latin typeface="Consolas" panose="020B0609020204030204" pitchFamily="49" charset="0"/>
              </a:rPr>
              <a:t>num_epochs</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sess.run</a:t>
            </a:r>
            <a:r>
              <a:rPr lang="en-US" sz="1400" dirty="0">
                <a:latin typeface="Consolas" panose="020B0609020204030204" pitchFamily="49" charset="0"/>
              </a:rPr>
              <a:t>(train)</a:t>
            </a:r>
          </a:p>
          <a:p>
            <a:pPr marL="0" indent="0">
              <a:buNone/>
            </a:pPr>
            <a:r>
              <a:rPr lang="en-US" sz="1400" dirty="0">
                <a:latin typeface="Consolas" panose="020B0609020204030204" pitchFamily="49" charset="0"/>
              </a:rPr>
              <a:t>    if </a:t>
            </a:r>
            <a:r>
              <a:rPr lang="en-US" sz="1400" dirty="0" err="1">
                <a:latin typeface="Consolas" panose="020B0609020204030204" pitchFamily="49" charset="0"/>
              </a:rPr>
              <a:t>i</a:t>
            </a:r>
            <a:r>
              <a:rPr lang="en-US" sz="1400" dirty="0">
                <a:latin typeface="Consolas" panose="020B0609020204030204" pitchFamily="49" charset="0"/>
              </a:rPr>
              <a:t> % 5 == 0:</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cE</a:t>
            </a:r>
            <a:r>
              <a:rPr lang="en-US" sz="1400" dirty="0">
                <a:latin typeface="Consolas" panose="020B0609020204030204" pitchFamily="49" charset="0"/>
              </a:rPr>
              <a:t>, </a:t>
            </a:r>
            <a:r>
              <a:rPr lang="en-US" sz="1400" dirty="0" err="1">
                <a:latin typeface="Consolas" panose="020B0609020204030204" pitchFamily="49" charset="0"/>
              </a:rPr>
              <a:t>cw</a:t>
            </a:r>
            <a:r>
              <a:rPr lang="en-US" sz="1400" dirty="0">
                <a:latin typeface="Consolas" panose="020B0609020204030204" pitchFamily="49" charset="0"/>
              </a:rPr>
              <a:t>, </a:t>
            </a:r>
            <a:r>
              <a:rPr lang="en-US" sz="1400" dirty="0" err="1">
                <a:latin typeface="Consolas" panose="020B0609020204030204" pitchFamily="49" charset="0"/>
              </a:rPr>
              <a:t>cz</a:t>
            </a:r>
            <a:r>
              <a:rPr lang="en-US" sz="1400" dirty="0">
                <a:latin typeface="Consolas" panose="020B0609020204030204" pitchFamily="49" charset="0"/>
              </a:rPr>
              <a:t> = </a:t>
            </a:r>
            <a:r>
              <a:rPr lang="en-US" sz="1400" dirty="0" err="1">
                <a:latin typeface="Consolas" panose="020B0609020204030204" pitchFamily="49" charset="0"/>
              </a:rPr>
              <a:t>sess.run</a:t>
            </a:r>
            <a:r>
              <a:rPr lang="en-US" sz="1400" dirty="0">
                <a:latin typeface="Consolas" panose="020B0609020204030204" pitchFamily="49" charset="0"/>
              </a:rPr>
              <a:t>([energy, w, z])</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t.append</a:t>
            </a:r>
            <a:r>
              <a:rPr lang="en-US" sz="1400" dirty="0">
                <a:latin typeface="Consolas" panose="020B0609020204030204" pitchFamily="49" charset="0"/>
              </a:rPr>
              <a:t>(</a:t>
            </a:r>
            <a:r>
              <a:rPr lang="en-US" sz="1400" dirty="0" err="1">
                <a:latin typeface="Consolas" panose="020B0609020204030204" pitchFamily="49" charset="0"/>
              </a:rPr>
              <a:t>cE</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w_inferred_map</a:t>
            </a:r>
            <a:r>
              <a:rPr lang="en-US" sz="1400" dirty="0">
                <a:latin typeface="Consolas" panose="020B0609020204030204" pitchFamily="49" charset="0"/>
              </a:rPr>
              <a:t> = </a:t>
            </a:r>
            <a:r>
              <a:rPr lang="en-US" sz="1400" dirty="0" err="1">
                <a:latin typeface="Consolas" panose="020B0609020204030204" pitchFamily="49" charset="0"/>
              </a:rPr>
              <a:t>sess.run</a:t>
            </a:r>
            <a:r>
              <a:rPr lang="en-US" sz="1400" dirty="0">
                <a:latin typeface="Consolas" panose="020B0609020204030204" pitchFamily="49" charset="0"/>
              </a:rPr>
              <a:t>(w)</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z_inferred_map</a:t>
            </a:r>
            <a:r>
              <a:rPr lang="en-US" sz="1400" dirty="0">
                <a:latin typeface="Consolas" panose="020B0609020204030204" pitchFamily="49" charset="0"/>
              </a:rPr>
              <a:t> = </a:t>
            </a:r>
            <a:r>
              <a:rPr lang="en-US" sz="1400" dirty="0" err="1">
                <a:latin typeface="Consolas" panose="020B0609020204030204" pitchFamily="49" charset="0"/>
              </a:rPr>
              <a:t>sess.run</a:t>
            </a:r>
            <a:r>
              <a:rPr lang="en-US" sz="1400" dirty="0">
                <a:latin typeface="Consolas" panose="020B0609020204030204" pitchFamily="49" charset="0"/>
              </a:rPr>
              <a:t>(z)</a:t>
            </a:r>
          </a:p>
        </p:txBody>
      </p:sp>
    </p:spTree>
    <p:extLst>
      <p:ext uri="{BB962C8B-B14F-4D97-AF65-F5344CB8AC3E}">
        <p14:creationId xmlns:p14="http://schemas.microsoft.com/office/powerpoint/2010/main" val="3139339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6B9C13-47C0-4775-B29D-1B7503CCD363}"/>
              </a:ext>
            </a:extLst>
          </p:cNvPr>
          <p:cNvSpPr>
            <a:spLocks noGrp="1"/>
          </p:cNvSpPr>
          <p:nvPr>
            <p:ph type="title"/>
          </p:nvPr>
        </p:nvSpPr>
        <p:spPr/>
        <p:txBody>
          <a:bodyPr/>
          <a:lstStyle/>
          <a:p>
            <a:r>
              <a:rPr lang="en-US" dirty="0"/>
              <a:t>MAP Inference: Training</a:t>
            </a:r>
          </a:p>
        </p:txBody>
      </p:sp>
      <p:pic>
        <p:nvPicPr>
          <p:cNvPr id="4" name="Content Placeholder 3" descr="A close up of a mans face&#10;&#10;Description automatically generated">
            <a:extLst>
              <a:ext uri="{FF2B5EF4-FFF2-40B4-BE49-F238E27FC236}">
                <a16:creationId xmlns:a16="http://schemas.microsoft.com/office/drawing/2014/main" id="{81DD647C-55A0-48B7-97FA-1CDC2A707ED5}"/>
              </a:ext>
            </a:extLst>
          </p:cNvPr>
          <p:cNvPicPr>
            <a:picLocks noGrp="1" noChangeAspect="1"/>
          </p:cNvPicPr>
          <p:nvPr>
            <p:ph idx="1"/>
          </p:nvPr>
        </p:nvPicPr>
        <p:blipFill>
          <a:blip r:embed="rId2"/>
          <a:stretch>
            <a:fillRect/>
          </a:stretch>
        </p:blipFill>
        <p:spPr>
          <a:xfrm>
            <a:off x="3450936" y="2222500"/>
            <a:ext cx="5290128" cy="3636963"/>
          </a:xfrm>
        </p:spPr>
      </p:pic>
    </p:spTree>
    <p:extLst>
      <p:ext uri="{BB962C8B-B14F-4D97-AF65-F5344CB8AC3E}">
        <p14:creationId xmlns:p14="http://schemas.microsoft.com/office/powerpoint/2010/main" val="3935447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04ED7A-DFE2-4F6E-BC48-212C159A9C79}"/>
              </a:ext>
            </a:extLst>
          </p:cNvPr>
          <p:cNvSpPr>
            <a:spLocks noGrp="1"/>
          </p:cNvSpPr>
          <p:nvPr>
            <p:ph type="title"/>
          </p:nvPr>
        </p:nvSpPr>
        <p:spPr/>
        <p:txBody>
          <a:bodyPr/>
          <a:lstStyle/>
          <a:p>
            <a:r>
              <a:rPr lang="en-US" dirty="0"/>
              <a:t>Criticism</a:t>
            </a:r>
          </a:p>
        </p:txBody>
      </p:sp>
      <p:sp>
        <p:nvSpPr>
          <p:cNvPr id="5" name="Content Placeholder 4">
            <a:extLst>
              <a:ext uri="{FF2B5EF4-FFF2-40B4-BE49-F238E27FC236}">
                <a16:creationId xmlns:a16="http://schemas.microsoft.com/office/drawing/2014/main" id="{3E4E41F3-27D8-4C02-9E56-E614683D5FFF}"/>
              </a:ext>
            </a:extLst>
          </p:cNvPr>
          <p:cNvSpPr>
            <a:spLocks noGrp="1"/>
          </p:cNvSpPr>
          <p:nvPr>
            <p:ph idx="1"/>
          </p:nvPr>
        </p:nvSpPr>
        <p:spPr>
          <a:xfrm>
            <a:off x="4688237" y="0"/>
            <a:ext cx="7503763" cy="6858000"/>
          </a:xfrm>
        </p:spPr>
        <p:txBody>
          <a:bodyPr>
            <a:normAutofit/>
          </a:bodyPr>
          <a:lstStyle/>
          <a:p>
            <a:pPr marL="0" indent="0">
              <a:buNone/>
            </a:pPr>
            <a:r>
              <a:rPr lang="en-US" sz="1400" dirty="0">
                <a:latin typeface="Consolas" panose="020B0609020204030204" pitchFamily="49" charset="0"/>
              </a:rPr>
              <a:t>def </a:t>
            </a:r>
            <a:r>
              <a:rPr lang="en-US" sz="1400" dirty="0" err="1">
                <a:latin typeface="Consolas" panose="020B0609020204030204" pitchFamily="49" charset="0"/>
              </a:rPr>
              <a:t>replace_latents</a:t>
            </a:r>
            <a:r>
              <a:rPr lang="en-US" sz="1400" dirty="0">
                <a:latin typeface="Consolas" panose="020B0609020204030204" pitchFamily="49" charset="0"/>
              </a:rPr>
              <a:t>(w=</a:t>
            </a:r>
            <a:r>
              <a:rPr lang="en-US" sz="1400" dirty="0" err="1">
                <a:latin typeface="Consolas" panose="020B0609020204030204" pitchFamily="49" charset="0"/>
              </a:rPr>
              <a:t>actual_w</a:t>
            </a:r>
            <a:r>
              <a:rPr lang="en-US" sz="1400" dirty="0">
                <a:latin typeface="Consolas" panose="020B0609020204030204" pitchFamily="49" charset="0"/>
              </a:rPr>
              <a:t>, z=</a:t>
            </a:r>
            <a:r>
              <a:rPr lang="en-US" sz="1400" dirty="0" err="1">
                <a:latin typeface="Consolas" panose="020B0609020204030204" pitchFamily="49" charset="0"/>
              </a:rPr>
              <a:t>actual_z</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def interceptor(</a:t>
            </a:r>
            <a:r>
              <a:rPr lang="en-US" sz="1400" dirty="0" err="1">
                <a:latin typeface="Consolas" panose="020B0609020204030204" pitchFamily="49" charset="0"/>
              </a:rPr>
              <a:t>rv_constructor</a:t>
            </a:r>
            <a:r>
              <a:rPr lang="en-US" sz="1400" dirty="0">
                <a:latin typeface="Consolas" panose="020B0609020204030204" pitchFamily="49" charset="0"/>
              </a:rPr>
              <a:t>, *</a:t>
            </a:r>
            <a:r>
              <a:rPr lang="en-US" sz="1400" dirty="0" err="1">
                <a:latin typeface="Consolas" panose="020B0609020204030204" pitchFamily="49" charset="0"/>
              </a:rPr>
              <a:t>rv_args</a:t>
            </a:r>
            <a:r>
              <a:rPr lang="en-US" sz="1400" dirty="0">
                <a:latin typeface="Consolas" panose="020B0609020204030204" pitchFamily="49" charset="0"/>
              </a:rPr>
              <a:t>, **</a:t>
            </a:r>
            <a:r>
              <a:rPr lang="en-US" sz="1400" dirty="0" err="1">
                <a:latin typeface="Consolas" panose="020B0609020204030204" pitchFamily="49" charset="0"/>
              </a:rPr>
              <a:t>rv_kwargs</a:t>
            </a:r>
            <a:r>
              <a:rPr lang="en-US" sz="1400" dirty="0">
                <a:latin typeface="Consolas" panose="020B0609020204030204" pitchFamily="49" charset="0"/>
              </a:rPr>
              <a:t>):</a:t>
            </a:r>
          </a:p>
          <a:p>
            <a:pPr marL="0" indent="0">
              <a:buNone/>
            </a:pPr>
            <a:r>
              <a:rPr lang="en-US" sz="1400" dirty="0">
                <a:latin typeface="Consolas" panose="020B0609020204030204" pitchFamily="49" charset="0"/>
              </a:rPr>
              <a:t>    """Replaces the priors with actual values to generate samples from."""</a:t>
            </a:r>
          </a:p>
          <a:p>
            <a:pPr marL="0" indent="0">
              <a:buNone/>
            </a:pPr>
            <a:r>
              <a:rPr lang="en-US" sz="1400" dirty="0">
                <a:latin typeface="Consolas" panose="020B0609020204030204" pitchFamily="49" charset="0"/>
              </a:rPr>
              <a:t>    name = </a:t>
            </a:r>
            <a:r>
              <a:rPr lang="en-US" sz="1400" dirty="0" err="1">
                <a:latin typeface="Consolas" panose="020B0609020204030204" pitchFamily="49" charset="0"/>
              </a:rPr>
              <a:t>rv_kwargs.pop</a:t>
            </a:r>
            <a:r>
              <a:rPr lang="en-US" sz="1400" dirty="0">
                <a:latin typeface="Consolas" panose="020B0609020204030204" pitchFamily="49" charset="0"/>
              </a:rPr>
              <a:t>("name")</a:t>
            </a:r>
          </a:p>
          <a:p>
            <a:pPr marL="0" indent="0">
              <a:buNone/>
            </a:pPr>
            <a:r>
              <a:rPr lang="en-US" sz="1400" dirty="0">
                <a:latin typeface="Consolas" panose="020B0609020204030204" pitchFamily="49" charset="0"/>
              </a:rPr>
              <a:t>    if name == "w":</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rv_kwargs</a:t>
            </a:r>
            <a:r>
              <a:rPr lang="en-US" sz="1400" dirty="0">
                <a:latin typeface="Consolas" panose="020B0609020204030204" pitchFamily="49" charset="0"/>
              </a:rPr>
              <a:t>["value"] = w</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elif</a:t>
            </a:r>
            <a:r>
              <a:rPr lang="en-US" sz="1400" dirty="0">
                <a:latin typeface="Consolas" panose="020B0609020204030204" pitchFamily="49" charset="0"/>
              </a:rPr>
              <a:t> name == "z":</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rv_kwargs</a:t>
            </a:r>
            <a:r>
              <a:rPr lang="en-US" sz="1400" dirty="0">
                <a:latin typeface="Consolas" panose="020B0609020204030204" pitchFamily="49" charset="0"/>
              </a:rPr>
              <a:t>["value"] = z</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rv_constructor</a:t>
            </a:r>
            <a:r>
              <a:rPr lang="en-US" sz="1400" dirty="0">
                <a:latin typeface="Consolas" panose="020B0609020204030204" pitchFamily="49" charset="0"/>
              </a:rPr>
              <a:t>(*</a:t>
            </a:r>
            <a:r>
              <a:rPr lang="en-US" sz="1400" dirty="0" err="1">
                <a:latin typeface="Consolas" panose="020B0609020204030204" pitchFamily="49" charset="0"/>
              </a:rPr>
              <a:t>rv_args</a:t>
            </a:r>
            <a:r>
              <a:rPr lang="en-US" sz="1400" dirty="0">
                <a:latin typeface="Consolas" panose="020B0609020204030204" pitchFamily="49" charset="0"/>
              </a:rPr>
              <a:t>, **</a:t>
            </a:r>
            <a:r>
              <a:rPr lang="en-US" sz="1400" dirty="0" err="1">
                <a:latin typeface="Consolas" panose="020B0609020204030204" pitchFamily="49" charset="0"/>
              </a:rPr>
              <a:t>rv_kwargs</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return interceptor</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with </a:t>
            </a:r>
            <a:r>
              <a:rPr lang="en-US" sz="1400" dirty="0" err="1">
                <a:latin typeface="Consolas" panose="020B0609020204030204" pitchFamily="49" charset="0"/>
              </a:rPr>
              <a:t>ed.interception</a:t>
            </a:r>
            <a:r>
              <a:rPr lang="en-US" sz="1400" dirty="0">
                <a:latin typeface="Consolas" panose="020B0609020204030204" pitchFamily="49" charset="0"/>
              </a:rPr>
              <a:t>(</a:t>
            </a:r>
            <a:r>
              <a:rPr lang="en-US" sz="1400" dirty="0" err="1">
                <a:latin typeface="Consolas" panose="020B0609020204030204" pitchFamily="49" charset="0"/>
              </a:rPr>
              <a:t>replace_latents</a:t>
            </a:r>
            <a:r>
              <a:rPr lang="en-US" sz="1400" dirty="0">
                <a:latin typeface="Consolas" panose="020B0609020204030204" pitchFamily="49" charset="0"/>
              </a:rPr>
              <a:t>(</a:t>
            </a:r>
            <a:r>
              <a:rPr lang="en-US" sz="1400" dirty="0" err="1">
                <a:latin typeface="Consolas" panose="020B0609020204030204" pitchFamily="49" charset="0"/>
              </a:rPr>
              <a:t>w_inferred_map</a:t>
            </a:r>
            <a:r>
              <a:rPr lang="en-US" sz="1400" dirty="0">
                <a:latin typeface="Consolas" panose="020B0609020204030204" pitchFamily="49" charset="0"/>
              </a:rPr>
              <a:t>, </a:t>
            </a:r>
            <a:r>
              <a:rPr lang="en-US" sz="1400" dirty="0" err="1">
                <a:latin typeface="Consolas" panose="020B0609020204030204" pitchFamily="49" charset="0"/>
              </a:rPr>
              <a:t>z_inferred_map</a:t>
            </a:r>
            <a:r>
              <a:rPr lang="en-US" sz="1400" dirty="0">
                <a:latin typeface="Consolas" panose="020B0609020204030204" pitchFamily="49" charset="0"/>
              </a:rPr>
              <a:t>)):</a:t>
            </a:r>
          </a:p>
          <a:p>
            <a:pPr marL="0" indent="0">
              <a:buNone/>
            </a:pPr>
            <a:r>
              <a:rPr lang="en-US" sz="1400" dirty="0">
                <a:latin typeface="Consolas" panose="020B0609020204030204" pitchFamily="49" charset="0"/>
              </a:rPr>
              <a:t>  generate = </a:t>
            </a:r>
            <a:r>
              <a:rPr lang="en-US" sz="1400" dirty="0" err="1">
                <a:latin typeface="Consolas" panose="020B0609020204030204" pitchFamily="49" charset="0"/>
              </a:rPr>
              <a:t>probabilistic_pca</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data_dim</a:t>
            </a:r>
            <a:r>
              <a:rPr lang="en-US" sz="1400" dirty="0">
                <a:latin typeface="Consolas" panose="020B0609020204030204" pitchFamily="49" charset="0"/>
              </a:rPr>
              <a:t>=</a:t>
            </a:r>
            <a:r>
              <a:rPr lang="en-US" sz="1400" dirty="0" err="1">
                <a:latin typeface="Consolas" panose="020B0609020204030204" pitchFamily="49" charset="0"/>
              </a:rPr>
              <a:t>data_dim</a:t>
            </a:r>
            <a:r>
              <a:rPr lang="en-US" sz="1400" dirty="0">
                <a:latin typeface="Consolas" panose="020B0609020204030204" pitchFamily="49" charset="0"/>
              </a:rPr>
              <a:t>, </a:t>
            </a:r>
            <a:r>
              <a:rPr lang="en-US" sz="1400" dirty="0" err="1">
                <a:latin typeface="Consolas" panose="020B0609020204030204" pitchFamily="49" charset="0"/>
              </a:rPr>
              <a:t>latent_dim</a:t>
            </a:r>
            <a:r>
              <a:rPr lang="en-US" sz="1400" dirty="0">
                <a:latin typeface="Consolas" panose="020B0609020204030204" pitchFamily="49" charset="0"/>
              </a:rPr>
              <a:t>=</a:t>
            </a:r>
            <a:r>
              <a:rPr lang="en-US" sz="1400" dirty="0" err="1">
                <a:latin typeface="Consolas" panose="020B0609020204030204" pitchFamily="49" charset="0"/>
              </a:rPr>
              <a:t>latent_dim</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num_datapoints</a:t>
            </a:r>
            <a:r>
              <a:rPr lang="en-US" sz="1400" dirty="0">
                <a:latin typeface="Consolas" panose="020B0609020204030204" pitchFamily="49" charset="0"/>
              </a:rPr>
              <a:t>=</a:t>
            </a:r>
            <a:r>
              <a:rPr lang="en-US" sz="1400" dirty="0" err="1">
                <a:latin typeface="Consolas" panose="020B0609020204030204" pitchFamily="49" charset="0"/>
              </a:rPr>
              <a:t>num_datapoints</a:t>
            </a:r>
            <a:r>
              <a:rPr lang="en-US" sz="1400" dirty="0">
                <a:latin typeface="Consolas" panose="020B0609020204030204" pitchFamily="49" charset="0"/>
              </a:rPr>
              <a:t>, </a:t>
            </a:r>
            <a:r>
              <a:rPr lang="en-US" sz="1400" dirty="0" err="1">
                <a:latin typeface="Consolas" panose="020B0609020204030204" pitchFamily="49" charset="0"/>
              </a:rPr>
              <a:t>stddv_datapoints</a:t>
            </a:r>
            <a:r>
              <a:rPr lang="en-US" sz="1400" dirty="0">
                <a:latin typeface="Consolas" panose="020B0609020204030204" pitchFamily="49" charset="0"/>
              </a:rPr>
              <a:t>=</a:t>
            </a:r>
            <a:r>
              <a:rPr lang="en-US" sz="1400" dirty="0" err="1">
                <a:latin typeface="Consolas" panose="020B0609020204030204" pitchFamily="49" charset="0"/>
              </a:rPr>
              <a:t>stddv_datapoints</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with </a:t>
            </a:r>
            <a:r>
              <a:rPr lang="en-US" sz="1400" dirty="0" err="1">
                <a:latin typeface="Consolas" panose="020B0609020204030204" pitchFamily="49" charset="0"/>
              </a:rPr>
              <a:t>tf.Session</a:t>
            </a:r>
            <a:r>
              <a:rPr lang="en-US" sz="1400" dirty="0">
                <a:latin typeface="Consolas" panose="020B0609020204030204" pitchFamily="49" charset="0"/>
              </a:rPr>
              <a:t>() as </a:t>
            </a:r>
            <a:r>
              <a:rPr lang="en-US" sz="1400" dirty="0" err="1">
                <a:latin typeface="Consolas" panose="020B0609020204030204" pitchFamily="49" charset="0"/>
              </a:rPr>
              <a:t>sess</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x_generated</a:t>
            </a:r>
            <a:r>
              <a:rPr lang="en-US" sz="1400" dirty="0">
                <a:latin typeface="Consolas" panose="020B0609020204030204" pitchFamily="49" charset="0"/>
              </a:rPr>
              <a:t>, _ = </a:t>
            </a:r>
            <a:r>
              <a:rPr lang="en-US" sz="1400" dirty="0" err="1">
                <a:latin typeface="Consolas" panose="020B0609020204030204" pitchFamily="49" charset="0"/>
              </a:rPr>
              <a:t>sess.run</a:t>
            </a:r>
            <a:r>
              <a:rPr lang="en-US" sz="1400" dirty="0">
                <a:latin typeface="Consolas" panose="020B0609020204030204" pitchFamily="49" charset="0"/>
              </a:rPr>
              <a:t>(generate)</a:t>
            </a:r>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3572A639-1F86-4F37-BBF1-1145BEA4860A}"/>
                  </a:ext>
                </a:extLst>
              </p:cNvPr>
              <p:cNvSpPr>
                <a:spLocks noGrp="1"/>
              </p:cNvSpPr>
              <p:nvPr>
                <p:ph type="body" sz="half" idx="2"/>
              </p:nvPr>
            </p:nvSpPr>
            <p:spPr/>
            <p:txBody>
              <a:bodyPr>
                <a:normAutofit/>
              </a:bodyPr>
              <a:lstStyle/>
              <a:p>
                <a:pPr algn="just"/>
                <a:r>
                  <a:rPr lang="en-US" sz="1800" dirty="0"/>
                  <a:t>We can use the Edward2 model to sample data for the inferred values for </a:t>
                </a:r>
                <a14:m>
                  <m:oMath xmlns:m="http://schemas.openxmlformats.org/officeDocument/2006/math">
                    <m:r>
                      <m:rPr>
                        <m:nor/>
                      </m:rPr>
                      <a:rPr lang="en-US" sz="1800" b="1">
                        <a:latin typeface="Cambria Math" panose="02040503050406030204" pitchFamily="18" charset="0"/>
                      </a:rPr>
                      <m:t>W</m:t>
                    </m:r>
                  </m:oMath>
                </a14:m>
                <a:r>
                  <a:rPr lang="en-US" sz="1800" dirty="0"/>
                  <a:t> and </a:t>
                </a:r>
                <a14:m>
                  <m:oMath xmlns:m="http://schemas.openxmlformats.org/officeDocument/2006/math">
                    <m:r>
                      <m:rPr>
                        <m:nor/>
                      </m:rPr>
                      <a:rPr lang="en-US" sz="1800" b="1">
                        <a:latin typeface="Cambria Math" panose="02040503050406030204" pitchFamily="18" charset="0"/>
                      </a:rPr>
                      <m:t>Z</m:t>
                    </m:r>
                  </m:oMath>
                </a14:m>
                <a:r>
                  <a:rPr lang="en-US" sz="1800" dirty="0"/>
                  <a:t> and compare to the actual dataset we conditioned on.</a:t>
                </a:r>
              </a:p>
            </p:txBody>
          </p:sp>
        </mc:Choice>
        <mc:Fallback xmlns="">
          <p:sp>
            <p:nvSpPr>
              <p:cNvPr id="6" name="Text Placeholder 5">
                <a:extLst>
                  <a:ext uri="{FF2B5EF4-FFF2-40B4-BE49-F238E27FC236}">
                    <a16:creationId xmlns:a16="http://schemas.microsoft.com/office/drawing/2014/main" id="{3572A639-1F86-4F37-BBF1-1145BEA4860A}"/>
                  </a:ext>
                </a:extLst>
              </p:cNvPr>
              <p:cNvSpPr>
                <a:spLocks noGrp="1" noRot="1" noChangeAspect="1" noMove="1" noResize="1" noEditPoints="1" noAdjustHandles="1" noChangeArrowheads="1" noChangeShapeType="1" noTextEdit="1"/>
              </p:cNvSpPr>
              <p:nvPr>
                <p:ph type="body" sz="half" idx="2"/>
              </p:nvPr>
            </p:nvSpPr>
            <p:spPr>
              <a:blipFill>
                <a:blip r:embed="rId2"/>
                <a:stretch>
                  <a:fillRect l="-1375" r="-1546"/>
                </a:stretch>
              </a:blipFill>
            </p:spPr>
            <p:txBody>
              <a:bodyPr/>
              <a:lstStyle/>
              <a:p>
                <a:r>
                  <a:rPr lang="en-US">
                    <a:noFill/>
                  </a:rPr>
                  <a:t> </a:t>
                </a:r>
              </a:p>
            </p:txBody>
          </p:sp>
        </mc:Fallback>
      </mc:AlternateContent>
    </p:spTree>
    <p:extLst>
      <p:ext uri="{BB962C8B-B14F-4D97-AF65-F5344CB8AC3E}">
        <p14:creationId xmlns:p14="http://schemas.microsoft.com/office/powerpoint/2010/main" val="2140298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5E6CA3-D4B2-4309-9536-002721B63670}"/>
              </a:ext>
            </a:extLst>
          </p:cNvPr>
          <p:cNvSpPr>
            <a:spLocks noGrp="1"/>
          </p:cNvSpPr>
          <p:nvPr>
            <p:ph type="title"/>
          </p:nvPr>
        </p:nvSpPr>
        <p:spPr/>
        <p:txBody>
          <a:bodyPr/>
          <a:lstStyle/>
          <a:p>
            <a:r>
              <a:rPr lang="en-US" dirty="0"/>
              <a:t>The Results</a:t>
            </a:r>
          </a:p>
        </p:txBody>
      </p:sp>
      <p:sp>
        <p:nvSpPr>
          <p:cNvPr id="6" name="Text Placeholder 5">
            <a:extLst>
              <a:ext uri="{FF2B5EF4-FFF2-40B4-BE49-F238E27FC236}">
                <a16:creationId xmlns:a16="http://schemas.microsoft.com/office/drawing/2014/main" id="{7B858C46-7B43-4309-9096-72CA82772FD8}"/>
              </a:ext>
            </a:extLst>
          </p:cNvPr>
          <p:cNvSpPr>
            <a:spLocks noGrp="1"/>
          </p:cNvSpPr>
          <p:nvPr>
            <p:ph type="body" sz="half" idx="2"/>
          </p:nvPr>
        </p:nvSpPr>
        <p:spPr/>
        <p:txBody>
          <a:bodyPr>
            <a:normAutofit/>
          </a:bodyPr>
          <a:lstStyle/>
          <a:p>
            <a:r>
              <a:rPr lang="en-US" sz="1400" dirty="0">
                <a:latin typeface="Consolas" panose="020B0609020204030204" pitchFamily="49" charset="0"/>
              </a:rPr>
              <a:t>print("MAP-estimated axes:")</a:t>
            </a:r>
          </a:p>
          <a:p>
            <a:r>
              <a:rPr lang="en-US" sz="1400" dirty="0">
                <a:latin typeface="Consolas" panose="020B0609020204030204" pitchFamily="49" charset="0"/>
              </a:rPr>
              <a:t>print(</a:t>
            </a:r>
            <a:r>
              <a:rPr lang="en-US" sz="1400" dirty="0" err="1">
                <a:latin typeface="Consolas" panose="020B0609020204030204" pitchFamily="49" charset="0"/>
              </a:rPr>
              <a:t>w_inferred_map</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MAP-estimated axes:</a:t>
            </a:r>
          </a:p>
          <a:p>
            <a:r>
              <a:rPr lang="en-US" sz="1400" dirty="0">
                <a:latin typeface="Consolas" panose="020B0609020204030204" pitchFamily="49" charset="0"/>
              </a:rPr>
              <a:t>[[-0.8976625]</a:t>
            </a:r>
          </a:p>
          <a:p>
            <a:r>
              <a:rPr lang="en-US" sz="1400" dirty="0">
                <a:latin typeface="Consolas" panose="020B0609020204030204" pitchFamily="49" charset="0"/>
              </a:rPr>
              <a:t> [ 3.1588674]]</a:t>
            </a:r>
          </a:p>
        </p:txBody>
      </p:sp>
      <p:pic>
        <p:nvPicPr>
          <p:cNvPr id="3" name="Picture 2" descr="A screenshot of a cell phone&#10;&#10;Description automatically generated">
            <a:extLst>
              <a:ext uri="{FF2B5EF4-FFF2-40B4-BE49-F238E27FC236}">
                <a16:creationId xmlns:a16="http://schemas.microsoft.com/office/drawing/2014/main" id="{6F4CA55E-0CF3-452A-A236-18166455667C}"/>
              </a:ext>
            </a:extLst>
          </p:cNvPr>
          <p:cNvPicPr>
            <a:picLocks noChangeAspect="1"/>
          </p:cNvPicPr>
          <p:nvPr/>
        </p:nvPicPr>
        <p:blipFill>
          <a:blip r:embed="rId2"/>
          <a:stretch>
            <a:fillRect/>
          </a:stretch>
        </p:blipFill>
        <p:spPr>
          <a:xfrm>
            <a:off x="4876785" y="1309600"/>
            <a:ext cx="7315215" cy="5029210"/>
          </a:xfrm>
          <a:prstGeom prst="rect">
            <a:avLst/>
          </a:prstGeom>
        </p:spPr>
      </p:pic>
    </p:spTree>
    <p:extLst>
      <p:ext uri="{BB962C8B-B14F-4D97-AF65-F5344CB8AC3E}">
        <p14:creationId xmlns:p14="http://schemas.microsoft.com/office/powerpoint/2010/main" val="3240005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874D-FD1C-41F1-B673-584356318903}"/>
              </a:ext>
            </a:extLst>
          </p:cNvPr>
          <p:cNvSpPr>
            <a:spLocks noGrp="1"/>
          </p:cNvSpPr>
          <p:nvPr>
            <p:ph type="title"/>
          </p:nvPr>
        </p:nvSpPr>
        <p:spPr/>
        <p:txBody>
          <a:bodyPr/>
          <a:lstStyle/>
          <a:p>
            <a:r>
              <a:rPr lang="en-US" dirty="0"/>
              <a:t>Variational Inference</a:t>
            </a:r>
          </a:p>
        </p:txBody>
      </p:sp>
      <p:sp>
        <p:nvSpPr>
          <p:cNvPr id="3" name="Content Placeholder 2">
            <a:extLst>
              <a:ext uri="{FF2B5EF4-FFF2-40B4-BE49-F238E27FC236}">
                <a16:creationId xmlns:a16="http://schemas.microsoft.com/office/drawing/2014/main" id="{3CD99F82-4299-4C2D-AF28-182CAC710073}"/>
              </a:ext>
            </a:extLst>
          </p:cNvPr>
          <p:cNvSpPr>
            <a:spLocks noGrp="1"/>
          </p:cNvSpPr>
          <p:nvPr>
            <p:ph idx="1"/>
          </p:nvPr>
        </p:nvSpPr>
        <p:spPr>
          <a:xfrm>
            <a:off x="4855633" y="0"/>
            <a:ext cx="7336367" cy="6858000"/>
          </a:xfrm>
        </p:spPr>
        <p:txBody>
          <a:bodyPr>
            <a:normAutofit fontScale="70000" lnSpcReduction="20000"/>
          </a:bodyPr>
          <a:lstStyle/>
          <a:p>
            <a:pPr marL="0" indent="0">
              <a:buNone/>
            </a:pPr>
            <a:r>
              <a:rPr lang="en-US" sz="1400" dirty="0" err="1">
                <a:latin typeface="Consolas" panose="020B0609020204030204" pitchFamily="49" charset="0"/>
              </a:rPr>
              <a:t>tf.reset_default_graph</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def </a:t>
            </a:r>
            <a:r>
              <a:rPr lang="en-US" sz="1400" dirty="0" err="1">
                <a:latin typeface="Consolas" panose="020B0609020204030204" pitchFamily="49" charset="0"/>
              </a:rPr>
              <a:t>variational_model</a:t>
            </a:r>
            <a:r>
              <a:rPr lang="en-US" sz="1400" dirty="0">
                <a:latin typeface="Consolas" panose="020B0609020204030204" pitchFamily="49" charset="0"/>
              </a:rPr>
              <a:t>(</a:t>
            </a:r>
            <a:r>
              <a:rPr lang="en-US" sz="1400" dirty="0" err="1">
                <a:latin typeface="Consolas" panose="020B0609020204030204" pitchFamily="49" charset="0"/>
              </a:rPr>
              <a:t>qw_mean</a:t>
            </a:r>
            <a:r>
              <a:rPr lang="en-US" sz="1400" dirty="0">
                <a:latin typeface="Consolas" panose="020B0609020204030204" pitchFamily="49" charset="0"/>
              </a:rPr>
              <a:t>, </a:t>
            </a:r>
            <a:r>
              <a:rPr lang="en-US" sz="1400" dirty="0" err="1">
                <a:latin typeface="Consolas" panose="020B0609020204030204" pitchFamily="49" charset="0"/>
              </a:rPr>
              <a:t>qw_stddv</a:t>
            </a:r>
            <a:r>
              <a:rPr lang="en-US" sz="1400" dirty="0">
                <a:latin typeface="Consolas" panose="020B0609020204030204" pitchFamily="49" charset="0"/>
              </a:rPr>
              <a:t>, </a:t>
            </a:r>
            <a:r>
              <a:rPr lang="en-US" sz="1400" dirty="0" err="1">
                <a:latin typeface="Consolas" panose="020B0609020204030204" pitchFamily="49" charset="0"/>
              </a:rPr>
              <a:t>qz_mean</a:t>
            </a:r>
            <a:r>
              <a:rPr lang="en-US" sz="1400" dirty="0">
                <a:latin typeface="Consolas" panose="020B0609020204030204" pitchFamily="49" charset="0"/>
              </a:rPr>
              <a:t>, </a:t>
            </a:r>
            <a:r>
              <a:rPr lang="en-US" sz="1400" dirty="0" err="1">
                <a:latin typeface="Consolas" panose="020B0609020204030204" pitchFamily="49" charset="0"/>
              </a:rPr>
              <a:t>qz_stddv</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qw</a:t>
            </a:r>
            <a:r>
              <a:rPr lang="en-US" sz="1400" dirty="0">
                <a:latin typeface="Consolas" panose="020B0609020204030204" pitchFamily="49" charset="0"/>
              </a:rPr>
              <a:t> = </a:t>
            </a:r>
            <a:r>
              <a:rPr lang="en-US" sz="1400" dirty="0" err="1">
                <a:latin typeface="Consolas" panose="020B0609020204030204" pitchFamily="49" charset="0"/>
              </a:rPr>
              <a:t>ed.Normal</a:t>
            </a:r>
            <a:r>
              <a:rPr lang="en-US" sz="1400" dirty="0">
                <a:latin typeface="Consolas" panose="020B0609020204030204" pitchFamily="49" charset="0"/>
              </a:rPr>
              <a:t>(loc=</a:t>
            </a:r>
            <a:r>
              <a:rPr lang="en-US" sz="1400" dirty="0" err="1">
                <a:latin typeface="Consolas" panose="020B0609020204030204" pitchFamily="49" charset="0"/>
              </a:rPr>
              <a:t>qw_mean</a:t>
            </a:r>
            <a:r>
              <a:rPr lang="en-US" sz="1400" dirty="0">
                <a:latin typeface="Consolas" panose="020B0609020204030204" pitchFamily="49" charset="0"/>
              </a:rPr>
              <a:t>, scale=</a:t>
            </a:r>
            <a:r>
              <a:rPr lang="en-US" sz="1400" dirty="0" err="1">
                <a:latin typeface="Consolas" panose="020B0609020204030204" pitchFamily="49" charset="0"/>
              </a:rPr>
              <a:t>qw_stddv</a:t>
            </a:r>
            <a:r>
              <a:rPr lang="en-US" sz="1400" dirty="0">
                <a:latin typeface="Consolas" panose="020B0609020204030204" pitchFamily="49" charset="0"/>
              </a:rPr>
              <a:t>, name="</a:t>
            </a:r>
            <a:r>
              <a:rPr lang="en-US" sz="1400" dirty="0" err="1">
                <a:latin typeface="Consolas" panose="020B0609020204030204" pitchFamily="49" charset="0"/>
              </a:rPr>
              <a:t>qw</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qz</a:t>
            </a:r>
            <a:r>
              <a:rPr lang="en-US" sz="1400" dirty="0">
                <a:latin typeface="Consolas" panose="020B0609020204030204" pitchFamily="49" charset="0"/>
              </a:rPr>
              <a:t> = </a:t>
            </a:r>
            <a:r>
              <a:rPr lang="en-US" sz="1400" dirty="0" err="1">
                <a:latin typeface="Consolas" panose="020B0609020204030204" pitchFamily="49" charset="0"/>
              </a:rPr>
              <a:t>ed.Normal</a:t>
            </a:r>
            <a:r>
              <a:rPr lang="en-US" sz="1400" dirty="0">
                <a:latin typeface="Consolas" panose="020B0609020204030204" pitchFamily="49" charset="0"/>
              </a:rPr>
              <a:t>(loc=</a:t>
            </a:r>
            <a:r>
              <a:rPr lang="en-US" sz="1400" dirty="0" err="1">
                <a:latin typeface="Consolas" panose="020B0609020204030204" pitchFamily="49" charset="0"/>
              </a:rPr>
              <a:t>qz_mean</a:t>
            </a:r>
            <a:r>
              <a:rPr lang="en-US" sz="1400" dirty="0">
                <a:latin typeface="Consolas" panose="020B0609020204030204" pitchFamily="49" charset="0"/>
              </a:rPr>
              <a:t>, scale=</a:t>
            </a:r>
            <a:r>
              <a:rPr lang="en-US" sz="1400" dirty="0" err="1">
                <a:latin typeface="Consolas" panose="020B0609020204030204" pitchFamily="49" charset="0"/>
              </a:rPr>
              <a:t>qz_stddv</a:t>
            </a:r>
            <a:r>
              <a:rPr lang="en-US" sz="1400" dirty="0">
                <a:latin typeface="Consolas" panose="020B0609020204030204" pitchFamily="49" charset="0"/>
              </a:rPr>
              <a:t>, name="</a:t>
            </a:r>
            <a:r>
              <a:rPr lang="en-US" sz="1400" dirty="0" err="1">
                <a:latin typeface="Consolas" panose="020B0609020204030204" pitchFamily="49" charset="0"/>
              </a:rPr>
              <a:t>qz</a:t>
            </a:r>
            <a:r>
              <a:rPr lang="en-US" sz="1400" dirty="0">
                <a:latin typeface="Consolas" panose="020B0609020204030204" pitchFamily="49" charset="0"/>
              </a:rPr>
              <a:t>")</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qw</a:t>
            </a:r>
            <a:r>
              <a:rPr lang="en-US" sz="1400" dirty="0">
                <a:latin typeface="Consolas" panose="020B0609020204030204" pitchFamily="49" charset="0"/>
              </a:rPr>
              <a:t>, </a:t>
            </a:r>
            <a:r>
              <a:rPr lang="en-US" sz="1400" dirty="0" err="1">
                <a:latin typeface="Consolas" panose="020B0609020204030204" pitchFamily="49" charset="0"/>
              </a:rPr>
              <a:t>qz</a:t>
            </a: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log_q</a:t>
            </a:r>
            <a:r>
              <a:rPr lang="en-US" sz="1400" dirty="0">
                <a:latin typeface="Consolas" panose="020B0609020204030204" pitchFamily="49" charset="0"/>
              </a:rPr>
              <a:t> = </a:t>
            </a:r>
            <a:r>
              <a:rPr lang="en-US" sz="1400" dirty="0" err="1">
                <a:latin typeface="Consolas" panose="020B0609020204030204" pitchFamily="49" charset="0"/>
              </a:rPr>
              <a:t>ed.make_log_joint_fn</a:t>
            </a:r>
            <a:r>
              <a:rPr lang="en-US" sz="1400" dirty="0">
                <a:latin typeface="Consolas" panose="020B0609020204030204" pitchFamily="49" charset="0"/>
              </a:rPr>
              <a:t>(</a:t>
            </a:r>
            <a:r>
              <a:rPr lang="en-US" sz="1400" dirty="0" err="1">
                <a:latin typeface="Consolas" panose="020B0609020204030204" pitchFamily="49" charset="0"/>
              </a:rPr>
              <a:t>variational_model</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def </a:t>
            </a:r>
            <a:r>
              <a:rPr lang="en-US" sz="1400" dirty="0" err="1">
                <a:latin typeface="Consolas" panose="020B0609020204030204" pitchFamily="49" charset="0"/>
              </a:rPr>
              <a:t>target_q</a:t>
            </a:r>
            <a:r>
              <a:rPr lang="en-US" sz="1400" dirty="0">
                <a:latin typeface="Consolas" panose="020B0609020204030204" pitchFamily="49" charset="0"/>
              </a:rPr>
              <a:t>(</a:t>
            </a:r>
            <a:r>
              <a:rPr lang="en-US" sz="1400" dirty="0" err="1">
                <a:latin typeface="Consolas" panose="020B0609020204030204" pitchFamily="49" charset="0"/>
              </a:rPr>
              <a:t>qw</a:t>
            </a:r>
            <a:r>
              <a:rPr lang="en-US" sz="1400" dirty="0">
                <a:latin typeface="Consolas" panose="020B0609020204030204" pitchFamily="49" charset="0"/>
              </a:rPr>
              <a:t>, </a:t>
            </a:r>
            <a:r>
              <a:rPr lang="en-US" sz="1400" dirty="0" err="1">
                <a:latin typeface="Consolas" panose="020B0609020204030204" pitchFamily="49" charset="0"/>
              </a:rPr>
              <a:t>qz</a:t>
            </a:r>
            <a:r>
              <a:rPr lang="en-US" sz="1400" dirty="0">
                <a:latin typeface="Consolas" panose="020B0609020204030204" pitchFamily="49" charset="0"/>
              </a:rPr>
              <a:t>):</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log_q</a:t>
            </a:r>
            <a:r>
              <a:rPr lang="en-US" sz="1400" dirty="0">
                <a:latin typeface="Consolas" panose="020B0609020204030204" pitchFamily="49" charset="0"/>
              </a:rPr>
              <a:t>(</a:t>
            </a:r>
            <a:r>
              <a:rPr lang="en-US" sz="1400" dirty="0" err="1">
                <a:latin typeface="Consolas" panose="020B0609020204030204" pitchFamily="49" charset="0"/>
              </a:rPr>
              <a:t>qw_mean</a:t>
            </a:r>
            <a:r>
              <a:rPr lang="en-US" sz="1400" dirty="0">
                <a:latin typeface="Consolas" panose="020B0609020204030204" pitchFamily="49" charset="0"/>
              </a:rPr>
              <a:t>=</a:t>
            </a:r>
            <a:r>
              <a:rPr lang="en-US" sz="1400" dirty="0" err="1">
                <a:latin typeface="Consolas" panose="020B0609020204030204" pitchFamily="49" charset="0"/>
              </a:rPr>
              <a:t>qw_mean</a:t>
            </a:r>
            <a:r>
              <a:rPr lang="en-US" sz="1400" dirty="0">
                <a:latin typeface="Consolas" panose="020B0609020204030204" pitchFamily="49" charset="0"/>
              </a:rPr>
              <a:t>, </a:t>
            </a:r>
            <a:r>
              <a:rPr lang="en-US" sz="1400" dirty="0" err="1">
                <a:latin typeface="Consolas" panose="020B0609020204030204" pitchFamily="49" charset="0"/>
              </a:rPr>
              <a:t>qw_stddv</a:t>
            </a:r>
            <a:r>
              <a:rPr lang="en-US" sz="1400" dirty="0">
                <a:latin typeface="Consolas" panose="020B0609020204030204" pitchFamily="49" charset="0"/>
              </a:rPr>
              <a:t>=</a:t>
            </a:r>
            <a:r>
              <a:rPr lang="en-US" sz="1400" dirty="0" err="1">
                <a:latin typeface="Consolas" panose="020B0609020204030204" pitchFamily="49" charset="0"/>
              </a:rPr>
              <a:t>qw_stddv</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qz_mean</a:t>
            </a:r>
            <a:r>
              <a:rPr lang="en-US" sz="1400" dirty="0">
                <a:latin typeface="Consolas" panose="020B0609020204030204" pitchFamily="49" charset="0"/>
              </a:rPr>
              <a:t>=</a:t>
            </a:r>
            <a:r>
              <a:rPr lang="en-US" sz="1400" dirty="0" err="1">
                <a:latin typeface="Consolas" panose="020B0609020204030204" pitchFamily="49" charset="0"/>
              </a:rPr>
              <a:t>qz_mean</a:t>
            </a:r>
            <a:r>
              <a:rPr lang="en-US" sz="1400" dirty="0">
                <a:latin typeface="Consolas" panose="020B0609020204030204" pitchFamily="49" charset="0"/>
              </a:rPr>
              <a:t>, </a:t>
            </a:r>
            <a:r>
              <a:rPr lang="en-US" sz="1400" dirty="0" err="1">
                <a:latin typeface="Consolas" panose="020B0609020204030204" pitchFamily="49" charset="0"/>
              </a:rPr>
              <a:t>qz_stddv</a:t>
            </a:r>
            <a:r>
              <a:rPr lang="en-US" sz="1400" dirty="0">
                <a:latin typeface="Consolas" panose="020B0609020204030204" pitchFamily="49" charset="0"/>
              </a:rPr>
              <a:t>=</a:t>
            </a:r>
            <a:r>
              <a:rPr lang="en-US" sz="1400" dirty="0" err="1">
                <a:latin typeface="Consolas" panose="020B0609020204030204" pitchFamily="49" charset="0"/>
              </a:rPr>
              <a:t>qz_stddv</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qw</a:t>
            </a:r>
            <a:r>
              <a:rPr lang="en-US" sz="1400" dirty="0">
                <a:latin typeface="Consolas" panose="020B0609020204030204" pitchFamily="49" charset="0"/>
              </a:rPr>
              <a:t>=</a:t>
            </a:r>
            <a:r>
              <a:rPr lang="en-US" sz="1400" dirty="0" err="1">
                <a:latin typeface="Consolas" panose="020B0609020204030204" pitchFamily="49" charset="0"/>
              </a:rPr>
              <a:t>qw</a:t>
            </a:r>
            <a:r>
              <a:rPr lang="en-US" sz="1400" dirty="0">
                <a:latin typeface="Consolas" panose="020B0609020204030204" pitchFamily="49" charset="0"/>
              </a:rPr>
              <a:t>, </a:t>
            </a:r>
            <a:r>
              <a:rPr lang="en-US" sz="1400" dirty="0" err="1">
                <a:latin typeface="Consolas" panose="020B0609020204030204" pitchFamily="49" charset="0"/>
              </a:rPr>
              <a:t>qz</a:t>
            </a:r>
            <a:r>
              <a:rPr lang="en-US" sz="1400" dirty="0">
                <a:latin typeface="Consolas" panose="020B0609020204030204" pitchFamily="49" charset="0"/>
              </a:rPr>
              <a:t>=</a:t>
            </a:r>
            <a:r>
              <a:rPr lang="en-US" sz="1400" dirty="0" err="1">
                <a:latin typeface="Consolas" panose="020B0609020204030204" pitchFamily="49" charset="0"/>
              </a:rPr>
              <a:t>qz</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qw_mean</a:t>
            </a:r>
            <a:r>
              <a:rPr lang="en-US" sz="1400" dirty="0">
                <a:latin typeface="Consolas" panose="020B0609020204030204" pitchFamily="49" charset="0"/>
              </a:rPr>
              <a:t> = </a:t>
            </a:r>
            <a:r>
              <a:rPr lang="en-US" sz="1400" dirty="0" err="1">
                <a:latin typeface="Consolas" panose="020B0609020204030204" pitchFamily="49" charset="0"/>
              </a:rPr>
              <a:t>tf.Variable</a:t>
            </a:r>
            <a:r>
              <a:rPr lang="en-US" sz="1400" dirty="0">
                <a:latin typeface="Consolas" panose="020B0609020204030204" pitchFamily="49" charset="0"/>
              </a:rPr>
              <a:t>(</a:t>
            </a:r>
            <a:r>
              <a:rPr lang="en-US" sz="1400" dirty="0" err="1">
                <a:latin typeface="Consolas" panose="020B0609020204030204" pitchFamily="49" charset="0"/>
              </a:rPr>
              <a:t>np.ones</a:t>
            </a:r>
            <a:r>
              <a:rPr lang="en-US" sz="1400" dirty="0">
                <a:latin typeface="Consolas" panose="020B0609020204030204" pitchFamily="49" charset="0"/>
              </a:rPr>
              <a:t>([</a:t>
            </a:r>
            <a:r>
              <a:rPr lang="en-US" sz="1400" dirty="0" err="1">
                <a:latin typeface="Consolas" panose="020B0609020204030204" pitchFamily="49" charset="0"/>
              </a:rPr>
              <a:t>data_dim</a:t>
            </a:r>
            <a:r>
              <a:rPr lang="en-US" sz="1400" dirty="0">
                <a:latin typeface="Consolas" panose="020B0609020204030204" pitchFamily="49" charset="0"/>
              </a:rPr>
              <a:t>, </a:t>
            </a:r>
            <a:r>
              <a:rPr lang="en-US" sz="1400" dirty="0" err="1">
                <a:latin typeface="Consolas" panose="020B0609020204030204" pitchFamily="49" charset="0"/>
              </a:rPr>
              <a:t>latent_dim</a:t>
            </a:r>
            <a:r>
              <a:rPr lang="en-US" sz="1400" dirty="0">
                <a:latin typeface="Consolas" panose="020B0609020204030204" pitchFamily="49" charset="0"/>
              </a:rPr>
              <a:t>]), </a:t>
            </a:r>
            <a:r>
              <a:rPr lang="en-US" sz="1400" dirty="0" err="1">
                <a:latin typeface="Consolas" panose="020B0609020204030204" pitchFamily="49" charset="0"/>
              </a:rPr>
              <a:t>dtype</a:t>
            </a:r>
            <a:r>
              <a:rPr lang="en-US" sz="1400" dirty="0">
                <a:latin typeface="Consolas" panose="020B0609020204030204" pitchFamily="49" charset="0"/>
              </a:rPr>
              <a:t>=tf.float32)</a:t>
            </a:r>
          </a:p>
          <a:p>
            <a:pPr marL="0" indent="0">
              <a:buNone/>
            </a:pPr>
            <a:r>
              <a:rPr lang="en-US" sz="1400" dirty="0" err="1">
                <a:latin typeface="Consolas" panose="020B0609020204030204" pitchFamily="49" charset="0"/>
              </a:rPr>
              <a:t>qz_mean</a:t>
            </a:r>
            <a:r>
              <a:rPr lang="en-US" sz="1400" dirty="0">
                <a:latin typeface="Consolas" panose="020B0609020204030204" pitchFamily="49" charset="0"/>
              </a:rPr>
              <a:t> = </a:t>
            </a:r>
            <a:r>
              <a:rPr lang="en-US" sz="1400" dirty="0" err="1">
                <a:latin typeface="Consolas" panose="020B0609020204030204" pitchFamily="49" charset="0"/>
              </a:rPr>
              <a:t>tf.Variable</a:t>
            </a:r>
            <a:r>
              <a:rPr lang="en-US" sz="1400" dirty="0">
                <a:latin typeface="Consolas" panose="020B0609020204030204" pitchFamily="49" charset="0"/>
              </a:rPr>
              <a:t>(</a:t>
            </a:r>
            <a:r>
              <a:rPr lang="en-US" sz="1400" dirty="0" err="1">
                <a:latin typeface="Consolas" panose="020B0609020204030204" pitchFamily="49" charset="0"/>
              </a:rPr>
              <a:t>np.ones</a:t>
            </a:r>
            <a:r>
              <a:rPr lang="en-US" sz="1400" dirty="0">
                <a:latin typeface="Consolas" panose="020B0609020204030204" pitchFamily="49" charset="0"/>
              </a:rPr>
              <a:t>([</a:t>
            </a:r>
            <a:r>
              <a:rPr lang="en-US" sz="1400" dirty="0" err="1">
                <a:latin typeface="Consolas" panose="020B0609020204030204" pitchFamily="49" charset="0"/>
              </a:rPr>
              <a:t>latent_dim</a:t>
            </a:r>
            <a:r>
              <a:rPr lang="en-US" sz="1400" dirty="0">
                <a:latin typeface="Consolas" panose="020B0609020204030204" pitchFamily="49" charset="0"/>
              </a:rPr>
              <a:t>, </a:t>
            </a:r>
            <a:r>
              <a:rPr lang="en-US" sz="1400" dirty="0" err="1">
                <a:latin typeface="Consolas" panose="020B0609020204030204" pitchFamily="49" charset="0"/>
              </a:rPr>
              <a:t>num_datapoints</a:t>
            </a:r>
            <a:r>
              <a:rPr lang="en-US" sz="1400" dirty="0">
                <a:latin typeface="Consolas" panose="020B0609020204030204" pitchFamily="49" charset="0"/>
              </a:rPr>
              <a:t>]), </a:t>
            </a:r>
            <a:r>
              <a:rPr lang="en-US" sz="1400" dirty="0" err="1">
                <a:latin typeface="Consolas" panose="020B0609020204030204" pitchFamily="49" charset="0"/>
              </a:rPr>
              <a:t>dtype</a:t>
            </a:r>
            <a:r>
              <a:rPr lang="en-US" sz="1400" dirty="0">
                <a:latin typeface="Consolas" panose="020B0609020204030204" pitchFamily="49" charset="0"/>
              </a:rPr>
              <a:t>=tf.float32)</a:t>
            </a:r>
          </a:p>
          <a:p>
            <a:pPr marL="0" indent="0">
              <a:buNone/>
            </a:pPr>
            <a:r>
              <a:rPr lang="en-US" sz="1400" dirty="0" err="1">
                <a:latin typeface="Consolas" panose="020B0609020204030204" pitchFamily="49" charset="0"/>
              </a:rPr>
              <a:t>qw_stddv</a:t>
            </a:r>
            <a:r>
              <a:rPr lang="en-US" sz="1400" dirty="0">
                <a:latin typeface="Consolas" panose="020B0609020204030204" pitchFamily="49" charset="0"/>
              </a:rPr>
              <a:t> = </a:t>
            </a:r>
            <a:r>
              <a:rPr lang="en-US" sz="1400" dirty="0" err="1">
                <a:latin typeface="Consolas" panose="020B0609020204030204" pitchFamily="49" charset="0"/>
              </a:rPr>
              <a:t>tf.nn.softplus</a:t>
            </a:r>
            <a:r>
              <a:rPr lang="en-US" sz="1400" dirty="0">
                <a:latin typeface="Consolas" panose="020B0609020204030204" pitchFamily="49" charset="0"/>
              </a:rPr>
              <a:t>(</a:t>
            </a:r>
            <a:r>
              <a:rPr lang="en-US" sz="1400" dirty="0" err="1">
                <a:latin typeface="Consolas" panose="020B0609020204030204" pitchFamily="49" charset="0"/>
              </a:rPr>
              <a:t>tf.Variable</a:t>
            </a:r>
            <a:r>
              <a:rPr lang="en-US" sz="1400" dirty="0">
                <a:latin typeface="Consolas" panose="020B0609020204030204" pitchFamily="49" charset="0"/>
              </a:rPr>
              <a:t>(-4 * </a:t>
            </a:r>
            <a:r>
              <a:rPr lang="en-US" sz="1400" dirty="0" err="1">
                <a:latin typeface="Consolas" panose="020B0609020204030204" pitchFamily="49" charset="0"/>
              </a:rPr>
              <a:t>np.ones</a:t>
            </a:r>
            <a:r>
              <a:rPr lang="en-US" sz="1400" dirty="0">
                <a:latin typeface="Consolas" panose="020B0609020204030204" pitchFamily="49" charset="0"/>
              </a:rPr>
              <a:t>([</a:t>
            </a:r>
            <a:r>
              <a:rPr lang="en-US" sz="1400" dirty="0" err="1">
                <a:latin typeface="Consolas" panose="020B0609020204030204" pitchFamily="49" charset="0"/>
              </a:rPr>
              <a:t>data_dim</a:t>
            </a:r>
            <a:r>
              <a:rPr lang="en-US" sz="1400" dirty="0">
                <a:latin typeface="Consolas" panose="020B0609020204030204" pitchFamily="49" charset="0"/>
              </a:rPr>
              <a:t>, </a:t>
            </a:r>
            <a:r>
              <a:rPr lang="en-US" sz="1400" dirty="0" err="1">
                <a:latin typeface="Consolas" panose="020B0609020204030204" pitchFamily="49" charset="0"/>
              </a:rPr>
              <a:t>latent_dim</a:t>
            </a:r>
            <a:r>
              <a:rPr lang="en-US" sz="1400" dirty="0">
                <a:latin typeface="Consolas" panose="020B0609020204030204" pitchFamily="49" charset="0"/>
              </a:rPr>
              <a:t>]), </a:t>
            </a:r>
            <a:r>
              <a:rPr lang="en-US" sz="1400" dirty="0" err="1">
                <a:latin typeface="Consolas" panose="020B0609020204030204" pitchFamily="49" charset="0"/>
              </a:rPr>
              <a:t>dtype</a:t>
            </a:r>
            <a:r>
              <a:rPr lang="en-US" sz="1400" dirty="0">
                <a:latin typeface="Consolas" panose="020B0609020204030204" pitchFamily="49" charset="0"/>
              </a:rPr>
              <a:t>=tf.float32))</a:t>
            </a:r>
          </a:p>
          <a:p>
            <a:pPr marL="0" indent="0">
              <a:buNone/>
            </a:pPr>
            <a:r>
              <a:rPr lang="en-US" sz="1400" dirty="0" err="1">
                <a:latin typeface="Consolas" panose="020B0609020204030204" pitchFamily="49" charset="0"/>
              </a:rPr>
              <a:t>qz_stddv</a:t>
            </a:r>
            <a:r>
              <a:rPr lang="en-US" sz="1400" dirty="0">
                <a:latin typeface="Consolas" panose="020B0609020204030204" pitchFamily="49" charset="0"/>
              </a:rPr>
              <a:t> = </a:t>
            </a:r>
            <a:r>
              <a:rPr lang="en-US" sz="1400" dirty="0" err="1">
                <a:latin typeface="Consolas" panose="020B0609020204030204" pitchFamily="49" charset="0"/>
              </a:rPr>
              <a:t>tf.nn.softplus</a:t>
            </a:r>
            <a:r>
              <a:rPr lang="en-US" sz="1400" dirty="0">
                <a:latin typeface="Consolas" panose="020B0609020204030204" pitchFamily="49" charset="0"/>
              </a:rPr>
              <a:t>(</a:t>
            </a:r>
            <a:r>
              <a:rPr lang="en-US" sz="1400" dirty="0" err="1">
                <a:latin typeface="Consolas" panose="020B0609020204030204" pitchFamily="49" charset="0"/>
              </a:rPr>
              <a:t>tf.Variable</a:t>
            </a:r>
            <a:r>
              <a:rPr lang="en-US" sz="1400" dirty="0">
                <a:latin typeface="Consolas" panose="020B0609020204030204" pitchFamily="49" charset="0"/>
              </a:rPr>
              <a:t>(-4 * </a:t>
            </a:r>
            <a:r>
              <a:rPr lang="en-US" sz="1400" dirty="0" err="1">
                <a:latin typeface="Consolas" panose="020B0609020204030204" pitchFamily="49" charset="0"/>
              </a:rPr>
              <a:t>np.ones</a:t>
            </a:r>
            <a:r>
              <a:rPr lang="en-US" sz="1400" dirty="0">
                <a:latin typeface="Consolas" panose="020B0609020204030204" pitchFamily="49" charset="0"/>
              </a:rPr>
              <a:t>([</a:t>
            </a:r>
            <a:r>
              <a:rPr lang="en-US" sz="1400" dirty="0" err="1">
                <a:latin typeface="Consolas" panose="020B0609020204030204" pitchFamily="49" charset="0"/>
              </a:rPr>
              <a:t>latent_dim</a:t>
            </a:r>
            <a:r>
              <a:rPr lang="en-US" sz="1400" dirty="0">
                <a:latin typeface="Consolas" panose="020B0609020204030204" pitchFamily="49" charset="0"/>
              </a:rPr>
              <a:t>, </a:t>
            </a:r>
            <a:r>
              <a:rPr lang="en-US" sz="1400" dirty="0" err="1">
                <a:latin typeface="Consolas" panose="020B0609020204030204" pitchFamily="49" charset="0"/>
              </a:rPr>
              <a:t>num_datapoints</a:t>
            </a:r>
            <a:r>
              <a:rPr lang="en-US" sz="1400" dirty="0">
                <a:latin typeface="Consolas" panose="020B0609020204030204" pitchFamily="49" charset="0"/>
              </a:rPr>
              <a:t>]), </a:t>
            </a:r>
            <a:r>
              <a:rPr lang="en-US" sz="1400" dirty="0" err="1">
                <a:latin typeface="Consolas" panose="020B0609020204030204" pitchFamily="49" charset="0"/>
              </a:rPr>
              <a:t>dtype</a:t>
            </a:r>
            <a:r>
              <a:rPr lang="en-US" sz="1400" dirty="0">
                <a:latin typeface="Consolas" panose="020B0609020204030204" pitchFamily="49" charset="0"/>
              </a:rPr>
              <a:t>=tf.float32))</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qw</a:t>
            </a:r>
            <a:r>
              <a:rPr lang="en-US" sz="1400" dirty="0">
                <a:latin typeface="Consolas" panose="020B0609020204030204" pitchFamily="49" charset="0"/>
              </a:rPr>
              <a:t>, </a:t>
            </a:r>
            <a:r>
              <a:rPr lang="en-US" sz="1400" dirty="0" err="1">
                <a:latin typeface="Consolas" panose="020B0609020204030204" pitchFamily="49" charset="0"/>
              </a:rPr>
              <a:t>qz</a:t>
            </a:r>
            <a:r>
              <a:rPr lang="en-US" sz="1400" dirty="0">
                <a:latin typeface="Consolas" panose="020B0609020204030204" pitchFamily="49" charset="0"/>
              </a:rPr>
              <a:t> = </a:t>
            </a:r>
            <a:r>
              <a:rPr lang="en-US" sz="1400" dirty="0" err="1">
                <a:latin typeface="Consolas" panose="020B0609020204030204" pitchFamily="49" charset="0"/>
              </a:rPr>
              <a:t>variational_model</a:t>
            </a:r>
            <a:r>
              <a:rPr lang="en-US" sz="1400" dirty="0">
                <a:latin typeface="Consolas" panose="020B0609020204030204" pitchFamily="49" charset="0"/>
              </a:rPr>
              <a:t>(</a:t>
            </a:r>
            <a:r>
              <a:rPr lang="en-US" sz="1400" dirty="0" err="1">
                <a:latin typeface="Consolas" panose="020B0609020204030204" pitchFamily="49" charset="0"/>
              </a:rPr>
              <a:t>qw_mean</a:t>
            </a:r>
            <a:r>
              <a:rPr lang="en-US" sz="1400" dirty="0">
                <a:latin typeface="Consolas" panose="020B0609020204030204" pitchFamily="49" charset="0"/>
              </a:rPr>
              <a:t>=</a:t>
            </a:r>
            <a:r>
              <a:rPr lang="en-US" sz="1400" dirty="0" err="1">
                <a:latin typeface="Consolas" panose="020B0609020204030204" pitchFamily="49" charset="0"/>
              </a:rPr>
              <a:t>qw_mean</a:t>
            </a:r>
            <a:r>
              <a:rPr lang="en-US" sz="1400" dirty="0">
                <a:latin typeface="Consolas" panose="020B0609020204030204" pitchFamily="49" charset="0"/>
              </a:rPr>
              <a:t>, </a:t>
            </a:r>
            <a:r>
              <a:rPr lang="en-US" sz="1400" dirty="0" err="1">
                <a:latin typeface="Consolas" panose="020B0609020204030204" pitchFamily="49" charset="0"/>
              </a:rPr>
              <a:t>qw_stddv</a:t>
            </a:r>
            <a:r>
              <a:rPr lang="en-US" sz="1400" dirty="0">
                <a:latin typeface="Consolas" panose="020B0609020204030204" pitchFamily="49" charset="0"/>
              </a:rPr>
              <a:t>=</a:t>
            </a:r>
            <a:r>
              <a:rPr lang="en-US" sz="1400" dirty="0" err="1">
                <a:latin typeface="Consolas" panose="020B0609020204030204" pitchFamily="49" charset="0"/>
              </a:rPr>
              <a:t>qw_stddv</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qz_mean</a:t>
            </a:r>
            <a:r>
              <a:rPr lang="en-US" sz="1400" dirty="0">
                <a:latin typeface="Consolas" panose="020B0609020204030204" pitchFamily="49" charset="0"/>
              </a:rPr>
              <a:t>=</a:t>
            </a:r>
            <a:r>
              <a:rPr lang="en-US" sz="1400" dirty="0" err="1">
                <a:latin typeface="Consolas" panose="020B0609020204030204" pitchFamily="49" charset="0"/>
              </a:rPr>
              <a:t>qz_mean</a:t>
            </a:r>
            <a:r>
              <a:rPr lang="en-US" sz="1400" dirty="0">
                <a:latin typeface="Consolas" panose="020B0609020204030204" pitchFamily="49" charset="0"/>
              </a:rPr>
              <a:t>, </a:t>
            </a:r>
            <a:r>
              <a:rPr lang="en-US" sz="1400" dirty="0" err="1">
                <a:latin typeface="Consolas" panose="020B0609020204030204" pitchFamily="49" charset="0"/>
              </a:rPr>
              <a:t>qz_stddv</a:t>
            </a:r>
            <a:r>
              <a:rPr lang="en-US" sz="1400" dirty="0">
                <a:latin typeface="Consolas" panose="020B0609020204030204" pitchFamily="49" charset="0"/>
              </a:rPr>
              <a:t>=</a:t>
            </a:r>
            <a:r>
              <a:rPr lang="en-US" sz="1400" dirty="0" err="1">
                <a:latin typeface="Consolas" panose="020B0609020204030204" pitchFamily="49" charset="0"/>
              </a:rPr>
              <a:t>qz_stddv</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energy = target(</a:t>
            </a:r>
            <a:r>
              <a:rPr lang="en-US" sz="1400" dirty="0" err="1">
                <a:latin typeface="Consolas" panose="020B0609020204030204" pitchFamily="49" charset="0"/>
              </a:rPr>
              <a:t>qw</a:t>
            </a:r>
            <a:r>
              <a:rPr lang="en-US" sz="1400" dirty="0">
                <a:latin typeface="Consolas" panose="020B0609020204030204" pitchFamily="49" charset="0"/>
              </a:rPr>
              <a:t>, </a:t>
            </a:r>
            <a:r>
              <a:rPr lang="en-US" sz="1400" dirty="0" err="1">
                <a:latin typeface="Consolas" panose="020B0609020204030204" pitchFamily="49" charset="0"/>
              </a:rPr>
              <a:t>qz</a:t>
            </a:r>
            <a:r>
              <a:rPr lang="en-US" sz="1400" dirty="0">
                <a:latin typeface="Consolas" panose="020B0609020204030204" pitchFamily="49" charset="0"/>
              </a:rPr>
              <a:t>)</a:t>
            </a:r>
          </a:p>
          <a:p>
            <a:pPr marL="0" indent="0">
              <a:buNone/>
            </a:pPr>
            <a:r>
              <a:rPr lang="en-US" sz="1400" dirty="0">
                <a:latin typeface="Consolas" panose="020B0609020204030204" pitchFamily="49" charset="0"/>
              </a:rPr>
              <a:t>entropy = -</a:t>
            </a:r>
            <a:r>
              <a:rPr lang="en-US" sz="1400" dirty="0" err="1">
                <a:latin typeface="Consolas" panose="020B0609020204030204" pitchFamily="49" charset="0"/>
              </a:rPr>
              <a:t>target_q</a:t>
            </a:r>
            <a:r>
              <a:rPr lang="en-US" sz="1400" dirty="0">
                <a:latin typeface="Consolas" panose="020B0609020204030204" pitchFamily="49" charset="0"/>
              </a:rPr>
              <a:t>(</a:t>
            </a:r>
            <a:r>
              <a:rPr lang="en-US" sz="1400" dirty="0" err="1">
                <a:latin typeface="Consolas" panose="020B0609020204030204" pitchFamily="49" charset="0"/>
              </a:rPr>
              <a:t>qw</a:t>
            </a:r>
            <a:r>
              <a:rPr lang="en-US" sz="1400" dirty="0">
                <a:latin typeface="Consolas" panose="020B0609020204030204" pitchFamily="49" charset="0"/>
              </a:rPr>
              <a:t>, </a:t>
            </a:r>
            <a:r>
              <a:rPr lang="en-US" sz="1400" dirty="0" err="1">
                <a:latin typeface="Consolas" panose="020B0609020204030204" pitchFamily="49" charset="0"/>
              </a:rPr>
              <a:t>qz</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elbo</a:t>
            </a:r>
            <a:r>
              <a:rPr lang="en-US" sz="1400" dirty="0">
                <a:latin typeface="Consolas" panose="020B0609020204030204" pitchFamily="49" charset="0"/>
              </a:rPr>
              <a:t> = energy + entropy</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81F7FEC6-B171-4ABB-80D8-89D57FC809E2}"/>
                  </a:ext>
                </a:extLst>
              </p:cNvPr>
              <p:cNvSpPr>
                <a:spLocks noGrp="1"/>
              </p:cNvSpPr>
              <p:nvPr>
                <p:ph type="body" sz="half" idx="2"/>
              </p:nvPr>
            </p:nvSpPr>
            <p:spPr>
              <a:xfrm>
                <a:off x="61993" y="3022600"/>
                <a:ext cx="4558691" cy="3835400"/>
              </a:xfrm>
            </p:spPr>
            <p:txBody>
              <a:bodyPr>
                <a:normAutofit/>
              </a:bodyPr>
              <a:lstStyle/>
              <a:p>
                <a:pPr algn="just"/>
                <a:r>
                  <a:rPr lang="en-US" sz="1800" dirty="0"/>
                  <a:t>We next use variational inference, where the posterior distribution </a:t>
                </a:r>
                <a14:m>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1" i="0" smtClean="0">
                        <a:latin typeface="Cambria Math" panose="02040503050406030204" pitchFamily="18" charset="0"/>
                      </a:rPr>
                      <m:t>𝐖</m:t>
                    </m:r>
                    <m:r>
                      <a:rPr lang="en-US" sz="1800" b="0" i="1" smtClean="0">
                        <a:latin typeface="Cambria Math" panose="02040503050406030204" pitchFamily="18" charset="0"/>
                      </a:rPr>
                      <m:t>,</m:t>
                    </m:r>
                    <m:r>
                      <a:rPr lang="en-US" sz="1800" b="1" i="0" smtClean="0">
                        <a:latin typeface="Cambria Math" panose="02040503050406030204" pitchFamily="18" charset="0"/>
                      </a:rPr>
                      <m:t>𝐙</m:t>
                    </m:r>
                    <m:r>
                      <a:rPr lang="en-US" sz="1800" b="0" i="1" smtClean="0">
                        <a:latin typeface="Cambria Math" panose="02040503050406030204" pitchFamily="18" charset="0"/>
                      </a:rPr>
                      <m:t>|</m:t>
                    </m:r>
                    <m:r>
                      <m:rPr>
                        <m:nor/>
                      </m:rPr>
                      <a:rPr lang="en-US" sz="1800" b="1" i="0" smtClean="0">
                        <a:latin typeface="Cambria Math" panose="02040503050406030204" pitchFamily="18" charset="0"/>
                      </a:rPr>
                      <m:t>X</m:t>
                    </m:r>
                    <m:r>
                      <a:rPr lang="en-US" sz="1800" b="0" i="1" smtClean="0">
                        <a:latin typeface="Cambria Math" panose="02040503050406030204" pitchFamily="18" charset="0"/>
                      </a:rPr>
                      <m:t>)</m:t>
                    </m:r>
                  </m:oMath>
                </a14:m>
                <a:r>
                  <a:rPr lang="en-US" sz="1800" dirty="0"/>
                  <a:t>is approximated using a variational distribution </a:t>
                </a:r>
                <a14:m>
                  <m:oMath xmlns:m="http://schemas.openxmlformats.org/officeDocument/2006/math">
                    <m:r>
                      <a:rPr lang="en-US" sz="1800" b="0" i="1" smtClean="0">
                        <a:latin typeface="Cambria Math" panose="02040503050406030204" pitchFamily="18" charset="0"/>
                      </a:rPr>
                      <m:t>𝑞</m:t>
                    </m:r>
                    <m:r>
                      <a:rPr lang="en-US" sz="1800" i="1">
                        <a:latin typeface="Cambria Math" panose="02040503050406030204" pitchFamily="18" charset="0"/>
                      </a:rPr>
                      <m:t>(</m:t>
                    </m:r>
                    <m:r>
                      <a:rPr lang="en-US" sz="1800" b="1">
                        <a:latin typeface="Cambria Math" panose="02040503050406030204" pitchFamily="18" charset="0"/>
                      </a:rPr>
                      <m:t>𝐖</m:t>
                    </m:r>
                    <m:r>
                      <a:rPr lang="en-US" sz="1800" i="1">
                        <a:latin typeface="Cambria Math" panose="02040503050406030204" pitchFamily="18" charset="0"/>
                      </a:rPr>
                      <m:t>,</m:t>
                    </m:r>
                    <m:r>
                      <a:rPr lang="en-US" sz="1800" b="1">
                        <a:latin typeface="Cambria Math" panose="02040503050406030204" pitchFamily="18" charset="0"/>
                      </a:rPr>
                      <m:t>𝐙</m:t>
                    </m:r>
                    <m:r>
                      <a:rPr lang="en-US" sz="1800" i="1">
                        <a:latin typeface="Cambria Math" panose="02040503050406030204" pitchFamily="18" charset="0"/>
                      </a:rPr>
                      <m:t>)</m:t>
                    </m:r>
                  </m:oMath>
                </a14:m>
                <a:r>
                  <a:rPr lang="en-US" sz="1800" dirty="0"/>
                  <a:t> parametrized by </a:t>
                </a:r>
                <a14:m>
                  <m:oMath xmlns:m="http://schemas.openxmlformats.org/officeDocument/2006/math">
                    <m:r>
                      <a:rPr lang="en-US" sz="1800" i="1" smtClean="0">
                        <a:latin typeface="Cambria Math" panose="02040503050406030204" pitchFamily="18" charset="0"/>
                        <a:ea typeface="Cambria Math" panose="02040503050406030204" pitchFamily="18" charset="0"/>
                      </a:rPr>
                      <m:t>𝜆</m:t>
                    </m:r>
                  </m:oMath>
                </a14:m>
                <a:r>
                  <a:rPr lang="en-US" sz="1800" dirty="0"/>
                  <a:t>. </a:t>
                </a:r>
              </a:p>
              <a:p>
                <a:pPr algn="just"/>
                <a:r>
                  <a:rPr lang="en-US" sz="1800" dirty="0"/>
                  <a:t>The aim is to find the variational parameters </a:t>
                </a:r>
                <a14:m>
                  <m:oMath xmlns:m="http://schemas.openxmlformats.org/officeDocument/2006/math">
                    <m:r>
                      <a:rPr lang="en-US" sz="1800" i="1" smtClean="0">
                        <a:latin typeface="Cambria Math" panose="02040503050406030204" pitchFamily="18" charset="0"/>
                        <a:ea typeface="Cambria Math" panose="02040503050406030204" pitchFamily="18" charset="0"/>
                      </a:rPr>
                      <m:t>𝜆</m:t>
                    </m:r>
                  </m:oMath>
                </a14:m>
                <a:r>
                  <a:rPr lang="en-US" sz="1800" dirty="0"/>
                  <a:t> that minimize the KL-divergence between </a:t>
                </a:r>
                <a14:m>
                  <m:oMath xmlns:m="http://schemas.openxmlformats.org/officeDocument/2006/math">
                    <m:r>
                      <a:rPr lang="en-US" sz="1800" b="0" i="1" smtClean="0">
                        <a:latin typeface="Cambria Math" panose="02040503050406030204" pitchFamily="18" charset="0"/>
                      </a:rPr>
                      <m:t>𝑞</m:t>
                    </m:r>
                  </m:oMath>
                </a14:m>
                <a:r>
                  <a:rPr lang="en-US" sz="1800" dirty="0"/>
                  <a:t> and the posterior:</a:t>
                </a:r>
                <a14:m>
                  <m:oMath xmlns:m="http://schemas.openxmlformats.org/officeDocument/2006/math">
                    <m:r>
                      <a:rPr lang="en-US" sz="1800" b="0" i="0" smtClean="0">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𝐾𝐿</m:t>
                        </m:r>
                      </m:sub>
                    </m:sSub>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𝑞</m:t>
                    </m:r>
                    <m:r>
                      <a:rPr lang="en-US" sz="1800" i="1">
                        <a:latin typeface="Cambria Math" panose="02040503050406030204" pitchFamily="18" charset="0"/>
                        <a:ea typeface="Cambria Math" panose="02040503050406030204" pitchFamily="18" charset="0"/>
                      </a:rPr>
                      <m:t>(</m:t>
                    </m:r>
                    <m:r>
                      <a:rPr lang="en-US" sz="1800" b="1" i="0" smtClean="0">
                        <a:latin typeface="Cambria Math" panose="02040503050406030204" pitchFamily="18" charset="0"/>
                        <a:ea typeface="Cambria Math" panose="02040503050406030204" pitchFamily="18" charset="0"/>
                      </a:rPr>
                      <m:t>𝐖</m:t>
                    </m:r>
                    <m:r>
                      <a:rPr lang="en-US" sz="1800" b="0" i="0" smtClean="0">
                        <a:latin typeface="Cambria Math" panose="02040503050406030204" pitchFamily="18" charset="0"/>
                        <a:ea typeface="Cambria Math" panose="02040503050406030204" pitchFamily="18" charset="0"/>
                      </a:rPr>
                      <m:t>,</m:t>
                    </m:r>
                    <m:r>
                      <a:rPr lang="en-US" sz="1800" b="1">
                        <a:latin typeface="Cambria Math" panose="02040503050406030204" pitchFamily="18" charset="0"/>
                        <a:ea typeface="Cambria Math" panose="02040503050406030204" pitchFamily="18" charset="0"/>
                      </a:rPr>
                      <m:t>𝐙</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rPr>
                      <m:t>|</m:t>
                    </m:r>
                    <m:d>
                      <m:dPr>
                        <m:begChr m:val="|"/>
                        <m:ctrlPr>
                          <a:rPr lang="en-US" sz="1800" i="1">
                            <a:latin typeface="Cambria Math" panose="02040503050406030204" pitchFamily="18" charset="0"/>
                          </a:rPr>
                        </m:ctrlPr>
                      </m:dPr>
                      <m:e>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b="1" i="0" smtClean="0">
                                <a:latin typeface="Cambria Math" panose="02040503050406030204" pitchFamily="18" charset="0"/>
                              </a:rPr>
                              <m:t>𝐖</m:t>
                            </m:r>
                            <m:r>
                              <a:rPr lang="en-US" sz="1800" b="0" i="1" smtClean="0">
                                <a:latin typeface="Cambria Math" panose="02040503050406030204" pitchFamily="18" charset="0"/>
                              </a:rPr>
                              <m:t>,</m:t>
                            </m:r>
                            <m:r>
                              <a:rPr lang="en-US" sz="1800" b="1">
                                <a:latin typeface="Cambria Math" panose="02040503050406030204" pitchFamily="18" charset="0"/>
                              </a:rPr>
                              <m:t>𝐙</m:t>
                            </m:r>
                          </m:e>
                          <m:e>
                            <m:r>
                              <a:rPr lang="en-US" sz="1800" b="1">
                                <a:latin typeface="Cambria Math" panose="02040503050406030204" pitchFamily="18" charset="0"/>
                              </a:rPr>
                              <m:t>𝐗</m:t>
                            </m:r>
                          </m:e>
                        </m:d>
                      </m:e>
                    </m:d>
                    <m:r>
                      <a:rPr lang="en-US" sz="1800" b="0" i="1" smtClean="0">
                        <a:latin typeface="Cambria Math" panose="02040503050406030204" pitchFamily="18" charset="0"/>
                      </a:rPr>
                      <m:t>,</m:t>
                    </m:r>
                  </m:oMath>
                </a14:m>
                <a:r>
                  <a:rPr lang="en-US" sz="1800" dirty="0"/>
                  <a:t> or equivalently, that maximize the ELBO:</a:t>
                </a:r>
              </a:p>
              <a:p>
                <a:pPr algn="just"/>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𝐸</m:t>
                          </m:r>
                        </m:e>
                        <m:sub>
                          <m:r>
                            <a:rPr lang="en-US" sz="1800" i="1">
                              <a:latin typeface="Cambria Math" panose="02040503050406030204" pitchFamily="18" charset="0"/>
                            </a:rPr>
                            <m:t>𝑞</m:t>
                          </m:r>
                        </m:sub>
                      </m:sSub>
                      <m:d>
                        <m:dPr>
                          <m:ctrlPr>
                            <a:rPr lang="en-US" sz="1800" i="1">
                              <a:latin typeface="Cambria Math" panose="02040503050406030204" pitchFamily="18" charset="0"/>
                            </a:rPr>
                          </m:ctrlPr>
                        </m:dPr>
                        <m:e>
                          <m:func>
                            <m:funcPr>
                              <m:ctrlPr>
                                <a:rPr lang="en-US" sz="1800" i="1">
                                  <a:latin typeface="Cambria Math" panose="02040503050406030204" pitchFamily="18" charset="0"/>
                                </a:rPr>
                              </m:ctrlPr>
                            </m:funcPr>
                            <m:fName>
                              <m:sSub>
                                <m:sSubPr>
                                  <m:ctrlPr>
                                    <a:rPr lang="en-US" sz="1800" i="1">
                                      <a:latin typeface="Cambria Math" panose="02040503050406030204" pitchFamily="18" charset="0"/>
                                    </a:rPr>
                                  </m:ctrlPr>
                                </m:sSubPr>
                                <m:e>
                                  <m:r>
                                    <m:rPr>
                                      <m:sty m:val="p"/>
                                    </m:rPr>
                                    <a:rPr lang="en-US" sz="1800">
                                      <a:latin typeface="Cambria Math" panose="02040503050406030204" pitchFamily="18" charset="0"/>
                                    </a:rPr>
                                    <m:t>log</m:t>
                                  </m:r>
                                </m:e>
                                <m:sub>
                                  <m:r>
                                    <a:rPr lang="en-US" sz="1800" i="1">
                                      <a:latin typeface="Cambria Math" panose="02040503050406030204" pitchFamily="18" charset="0"/>
                                    </a:rPr>
                                    <m:t>2</m:t>
                                  </m:r>
                                </m:sub>
                              </m:sSub>
                            </m:fName>
                            <m:e>
                              <m:r>
                                <a:rPr lang="en-US" sz="1800" i="1">
                                  <a:latin typeface="Cambria Math" panose="02040503050406030204" pitchFamily="18" charset="0"/>
                                  <a:ea typeface="Cambria Math" panose="02040503050406030204" pitchFamily="18" charset="0"/>
                                </a:rPr>
                                <m:t>𝑝</m:t>
                              </m:r>
                              <m:d>
                                <m:dPr>
                                  <m:ctrlPr>
                                    <a:rPr lang="en-US" sz="1800" i="1">
                                      <a:latin typeface="Cambria Math" panose="02040503050406030204" pitchFamily="18" charset="0"/>
                                      <a:ea typeface="Cambria Math" panose="02040503050406030204" pitchFamily="18" charset="0"/>
                                    </a:rPr>
                                  </m:ctrlPr>
                                </m:dPr>
                                <m:e>
                                  <m:r>
                                    <a:rPr lang="en-US" sz="1800" b="1" i="0" smtClean="0">
                                      <a:latin typeface="Cambria Math" panose="02040503050406030204" pitchFamily="18" charset="0"/>
                                      <a:ea typeface="Cambria Math" panose="02040503050406030204" pitchFamily="18" charset="0"/>
                                    </a:rPr>
                                    <m:t>𝐖</m:t>
                                  </m:r>
                                  <m:r>
                                    <a:rPr lang="en-US" sz="1800" b="0" i="0" smtClean="0">
                                      <a:latin typeface="Cambria Math" panose="02040503050406030204" pitchFamily="18" charset="0"/>
                                      <a:ea typeface="Cambria Math" panose="02040503050406030204" pitchFamily="18" charset="0"/>
                                    </a:rPr>
                                    <m:t>,</m:t>
                                  </m:r>
                                  <m:r>
                                    <a:rPr lang="en-US" sz="1800" b="1">
                                      <a:latin typeface="Cambria Math" panose="02040503050406030204" pitchFamily="18" charset="0"/>
                                      <a:ea typeface="Cambria Math" panose="02040503050406030204" pitchFamily="18" charset="0"/>
                                    </a:rPr>
                                    <m:t>𝐙</m:t>
                                  </m:r>
                                  <m:r>
                                    <a:rPr lang="en-US" sz="1800" b="0" i="1" smtClean="0">
                                      <a:latin typeface="Cambria Math" panose="02040503050406030204" pitchFamily="18" charset="0"/>
                                      <a:ea typeface="Cambria Math" panose="02040503050406030204" pitchFamily="18" charset="0"/>
                                    </a:rPr>
                                    <m:t>,</m:t>
                                  </m:r>
                                  <m:r>
                                    <m:rPr>
                                      <m:nor/>
                                    </m:rPr>
                                    <a:rPr lang="en-US" sz="1800" b="1">
                                      <a:latin typeface="Cambria Math" panose="02040503050406030204" pitchFamily="18" charset="0"/>
                                      <a:ea typeface="Cambria Math" panose="02040503050406030204" pitchFamily="18" charset="0"/>
                                    </a:rPr>
                                    <m:t>X</m:t>
                                  </m:r>
                                </m:e>
                              </m:d>
                            </m:e>
                          </m:func>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𝐸</m:t>
                          </m:r>
                        </m:e>
                        <m:sub>
                          <m:r>
                            <a:rPr lang="en-US" sz="1800" i="1">
                              <a:latin typeface="Cambria Math" panose="02040503050406030204" pitchFamily="18" charset="0"/>
                            </a:rPr>
                            <m:t>𝑞</m:t>
                          </m:r>
                        </m:sub>
                      </m:sSub>
                      <m:d>
                        <m:dPr>
                          <m:ctrlPr>
                            <a:rPr lang="en-US" sz="1800" i="1">
                              <a:latin typeface="Cambria Math" panose="02040503050406030204" pitchFamily="18" charset="0"/>
                            </a:rPr>
                          </m:ctrlPr>
                        </m:dPr>
                        <m:e>
                          <m:func>
                            <m:funcPr>
                              <m:ctrlPr>
                                <a:rPr lang="en-US" sz="1800" i="1">
                                  <a:latin typeface="Cambria Math" panose="02040503050406030204" pitchFamily="18" charset="0"/>
                                </a:rPr>
                              </m:ctrlPr>
                            </m:funcPr>
                            <m:fName>
                              <m:sSub>
                                <m:sSubPr>
                                  <m:ctrlPr>
                                    <a:rPr lang="en-US" sz="1800" i="1">
                                      <a:latin typeface="Cambria Math" panose="02040503050406030204" pitchFamily="18" charset="0"/>
                                    </a:rPr>
                                  </m:ctrlPr>
                                </m:sSubPr>
                                <m:e>
                                  <m:r>
                                    <m:rPr>
                                      <m:sty m:val="p"/>
                                    </m:rPr>
                                    <a:rPr lang="en-US" sz="1800">
                                      <a:latin typeface="Cambria Math" panose="02040503050406030204" pitchFamily="18" charset="0"/>
                                    </a:rPr>
                                    <m:t>log</m:t>
                                  </m:r>
                                </m:e>
                                <m:sub>
                                  <m:r>
                                    <a:rPr lang="en-US" sz="1800" i="1">
                                      <a:latin typeface="Cambria Math" panose="02040503050406030204" pitchFamily="18" charset="0"/>
                                    </a:rPr>
                                    <m:t>2</m:t>
                                  </m:r>
                                </m:sub>
                              </m:sSub>
                            </m:fName>
                            <m:e>
                              <m:r>
                                <a:rPr lang="en-US" sz="1800" i="1">
                                  <a:latin typeface="Cambria Math" panose="02040503050406030204" pitchFamily="18" charset="0"/>
                                </a:rPr>
                                <m:t>𝑞</m:t>
                              </m:r>
                              <m:d>
                                <m:dPr>
                                  <m:ctrlPr>
                                    <a:rPr lang="en-US" sz="1800" i="1">
                                      <a:latin typeface="Cambria Math" panose="02040503050406030204" pitchFamily="18" charset="0"/>
                                      <a:ea typeface="Cambria Math" panose="02040503050406030204" pitchFamily="18" charset="0"/>
                                    </a:rPr>
                                  </m:ctrlPr>
                                </m:dPr>
                                <m:e>
                                  <m:r>
                                    <a:rPr lang="en-US" sz="1800" b="1" i="0" smtClean="0">
                                      <a:latin typeface="Cambria Math" panose="02040503050406030204" pitchFamily="18" charset="0"/>
                                      <a:ea typeface="Cambria Math" panose="02040503050406030204" pitchFamily="18" charset="0"/>
                                    </a:rPr>
                                    <m:t>𝐖</m:t>
                                  </m:r>
                                  <m:r>
                                    <a:rPr lang="en-US" sz="1800" b="0" i="1" smtClean="0">
                                      <a:latin typeface="Cambria Math" panose="02040503050406030204" pitchFamily="18" charset="0"/>
                                      <a:ea typeface="Cambria Math" panose="02040503050406030204" pitchFamily="18" charset="0"/>
                                    </a:rPr>
                                    <m:t>,</m:t>
                                  </m:r>
                                  <m:r>
                                    <a:rPr lang="en-US" sz="1800" b="1">
                                      <a:latin typeface="Cambria Math" panose="02040503050406030204" pitchFamily="18" charset="0"/>
                                      <a:ea typeface="Cambria Math" panose="02040503050406030204" pitchFamily="18" charset="0"/>
                                    </a:rPr>
                                    <m:t>𝐙</m:t>
                                  </m:r>
                                </m:e>
                              </m:d>
                            </m:e>
                          </m:func>
                        </m:e>
                      </m:d>
                    </m:oMath>
                  </m:oMathPara>
                </a14:m>
                <a:endParaRPr lang="en-US" sz="1800" dirty="0"/>
              </a:p>
            </p:txBody>
          </p:sp>
        </mc:Choice>
        <mc:Fallback xmlns="">
          <p:sp>
            <p:nvSpPr>
              <p:cNvPr id="4" name="Text Placeholder 3">
                <a:extLst>
                  <a:ext uri="{FF2B5EF4-FFF2-40B4-BE49-F238E27FC236}">
                    <a16:creationId xmlns:a16="http://schemas.microsoft.com/office/drawing/2014/main" id="{81F7FEC6-B171-4ABB-80D8-89D57FC809E2}"/>
                  </a:ext>
                </a:extLst>
              </p:cNvPr>
              <p:cNvSpPr>
                <a:spLocks noGrp="1" noRot="1" noChangeAspect="1" noMove="1" noResize="1" noEditPoints="1" noAdjustHandles="1" noChangeArrowheads="1" noChangeShapeType="1" noTextEdit="1"/>
              </p:cNvSpPr>
              <p:nvPr>
                <p:ph type="body" sz="half" idx="2"/>
              </p:nvPr>
            </p:nvSpPr>
            <p:spPr>
              <a:xfrm>
                <a:off x="61993" y="3022600"/>
                <a:ext cx="4558691" cy="3835400"/>
              </a:xfrm>
              <a:blipFill>
                <a:blip r:embed="rId2"/>
                <a:stretch>
                  <a:fillRect l="-1070" r="-1203"/>
                </a:stretch>
              </a:blipFill>
            </p:spPr>
            <p:txBody>
              <a:bodyPr/>
              <a:lstStyle/>
              <a:p>
                <a:r>
                  <a:rPr lang="en-US">
                    <a:noFill/>
                  </a:rPr>
                  <a:t> </a:t>
                </a:r>
              </a:p>
            </p:txBody>
          </p:sp>
        </mc:Fallback>
      </mc:AlternateContent>
    </p:spTree>
    <p:extLst>
      <p:ext uri="{BB962C8B-B14F-4D97-AF65-F5344CB8AC3E}">
        <p14:creationId xmlns:p14="http://schemas.microsoft.com/office/powerpoint/2010/main" val="369489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6B9C13-47C0-4775-B29D-1B7503CCD363}"/>
              </a:ext>
            </a:extLst>
          </p:cNvPr>
          <p:cNvSpPr>
            <a:spLocks noGrp="1"/>
          </p:cNvSpPr>
          <p:nvPr>
            <p:ph type="title"/>
          </p:nvPr>
        </p:nvSpPr>
        <p:spPr/>
        <p:txBody>
          <a:bodyPr/>
          <a:lstStyle/>
          <a:p>
            <a:r>
              <a:rPr lang="en-US" dirty="0"/>
              <a:t>Variational Inference: Training</a:t>
            </a:r>
          </a:p>
        </p:txBody>
      </p:sp>
      <p:sp>
        <p:nvSpPr>
          <p:cNvPr id="6" name="Content Placeholder 5">
            <a:extLst>
              <a:ext uri="{FF2B5EF4-FFF2-40B4-BE49-F238E27FC236}">
                <a16:creationId xmlns:a16="http://schemas.microsoft.com/office/drawing/2014/main" id="{05DB71FE-D03D-4476-8E70-6DD1D2EBBF26}"/>
              </a:ext>
            </a:extLst>
          </p:cNvPr>
          <p:cNvSpPr>
            <a:spLocks noGrp="1"/>
          </p:cNvSpPr>
          <p:nvPr>
            <p:ph idx="1"/>
          </p:nvPr>
        </p:nvSpPr>
        <p:spPr>
          <a:xfrm>
            <a:off x="818712" y="1921791"/>
            <a:ext cx="10554574" cy="4936210"/>
          </a:xfrm>
        </p:spPr>
        <p:txBody>
          <a:bodyPr>
            <a:normAutofit fontScale="70000" lnSpcReduction="20000"/>
          </a:bodyPr>
          <a:lstStyle/>
          <a:p>
            <a:pPr marL="0" indent="0">
              <a:buNone/>
            </a:pPr>
            <a:r>
              <a:rPr lang="en-US" sz="1400" dirty="0">
                <a:latin typeface="Consolas" panose="020B0609020204030204" pitchFamily="49" charset="0"/>
              </a:rPr>
              <a:t>optimizer = </a:t>
            </a:r>
            <a:r>
              <a:rPr lang="en-US" sz="1400" dirty="0" err="1">
                <a:latin typeface="Consolas" panose="020B0609020204030204" pitchFamily="49" charset="0"/>
              </a:rPr>
              <a:t>tf.train.AdamOptimizer</a:t>
            </a:r>
            <a:r>
              <a:rPr lang="en-US" sz="1400" dirty="0">
                <a:latin typeface="Consolas" panose="020B0609020204030204" pitchFamily="49" charset="0"/>
              </a:rPr>
              <a:t>(</a:t>
            </a:r>
            <a:r>
              <a:rPr lang="en-US" sz="1400" dirty="0" err="1">
                <a:latin typeface="Consolas" panose="020B0609020204030204" pitchFamily="49" charset="0"/>
              </a:rPr>
              <a:t>learning_rate</a:t>
            </a:r>
            <a:r>
              <a:rPr lang="en-US" sz="1400" dirty="0">
                <a:latin typeface="Consolas" panose="020B0609020204030204" pitchFamily="49" charset="0"/>
              </a:rPr>
              <a:t> = 0.05)</a:t>
            </a:r>
          </a:p>
          <a:p>
            <a:pPr marL="0" indent="0">
              <a:buNone/>
            </a:pPr>
            <a:r>
              <a:rPr lang="en-US" sz="1400" dirty="0">
                <a:latin typeface="Consolas" panose="020B0609020204030204" pitchFamily="49" charset="0"/>
              </a:rPr>
              <a:t>train = </a:t>
            </a:r>
            <a:r>
              <a:rPr lang="en-US" sz="1400" dirty="0" err="1">
                <a:latin typeface="Consolas" panose="020B0609020204030204" pitchFamily="49" charset="0"/>
              </a:rPr>
              <a:t>optimizer.minimize</a:t>
            </a:r>
            <a:r>
              <a:rPr lang="en-US" sz="1400" dirty="0">
                <a:latin typeface="Consolas" panose="020B0609020204030204" pitchFamily="49" charset="0"/>
              </a:rPr>
              <a:t>(-</a:t>
            </a:r>
            <a:r>
              <a:rPr lang="en-US" sz="1400" dirty="0" err="1">
                <a:latin typeface="Consolas" panose="020B0609020204030204" pitchFamily="49" charset="0"/>
              </a:rPr>
              <a:t>elbo</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init</a:t>
            </a:r>
            <a:r>
              <a:rPr lang="en-US" sz="1400" dirty="0">
                <a:latin typeface="Consolas" panose="020B0609020204030204" pitchFamily="49" charset="0"/>
              </a:rPr>
              <a:t> = </a:t>
            </a:r>
            <a:r>
              <a:rPr lang="en-US" sz="1400" dirty="0" err="1">
                <a:latin typeface="Consolas" panose="020B0609020204030204" pitchFamily="49" charset="0"/>
              </a:rPr>
              <a:t>tf.global_variables_initializer</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t = []</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num_epochs</a:t>
            </a:r>
            <a:r>
              <a:rPr lang="en-US" sz="1400" dirty="0">
                <a:latin typeface="Consolas" panose="020B0609020204030204" pitchFamily="49" charset="0"/>
              </a:rPr>
              <a:t> = 100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with </a:t>
            </a:r>
            <a:r>
              <a:rPr lang="en-US" sz="1400" dirty="0" err="1">
                <a:latin typeface="Consolas" panose="020B0609020204030204" pitchFamily="49" charset="0"/>
              </a:rPr>
              <a:t>tf.Session</a:t>
            </a:r>
            <a:r>
              <a:rPr lang="en-US" sz="1400" dirty="0">
                <a:latin typeface="Consolas" panose="020B0609020204030204" pitchFamily="49" charset="0"/>
              </a:rPr>
              <a:t>() as </a:t>
            </a:r>
            <a:r>
              <a:rPr lang="en-US" sz="1400" dirty="0" err="1">
                <a:latin typeface="Consolas" panose="020B0609020204030204" pitchFamily="49" charset="0"/>
              </a:rPr>
              <a:t>sess</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sess.run</a:t>
            </a:r>
            <a:r>
              <a:rPr lang="en-US" sz="1400" dirty="0">
                <a:latin typeface="Consolas" panose="020B0609020204030204" pitchFamily="49" charset="0"/>
              </a:rPr>
              <a:t>(</a:t>
            </a:r>
            <a:r>
              <a:rPr lang="en-US" sz="1400" dirty="0" err="1">
                <a:latin typeface="Consolas" panose="020B0609020204030204" pitchFamily="49" charset="0"/>
              </a:rPr>
              <a:t>init</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for </a:t>
            </a:r>
            <a:r>
              <a:rPr lang="en-US" sz="1400" dirty="0" err="1">
                <a:latin typeface="Consolas" panose="020B0609020204030204" pitchFamily="49" charset="0"/>
              </a:rPr>
              <a:t>i</a:t>
            </a:r>
            <a:r>
              <a:rPr lang="en-US" sz="1400" dirty="0">
                <a:latin typeface="Consolas" panose="020B0609020204030204" pitchFamily="49" charset="0"/>
              </a:rPr>
              <a:t> in range(</a:t>
            </a:r>
            <a:r>
              <a:rPr lang="en-US" sz="1400" dirty="0" err="1">
                <a:latin typeface="Consolas" panose="020B0609020204030204" pitchFamily="49" charset="0"/>
              </a:rPr>
              <a:t>num_epochs</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sess.run</a:t>
            </a:r>
            <a:r>
              <a:rPr lang="en-US" sz="1400" dirty="0">
                <a:latin typeface="Consolas" panose="020B0609020204030204" pitchFamily="49" charset="0"/>
              </a:rPr>
              <a:t>(train)</a:t>
            </a:r>
          </a:p>
          <a:p>
            <a:pPr marL="0" indent="0">
              <a:buNone/>
            </a:pPr>
            <a:r>
              <a:rPr lang="en-US" sz="1400" dirty="0">
                <a:latin typeface="Consolas" panose="020B0609020204030204" pitchFamily="49" charset="0"/>
              </a:rPr>
              <a:t>    if </a:t>
            </a:r>
            <a:r>
              <a:rPr lang="en-US" sz="1400" dirty="0" err="1">
                <a:latin typeface="Consolas" panose="020B0609020204030204" pitchFamily="49" charset="0"/>
              </a:rPr>
              <a:t>i</a:t>
            </a:r>
            <a:r>
              <a:rPr lang="en-US" sz="1400" dirty="0">
                <a:latin typeface="Consolas" panose="020B0609020204030204" pitchFamily="49" charset="0"/>
              </a:rPr>
              <a:t> % 5 == 0:</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t.append</a:t>
            </a:r>
            <a:r>
              <a:rPr lang="en-US" sz="1400" dirty="0">
                <a:latin typeface="Consolas" panose="020B0609020204030204" pitchFamily="49" charset="0"/>
              </a:rPr>
              <a:t>(</a:t>
            </a:r>
            <a:r>
              <a:rPr lang="en-US" sz="1400" dirty="0" err="1">
                <a:latin typeface="Consolas" panose="020B0609020204030204" pitchFamily="49" charset="0"/>
              </a:rPr>
              <a:t>sess.run</a:t>
            </a:r>
            <a:r>
              <a:rPr lang="en-US" sz="1400" dirty="0">
                <a:latin typeface="Consolas" panose="020B0609020204030204" pitchFamily="49" charset="0"/>
              </a:rPr>
              <a:t>([</a:t>
            </a:r>
            <a:r>
              <a:rPr lang="en-US" sz="1400" dirty="0" err="1">
                <a:latin typeface="Consolas" panose="020B0609020204030204" pitchFamily="49" charset="0"/>
              </a:rPr>
              <a:t>elbo</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w_mean_inferred</a:t>
            </a:r>
            <a:r>
              <a:rPr lang="en-US" sz="1400" dirty="0">
                <a:latin typeface="Consolas" panose="020B0609020204030204" pitchFamily="49" charset="0"/>
              </a:rPr>
              <a:t> = </a:t>
            </a:r>
            <a:r>
              <a:rPr lang="en-US" sz="1400" dirty="0" err="1">
                <a:latin typeface="Consolas" panose="020B0609020204030204" pitchFamily="49" charset="0"/>
              </a:rPr>
              <a:t>sess.run</a:t>
            </a:r>
            <a:r>
              <a:rPr lang="en-US" sz="1400" dirty="0">
                <a:latin typeface="Consolas" panose="020B0609020204030204" pitchFamily="49" charset="0"/>
              </a:rPr>
              <a:t>(</a:t>
            </a:r>
            <a:r>
              <a:rPr lang="en-US" sz="1400" dirty="0" err="1">
                <a:latin typeface="Consolas" panose="020B0609020204030204" pitchFamily="49" charset="0"/>
              </a:rPr>
              <a:t>qw_mean</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w_stddv_inferred</a:t>
            </a:r>
            <a:r>
              <a:rPr lang="en-US" sz="1400" dirty="0">
                <a:latin typeface="Consolas" panose="020B0609020204030204" pitchFamily="49" charset="0"/>
              </a:rPr>
              <a:t> = </a:t>
            </a:r>
            <a:r>
              <a:rPr lang="en-US" sz="1400" dirty="0" err="1">
                <a:latin typeface="Consolas" panose="020B0609020204030204" pitchFamily="49" charset="0"/>
              </a:rPr>
              <a:t>sess.run</a:t>
            </a:r>
            <a:r>
              <a:rPr lang="en-US" sz="1400" dirty="0">
                <a:latin typeface="Consolas" panose="020B0609020204030204" pitchFamily="49" charset="0"/>
              </a:rPr>
              <a:t>(</a:t>
            </a:r>
            <a:r>
              <a:rPr lang="en-US" sz="1400" dirty="0" err="1">
                <a:latin typeface="Consolas" panose="020B0609020204030204" pitchFamily="49" charset="0"/>
              </a:rPr>
              <a:t>qw_stddv</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z_mean_inferred</a:t>
            </a:r>
            <a:r>
              <a:rPr lang="en-US" sz="1400" dirty="0">
                <a:latin typeface="Consolas" panose="020B0609020204030204" pitchFamily="49" charset="0"/>
              </a:rPr>
              <a:t> = </a:t>
            </a:r>
            <a:r>
              <a:rPr lang="en-US" sz="1400" dirty="0" err="1">
                <a:latin typeface="Consolas" panose="020B0609020204030204" pitchFamily="49" charset="0"/>
              </a:rPr>
              <a:t>sess.run</a:t>
            </a:r>
            <a:r>
              <a:rPr lang="en-US" sz="1400" dirty="0">
                <a:latin typeface="Consolas" panose="020B0609020204030204" pitchFamily="49" charset="0"/>
              </a:rPr>
              <a:t>(</a:t>
            </a:r>
            <a:r>
              <a:rPr lang="en-US" sz="1400" dirty="0" err="1">
                <a:latin typeface="Consolas" panose="020B0609020204030204" pitchFamily="49" charset="0"/>
              </a:rPr>
              <a:t>qz_mean</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z_stddv_inferred</a:t>
            </a:r>
            <a:r>
              <a:rPr lang="en-US" sz="1400" dirty="0">
                <a:latin typeface="Consolas" panose="020B0609020204030204" pitchFamily="49" charset="0"/>
              </a:rPr>
              <a:t> = </a:t>
            </a:r>
            <a:r>
              <a:rPr lang="en-US" sz="1400" dirty="0" err="1">
                <a:latin typeface="Consolas" panose="020B0609020204030204" pitchFamily="49" charset="0"/>
              </a:rPr>
              <a:t>sess.run</a:t>
            </a:r>
            <a:r>
              <a:rPr lang="en-US" sz="1400" dirty="0">
                <a:latin typeface="Consolas" panose="020B0609020204030204" pitchFamily="49" charset="0"/>
              </a:rPr>
              <a:t>(</a:t>
            </a:r>
            <a:r>
              <a:rPr lang="en-US" sz="1400" dirty="0" err="1">
                <a:latin typeface="Consolas" panose="020B0609020204030204" pitchFamily="49" charset="0"/>
              </a:rPr>
              <a:t>qz_stddv</a:t>
            </a:r>
            <a:r>
              <a:rPr lang="en-US" sz="1400" dirty="0">
                <a:latin typeface="Consolas" panose="020B0609020204030204" pitchFamily="49" charset="0"/>
              </a:rPr>
              <a:t>)</a:t>
            </a:r>
          </a:p>
        </p:txBody>
      </p:sp>
    </p:spTree>
    <p:extLst>
      <p:ext uri="{BB962C8B-B14F-4D97-AF65-F5344CB8AC3E}">
        <p14:creationId xmlns:p14="http://schemas.microsoft.com/office/powerpoint/2010/main" val="3740777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6B9C13-47C0-4775-B29D-1B7503CCD363}"/>
              </a:ext>
            </a:extLst>
          </p:cNvPr>
          <p:cNvSpPr>
            <a:spLocks noGrp="1"/>
          </p:cNvSpPr>
          <p:nvPr>
            <p:ph type="title"/>
          </p:nvPr>
        </p:nvSpPr>
        <p:spPr/>
        <p:txBody>
          <a:bodyPr/>
          <a:lstStyle/>
          <a:p>
            <a:r>
              <a:rPr lang="en-US" dirty="0"/>
              <a:t>Variational Inference: Training</a:t>
            </a:r>
          </a:p>
        </p:txBody>
      </p:sp>
      <p:pic>
        <p:nvPicPr>
          <p:cNvPr id="6" name="Picture 5" descr="A close up of a mans face&#10;&#10;Description automatically generated">
            <a:extLst>
              <a:ext uri="{FF2B5EF4-FFF2-40B4-BE49-F238E27FC236}">
                <a16:creationId xmlns:a16="http://schemas.microsoft.com/office/drawing/2014/main" id="{FAEFE9F9-01AD-487D-8E5E-84D1C3474A96}"/>
              </a:ext>
            </a:extLst>
          </p:cNvPr>
          <p:cNvPicPr>
            <a:picLocks noChangeAspect="1"/>
          </p:cNvPicPr>
          <p:nvPr/>
        </p:nvPicPr>
        <p:blipFill>
          <a:blip r:embed="rId2"/>
          <a:stretch>
            <a:fillRect/>
          </a:stretch>
        </p:blipFill>
        <p:spPr>
          <a:xfrm>
            <a:off x="3099661" y="1942450"/>
            <a:ext cx="7149892" cy="4915550"/>
          </a:xfrm>
          <a:prstGeom prst="rect">
            <a:avLst/>
          </a:prstGeom>
        </p:spPr>
      </p:pic>
    </p:spTree>
    <p:extLst>
      <p:ext uri="{BB962C8B-B14F-4D97-AF65-F5344CB8AC3E}">
        <p14:creationId xmlns:p14="http://schemas.microsoft.com/office/powerpoint/2010/main" val="151916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04ED7A-DFE2-4F6E-BC48-212C159A9C79}"/>
              </a:ext>
            </a:extLst>
          </p:cNvPr>
          <p:cNvSpPr>
            <a:spLocks noGrp="1"/>
          </p:cNvSpPr>
          <p:nvPr>
            <p:ph type="title"/>
          </p:nvPr>
        </p:nvSpPr>
        <p:spPr/>
        <p:txBody>
          <a:bodyPr/>
          <a:lstStyle/>
          <a:p>
            <a:r>
              <a:rPr lang="en-US" dirty="0"/>
              <a:t>Criticism</a:t>
            </a:r>
          </a:p>
        </p:txBody>
      </p:sp>
      <p:sp>
        <p:nvSpPr>
          <p:cNvPr id="5" name="Content Placeholder 4">
            <a:extLst>
              <a:ext uri="{FF2B5EF4-FFF2-40B4-BE49-F238E27FC236}">
                <a16:creationId xmlns:a16="http://schemas.microsoft.com/office/drawing/2014/main" id="{3E4E41F3-27D8-4C02-9E56-E614683D5FFF}"/>
              </a:ext>
            </a:extLst>
          </p:cNvPr>
          <p:cNvSpPr>
            <a:spLocks noGrp="1"/>
          </p:cNvSpPr>
          <p:nvPr>
            <p:ph idx="1"/>
          </p:nvPr>
        </p:nvSpPr>
        <p:spPr>
          <a:xfrm>
            <a:off x="4688237" y="0"/>
            <a:ext cx="7503763" cy="6858000"/>
          </a:xfrm>
        </p:spPr>
        <p:txBody>
          <a:bodyPr>
            <a:normAutofit/>
          </a:bodyPr>
          <a:lstStyle/>
          <a:p>
            <a:pPr marL="0" indent="0">
              <a:buNone/>
            </a:pPr>
            <a:r>
              <a:rPr lang="en-US" sz="1400" dirty="0">
                <a:latin typeface="Consolas" panose="020B0609020204030204" pitchFamily="49" charset="0"/>
              </a:rPr>
              <a:t>print("Inferred axes:")</a:t>
            </a:r>
          </a:p>
          <a:p>
            <a:pPr marL="0" indent="0">
              <a:buNone/>
            </a:pPr>
            <a:r>
              <a:rPr lang="en-US" sz="1400" dirty="0">
                <a:latin typeface="Consolas" panose="020B0609020204030204" pitchFamily="49" charset="0"/>
              </a:rPr>
              <a:t>print(</a:t>
            </a:r>
            <a:r>
              <a:rPr lang="en-US" sz="1400" dirty="0" err="1">
                <a:latin typeface="Consolas" panose="020B0609020204030204" pitchFamily="49" charset="0"/>
              </a:rPr>
              <a:t>w_mean_inferred</a:t>
            </a:r>
            <a:r>
              <a:rPr lang="en-US" sz="1400" dirty="0">
                <a:latin typeface="Consolas" panose="020B0609020204030204" pitchFamily="49" charset="0"/>
              </a:rPr>
              <a:t>)</a:t>
            </a:r>
          </a:p>
          <a:p>
            <a:pPr marL="0" indent="0">
              <a:buNone/>
            </a:pPr>
            <a:r>
              <a:rPr lang="en-US" sz="1400" dirty="0">
                <a:latin typeface="Consolas" panose="020B0609020204030204" pitchFamily="49" charset="0"/>
              </a:rPr>
              <a:t>print("Standard Deviation:")</a:t>
            </a:r>
          </a:p>
          <a:p>
            <a:pPr marL="0" indent="0">
              <a:buNone/>
            </a:pPr>
            <a:r>
              <a:rPr lang="en-US" sz="1400" dirty="0">
                <a:latin typeface="Consolas" panose="020B0609020204030204" pitchFamily="49" charset="0"/>
              </a:rPr>
              <a:t>print(</a:t>
            </a:r>
            <a:r>
              <a:rPr lang="en-US" sz="1400" dirty="0" err="1">
                <a:latin typeface="Consolas" panose="020B0609020204030204" pitchFamily="49" charset="0"/>
              </a:rPr>
              <a:t>w_stddv_inferred</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with </a:t>
            </a:r>
            <a:r>
              <a:rPr lang="en-US" sz="1400" dirty="0" err="1">
                <a:latin typeface="Consolas" panose="020B0609020204030204" pitchFamily="49" charset="0"/>
              </a:rPr>
              <a:t>ed.interception</a:t>
            </a:r>
            <a:r>
              <a:rPr lang="en-US" sz="1400" dirty="0">
                <a:latin typeface="Consolas" panose="020B0609020204030204" pitchFamily="49" charset="0"/>
              </a:rPr>
              <a:t>(</a:t>
            </a:r>
            <a:r>
              <a:rPr lang="en-US" sz="1400" dirty="0" err="1">
                <a:latin typeface="Consolas" panose="020B0609020204030204" pitchFamily="49" charset="0"/>
              </a:rPr>
              <a:t>replace_latents</a:t>
            </a:r>
            <a:r>
              <a:rPr lang="en-US" sz="1400" dirty="0">
                <a:latin typeface="Consolas" panose="020B0609020204030204" pitchFamily="49" charset="0"/>
              </a:rPr>
              <a:t>(</a:t>
            </a:r>
            <a:r>
              <a:rPr lang="en-US" sz="1400" dirty="0" err="1">
                <a:latin typeface="Consolas" panose="020B0609020204030204" pitchFamily="49" charset="0"/>
              </a:rPr>
              <a:t>w_mean_inferred</a:t>
            </a:r>
            <a:r>
              <a:rPr lang="en-US" sz="1400" dirty="0">
                <a:latin typeface="Consolas" panose="020B0609020204030204" pitchFamily="49" charset="0"/>
              </a:rPr>
              <a:t>, </a:t>
            </a:r>
            <a:r>
              <a:rPr lang="en-US" sz="1400" dirty="0" err="1">
                <a:latin typeface="Consolas" panose="020B0609020204030204" pitchFamily="49" charset="0"/>
              </a:rPr>
              <a:t>z_mean_inferred</a:t>
            </a:r>
            <a:r>
              <a:rPr lang="en-US" sz="1400" dirty="0">
                <a:latin typeface="Consolas" panose="020B0609020204030204" pitchFamily="49" charset="0"/>
              </a:rPr>
              <a:t>)):</a:t>
            </a:r>
          </a:p>
          <a:p>
            <a:pPr marL="0" indent="0">
              <a:buNone/>
            </a:pPr>
            <a:r>
              <a:rPr lang="en-US" sz="1400" dirty="0">
                <a:latin typeface="Consolas" panose="020B0609020204030204" pitchFamily="49" charset="0"/>
              </a:rPr>
              <a:t>  generate = </a:t>
            </a:r>
            <a:r>
              <a:rPr lang="en-US" sz="1400" dirty="0" err="1">
                <a:latin typeface="Consolas" panose="020B0609020204030204" pitchFamily="49" charset="0"/>
              </a:rPr>
              <a:t>probabilistic_pca</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data_dim</a:t>
            </a:r>
            <a:r>
              <a:rPr lang="en-US" sz="1400" dirty="0">
                <a:latin typeface="Consolas" panose="020B0609020204030204" pitchFamily="49" charset="0"/>
              </a:rPr>
              <a:t>=</a:t>
            </a:r>
            <a:r>
              <a:rPr lang="en-US" sz="1400" dirty="0" err="1">
                <a:latin typeface="Consolas" panose="020B0609020204030204" pitchFamily="49" charset="0"/>
              </a:rPr>
              <a:t>data_dim</a:t>
            </a:r>
            <a:r>
              <a:rPr lang="en-US" sz="1400" dirty="0">
                <a:latin typeface="Consolas" panose="020B0609020204030204" pitchFamily="49" charset="0"/>
              </a:rPr>
              <a:t>, </a:t>
            </a:r>
            <a:r>
              <a:rPr lang="en-US" sz="1400" dirty="0" err="1">
                <a:latin typeface="Consolas" panose="020B0609020204030204" pitchFamily="49" charset="0"/>
              </a:rPr>
              <a:t>latent_dim</a:t>
            </a:r>
            <a:r>
              <a:rPr lang="en-US" sz="1400" dirty="0">
                <a:latin typeface="Consolas" panose="020B0609020204030204" pitchFamily="49" charset="0"/>
              </a:rPr>
              <a:t>=</a:t>
            </a:r>
            <a:r>
              <a:rPr lang="en-US" sz="1400" dirty="0" err="1">
                <a:latin typeface="Consolas" panose="020B0609020204030204" pitchFamily="49" charset="0"/>
              </a:rPr>
              <a:t>latent_dim</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num_datapoints</a:t>
            </a:r>
            <a:r>
              <a:rPr lang="en-US" sz="1400" dirty="0">
                <a:latin typeface="Consolas" panose="020B0609020204030204" pitchFamily="49" charset="0"/>
              </a:rPr>
              <a:t>=</a:t>
            </a:r>
            <a:r>
              <a:rPr lang="en-US" sz="1400" dirty="0" err="1">
                <a:latin typeface="Consolas" panose="020B0609020204030204" pitchFamily="49" charset="0"/>
              </a:rPr>
              <a:t>num_datapoints</a:t>
            </a:r>
            <a:r>
              <a:rPr lang="en-US" sz="1400" dirty="0">
                <a:latin typeface="Consolas" panose="020B0609020204030204" pitchFamily="49" charset="0"/>
              </a:rPr>
              <a:t>, </a:t>
            </a:r>
            <a:r>
              <a:rPr lang="en-US" sz="1400" dirty="0" err="1">
                <a:latin typeface="Consolas" panose="020B0609020204030204" pitchFamily="49" charset="0"/>
              </a:rPr>
              <a:t>stddv_datapoints</a:t>
            </a:r>
            <a:r>
              <a:rPr lang="en-US" sz="1400" dirty="0">
                <a:latin typeface="Consolas" panose="020B0609020204030204" pitchFamily="49" charset="0"/>
              </a:rPr>
              <a:t>=</a:t>
            </a:r>
            <a:r>
              <a:rPr lang="en-US" sz="1400" dirty="0" err="1">
                <a:latin typeface="Consolas" panose="020B0609020204030204" pitchFamily="49" charset="0"/>
              </a:rPr>
              <a:t>stddv_datapoints</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with </a:t>
            </a:r>
            <a:r>
              <a:rPr lang="en-US" sz="1400" dirty="0" err="1">
                <a:latin typeface="Consolas" panose="020B0609020204030204" pitchFamily="49" charset="0"/>
              </a:rPr>
              <a:t>tf.Session</a:t>
            </a:r>
            <a:r>
              <a:rPr lang="en-US" sz="1400" dirty="0">
                <a:latin typeface="Consolas" panose="020B0609020204030204" pitchFamily="49" charset="0"/>
              </a:rPr>
              <a:t>() as </a:t>
            </a:r>
            <a:r>
              <a:rPr lang="en-US" sz="1400" dirty="0" err="1">
                <a:latin typeface="Consolas" panose="020B0609020204030204" pitchFamily="49" charset="0"/>
              </a:rPr>
              <a:t>sess</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x_generated</a:t>
            </a:r>
            <a:r>
              <a:rPr lang="en-US" sz="1400" dirty="0">
                <a:latin typeface="Consolas" panose="020B0609020204030204" pitchFamily="49" charset="0"/>
              </a:rPr>
              <a:t>, _ = </a:t>
            </a:r>
            <a:r>
              <a:rPr lang="en-US" sz="1400" dirty="0" err="1">
                <a:latin typeface="Consolas" panose="020B0609020204030204" pitchFamily="49" charset="0"/>
              </a:rPr>
              <a:t>sess.run</a:t>
            </a:r>
            <a:r>
              <a:rPr lang="en-US" sz="1400" dirty="0">
                <a:latin typeface="Consolas" panose="020B0609020204030204" pitchFamily="49" charset="0"/>
              </a:rPr>
              <a:t>(generate)</a:t>
            </a:r>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3572A639-1F86-4F37-BBF1-1145BEA4860A}"/>
                  </a:ext>
                </a:extLst>
              </p:cNvPr>
              <p:cNvSpPr>
                <a:spLocks noGrp="1"/>
              </p:cNvSpPr>
              <p:nvPr>
                <p:ph type="body" sz="half" idx="2"/>
              </p:nvPr>
            </p:nvSpPr>
            <p:spPr/>
            <p:txBody>
              <a:bodyPr>
                <a:normAutofit/>
              </a:bodyPr>
              <a:lstStyle/>
              <a:p>
                <a:pPr algn="just"/>
                <a:r>
                  <a:rPr lang="en-US" sz="1800" dirty="0"/>
                  <a:t>We can use the Edward2 model to sample data for the inferred values for </a:t>
                </a:r>
                <a14:m>
                  <m:oMath xmlns:m="http://schemas.openxmlformats.org/officeDocument/2006/math">
                    <m:r>
                      <m:rPr>
                        <m:nor/>
                      </m:rPr>
                      <a:rPr lang="en-US" sz="1800" b="1">
                        <a:latin typeface="Cambria Math" panose="02040503050406030204" pitchFamily="18" charset="0"/>
                      </a:rPr>
                      <m:t>W</m:t>
                    </m:r>
                  </m:oMath>
                </a14:m>
                <a:r>
                  <a:rPr lang="en-US" sz="1800" dirty="0"/>
                  <a:t> and </a:t>
                </a:r>
                <a14:m>
                  <m:oMath xmlns:m="http://schemas.openxmlformats.org/officeDocument/2006/math">
                    <m:r>
                      <m:rPr>
                        <m:nor/>
                      </m:rPr>
                      <a:rPr lang="en-US" sz="1800" b="1">
                        <a:latin typeface="Cambria Math" panose="02040503050406030204" pitchFamily="18" charset="0"/>
                      </a:rPr>
                      <m:t>Z</m:t>
                    </m:r>
                  </m:oMath>
                </a14:m>
                <a:r>
                  <a:rPr lang="en-US" sz="1800" dirty="0"/>
                  <a:t> and compare to the actual dataset we conditioned on.</a:t>
                </a:r>
              </a:p>
            </p:txBody>
          </p:sp>
        </mc:Choice>
        <mc:Fallback xmlns="">
          <p:sp>
            <p:nvSpPr>
              <p:cNvPr id="6" name="Text Placeholder 5">
                <a:extLst>
                  <a:ext uri="{FF2B5EF4-FFF2-40B4-BE49-F238E27FC236}">
                    <a16:creationId xmlns:a16="http://schemas.microsoft.com/office/drawing/2014/main" id="{3572A639-1F86-4F37-BBF1-1145BEA4860A}"/>
                  </a:ext>
                </a:extLst>
              </p:cNvPr>
              <p:cNvSpPr>
                <a:spLocks noGrp="1" noRot="1" noChangeAspect="1" noMove="1" noResize="1" noEditPoints="1" noAdjustHandles="1" noChangeArrowheads="1" noChangeShapeType="1" noTextEdit="1"/>
              </p:cNvSpPr>
              <p:nvPr>
                <p:ph type="body" sz="half" idx="2"/>
              </p:nvPr>
            </p:nvSpPr>
            <p:spPr>
              <a:blipFill>
                <a:blip r:embed="rId2"/>
                <a:stretch>
                  <a:fillRect l="-1375" r="-1546"/>
                </a:stretch>
              </a:blipFill>
            </p:spPr>
            <p:txBody>
              <a:bodyPr/>
              <a:lstStyle/>
              <a:p>
                <a:r>
                  <a:rPr lang="en-US">
                    <a:noFill/>
                  </a:rPr>
                  <a:t> </a:t>
                </a:r>
              </a:p>
            </p:txBody>
          </p:sp>
        </mc:Fallback>
      </mc:AlternateContent>
    </p:spTree>
    <p:extLst>
      <p:ext uri="{BB962C8B-B14F-4D97-AF65-F5344CB8AC3E}">
        <p14:creationId xmlns:p14="http://schemas.microsoft.com/office/powerpoint/2010/main" val="1158928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5E6CA3-D4B2-4309-9536-002721B63670}"/>
              </a:ext>
            </a:extLst>
          </p:cNvPr>
          <p:cNvSpPr>
            <a:spLocks noGrp="1"/>
          </p:cNvSpPr>
          <p:nvPr>
            <p:ph type="title"/>
          </p:nvPr>
        </p:nvSpPr>
        <p:spPr/>
        <p:txBody>
          <a:bodyPr/>
          <a:lstStyle/>
          <a:p>
            <a:r>
              <a:rPr lang="en-US" dirty="0"/>
              <a:t>The Results</a:t>
            </a:r>
          </a:p>
        </p:txBody>
      </p:sp>
      <p:sp>
        <p:nvSpPr>
          <p:cNvPr id="6" name="Text Placeholder 5">
            <a:extLst>
              <a:ext uri="{FF2B5EF4-FFF2-40B4-BE49-F238E27FC236}">
                <a16:creationId xmlns:a16="http://schemas.microsoft.com/office/drawing/2014/main" id="{7B858C46-7B43-4309-9096-72CA82772FD8}"/>
              </a:ext>
            </a:extLst>
          </p:cNvPr>
          <p:cNvSpPr>
            <a:spLocks noGrp="1"/>
          </p:cNvSpPr>
          <p:nvPr>
            <p:ph type="body" sz="half" idx="2"/>
          </p:nvPr>
        </p:nvSpPr>
        <p:spPr>
          <a:xfrm>
            <a:off x="1073151" y="3022600"/>
            <a:ext cx="3547533" cy="3835400"/>
          </a:xfrm>
        </p:spPr>
        <p:txBody>
          <a:bodyPr>
            <a:normAutofit/>
          </a:bodyPr>
          <a:lstStyle/>
          <a:p>
            <a:r>
              <a:rPr lang="en-US" sz="1400" dirty="0">
                <a:latin typeface="Consolas" panose="020B0609020204030204" pitchFamily="49" charset="0"/>
              </a:rPr>
              <a:t>print("Inferred axes:")</a:t>
            </a:r>
          </a:p>
          <a:p>
            <a:r>
              <a:rPr lang="en-US" sz="1400" dirty="0">
                <a:latin typeface="Consolas" panose="020B0609020204030204" pitchFamily="49" charset="0"/>
              </a:rPr>
              <a:t>print(</a:t>
            </a:r>
            <a:r>
              <a:rPr lang="en-US" sz="1400" dirty="0" err="1">
                <a:latin typeface="Consolas" panose="020B0609020204030204" pitchFamily="49" charset="0"/>
              </a:rPr>
              <a:t>w_mean_inferred</a:t>
            </a:r>
            <a:r>
              <a:rPr lang="en-US" sz="1400" dirty="0">
                <a:latin typeface="Consolas" panose="020B0609020204030204" pitchFamily="49" charset="0"/>
              </a:rPr>
              <a:t>)</a:t>
            </a:r>
          </a:p>
          <a:p>
            <a:r>
              <a:rPr lang="en-US" sz="1400" dirty="0">
                <a:latin typeface="Consolas" panose="020B0609020204030204" pitchFamily="49" charset="0"/>
              </a:rPr>
              <a:t>print("Standard Deviation:")</a:t>
            </a:r>
          </a:p>
          <a:p>
            <a:r>
              <a:rPr lang="en-US" sz="1400" dirty="0">
                <a:latin typeface="Consolas" panose="020B0609020204030204" pitchFamily="49" charset="0"/>
              </a:rPr>
              <a:t>print(</a:t>
            </a:r>
            <a:r>
              <a:rPr lang="en-US" sz="1400" dirty="0" err="1">
                <a:latin typeface="Consolas" panose="020B0609020204030204" pitchFamily="49" charset="0"/>
              </a:rPr>
              <a:t>w_stddv_inferred</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Inferred axes:</a:t>
            </a:r>
          </a:p>
          <a:p>
            <a:r>
              <a:rPr lang="en-US" sz="1400" dirty="0">
                <a:latin typeface="Consolas" panose="020B0609020204030204" pitchFamily="49" charset="0"/>
              </a:rPr>
              <a:t>[[-0.6105784]</a:t>
            </a:r>
          </a:p>
          <a:p>
            <a:r>
              <a:rPr lang="en-US" sz="1400" dirty="0">
                <a:latin typeface="Consolas" panose="020B0609020204030204" pitchFamily="49" charset="0"/>
              </a:rPr>
              <a:t> [ 2.141177 ]]</a:t>
            </a:r>
          </a:p>
          <a:p>
            <a:r>
              <a:rPr lang="en-US" sz="1400" dirty="0">
                <a:latin typeface="Consolas" panose="020B0609020204030204" pitchFamily="49" charset="0"/>
              </a:rPr>
              <a:t>Standard Deviation:</a:t>
            </a:r>
          </a:p>
          <a:p>
            <a:r>
              <a:rPr lang="en-US" sz="1400" dirty="0">
                <a:latin typeface="Consolas" panose="020B0609020204030204" pitchFamily="49" charset="0"/>
              </a:rPr>
              <a:t>[[0.01481778]</a:t>
            </a:r>
          </a:p>
          <a:p>
            <a:r>
              <a:rPr lang="en-US" sz="1400" dirty="0">
                <a:latin typeface="Consolas" panose="020B0609020204030204" pitchFamily="49" charset="0"/>
              </a:rPr>
              <a:t> [0.0108717 ]]</a:t>
            </a:r>
          </a:p>
        </p:txBody>
      </p:sp>
      <p:pic>
        <p:nvPicPr>
          <p:cNvPr id="5" name="Picture 4" descr="A screenshot of a cell phone&#10;&#10;Description automatically generated">
            <a:extLst>
              <a:ext uri="{FF2B5EF4-FFF2-40B4-BE49-F238E27FC236}">
                <a16:creationId xmlns:a16="http://schemas.microsoft.com/office/drawing/2014/main" id="{AB2012A5-A6E7-4441-8DA9-0706B8C570CC}"/>
              </a:ext>
            </a:extLst>
          </p:cNvPr>
          <p:cNvPicPr>
            <a:picLocks noChangeAspect="1"/>
          </p:cNvPicPr>
          <p:nvPr/>
        </p:nvPicPr>
        <p:blipFill>
          <a:blip r:embed="rId2"/>
          <a:stretch>
            <a:fillRect/>
          </a:stretch>
        </p:blipFill>
        <p:spPr>
          <a:xfrm>
            <a:off x="4724392" y="914395"/>
            <a:ext cx="7315215" cy="5029210"/>
          </a:xfrm>
          <a:prstGeom prst="rect">
            <a:avLst/>
          </a:prstGeom>
        </p:spPr>
      </p:pic>
    </p:spTree>
    <p:extLst>
      <p:ext uri="{BB962C8B-B14F-4D97-AF65-F5344CB8AC3E}">
        <p14:creationId xmlns:p14="http://schemas.microsoft.com/office/powerpoint/2010/main" val="3361083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41C0-B626-40BC-8410-44A0F30D4392}"/>
              </a:ext>
            </a:extLst>
          </p:cNvPr>
          <p:cNvSpPr>
            <a:spLocks noGrp="1"/>
          </p:cNvSpPr>
          <p:nvPr>
            <p:ph type="title"/>
          </p:nvPr>
        </p:nvSpPr>
        <p:spPr/>
        <p:txBody>
          <a:bodyPr/>
          <a:lstStyle/>
          <a:p>
            <a:r>
              <a:rPr lang="en-US" dirty="0"/>
              <a:t>VAE: Variational Autoencoders</a:t>
            </a:r>
          </a:p>
        </p:txBody>
      </p:sp>
      <p:sp>
        <p:nvSpPr>
          <p:cNvPr id="3" name="Text Placeholder 2">
            <a:extLst>
              <a:ext uri="{FF2B5EF4-FFF2-40B4-BE49-F238E27FC236}">
                <a16:creationId xmlns:a16="http://schemas.microsoft.com/office/drawing/2014/main" id="{17484E04-C359-48E6-B3CF-4A09DBE988D3}"/>
              </a:ext>
            </a:extLst>
          </p:cNvPr>
          <p:cNvSpPr>
            <a:spLocks noGrp="1"/>
          </p:cNvSpPr>
          <p:nvPr>
            <p:ph type="body" idx="1"/>
          </p:nvPr>
        </p:nvSpPr>
        <p:spPr/>
        <p:txBody>
          <a:bodyPr/>
          <a:lstStyle/>
          <a:p>
            <a:pPr algn="l"/>
            <a:r>
              <a:rPr lang="en-US" sz="1800" dirty="0" err="1"/>
              <a:t>Diederik</a:t>
            </a:r>
            <a:r>
              <a:rPr lang="en-US" sz="1800" dirty="0"/>
              <a:t> </a:t>
            </a:r>
            <a:r>
              <a:rPr lang="en-US" sz="1800" dirty="0" err="1"/>
              <a:t>Kingma</a:t>
            </a:r>
            <a:r>
              <a:rPr lang="en-US" sz="1800" dirty="0"/>
              <a:t> and Max Welling. Auto-Encoding Variational Bayes. In International Conference on Learning Representations, 2014. (https://arxiv.org/abs/1312.6114)</a:t>
            </a:r>
          </a:p>
        </p:txBody>
      </p:sp>
    </p:spTree>
    <p:extLst>
      <p:ext uri="{BB962C8B-B14F-4D97-AF65-F5344CB8AC3E}">
        <p14:creationId xmlns:p14="http://schemas.microsoft.com/office/powerpoint/2010/main" val="250352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FFD2AE-3833-47CF-A611-C1E8AE1644F0}"/>
              </a:ext>
            </a:extLst>
          </p:cNvPr>
          <p:cNvSpPr>
            <a:spLocks noGrp="1"/>
          </p:cNvSpPr>
          <p:nvPr>
            <p:ph type="title"/>
          </p:nvPr>
        </p:nvSpPr>
        <p:spPr/>
        <p:txBody>
          <a:bodyPr/>
          <a:lstStyle/>
          <a:p>
            <a:r>
              <a:rPr lang="en-US" dirty="0"/>
              <a:t>Variational Bayesian Methods</a:t>
            </a:r>
          </a:p>
        </p:txBody>
      </p:sp>
      <p:sp>
        <p:nvSpPr>
          <p:cNvPr id="5" name="Content Placeholder 4">
            <a:extLst>
              <a:ext uri="{FF2B5EF4-FFF2-40B4-BE49-F238E27FC236}">
                <a16:creationId xmlns:a16="http://schemas.microsoft.com/office/drawing/2014/main" id="{C2BAB64A-966A-44E8-8F8A-EF42C20B1B1B}"/>
              </a:ext>
            </a:extLst>
          </p:cNvPr>
          <p:cNvSpPr>
            <a:spLocks noGrp="1"/>
          </p:cNvSpPr>
          <p:nvPr>
            <p:ph idx="1"/>
          </p:nvPr>
        </p:nvSpPr>
        <p:spPr>
          <a:xfrm>
            <a:off x="818712" y="2222287"/>
            <a:ext cx="10554574" cy="4635713"/>
          </a:xfrm>
        </p:spPr>
        <p:txBody>
          <a:bodyPr/>
          <a:lstStyle/>
          <a:p>
            <a:pPr algn="just"/>
            <a:r>
              <a:rPr lang="en-US" dirty="0"/>
              <a:t>Variational Bayesian methods are a family of techniques for approximating </a:t>
            </a:r>
            <a:r>
              <a:rPr lang="en-US" i="1" dirty="0"/>
              <a:t>intractable integrals</a:t>
            </a:r>
            <a:r>
              <a:rPr lang="en-US" dirty="0"/>
              <a:t> arising in Bayesian inference and machine learning. They are typically used in complex statistical models consisting of observed variables (usually termed "data") as well as unknown parameters and latent variables, with various sorts of relationships among the three types of random variables.</a:t>
            </a:r>
          </a:p>
          <a:p>
            <a:pPr algn="just"/>
            <a:r>
              <a:rPr lang="en-US" dirty="0"/>
              <a:t>Variational Bayesian methods are primarily used for two purposes:</a:t>
            </a:r>
          </a:p>
          <a:p>
            <a:pPr marL="685800" lvl="1" algn="just"/>
            <a:r>
              <a:rPr lang="en-US" dirty="0"/>
              <a:t>To provide an analytical approximation to the posterior probability of the unobserved variables, in order to do statistical inference over these variables.</a:t>
            </a:r>
          </a:p>
          <a:p>
            <a:pPr marL="685800" lvl="1" algn="just"/>
            <a:r>
              <a:rPr lang="en-US" dirty="0"/>
              <a:t>To derive a lower bound for the marginal likelihood (sometimes called the "evidence") of the observed data (i.e. the marginal probability of the data given the model, with marginalization performed over unobserved variables). This is typically used for performing model selection, the general idea being that a higher marginal likelihood for a given model indicates a better fit of the data by that model and hence a greater probability that the model in question was the one that generated the data. </a:t>
            </a:r>
          </a:p>
        </p:txBody>
      </p:sp>
    </p:spTree>
    <p:extLst>
      <p:ext uri="{BB962C8B-B14F-4D97-AF65-F5344CB8AC3E}">
        <p14:creationId xmlns:p14="http://schemas.microsoft.com/office/powerpoint/2010/main" val="780418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F35A00-742E-46BE-A640-A28C7FF1DEB3}"/>
              </a:ext>
            </a:extLst>
          </p:cNvPr>
          <p:cNvSpPr>
            <a:spLocks noGrp="1"/>
          </p:cNvSpPr>
          <p:nvPr>
            <p:ph type="title"/>
          </p:nvPr>
        </p:nvSpPr>
        <p:spPr/>
        <p:txBody>
          <a:bodyPr/>
          <a:lstStyle/>
          <a:p>
            <a:r>
              <a:rPr lang="en-US" dirty="0"/>
              <a:t>Autoencoders</a:t>
            </a:r>
          </a:p>
        </p:txBody>
      </p:sp>
      <p:sp>
        <p:nvSpPr>
          <p:cNvPr id="5" name="Content Placeholder 4">
            <a:extLst>
              <a:ext uri="{FF2B5EF4-FFF2-40B4-BE49-F238E27FC236}">
                <a16:creationId xmlns:a16="http://schemas.microsoft.com/office/drawing/2014/main" id="{C3A1C17D-6644-494A-8F82-33DF095D922F}"/>
              </a:ext>
            </a:extLst>
          </p:cNvPr>
          <p:cNvSpPr>
            <a:spLocks noGrp="1"/>
          </p:cNvSpPr>
          <p:nvPr>
            <p:ph idx="1"/>
          </p:nvPr>
        </p:nvSpPr>
        <p:spPr/>
        <p:txBody>
          <a:bodyPr/>
          <a:lstStyle/>
          <a:p>
            <a:pPr algn="just"/>
            <a:r>
              <a:rPr lang="en-US" dirty="0"/>
              <a:t>An </a:t>
            </a:r>
            <a:r>
              <a:rPr lang="en-US" i="1" dirty="0"/>
              <a:t>autoencoder</a:t>
            </a:r>
            <a:r>
              <a:rPr lang="en-US" dirty="0"/>
              <a:t> is a machine learning model which uses one learned system to represent data in some low-dimensional space and a second learned system to restore the low-dimensional representation to what would have otherwise been the input.</a:t>
            </a:r>
          </a:p>
          <a:p>
            <a:pPr algn="just"/>
            <a:r>
              <a:rPr lang="en-US" i="1" dirty="0"/>
              <a:t>The encoder</a:t>
            </a:r>
            <a:r>
              <a:rPr lang="en-US" dirty="0"/>
              <a:t> converts the input data into an </a:t>
            </a:r>
            <a:r>
              <a:rPr lang="en-US" i="1" dirty="0"/>
              <a:t>encoding vector</a:t>
            </a:r>
            <a:r>
              <a:rPr lang="en-US" dirty="0"/>
              <a:t> where each dimension represents some learned attribute about the data. </a:t>
            </a:r>
            <a:r>
              <a:rPr lang="en-US" i="1" dirty="0"/>
              <a:t>The decoder</a:t>
            </a:r>
            <a:r>
              <a:rPr lang="en-US" dirty="0"/>
              <a:t> then subsequently takes these values and attempts to recreate the original input.</a:t>
            </a:r>
          </a:p>
        </p:txBody>
      </p:sp>
    </p:spTree>
    <p:extLst>
      <p:ext uri="{BB962C8B-B14F-4D97-AF65-F5344CB8AC3E}">
        <p14:creationId xmlns:p14="http://schemas.microsoft.com/office/powerpoint/2010/main" val="198801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0A21-22D9-4D8C-99D7-0631E4E674BD}"/>
              </a:ext>
            </a:extLst>
          </p:cNvPr>
          <p:cNvSpPr>
            <a:spLocks noGrp="1"/>
          </p:cNvSpPr>
          <p:nvPr>
            <p:ph type="title"/>
          </p:nvPr>
        </p:nvSpPr>
        <p:spPr/>
        <p:txBody>
          <a:bodyPr/>
          <a:lstStyle/>
          <a:p>
            <a:r>
              <a:rPr lang="en-US" dirty="0"/>
              <a:t>Autoencoders: Intuition</a:t>
            </a:r>
          </a:p>
        </p:txBody>
      </p:sp>
      <p:sp>
        <p:nvSpPr>
          <p:cNvPr id="3" name="Content Placeholder 2">
            <a:extLst>
              <a:ext uri="{FF2B5EF4-FFF2-40B4-BE49-F238E27FC236}">
                <a16:creationId xmlns:a16="http://schemas.microsoft.com/office/drawing/2014/main" id="{B59CB0F0-99B4-4333-A221-C94B1293D71B}"/>
              </a:ext>
            </a:extLst>
          </p:cNvPr>
          <p:cNvSpPr>
            <a:spLocks noGrp="1"/>
          </p:cNvSpPr>
          <p:nvPr>
            <p:ph idx="1"/>
          </p:nvPr>
        </p:nvSpPr>
        <p:spPr>
          <a:xfrm>
            <a:off x="810000" y="2078789"/>
            <a:ext cx="10554574" cy="1206713"/>
          </a:xfrm>
        </p:spPr>
        <p:txBody>
          <a:bodyPr/>
          <a:lstStyle/>
          <a:p>
            <a:pPr marL="0" indent="0" algn="just">
              <a:buNone/>
            </a:pPr>
            <a:r>
              <a:rPr lang="en-US" dirty="0"/>
              <a:t>Let's suppose we've trained an autoencoder model on a large dataset of faces with a encoding dimension of 6. An ideal autoencoder will learn descriptive attributes of faces such as skin color, whether or not the person is wearing glasses, etc. in an attempt to describe an observation in some compressed representation:</a:t>
            </a:r>
          </a:p>
        </p:txBody>
      </p:sp>
      <p:pic>
        <p:nvPicPr>
          <p:cNvPr id="4" name="Picture 3">
            <a:extLst>
              <a:ext uri="{FF2B5EF4-FFF2-40B4-BE49-F238E27FC236}">
                <a16:creationId xmlns:a16="http://schemas.microsoft.com/office/drawing/2014/main" id="{DCC583E1-E6E7-46AF-9BE8-CF07242C9A51}"/>
              </a:ext>
            </a:extLst>
          </p:cNvPr>
          <p:cNvPicPr>
            <a:picLocks noChangeAspect="1"/>
          </p:cNvPicPr>
          <p:nvPr/>
        </p:nvPicPr>
        <p:blipFill>
          <a:blip r:embed="rId2"/>
          <a:stretch>
            <a:fillRect/>
          </a:stretch>
        </p:blipFill>
        <p:spPr>
          <a:xfrm>
            <a:off x="2186607" y="3270911"/>
            <a:ext cx="8205563" cy="3587089"/>
          </a:xfrm>
          <a:prstGeom prst="rect">
            <a:avLst/>
          </a:prstGeom>
        </p:spPr>
      </p:pic>
    </p:spTree>
    <p:extLst>
      <p:ext uri="{BB962C8B-B14F-4D97-AF65-F5344CB8AC3E}">
        <p14:creationId xmlns:p14="http://schemas.microsoft.com/office/powerpoint/2010/main" val="2653218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FD34-1CC8-44C7-A6E0-DF88FFDB647A}"/>
              </a:ext>
            </a:extLst>
          </p:cNvPr>
          <p:cNvSpPr>
            <a:spLocks noGrp="1"/>
          </p:cNvSpPr>
          <p:nvPr>
            <p:ph type="title"/>
          </p:nvPr>
        </p:nvSpPr>
        <p:spPr/>
        <p:txBody>
          <a:bodyPr/>
          <a:lstStyle/>
          <a:p>
            <a:r>
              <a:rPr lang="en-US" dirty="0"/>
              <a:t>VAE</a:t>
            </a:r>
          </a:p>
        </p:txBody>
      </p:sp>
      <p:sp>
        <p:nvSpPr>
          <p:cNvPr id="3" name="Content Placeholder 2">
            <a:extLst>
              <a:ext uri="{FF2B5EF4-FFF2-40B4-BE49-F238E27FC236}">
                <a16:creationId xmlns:a16="http://schemas.microsoft.com/office/drawing/2014/main" id="{B12A24BA-95C3-4548-B0C6-58B6361421DF}"/>
              </a:ext>
            </a:extLst>
          </p:cNvPr>
          <p:cNvSpPr>
            <a:spLocks noGrp="1"/>
          </p:cNvSpPr>
          <p:nvPr>
            <p:ph idx="1"/>
          </p:nvPr>
        </p:nvSpPr>
        <p:spPr/>
        <p:txBody>
          <a:bodyPr/>
          <a:lstStyle/>
          <a:p>
            <a:pPr marL="0" indent="0" algn="just">
              <a:buNone/>
            </a:pPr>
            <a:r>
              <a:rPr lang="en-US" dirty="0"/>
              <a:t>A variational autoencoder (VAE) provides a </a:t>
            </a:r>
            <a:r>
              <a:rPr lang="en-US" i="1" dirty="0"/>
              <a:t>probabilistic manner</a:t>
            </a:r>
            <a:r>
              <a:rPr lang="en-US" dirty="0"/>
              <a:t> for describing an observation in latent space. Thus, rather than building an encoder which outputs a single value to describe each latent state attribute, we'll formulate our encoder to describe a </a:t>
            </a:r>
            <a:r>
              <a:rPr lang="en-US" i="1" dirty="0"/>
              <a:t>probability distribution</a:t>
            </a:r>
            <a:r>
              <a:rPr lang="en-US" dirty="0"/>
              <a:t> for each latent attribute.</a:t>
            </a:r>
          </a:p>
        </p:txBody>
      </p:sp>
    </p:spTree>
    <p:extLst>
      <p:ext uri="{BB962C8B-B14F-4D97-AF65-F5344CB8AC3E}">
        <p14:creationId xmlns:p14="http://schemas.microsoft.com/office/powerpoint/2010/main" val="1730258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48BE1-40B5-487E-8758-F50DB156774A}"/>
              </a:ext>
            </a:extLst>
          </p:cNvPr>
          <p:cNvSpPr>
            <a:spLocks noGrp="1"/>
          </p:cNvSpPr>
          <p:nvPr>
            <p:ph type="title"/>
          </p:nvPr>
        </p:nvSpPr>
        <p:spPr>
          <a:xfrm>
            <a:off x="-1" y="447188"/>
            <a:ext cx="12298017" cy="970450"/>
          </a:xfrm>
        </p:spPr>
        <p:txBody>
          <a:bodyPr/>
          <a:lstStyle/>
          <a:p>
            <a:r>
              <a:rPr lang="en-US" dirty="0"/>
              <a:t>What single value would you assign for the smile attribute if you feed in a photo of the Mona Lisa?</a:t>
            </a:r>
          </a:p>
        </p:txBody>
      </p:sp>
      <p:pic>
        <p:nvPicPr>
          <p:cNvPr id="5" name="Picture 4">
            <a:extLst>
              <a:ext uri="{FF2B5EF4-FFF2-40B4-BE49-F238E27FC236}">
                <a16:creationId xmlns:a16="http://schemas.microsoft.com/office/drawing/2014/main" id="{EC25483B-44E0-41A3-AF46-88678338683E}"/>
              </a:ext>
            </a:extLst>
          </p:cNvPr>
          <p:cNvPicPr>
            <a:picLocks noChangeAspect="1"/>
          </p:cNvPicPr>
          <p:nvPr/>
        </p:nvPicPr>
        <p:blipFill>
          <a:blip r:embed="rId2"/>
          <a:stretch>
            <a:fillRect/>
          </a:stretch>
        </p:blipFill>
        <p:spPr>
          <a:xfrm>
            <a:off x="1639014" y="2239618"/>
            <a:ext cx="8913972" cy="4618382"/>
          </a:xfrm>
          <a:prstGeom prst="rect">
            <a:avLst/>
          </a:prstGeom>
        </p:spPr>
      </p:pic>
    </p:spTree>
    <p:extLst>
      <p:ext uri="{BB962C8B-B14F-4D97-AF65-F5344CB8AC3E}">
        <p14:creationId xmlns:p14="http://schemas.microsoft.com/office/powerpoint/2010/main" val="770757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FC082-7BB5-441D-BF8E-C5159B3D726C}"/>
              </a:ext>
            </a:extLst>
          </p:cNvPr>
          <p:cNvSpPr>
            <a:spLocks noGrp="1"/>
          </p:cNvSpPr>
          <p:nvPr>
            <p:ph type="title"/>
          </p:nvPr>
        </p:nvSpPr>
        <p:spPr/>
        <p:txBody>
          <a:bodyPr/>
          <a:lstStyle/>
          <a:p>
            <a:r>
              <a:rPr lang="en-US" dirty="0"/>
              <a:t>VAE</a:t>
            </a:r>
          </a:p>
        </p:txBody>
      </p:sp>
      <p:sp>
        <p:nvSpPr>
          <p:cNvPr id="3" name="Content Placeholder 2">
            <a:extLst>
              <a:ext uri="{FF2B5EF4-FFF2-40B4-BE49-F238E27FC236}">
                <a16:creationId xmlns:a16="http://schemas.microsoft.com/office/drawing/2014/main" id="{863BFE1C-4573-489C-A6B8-4A2027F0DF2E}"/>
              </a:ext>
            </a:extLst>
          </p:cNvPr>
          <p:cNvSpPr>
            <a:spLocks noGrp="1"/>
          </p:cNvSpPr>
          <p:nvPr>
            <p:ph idx="1"/>
          </p:nvPr>
        </p:nvSpPr>
        <p:spPr/>
        <p:txBody>
          <a:bodyPr/>
          <a:lstStyle/>
          <a:p>
            <a:pPr marL="0" indent="0" algn="just">
              <a:buNone/>
            </a:pPr>
            <a:r>
              <a:rPr lang="en-US" dirty="0"/>
              <a:t>By constructing our encoder model to output a range of possible values (a statistical distribution) from which we'll randomly sample to feed into our decoder model, we're essentially enforcing a continuous, smooth latent space representation. For any sampling of the latent distributions, we're expecting our decoder model to be able to accurately reconstruct the input. Thus, values which are nearby to one another in latent space should correspond with very similar reconstructions.</a:t>
            </a:r>
          </a:p>
        </p:txBody>
      </p:sp>
    </p:spTree>
    <p:extLst>
      <p:ext uri="{BB962C8B-B14F-4D97-AF65-F5344CB8AC3E}">
        <p14:creationId xmlns:p14="http://schemas.microsoft.com/office/powerpoint/2010/main" val="3209656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0CEA86-43A0-4343-B07A-8E4F6EF51FC4}"/>
              </a:ext>
            </a:extLst>
          </p:cNvPr>
          <p:cNvPicPr>
            <a:picLocks noChangeAspect="1"/>
          </p:cNvPicPr>
          <p:nvPr/>
        </p:nvPicPr>
        <p:blipFill>
          <a:blip r:embed="rId2"/>
          <a:stretch>
            <a:fillRect/>
          </a:stretch>
        </p:blipFill>
        <p:spPr>
          <a:xfrm>
            <a:off x="900112" y="1019175"/>
            <a:ext cx="10391775" cy="4819650"/>
          </a:xfrm>
          <a:prstGeom prst="rect">
            <a:avLst/>
          </a:prstGeom>
        </p:spPr>
      </p:pic>
    </p:spTree>
    <p:extLst>
      <p:ext uri="{BB962C8B-B14F-4D97-AF65-F5344CB8AC3E}">
        <p14:creationId xmlns:p14="http://schemas.microsoft.com/office/powerpoint/2010/main" val="3127912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0E47-DB0A-4A24-A8E9-0F2398EC5F0D}"/>
              </a:ext>
            </a:extLst>
          </p:cNvPr>
          <p:cNvSpPr>
            <a:spLocks noGrp="1"/>
          </p:cNvSpPr>
          <p:nvPr>
            <p:ph type="title"/>
          </p:nvPr>
        </p:nvSpPr>
        <p:spPr/>
        <p:txBody>
          <a:bodyPr/>
          <a:lstStyle/>
          <a:p>
            <a:r>
              <a:rPr lang="en-US" dirty="0"/>
              <a:t>VAE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505B9E-FA2F-4C5D-B592-FD7964E6F832}"/>
                  </a:ext>
                </a:extLst>
              </p:cNvPr>
              <p:cNvSpPr>
                <a:spLocks noGrp="1"/>
              </p:cNvSpPr>
              <p:nvPr>
                <p:ph idx="1"/>
              </p:nvPr>
            </p:nvSpPr>
            <p:spPr/>
            <p:txBody>
              <a:bodyPr>
                <a:normAutofit/>
              </a:bodyPr>
              <a:lstStyle/>
              <a:p>
                <a:pPr algn="just"/>
                <a:r>
                  <a:rPr lang="en-US" dirty="0"/>
                  <a:t>VAE comprises a probabilistic model over data and a variational model designed to approximate the former’s posterior.</a:t>
                </a:r>
              </a:p>
              <a:p>
                <a:pPr algn="just"/>
                <a:r>
                  <a:rPr lang="en-US" dirty="0"/>
                  <a:t>The VAE defines a generative model in which a latent code </a:t>
                </a:r>
                <a14:m>
                  <m:oMath xmlns:m="http://schemas.openxmlformats.org/officeDocument/2006/math">
                    <m:r>
                      <a:rPr lang="en-US" b="0" i="1" smtClean="0">
                        <a:latin typeface="Cambria Math" panose="02040503050406030204" pitchFamily="18" charset="0"/>
                      </a:rPr>
                      <m:t>𝑍</m:t>
                    </m:r>
                  </m:oMath>
                </a14:m>
                <a:r>
                  <a:rPr lang="en-US" dirty="0"/>
                  <a:t> is sampled from a prior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oMath>
                </a14:m>
                <a:r>
                  <a:rPr lang="en-US" dirty="0"/>
                  <a:t>, then used to generate an observation </a:t>
                </a:r>
                <a14:m>
                  <m:oMath xmlns:m="http://schemas.openxmlformats.org/officeDocument/2006/math">
                    <m:r>
                      <a:rPr lang="en-US" b="0" i="1" smtClean="0">
                        <a:latin typeface="Cambria Math" panose="02040503050406030204" pitchFamily="18" charset="0"/>
                      </a:rPr>
                      <m:t>𝑋</m:t>
                    </m:r>
                  </m:oMath>
                </a14:m>
                <a:r>
                  <a:rPr lang="en-US" dirty="0"/>
                  <a:t> by way of a decoder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oMath>
                </a14:m>
                <a:r>
                  <a:rPr lang="en-US" dirty="0"/>
                  <a:t>. The full reconstruction follows:</a:t>
                </a:r>
              </a:p>
              <a:p>
                <a:pPr marL="0" indent="0">
                  <a:buNone/>
                </a:pP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oMath>
                </a14:m>
                <a:r>
                  <a:rPr lang="en-US" dirty="0"/>
                  <a:t>           # A random image from some dataset.</a:t>
                </a:r>
              </a:p>
              <a:p>
                <a:pPr marL="0" indent="0">
                  <a:buNone/>
                </a:pPr>
                <a:r>
                  <a:rPr lang="en-US" b="0" dirty="0"/>
                  <a:t>                 </a:t>
                </a:r>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oMath>
                </a14:m>
                <a:r>
                  <a:rPr lang="en-US" dirty="0"/>
                  <a:t>       # A random encoding of the original image ("encoder").</a:t>
                </a:r>
              </a:p>
              <a:p>
                <a:pPr marL="0" indent="0" algn="ctr">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𝑋</m:t>
                        </m:r>
                      </m:e>
                    </m:acc>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oMath>
                </a14:m>
                <a:r>
                  <a:rPr lang="en-US" dirty="0"/>
                  <a:t>       # A random reconstruction of the original image ("decoder").</a:t>
                </a:r>
              </a:p>
            </p:txBody>
          </p:sp>
        </mc:Choice>
        <mc:Fallback xmlns="">
          <p:sp>
            <p:nvSpPr>
              <p:cNvPr id="3" name="Content Placeholder 2">
                <a:extLst>
                  <a:ext uri="{FF2B5EF4-FFF2-40B4-BE49-F238E27FC236}">
                    <a16:creationId xmlns:a16="http://schemas.microsoft.com/office/drawing/2014/main" id="{AE505B9E-FA2F-4C5D-B592-FD7964E6F832}"/>
                  </a:ext>
                </a:extLst>
              </p:cNvPr>
              <p:cNvSpPr>
                <a:spLocks noGrp="1" noRot="1" noChangeAspect="1" noMove="1" noResize="1" noEditPoints="1" noAdjustHandles="1" noChangeArrowheads="1" noChangeShapeType="1" noTextEdit="1"/>
              </p:cNvSpPr>
              <p:nvPr>
                <p:ph idx="1"/>
              </p:nvPr>
            </p:nvSpPr>
            <p:spPr>
              <a:blipFill>
                <a:blip r:embed="rId2"/>
                <a:stretch>
                  <a:fillRect l="-58" r="-462"/>
                </a:stretch>
              </a:blipFill>
            </p:spPr>
            <p:txBody>
              <a:bodyPr/>
              <a:lstStyle/>
              <a:p>
                <a:r>
                  <a:rPr lang="en-US">
                    <a:noFill/>
                  </a:rPr>
                  <a:t> </a:t>
                </a:r>
              </a:p>
            </p:txBody>
          </p:sp>
        </mc:Fallback>
      </mc:AlternateContent>
    </p:spTree>
    <p:extLst>
      <p:ext uri="{BB962C8B-B14F-4D97-AF65-F5344CB8AC3E}">
        <p14:creationId xmlns:p14="http://schemas.microsoft.com/office/powerpoint/2010/main" val="4076122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9D2E-0202-478E-A11D-8E51AFA91DBC}"/>
              </a:ext>
            </a:extLst>
          </p:cNvPr>
          <p:cNvSpPr>
            <a:spLocks noGrp="1"/>
          </p:cNvSpPr>
          <p:nvPr>
            <p:ph type="title"/>
          </p:nvPr>
        </p:nvSpPr>
        <p:spPr/>
        <p:txBody>
          <a:bodyPr/>
          <a:lstStyle/>
          <a:p>
            <a:r>
              <a:rPr lang="en-US" dirty="0"/>
              <a:t>VAE Loss 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9316223-C7E0-49AB-862A-3E914A620BBD}"/>
                  </a:ext>
                </a:extLst>
              </p:cNvPr>
              <p:cNvSpPr>
                <a:spLocks noGrp="1"/>
              </p:cNvSpPr>
              <p:nvPr>
                <p:ph idx="1"/>
              </p:nvPr>
            </p:nvSpPr>
            <p:spPr/>
            <p:txBody>
              <a:bodyPr/>
              <a:lstStyle/>
              <a:p>
                <a:pPr marL="0" indent="0" algn="just">
                  <a:buNone/>
                </a:pPr>
                <a:r>
                  <a:rPr lang="en-US" dirty="0"/>
                  <a:t>To fit the VAE, we assume an approximate representation of the posterior in the form of an encoder </a:t>
                </a:r>
                <a14:m>
                  <m:oMath xmlns:m="http://schemas.openxmlformats.org/officeDocument/2006/math">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𝑍</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oMath>
                </a14:m>
                <a:r>
                  <a:rPr lang="en-US" dirty="0"/>
                  <a:t>. We minimize the KL divergence between </a:t>
                </a:r>
                <a14:m>
                  <m:oMath xmlns:m="http://schemas.openxmlformats.org/officeDocument/2006/math">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𝑍</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oMath>
                </a14:m>
                <a:r>
                  <a:rPr lang="en-US" dirty="0"/>
                  <a:t> and the true posterior </a:t>
                </a:r>
                <a14:m>
                  <m:oMath xmlns:m="http://schemas.openxmlformats.org/officeDocument/2006/math">
                    <m:r>
                      <a:rPr lang="en-US" b="0" i="1" smtClean="0">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𝑍</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 </m:t>
                    </m:r>
                  </m:oMath>
                </a14:m>
                <a:r>
                  <a:rPr lang="en-US" dirty="0"/>
                  <a:t>:</a:t>
                </a:r>
              </a:p>
              <a:p>
                <a:pPr marL="0" indent="0" algn="just">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min</m:t>
                          </m:r>
                        </m:fName>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𝐾𝐿</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rPr>
                            <m:t>𝐙</m:t>
                          </m:r>
                          <m:r>
                            <a:rPr lang="en-US" i="1">
                              <a:latin typeface="Cambria Math" panose="02040503050406030204" pitchFamily="18" charset="0"/>
                            </a:rPr>
                            <m:t>|</m:t>
                          </m:r>
                          <m:r>
                            <a:rPr lang="en-US" b="1">
                              <a:latin typeface="Cambria Math" panose="02040503050406030204" pitchFamily="18" charset="0"/>
                            </a:rPr>
                            <m:t>𝐗</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d>
                            <m:dPr>
                              <m:begChr m:val="|"/>
                              <m:ctrlPr>
                                <a:rPr lang="en-US" i="1">
                                  <a:latin typeface="Cambria Math" panose="02040503050406030204" pitchFamily="18" charset="0"/>
                                </a:rPr>
                              </m:ctrlPr>
                            </m:dPr>
                            <m:e>
                              <m:r>
                                <a:rPr lang="en-US" i="1">
                                  <a:latin typeface="Cambria Math" panose="02040503050406030204" pitchFamily="18" charset="0"/>
                                </a:rPr>
                                <m:t>𝑝</m:t>
                              </m:r>
                              <m:r>
                                <a:rPr lang="en-US" i="1">
                                  <a:latin typeface="Cambria Math" panose="02040503050406030204" pitchFamily="18" charset="0"/>
                                </a:rPr>
                                <m:t>(</m:t>
                              </m:r>
                              <m:r>
                                <a:rPr lang="en-US" b="1">
                                  <a:latin typeface="Cambria Math" panose="02040503050406030204" pitchFamily="18" charset="0"/>
                                </a:rPr>
                                <m:t>𝐙</m:t>
                              </m:r>
                              <m:r>
                                <a:rPr lang="en-US" i="1">
                                  <a:latin typeface="Cambria Math" panose="02040503050406030204" pitchFamily="18" charset="0"/>
                                </a:rPr>
                                <m:t>|</m:t>
                              </m:r>
                              <m:r>
                                <a:rPr lang="en-US" b="1">
                                  <a:latin typeface="Cambria Math" panose="02040503050406030204" pitchFamily="18" charset="0"/>
                                </a:rPr>
                                <m:t>𝐗</m:t>
                              </m:r>
                              <m:r>
                                <a:rPr lang="en-US" i="1">
                                  <a:latin typeface="Cambria Math" panose="02040503050406030204" pitchFamily="18" charset="0"/>
                                </a:rPr>
                                <m:t>)</m:t>
                              </m:r>
                            </m:e>
                          </m:d>
                        </m:e>
                      </m:func>
                    </m:oMath>
                  </m:oMathPara>
                </a14:m>
                <a:endParaRPr lang="en-US" dirty="0"/>
              </a:p>
              <a:p>
                <a:pPr marL="0" indent="0" algn="just">
                  <a:buNone/>
                </a:pPr>
                <a:r>
                  <a:rPr lang="en-US" dirty="0"/>
                  <a:t>this is equivalent to maximizing the evidence lower bound (ELBO):</a:t>
                </a:r>
              </a:p>
              <a:p>
                <a:pPr marL="0" indent="0" algn="jus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m:t>
                          </m:r>
                          <m:r>
                            <a:rPr lang="en-US" b="0" i="1" smtClean="0">
                              <a:latin typeface="Cambria Math" panose="02040503050406030204" pitchFamily="18" charset="0"/>
                            </a:rPr>
                            <m:t>(</m:t>
                          </m:r>
                          <m:r>
                            <a:rPr lang="en-US" b="1" i="0" smtClean="0">
                              <a:latin typeface="Cambria Math" panose="02040503050406030204" pitchFamily="18" charset="0"/>
                            </a:rPr>
                            <m:t>𝐙</m:t>
                          </m:r>
                          <m:r>
                            <a:rPr lang="en-US" b="0" i="1" smtClean="0">
                              <a:latin typeface="Cambria Math" panose="02040503050406030204" pitchFamily="18" charset="0"/>
                            </a:rPr>
                            <m:t>|</m:t>
                          </m:r>
                          <m:r>
                            <a:rPr lang="en-US" b="1" i="0" smtClean="0">
                              <a:latin typeface="Cambria Math" panose="02040503050406030204" pitchFamily="18" charset="0"/>
                            </a:rPr>
                            <m:t>𝐗</m:t>
                          </m:r>
                          <m:r>
                            <a:rPr lang="en-US" b="0" i="1" smtClean="0">
                              <a:latin typeface="Cambria Math" panose="02040503050406030204" pitchFamily="18" charset="0"/>
                            </a:rPr>
                            <m:t>)</m:t>
                          </m:r>
                        </m:sub>
                      </m:sSub>
                      <m:d>
                        <m:dPr>
                          <m:ctrlPr>
                            <a:rPr lang="en-US" i="1">
                              <a:latin typeface="Cambria Math" panose="02040503050406030204" pitchFamily="18" charset="0"/>
                            </a:rPr>
                          </m:ctrlPr>
                        </m:dPr>
                        <m:e>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m:rPr>
                                      <m:nor/>
                                    </m:rPr>
                                    <a:rPr lang="en-US" b="1">
                                      <a:latin typeface="Cambria Math" panose="02040503050406030204" pitchFamily="18" charset="0"/>
                                      <a:ea typeface="Cambria Math" panose="02040503050406030204" pitchFamily="18" charset="0"/>
                                    </a:rPr>
                                    <m:t>X</m:t>
                                  </m:r>
                                  <m:r>
                                    <m:rPr>
                                      <m:nor/>
                                    </m:rPr>
                                    <a:rPr lang="en-US" i="0" smtClean="0">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𝐙</m:t>
                                  </m:r>
                                </m:e>
                              </m:d>
                            </m:e>
                          </m:func>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𝐾𝐿</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rPr>
                        <m:t>𝐙</m:t>
                      </m:r>
                      <m:r>
                        <a:rPr lang="en-US" i="1">
                          <a:latin typeface="Cambria Math" panose="02040503050406030204" pitchFamily="18" charset="0"/>
                        </a:rPr>
                        <m:t>|</m:t>
                      </m:r>
                      <m:r>
                        <a:rPr lang="en-US" b="1">
                          <a:latin typeface="Cambria Math" panose="02040503050406030204" pitchFamily="18" charset="0"/>
                        </a:rPr>
                        <m:t>𝐗</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d>
                        <m:dPr>
                          <m:begChr m:val="|"/>
                          <m:ctrlPr>
                            <a:rPr lang="en-US" i="1">
                              <a:latin typeface="Cambria Math" panose="02040503050406030204" pitchFamily="18" charset="0"/>
                            </a:rPr>
                          </m:ctrlPr>
                        </m:dPr>
                        <m:e>
                          <m:r>
                            <a:rPr lang="en-US" i="1">
                              <a:latin typeface="Cambria Math" panose="02040503050406030204" pitchFamily="18" charset="0"/>
                            </a:rPr>
                            <m:t>𝑝</m:t>
                          </m:r>
                          <m:r>
                            <a:rPr lang="en-US" i="1">
                              <a:latin typeface="Cambria Math" panose="02040503050406030204" pitchFamily="18" charset="0"/>
                            </a:rPr>
                            <m:t>(</m:t>
                          </m:r>
                          <m:r>
                            <a:rPr lang="en-US" b="1">
                              <a:latin typeface="Cambria Math" panose="02040503050406030204" pitchFamily="18" charset="0"/>
                            </a:rPr>
                            <m:t>𝐙</m:t>
                          </m:r>
                          <m:r>
                            <a:rPr lang="en-US" i="1">
                              <a:latin typeface="Cambria Math" panose="02040503050406030204" pitchFamily="18" charset="0"/>
                            </a:rPr>
                            <m:t>)</m:t>
                          </m:r>
                        </m:e>
                      </m:d>
                    </m:oMath>
                  </m:oMathPara>
                </a14:m>
                <a:endParaRPr lang="en-US" dirty="0"/>
              </a:p>
              <a:p>
                <a:pPr marL="0" indent="0" algn="just">
                  <a:buNone/>
                </a:pPr>
                <a:r>
                  <a:rPr lang="en-US" dirty="0"/>
                  <a:t>The first term represents the reconstruction likelihood (an expected reconstruction loss) and the second term is a kind of distributional </a:t>
                </a:r>
                <a:r>
                  <a:rPr lang="en-US" dirty="0" err="1"/>
                  <a:t>regularizer</a:t>
                </a:r>
                <a:r>
                  <a:rPr lang="en-US" dirty="0"/>
                  <a:t> (ensures that our learned distribution </a:t>
                </a:r>
                <a14:m>
                  <m:oMath xmlns:m="http://schemas.openxmlformats.org/officeDocument/2006/math">
                    <m:r>
                      <a:rPr lang="en-US" b="0" i="1" smtClean="0">
                        <a:latin typeface="Cambria Math" panose="02040503050406030204" pitchFamily="18" charset="0"/>
                      </a:rPr>
                      <m:t>𝑞</m:t>
                    </m:r>
                  </m:oMath>
                </a14:m>
                <a:r>
                  <a:rPr lang="en-US" dirty="0"/>
                  <a:t> is similar to the true prior distribution </a:t>
                </a:r>
                <a14:m>
                  <m:oMath xmlns:m="http://schemas.openxmlformats.org/officeDocument/2006/math">
                    <m:r>
                      <a:rPr lang="en-US" b="0" i="1" smtClean="0">
                        <a:latin typeface="Cambria Math" panose="02040503050406030204" pitchFamily="18" charset="0"/>
                      </a:rPr>
                      <m:t>𝑝</m:t>
                    </m:r>
                  </m:oMath>
                </a14:m>
                <a:r>
                  <a:rPr lang="en-US" dirty="0"/>
                  <a:t>).</a:t>
                </a:r>
              </a:p>
            </p:txBody>
          </p:sp>
        </mc:Choice>
        <mc:Fallback>
          <p:sp>
            <p:nvSpPr>
              <p:cNvPr id="3" name="Content Placeholder 2">
                <a:extLst>
                  <a:ext uri="{FF2B5EF4-FFF2-40B4-BE49-F238E27FC236}">
                    <a16:creationId xmlns:a16="http://schemas.microsoft.com/office/drawing/2014/main" id="{09316223-C7E0-49AB-862A-3E914A620BBD}"/>
                  </a:ext>
                </a:extLst>
              </p:cNvPr>
              <p:cNvSpPr>
                <a:spLocks noGrp="1" noRot="1" noChangeAspect="1" noMove="1" noResize="1" noEditPoints="1" noAdjustHandles="1" noChangeArrowheads="1" noChangeShapeType="1" noTextEdit="1"/>
              </p:cNvSpPr>
              <p:nvPr>
                <p:ph idx="1"/>
              </p:nvPr>
            </p:nvSpPr>
            <p:spPr>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32703253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06BF-E7DF-4AC7-927E-A51695F7A8F8}"/>
              </a:ext>
            </a:extLst>
          </p:cNvPr>
          <p:cNvSpPr>
            <a:spLocks noGrp="1"/>
          </p:cNvSpPr>
          <p:nvPr>
            <p:ph type="title"/>
          </p:nvPr>
        </p:nvSpPr>
        <p:spPr/>
        <p:txBody>
          <a:bodyPr/>
          <a:lstStyle/>
          <a:p>
            <a:r>
              <a:rPr lang="en-US" dirty="0"/>
              <a:t>VAE Loss unction</a:t>
            </a:r>
          </a:p>
        </p:txBody>
      </p:sp>
      <p:pic>
        <p:nvPicPr>
          <p:cNvPr id="4" name="Picture 3">
            <a:extLst>
              <a:ext uri="{FF2B5EF4-FFF2-40B4-BE49-F238E27FC236}">
                <a16:creationId xmlns:a16="http://schemas.microsoft.com/office/drawing/2014/main" id="{B841A0FC-0C5F-4EB3-A13B-978A99A9D77E}"/>
              </a:ext>
            </a:extLst>
          </p:cNvPr>
          <p:cNvPicPr>
            <a:picLocks noChangeAspect="1"/>
          </p:cNvPicPr>
          <p:nvPr/>
        </p:nvPicPr>
        <p:blipFill>
          <a:blip r:embed="rId2"/>
          <a:stretch>
            <a:fillRect/>
          </a:stretch>
        </p:blipFill>
        <p:spPr>
          <a:xfrm>
            <a:off x="701512" y="2309896"/>
            <a:ext cx="10363200" cy="4248150"/>
          </a:xfrm>
          <a:prstGeom prst="rect">
            <a:avLst/>
          </a:prstGeom>
        </p:spPr>
      </p:pic>
    </p:spTree>
    <p:extLst>
      <p:ext uri="{BB962C8B-B14F-4D97-AF65-F5344CB8AC3E}">
        <p14:creationId xmlns:p14="http://schemas.microsoft.com/office/powerpoint/2010/main" val="3913475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468A7-6720-4A7B-B60A-329760E3B866}"/>
              </a:ext>
            </a:extLst>
          </p:cNvPr>
          <p:cNvSpPr>
            <a:spLocks noGrp="1"/>
          </p:cNvSpPr>
          <p:nvPr>
            <p:ph type="title"/>
          </p:nvPr>
        </p:nvSpPr>
        <p:spPr/>
        <p:txBody>
          <a:bodyPr/>
          <a:lstStyle/>
          <a:p>
            <a:r>
              <a:rPr lang="en-US" dirty="0"/>
              <a:t>VAE Loss 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A777868-A4E4-41A4-865F-AE32587957CA}"/>
                  </a:ext>
                </a:extLst>
              </p:cNvPr>
              <p:cNvSpPr>
                <a:spLocks noGrp="1"/>
              </p:cNvSpPr>
              <p:nvPr>
                <p:ph idx="1"/>
              </p:nvPr>
            </p:nvSpPr>
            <p:spPr>
              <a:xfrm>
                <a:off x="359044" y="2222287"/>
                <a:ext cx="11022954" cy="3636511"/>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m:t>
                          </m:r>
                          <m:r>
                            <a:rPr lang="en-US" i="1">
                              <a:latin typeface="Cambria Math" panose="02040503050406030204" pitchFamily="18" charset="0"/>
                            </a:rPr>
                            <m:t>(</m:t>
                          </m:r>
                          <m:r>
                            <a:rPr lang="en-US" b="1">
                              <a:latin typeface="Cambria Math" panose="02040503050406030204" pitchFamily="18" charset="0"/>
                            </a:rPr>
                            <m:t>𝐙</m:t>
                          </m:r>
                          <m:r>
                            <a:rPr lang="en-US" i="1">
                              <a:latin typeface="Cambria Math" panose="02040503050406030204" pitchFamily="18" charset="0"/>
                            </a:rPr>
                            <m:t>|</m:t>
                          </m:r>
                          <m:r>
                            <a:rPr lang="en-US" b="1">
                              <a:latin typeface="Cambria Math" panose="02040503050406030204" pitchFamily="18" charset="0"/>
                            </a:rPr>
                            <m:t>𝐗</m:t>
                          </m:r>
                          <m:r>
                            <a:rPr lang="en-US" i="1">
                              <a:latin typeface="Cambria Math" panose="02040503050406030204" pitchFamily="18" charset="0"/>
                            </a:rPr>
                            <m:t>)</m:t>
                          </m:r>
                        </m:sub>
                      </m:sSub>
                      <m:d>
                        <m:dPr>
                          <m:ctrlPr>
                            <a:rPr lang="en-US" i="1">
                              <a:latin typeface="Cambria Math" panose="02040503050406030204" pitchFamily="18" charset="0"/>
                            </a:rPr>
                          </m:ctrlPr>
                        </m:dPr>
                        <m:e>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m:rPr>
                                      <m:nor/>
                                    </m:rPr>
                                    <a:rPr lang="en-US" b="1">
                                      <a:latin typeface="Cambria Math" panose="02040503050406030204" pitchFamily="18" charset="0"/>
                                      <a:ea typeface="Cambria Math" panose="02040503050406030204" pitchFamily="18" charset="0"/>
                                    </a:rPr>
                                    <m:t>X</m:t>
                                  </m:r>
                                  <m:r>
                                    <m:rPr>
                                      <m:nor/>
                                    </m:rPr>
                                    <a:rPr lang="en-US">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𝐙</m:t>
                                  </m:r>
                                </m:e>
                              </m:d>
                            </m:e>
                          </m:func>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𝐾𝐿</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rPr>
                        <m:t>𝐙</m:t>
                      </m:r>
                      <m:r>
                        <a:rPr lang="en-US" i="1">
                          <a:latin typeface="Cambria Math" panose="02040503050406030204" pitchFamily="18" charset="0"/>
                        </a:rPr>
                        <m:t>|</m:t>
                      </m:r>
                      <m:r>
                        <a:rPr lang="en-US" b="1">
                          <a:latin typeface="Cambria Math" panose="02040503050406030204" pitchFamily="18" charset="0"/>
                        </a:rPr>
                        <m:t>𝐗</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d>
                        <m:dPr>
                          <m:begChr m:val="|"/>
                          <m:ctrlPr>
                            <a:rPr lang="en-US" i="1">
                              <a:latin typeface="Cambria Math" panose="02040503050406030204" pitchFamily="18" charset="0"/>
                            </a:rPr>
                          </m:ctrlPr>
                        </m:dPr>
                        <m:e>
                          <m:r>
                            <a:rPr lang="en-US" i="1">
                              <a:latin typeface="Cambria Math" panose="02040503050406030204" pitchFamily="18" charset="0"/>
                            </a:rPr>
                            <m:t>𝑝</m:t>
                          </m:r>
                          <m:r>
                            <a:rPr lang="en-US" i="1">
                              <a:latin typeface="Cambria Math" panose="02040503050406030204" pitchFamily="18" charset="0"/>
                            </a:rPr>
                            <m:t>(</m:t>
                          </m:r>
                          <m:r>
                            <a:rPr lang="en-US" b="1">
                              <a:latin typeface="Cambria Math" panose="02040503050406030204" pitchFamily="18" charset="0"/>
                            </a:rPr>
                            <m:t>𝐙</m:t>
                          </m:r>
                          <m:r>
                            <a:rPr lang="en-US" i="1">
                              <a:latin typeface="Cambria Math" panose="02040503050406030204" pitchFamily="18" charset="0"/>
                            </a:rPr>
                            <m:t>)</m:t>
                          </m:r>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m:t>
                          </m:r>
                          <m:r>
                            <a:rPr lang="en-US" i="1">
                              <a:latin typeface="Cambria Math" panose="02040503050406030204" pitchFamily="18" charset="0"/>
                            </a:rPr>
                            <m:t>(</m:t>
                          </m:r>
                          <m:r>
                            <a:rPr lang="en-US" b="1">
                              <a:latin typeface="Cambria Math" panose="02040503050406030204" pitchFamily="18" charset="0"/>
                            </a:rPr>
                            <m:t>𝐙</m:t>
                          </m:r>
                          <m:r>
                            <a:rPr lang="en-US" i="1">
                              <a:latin typeface="Cambria Math" panose="02040503050406030204" pitchFamily="18" charset="0"/>
                            </a:rPr>
                            <m:t>|</m:t>
                          </m:r>
                          <m:r>
                            <a:rPr lang="en-US" b="1">
                              <a:latin typeface="Cambria Math" panose="02040503050406030204" pitchFamily="18" charset="0"/>
                            </a:rPr>
                            <m:t>𝐗</m:t>
                          </m:r>
                          <m:r>
                            <a:rPr lang="en-US" i="1">
                              <a:latin typeface="Cambria Math" panose="02040503050406030204" pitchFamily="18" charset="0"/>
                            </a:rPr>
                            <m:t>)</m:t>
                          </m:r>
                        </m:sub>
                      </m:sSub>
                      <m:d>
                        <m:dPr>
                          <m:ctrlPr>
                            <a:rPr lang="en-US" i="1">
                              <a:latin typeface="Cambria Math" panose="02040503050406030204" pitchFamily="18" charset="0"/>
                            </a:rPr>
                          </m:ctrlPr>
                        </m:dPr>
                        <m:e>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m:rPr>
                                      <m:nor/>
                                    </m:rPr>
                                    <a:rPr lang="en-US" b="1">
                                      <a:latin typeface="Cambria Math" panose="02040503050406030204" pitchFamily="18" charset="0"/>
                                      <a:ea typeface="Cambria Math" panose="02040503050406030204" pitchFamily="18" charset="0"/>
                                    </a:rPr>
                                    <m:t>X</m:t>
                                  </m:r>
                                  <m:r>
                                    <m:rPr>
                                      <m:nor/>
                                    </m:rPr>
                                    <a:rPr lang="en-US">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𝐙</m:t>
                                  </m:r>
                                </m:e>
                              </m:d>
                            </m:e>
                          </m:func>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m:t>
                          </m:r>
                          <m:r>
                            <a:rPr lang="en-US" i="1">
                              <a:latin typeface="Cambria Math" panose="02040503050406030204" pitchFamily="18" charset="0"/>
                            </a:rPr>
                            <m:t>(</m:t>
                          </m:r>
                          <m:r>
                            <a:rPr lang="en-US" b="1">
                              <a:latin typeface="Cambria Math" panose="02040503050406030204" pitchFamily="18" charset="0"/>
                            </a:rPr>
                            <m:t>𝐙</m:t>
                          </m:r>
                          <m:r>
                            <a:rPr lang="en-US" i="1">
                              <a:latin typeface="Cambria Math" panose="02040503050406030204" pitchFamily="18" charset="0"/>
                            </a:rPr>
                            <m:t>|</m:t>
                          </m:r>
                          <m:r>
                            <a:rPr lang="en-US" b="1">
                              <a:latin typeface="Cambria Math" panose="02040503050406030204" pitchFamily="18" charset="0"/>
                            </a:rPr>
                            <m:t>𝐗</m:t>
                          </m:r>
                          <m:r>
                            <a:rPr lang="en-US" i="1">
                              <a:latin typeface="Cambria Math" panose="02040503050406030204" pitchFamily="18" charset="0"/>
                            </a:rPr>
                            <m:t>)</m:t>
                          </m:r>
                        </m:sub>
                      </m:sSub>
                      <m:r>
                        <a:rPr lang="en-US" b="0" i="1" smtClean="0">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rPr>
                                <m:t>𝐙</m:t>
                              </m:r>
                              <m:r>
                                <a:rPr lang="en-US" i="1">
                                  <a:latin typeface="Cambria Math" panose="02040503050406030204" pitchFamily="18" charset="0"/>
                                </a:rPr>
                                <m:t>|</m:t>
                              </m:r>
                              <m:r>
                                <a:rPr lang="en-US" b="1">
                                  <a:latin typeface="Cambria Math" panose="02040503050406030204" pitchFamily="18" charset="0"/>
                                </a:rPr>
                                <m:t>𝐗</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𝑝</m:t>
                              </m:r>
                              <m:r>
                                <a:rPr lang="en-US" i="1">
                                  <a:latin typeface="Cambria Math" panose="02040503050406030204" pitchFamily="18" charset="0"/>
                                </a:rPr>
                                <m:t>(</m:t>
                              </m:r>
                              <m:r>
                                <a:rPr lang="en-US" b="1">
                                  <a:latin typeface="Cambria Math" panose="02040503050406030204" pitchFamily="18" charset="0"/>
                                </a:rPr>
                                <m:t>𝐙</m:t>
                              </m:r>
                              <m:r>
                                <a:rPr lang="en-US" i="1">
                                  <a:latin typeface="Cambria Math" panose="02040503050406030204" pitchFamily="18" charset="0"/>
                                </a:rPr>
                                <m:t>)</m:t>
                              </m:r>
                            </m:den>
                          </m:f>
                          <m:r>
                            <a:rPr lang="en-US" b="0" i="1" smtClean="0">
                              <a:latin typeface="Cambria Math" panose="02040503050406030204" pitchFamily="18" charset="0"/>
                            </a:rPr>
                            <m:t>)</m:t>
                          </m:r>
                        </m:e>
                      </m:func>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m:t>
                          </m:r>
                          <m:r>
                            <a:rPr lang="en-US" i="1">
                              <a:latin typeface="Cambria Math" panose="02040503050406030204" pitchFamily="18" charset="0"/>
                            </a:rPr>
                            <m:t>(</m:t>
                          </m:r>
                          <m:r>
                            <a:rPr lang="en-US" b="1">
                              <a:latin typeface="Cambria Math" panose="02040503050406030204" pitchFamily="18" charset="0"/>
                            </a:rPr>
                            <m:t>𝐙</m:t>
                          </m:r>
                          <m:r>
                            <a:rPr lang="en-US" i="1">
                              <a:latin typeface="Cambria Math" panose="02040503050406030204" pitchFamily="18" charset="0"/>
                            </a:rPr>
                            <m:t>|</m:t>
                          </m:r>
                          <m:r>
                            <a:rPr lang="en-US" b="1">
                              <a:latin typeface="Cambria Math" panose="02040503050406030204" pitchFamily="18" charset="0"/>
                            </a:rPr>
                            <m:t>𝐗</m:t>
                          </m:r>
                          <m:r>
                            <a:rPr lang="en-US" i="1">
                              <a:latin typeface="Cambria Math" panose="02040503050406030204" pitchFamily="18" charset="0"/>
                            </a:rPr>
                            <m:t>)</m:t>
                          </m:r>
                        </m:sub>
                      </m:sSub>
                      <m:d>
                        <m:dPr>
                          <m:ctrlPr>
                            <a:rPr lang="en-US" i="1">
                              <a:latin typeface="Cambria Math" panose="02040503050406030204" pitchFamily="18" charset="0"/>
                            </a:rPr>
                          </m:ctrlPr>
                        </m:dPr>
                        <m:e>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m:rPr>
                                      <m:nor/>
                                    </m:rPr>
                                    <a:rPr lang="en-US" b="1">
                                      <a:latin typeface="Cambria Math" panose="02040503050406030204" pitchFamily="18" charset="0"/>
                                      <a:ea typeface="Cambria Math" panose="02040503050406030204" pitchFamily="18" charset="0"/>
                                    </a:rPr>
                                    <m:t>X</m:t>
                                  </m:r>
                                  <m:r>
                                    <m:rPr>
                                      <m:nor/>
                                    </m:rPr>
                                    <a:rPr lang="en-US">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𝐙</m:t>
                                  </m:r>
                                </m:e>
                              </m:d>
                            </m:e>
                          </m:func>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m:t>
                          </m:r>
                          <m:d>
                            <m:dPr>
                              <m:ctrlPr>
                                <a:rPr lang="en-US" i="1">
                                  <a:latin typeface="Cambria Math" panose="02040503050406030204" pitchFamily="18" charset="0"/>
                                </a:rPr>
                              </m:ctrlPr>
                            </m:dPr>
                            <m:e>
                              <m:r>
                                <a:rPr lang="en-US" b="1">
                                  <a:latin typeface="Cambria Math" panose="02040503050406030204" pitchFamily="18" charset="0"/>
                                </a:rPr>
                                <m:t>𝐙</m:t>
                              </m:r>
                            </m:e>
                            <m:e>
                              <m:r>
                                <a:rPr lang="en-US" b="1">
                                  <a:latin typeface="Cambria Math" panose="02040503050406030204" pitchFamily="18" charset="0"/>
                                </a:rPr>
                                <m:t>𝐗</m:t>
                              </m:r>
                            </m:e>
                          </m:d>
                        </m:sub>
                      </m:sSub>
                      <m:d>
                        <m:dPr>
                          <m:ctrlPr>
                            <a:rPr lang="en-US" i="1">
                              <a:latin typeface="Cambria Math" panose="02040503050406030204" pitchFamily="18" charset="0"/>
                            </a:rPr>
                          </m:ctrlPr>
                        </m:dPr>
                        <m:e>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rPr>
                                <m:t>𝐙</m:t>
                              </m:r>
                              <m:r>
                                <a:rPr lang="en-US" i="1">
                                  <a:latin typeface="Cambria Math" panose="02040503050406030204" pitchFamily="18" charset="0"/>
                                </a:rPr>
                                <m:t>|</m:t>
                              </m:r>
                              <m:r>
                                <a:rPr lang="en-US" b="1">
                                  <a:latin typeface="Cambria Math" panose="02040503050406030204" pitchFamily="18" charset="0"/>
                                </a:rPr>
                                <m:t>𝐗</m:t>
                              </m:r>
                              <m:r>
                                <a:rPr lang="en-US" i="1">
                                  <a:latin typeface="Cambria Math" panose="02040503050406030204" pitchFamily="18" charset="0"/>
                                  <a:ea typeface="Cambria Math" panose="02040503050406030204" pitchFamily="18" charset="0"/>
                                </a:rPr>
                                <m:t>)</m:t>
                              </m:r>
                            </m:e>
                          </m:func>
                        </m:e>
                      </m:d>
                      <m:r>
                        <a:rPr lang="en-US" b="1"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m:t>
                          </m:r>
                          <m:r>
                            <a:rPr lang="en-US" i="1">
                              <a:latin typeface="Cambria Math" panose="02040503050406030204" pitchFamily="18" charset="0"/>
                            </a:rPr>
                            <m:t>(</m:t>
                          </m:r>
                          <m:r>
                            <a:rPr lang="en-US" b="1">
                              <a:latin typeface="Cambria Math" panose="02040503050406030204" pitchFamily="18" charset="0"/>
                            </a:rPr>
                            <m:t>𝐙</m:t>
                          </m:r>
                          <m:r>
                            <a:rPr lang="en-US" i="1">
                              <a:latin typeface="Cambria Math" panose="02040503050406030204" pitchFamily="18" charset="0"/>
                            </a:rPr>
                            <m:t>|</m:t>
                          </m:r>
                          <m:r>
                            <a:rPr lang="en-US" b="1">
                              <a:latin typeface="Cambria Math" panose="02040503050406030204" pitchFamily="18" charset="0"/>
                            </a:rPr>
                            <m:t>𝐗</m:t>
                          </m:r>
                          <m:r>
                            <a:rPr lang="en-US" i="1">
                              <a:latin typeface="Cambria Math" panose="02040503050406030204" pitchFamily="18" charset="0"/>
                            </a:rPr>
                            <m:t>)</m:t>
                          </m:r>
                        </m:sub>
                      </m:sSub>
                      <m:d>
                        <m:dPr>
                          <m:ctrlPr>
                            <a:rPr lang="en-US" i="1">
                              <a:latin typeface="Cambria Math" panose="02040503050406030204" pitchFamily="18" charset="0"/>
                            </a:rPr>
                          </m:ctrlPr>
                        </m:dPr>
                        <m:e>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b="1">
                                      <a:latin typeface="Cambria Math" panose="02040503050406030204" pitchFamily="18" charset="0"/>
                                      <a:ea typeface="Cambria Math" panose="02040503050406030204" pitchFamily="18" charset="0"/>
                                    </a:rPr>
                                    <m:t>𝐙</m:t>
                                  </m:r>
                                </m:e>
                              </m:d>
                            </m:e>
                          </m:func>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m:t>
                          </m:r>
                          <m:r>
                            <a:rPr lang="en-US" i="1">
                              <a:latin typeface="Cambria Math" panose="02040503050406030204" pitchFamily="18" charset="0"/>
                            </a:rPr>
                            <m:t>(</m:t>
                          </m:r>
                          <m:r>
                            <a:rPr lang="en-US" b="1">
                              <a:latin typeface="Cambria Math" panose="02040503050406030204" pitchFamily="18" charset="0"/>
                            </a:rPr>
                            <m:t>𝐙</m:t>
                          </m:r>
                          <m:r>
                            <a:rPr lang="en-US" i="1">
                              <a:latin typeface="Cambria Math" panose="02040503050406030204" pitchFamily="18" charset="0"/>
                            </a:rPr>
                            <m:t>|</m:t>
                          </m:r>
                          <m:r>
                            <a:rPr lang="en-US" b="1">
                              <a:latin typeface="Cambria Math" panose="02040503050406030204" pitchFamily="18" charset="0"/>
                            </a:rPr>
                            <m:t>𝐗</m:t>
                          </m:r>
                          <m:r>
                            <a:rPr lang="en-US" i="1">
                              <a:latin typeface="Cambria Math" panose="02040503050406030204" pitchFamily="18" charset="0"/>
                            </a:rPr>
                            <m:t>)</m:t>
                          </m:r>
                        </m:sub>
                      </m:sSub>
                      <m:d>
                        <m:dPr>
                          <m:ctrlPr>
                            <a:rPr lang="en-US" i="1">
                              <a:latin typeface="Cambria Math" panose="02040503050406030204" pitchFamily="18" charset="0"/>
                            </a:rPr>
                          </m:ctrlPr>
                        </m:dPr>
                        <m:e>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m:rPr>
                                      <m:nor/>
                                    </m:rPr>
                                    <a:rPr lang="en-US" b="1">
                                      <a:latin typeface="Cambria Math" panose="02040503050406030204" pitchFamily="18" charset="0"/>
                                      <a:ea typeface="Cambria Math" panose="02040503050406030204" pitchFamily="18" charset="0"/>
                                    </a:rPr>
                                    <m:t>X</m:t>
                                  </m:r>
                                  <m:r>
                                    <m:rPr>
                                      <m:nor/>
                                    </m:rPr>
                                    <a:rPr lang="en-US">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𝐙</m:t>
                                  </m:r>
                                </m:e>
                              </m:d>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b="1">
                                      <a:latin typeface="Cambria Math" panose="02040503050406030204" pitchFamily="18" charset="0"/>
                                      <a:ea typeface="Cambria Math" panose="02040503050406030204" pitchFamily="18" charset="0"/>
                                    </a:rPr>
                                    <m:t>𝐙</m:t>
                                  </m:r>
                                </m:e>
                              </m:d>
                            </m:e>
                          </m:func>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m:t>
                          </m:r>
                          <m:d>
                            <m:dPr>
                              <m:ctrlPr>
                                <a:rPr lang="en-US" i="1">
                                  <a:latin typeface="Cambria Math" panose="02040503050406030204" pitchFamily="18" charset="0"/>
                                </a:rPr>
                              </m:ctrlPr>
                            </m:dPr>
                            <m:e>
                              <m:r>
                                <a:rPr lang="en-US" b="1">
                                  <a:latin typeface="Cambria Math" panose="02040503050406030204" pitchFamily="18" charset="0"/>
                                </a:rPr>
                                <m:t>𝐙</m:t>
                              </m:r>
                            </m:e>
                            <m:e>
                              <m:r>
                                <a:rPr lang="en-US" b="1">
                                  <a:latin typeface="Cambria Math" panose="02040503050406030204" pitchFamily="18" charset="0"/>
                                </a:rPr>
                                <m:t>𝐗</m:t>
                              </m:r>
                            </m:e>
                          </m:d>
                        </m:sub>
                      </m:sSub>
                      <m:d>
                        <m:dPr>
                          <m:ctrlPr>
                            <a:rPr lang="en-US" i="1">
                              <a:latin typeface="Cambria Math" panose="02040503050406030204" pitchFamily="18" charset="0"/>
                            </a:rPr>
                          </m:ctrlPr>
                        </m:dPr>
                        <m:e>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rPr>
                                <m:t>𝐙</m:t>
                              </m:r>
                              <m:r>
                                <a:rPr lang="en-US" i="1">
                                  <a:latin typeface="Cambria Math" panose="02040503050406030204" pitchFamily="18" charset="0"/>
                                </a:rPr>
                                <m:t>|</m:t>
                              </m:r>
                              <m:r>
                                <a:rPr lang="en-US" b="1">
                                  <a:latin typeface="Cambria Math" panose="02040503050406030204" pitchFamily="18" charset="0"/>
                                </a:rPr>
                                <m:t>𝐗</m:t>
                              </m:r>
                              <m:r>
                                <a:rPr lang="en-US" i="1">
                                  <a:latin typeface="Cambria Math" panose="02040503050406030204" pitchFamily="18" charset="0"/>
                                  <a:ea typeface="Cambria Math" panose="02040503050406030204" pitchFamily="18" charset="0"/>
                                </a:rPr>
                                <m:t>)</m:t>
                              </m:r>
                            </m:e>
                          </m:func>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m:t>
                          </m:r>
                          <m:r>
                            <a:rPr lang="en-US" i="1">
                              <a:latin typeface="Cambria Math" panose="02040503050406030204" pitchFamily="18" charset="0"/>
                            </a:rPr>
                            <m:t>(</m:t>
                          </m:r>
                          <m:r>
                            <a:rPr lang="en-US" b="1">
                              <a:latin typeface="Cambria Math" panose="02040503050406030204" pitchFamily="18" charset="0"/>
                            </a:rPr>
                            <m:t>𝐙</m:t>
                          </m:r>
                          <m:r>
                            <a:rPr lang="en-US" i="1">
                              <a:latin typeface="Cambria Math" panose="02040503050406030204" pitchFamily="18" charset="0"/>
                            </a:rPr>
                            <m:t>|</m:t>
                          </m:r>
                          <m:r>
                            <a:rPr lang="en-US" b="1">
                              <a:latin typeface="Cambria Math" panose="02040503050406030204" pitchFamily="18" charset="0"/>
                            </a:rPr>
                            <m:t>𝐗</m:t>
                          </m:r>
                          <m:r>
                            <a:rPr lang="en-US" i="1">
                              <a:latin typeface="Cambria Math" panose="02040503050406030204" pitchFamily="18" charset="0"/>
                            </a:rPr>
                            <m:t>)</m:t>
                          </m:r>
                        </m:sub>
                      </m:sSub>
                      <m:d>
                        <m:dPr>
                          <m:ctrlPr>
                            <a:rPr lang="en-US" i="1">
                              <a:latin typeface="Cambria Math" panose="02040503050406030204" pitchFamily="18" charset="0"/>
                            </a:rPr>
                          </m:ctrlPr>
                        </m:dPr>
                        <m:e>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m:rPr>
                                      <m:nor/>
                                    </m:rPr>
                                    <a:rPr lang="en-US" b="1">
                                      <a:latin typeface="Cambria Math" panose="02040503050406030204" pitchFamily="18" charset="0"/>
                                      <a:ea typeface="Cambria Math" panose="02040503050406030204" pitchFamily="18" charset="0"/>
                                    </a:rPr>
                                    <m:t>X</m:t>
                                  </m:r>
                                  <m:r>
                                    <m:rPr>
                                      <m:nor/>
                                    </m:rPr>
                                    <a:rPr lang="en-US" i="0" smtClean="0">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𝐙</m:t>
                                  </m:r>
                                </m:e>
                              </m:d>
                            </m:e>
                          </m:func>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d>
                        <m:dPr>
                          <m:ctrlPr>
                            <a:rPr lang="en-US" i="1">
                              <a:latin typeface="Cambria Math" panose="02040503050406030204" pitchFamily="18" charset="0"/>
                              <a:ea typeface="Cambria Math" panose="02040503050406030204" pitchFamily="18" charset="0"/>
                            </a:rPr>
                          </m:ctrlPr>
                        </m:dPr>
                        <m:e>
                          <m:r>
                            <a:rPr lang="en-US" b="1">
                              <a:latin typeface="Cambria Math" panose="02040503050406030204" pitchFamily="18" charset="0"/>
                            </a:rPr>
                            <m:t>𝐙</m:t>
                          </m:r>
                        </m:e>
                        <m:e>
                          <m:r>
                            <a:rPr lang="en-US" b="1">
                              <a:latin typeface="Cambria Math" panose="02040503050406030204" pitchFamily="18" charset="0"/>
                            </a:rPr>
                            <m:t>𝐗</m:t>
                          </m:r>
                        </m:e>
                      </m:d>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 name="Content Placeholder 2">
                <a:extLst>
                  <a:ext uri="{FF2B5EF4-FFF2-40B4-BE49-F238E27FC236}">
                    <a16:creationId xmlns:a16="http://schemas.microsoft.com/office/drawing/2014/main" id="{6A777868-A4E4-41A4-865F-AE32587957CA}"/>
                  </a:ext>
                </a:extLst>
              </p:cNvPr>
              <p:cNvSpPr>
                <a:spLocks noGrp="1" noRot="1" noChangeAspect="1" noMove="1" noResize="1" noEditPoints="1" noAdjustHandles="1" noChangeArrowheads="1" noChangeShapeType="1" noTextEdit="1"/>
              </p:cNvSpPr>
              <p:nvPr>
                <p:ph idx="1"/>
              </p:nvPr>
            </p:nvSpPr>
            <p:spPr>
              <a:xfrm>
                <a:off x="359044" y="2222287"/>
                <a:ext cx="11022954" cy="3636511"/>
              </a:xfr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hought Bubble: Cloud 6">
                <a:extLst>
                  <a:ext uri="{FF2B5EF4-FFF2-40B4-BE49-F238E27FC236}">
                    <a16:creationId xmlns:a16="http://schemas.microsoft.com/office/drawing/2014/main" id="{B50A93EA-DFAC-46EE-9807-D8804EB71306}"/>
                  </a:ext>
                </a:extLst>
              </p:cNvPr>
              <p:cNvSpPr/>
              <p:nvPr/>
            </p:nvSpPr>
            <p:spPr>
              <a:xfrm>
                <a:off x="5091194" y="1914041"/>
                <a:ext cx="4130298" cy="97045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𝐾𝐿</m:t>
                          </m:r>
                        </m:sub>
                      </m:s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d>
                        <m:dPr>
                          <m:begChr m:val="|"/>
                          <m:ctrlPr>
                            <a:rPr lang="en-US" i="1">
                              <a:latin typeface="Cambria Math" panose="02040503050406030204" pitchFamily="18" charset="0"/>
                            </a:rPr>
                          </m:ctrlPr>
                        </m:dPr>
                        <m:e>
                          <m:r>
                            <a:rPr lang="en-US" i="1">
                              <a:latin typeface="Cambria Math" panose="02040503050406030204" pitchFamily="18" charset="0"/>
                            </a:rPr>
                            <m:t>𝑞</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𝑝</m:t>
                          </m:r>
                        </m:sub>
                      </m:sSub>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e>
                              </m:d>
                            </m:num>
                            <m:den>
                              <m:r>
                                <a:rPr lang="en-US" i="1">
                                  <a:latin typeface="Cambria Math" panose="02040503050406030204" pitchFamily="18" charset="0"/>
                                </a:rPr>
                                <m:t>𝑞</m:t>
                              </m:r>
                              <m:d>
                                <m:dPr>
                                  <m:ctrlPr>
                                    <a:rPr lang="en-US" i="1">
                                      <a:latin typeface="Cambria Math" panose="02040503050406030204" pitchFamily="18" charset="0"/>
                                    </a:rPr>
                                  </m:ctrlPr>
                                </m:dPr>
                                <m:e>
                                  <m:r>
                                    <a:rPr lang="en-US" i="1">
                                      <a:latin typeface="Cambria Math" panose="02040503050406030204" pitchFamily="18" charset="0"/>
                                    </a:rPr>
                                    <m:t>𝑥</m:t>
                                  </m:r>
                                </m:e>
                              </m:d>
                            </m:den>
                          </m:f>
                        </m:e>
                      </m:func>
                    </m:oMath>
                  </m:oMathPara>
                </a14:m>
                <a:endParaRPr lang="en-US" dirty="0"/>
              </a:p>
            </p:txBody>
          </p:sp>
        </mc:Choice>
        <mc:Fallback>
          <p:sp>
            <p:nvSpPr>
              <p:cNvPr id="7" name="Thought Bubble: Cloud 6">
                <a:extLst>
                  <a:ext uri="{FF2B5EF4-FFF2-40B4-BE49-F238E27FC236}">
                    <a16:creationId xmlns:a16="http://schemas.microsoft.com/office/drawing/2014/main" id="{B50A93EA-DFAC-46EE-9807-D8804EB71306}"/>
                  </a:ext>
                </a:extLst>
              </p:cNvPr>
              <p:cNvSpPr>
                <a:spLocks noRot="1" noChangeAspect="1" noMove="1" noResize="1" noEditPoints="1" noAdjustHandles="1" noChangeArrowheads="1" noChangeShapeType="1" noTextEdit="1"/>
              </p:cNvSpPr>
              <p:nvPr/>
            </p:nvSpPr>
            <p:spPr>
              <a:xfrm>
                <a:off x="5091194" y="1914041"/>
                <a:ext cx="4130298" cy="970450"/>
              </a:xfrm>
              <a:prstGeom prst="cloudCallou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hought Bubble: Cloud 7">
                <a:extLst>
                  <a:ext uri="{FF2B5EF4-FFF2-40B4-BE49-F238E27FC236}">
                    <a16:creationId xmlns:a16="http://schemas.microsoft.com/office/drawing/2014/main" id="{37221455-6EBC-4FDC-B95B-ED268884C81F}"/>
                  </a:ext>
                </a:extLst>
              </p:cNvPr>
              <p:cNvSpPr/>
              <p:nvPr/>
            </p:nvSpPr>
            <p:spPr>
              <a:xfrm>
                <a:off x="5315919" y="5176434"/>
                <a:ext cx="4657240" cy="867905"/>
              </a:xfrm>
              <a:prstGeom prst="cloudCallout">
                <a:avLst>
                  <a:gd name="adj1" fmla="val -22829"/>
                  <a:gd name="adj2" fmla="val -598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sub>
                        <m:sup/>
                        <m:e>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e>
                              </m:d>
                            </m:e>
                          </m:func>
                        </m:e>
                      </m:nary>
                    </m:oMath>
                  </m:oMathPara>
                </a14:m>
                <a:endParaRPr lang="en-US" dirty="0"/>
              </a:p>
            </p:txBody>
          </p:sp>
        </mc:Choice>
        <mc:Fallback>
          <p:sp>
            <p:nvSpPr>
              <p:cNvPr id="8" name="Thought Bubble: Cloud 7">
                <a:extLst>
                  <a:ext uri="{FF2B5EF4-FFF2-40B4-BE49-F238E27FC236}">
                    <a16:creationId xmlns:a16="http://schemas.microsoft.com/office/drawing/2014/main" id="{37221455-6EBC-4FDC-B95B-ED268884C81F}"/>
                  </a:ext>
                </a:extLst>
              </p:cNvPr>
              <p:cNvSpPr>
                <a:spLocks noRot="1" noChangeAspect="1" noMove="1" noResize="1" noEditPoints="1" noAdjustHandles="1" noChangeArrowheads="1" noChangeShapeType="1" noTextEdit="1"/>
              </p:cNvSpPr>
              <p:nvPr/>
            </p:nvSpPr>
            <p:spPr>
              <a:xfrm>
                <a:off x="5315919" y="5176434"/>
                <a:ext cx="4657240" cy="867905"/>
              </a:xfrm>
              <a:prstGeom prst="cloudCallout">
                <a:avLst>
                  <a:gd name="adj1" fmla="val -22829"/>
                  <a:gd name="adj2" fmla="val -59821"/>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7116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4A935-E47B-4823-9F73-D2C0C52223EE}"/>
              </a:ext>
            </a:extLst>
          </p:cNvPr>
          <p:cNvSpPr>
            <a:spLocks noGrp="1"/>
          </p:cNvSpPr>
          <p:nvPr>
            <p:ph type="title"/>
          </p:nvPr>
        </p:nvSpPr>
        <p:spPr/>
        <p:txBody>
          <a:bodyPr/>
          <a:lstStyle/>
          <a:p>
            <a:r>
              <a:rPr lang="en-US" dirty="0"/>
              <a:t>Variational Inference</a:t>
            </a:r>
          </a:p>
        </p:txBody>
      </p:sp>
      <p:sp>
        <p:nvSpPr>
          <p:cNvPr id="5" name="Text Placeholder 4">
            <a:extLst>
              <a:ext uri="{FF2B5EF4-FFF2-40B4-BE49-F238E27FC236}">
                <a16:creationId xmlns:a16="http://schemas.microsoft.com/office/drawing/2014/main" id="{8CC682D7-E569-4825-AF77-76C53ED4DD6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035865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DDBE-B0D0-49CD-905D-7AB9EAF40534}"/>
              </a:ext>
            </a:extLst>
          </p:cNvPr>
          <p:cNvSpPr>
            <a:spLocks noGrp="1"/>
          </p:cNvSpPr>
          <p:nvPr>
            <p:ph type="title"/>
          </p:nvPr>
        </p:nvSpPr>
        <p:spPr/>
        <p:txBody>
          <a:bodyPr/>
          <a:lstStyle/>
          <a:p>
            <a:r>
              <a:rPr lang="en-US" dirty="0"/>
              <a:t>VAE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E934B0E-C2BA-43BA-A6A1-E987C8A42DCF}"/>
                  </a:ext>
                </a:extLst>
              </p:cNvPr>
              <p:cNvSpPr>
                <a:spLocks noGrp="1"/>
              </p:cNvSpPr>
              <p:nvPr>
                <p:ph idx="1"/>
              </p:nvPr>
            </p:nvSpPr>
            <p:spPr>
              <a:xfrm>
                <a:off x="818712" y="2222287"/>
                <a:ext cx="10554574" cy="970451"/>
              </a:xfrm>
            </p:spPr>
            <p:txBody>
              <a:bodyPr/>
              <a:lstStyle/>
              <a:p>
                <a:pPr marL="0" indent="0" algn="just">
                  <a:buNone/>
                </a:pPr>
                <a:r>
                  <a:rPr lang="en-US" dirty="0"/>
                  <a:t>We can further construct the VAE probabilistic model into a neural network architecture where the encoder model learns a mapping from </a:t>
                </a:r>
                <a14:m>
                  <m:oMath xmlns:m="http://schemas.openxmlformats.org/officeDocument/2006/math">
                    <m:r>
                      <a:rPr lang="en-US" b="1" i="0" smtClean="0">
                        <a:latin typeface="Cambria Math" panose="02040503050406030204" pitchFamily="18" charset="0"/>
                      </a:rPr>
                      <m:t>𝐗</m:t>
                    </m:r>
                  </m:oMath>
                </a14:m>
                <a:r>
                  <a:rPr lang="en-US" dirty="0"/>
                  <a:t> to </a:t>
                </a:r>
                <a14:m>
                  <m:oMath xmlns:m="http://schemas.openxmlformats.org/officeDocument/2006/math">
                    <m:r>
                      <a:rPr lang="en-US" b="1" i="0" smtClean="0">
                        <a:latin typeface="Cambria Math" panose="02040503050406030204" pitchFamily="18" charset="0"/>
                      </a:rPr>
                      <m:t>𝐙</m:t>
                    </m:r>
                  </m:oMath>
                </a14:m>
                <a:r>
                  <a:rPr lang="en-US" dirty="0"/>
                  <a:t> and the decoder model learns a mapping from </a:t>
                </a:r>
                <a14:m>
                  <m:oMath xmlns:m="http://schemas.openxmlformats.org/officeDocument/2006/math">
                    <m:r>
                      <a:rPr lang="en-US" b="1">
                        <a:latin typeface="Cambria Math" panose="02040503050406030204" pitchFamily="18" charset="0"/>
                      </a:rPr>
                      <m:t>𝐙</m:t>
                    </m:r>
                  </m:oMath>
                </a14:m>
                <a:r>
                  <a:rPr lang="en-US" dirty="0"/>
                  <a:t> back to </a:t>
                </a:r>
                <a14:m>
                  <m:oMath xmlns:m="http://schemas.openxmlformats.org/officeDocument/2006/math">
                    <m:r>
                      <a:rPr lang="en-US" b="1">
                        <a:latin typeface="Cambria Math" panose="02040503050406030204" pitchFamily="18" charset="0"/>
                      </a:rPr>
                      <m:t>𝐗</m:t>
                    </m:r>
                  </m:oMath>
                </a14:m>
                <a:r>
                  <a:rPr lang="en-US" dirty="0"/>
                  <a:t>.</a:t>
                </a:r>
              </a:p>
            </p:txBody>
          </p:sp>
        </mc:Choice>
        <mc:Fallback>
          <p:sp>
            <p:nvSpPr>
              <p:cNvPr id="3" name="Content Placeholder 2">
                <a:extLst>
                  <a:ext uri="{FF2B5EF4-FFF2-40B4-BE49-F238E27FC236}">
                    <a16:creationId xmlns:a16="http://schemas.microsoft.com/office/drawing/2014/main" id="{DE934B0E-C2BA-43BA-A6A1-E987C8A42DCF}"/>
                  </a:ext>
                </a:extLst>
              </p:cNvPr>
              <p:cNvSpPr>
                <a:spLocks noGrp="1" noRot="1" noChangeAspect="1" noMove="1" noResize="1" noEditPoints="1" noAdjustHandles="1" noChangeArrowheads="1" noChangeShapeType="1" noTextEdit="1"/>
              </p:cNvSpPr>
              <p:nvPr>
                <p:ph idx="1"/>
              </p:nvPr>
            </p:nvSpPr>
            <p:spPr>
              <a:xfrm>
                <a:off x="818712" y="2222287"/>
                <a:ext cx="10554574" cy="970451"/>
              </a:xfrm>
              <a:blipFill>
                <a:blip r:embed="rId2"/>
                <a:stretch>
                  <a:fillRect l="-462" t="-629" r="-462" b="-691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F410011E-94EA-4904-9061-607E3A0EC776}"/>
              </a:ext>
            </a:extLst>
          </p:cNvPr>
          <p:cNvPicPr>
            <a:picLocks noChangeAspect="1"/>
          </p:cNvPicPr>
          <p:nvPr/>
        </p:nvPicPr>
        <p:blipFill>
          <a:blip r:embed="rId3"/>
          <a:stretch>
            <a:fillRect/>
          </a:stretch>
        </p:blipFill>
        <p:spPr>
          <a:xfrm>
            <a:off x="2570700" y="3522716"/>
            <a:ext cx="7267575" cy="2943225"/>
          </a:xfrm>
          <a:prstGeom prst="rect">
            <a:avLst/>
          </a:prstGeom>
        </p:spPr>
      </p:pic>
    </p:spTree>
    <p:extLst>
      <p:ext uri="{BB962C8B-B14F-4D97-AF65-F5344CB8AC3E}">
        <p14:creationId xmlns:p14="http://schemas.microsoft.com/office/powerpoint/2010/main" val="21347725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638F-DB85-472C-BC13-E4C0690ABD46}"/>
              </a:ext>
            </a:extLst>
          </p:cNvPr>
          <p:cNvSpPr>
            <a:spLocks noGrp="1"/>
          </p:cNvSpPr>
          <p:nvPr>
            <p:ph type="title"/>
          </p:nvPr>
        </p:nvSpPr>
        <p:spPr/>
        <p:txBody>
          <a:bodyPr/>
          <a:lstStyle/>
          <a:p>
            <a:r>
              <a:rPr lang="en-US" dirty="0"/>
              <a:t>VAE</a:t>
            </a:r>
          </a:p>
        </p:txBody>
      </p:sp>
      <p:sp>
        <p:nvSpPr>
          <p:cNvPr id="3" name="Content Placeholder 2">
            <a:extLst>
              <a:ext uri="{FF2B5EF4-FFF2-40B4-BE49-F238E27FC236}">
                <a16:creationId xmlns:a16="http://schemas.microsoft.com/office/drawing/2014/main" id="{460D7621-07A7-4C2F-B1CF-9909B9A3392D}"/>
              </a:ext>
            </a:extLst>
          </p:cNvPr>
          <p:cNvSpPr>
            <a:spLocks noGrp="1"/>
          </p:cNvSpPr>
          <p:nvPr>
            <p:ph idx="1"/>
          </p:nvPr>
        </p:nvSpPr>
        <p:spPr/>
        <p:txBody>
          <a:bodyPr/>
          <a:lstStyle/>
          <a:p>
            <a:pPr marL="0" indent="0" algn="just">
              <a:buNone/>
            </a:pPr>
            <a:r>
              <a:rPr lang="en-US" dirty="0"/>
              <a:t>Rather than directly outputting values for the latent state as we would in a standard autoencoder, the encoder model of a VAE will output parameters describing a distribution for each dimension in the latent space. If we're assuming that our prior follows a normal distribution, we'll output two vectors describing the mean and variance of the latent state distributions. If we were to build a true multivariate Gaussian model, we'd need to define a covariance matrix describing how each of the dimensions are correlated. However, we'll make a simplifying assumption that our covariance matrix only has nonzero values on the diagonal, allowing us to describe this information in a simple vector.</a:t>
            </a:r>
          </a:p>
        </p:txBody>
      </p:sp>
    </p:spTree>
    <p:extLst>
      <p:ext uri="{BB962C8B-B14F-4D97-AF65-F5344CB8AC3E}">
        <p14:creationId xmlns:p14="http://schemas.microsoft.com/office/powerpoint/2010/main" val="8373244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9123F-E912-4E6A-95C1-679091B2A420}"/>
              </a:ext>
            </a:extLst>
          </p:cNvPr>
          <p:cNvSpPr>
            <a:spLocks noGrp="1"/>
          </p:cNvSpPr>
          <p:nvPr>
            <p:ph type="title"/>
          </p:nvPr>
        </p:nvSpPr>
        <p:spPr/>
        <p:txBody>
          <a:bodyPr/>
          <a:lstStyle/>
          <a:p>
            <a:r>
              <a:rPr lang="en-US" dirty="0"/>
              <a:t>VAE</a:t>
            </a:r>
          </a:p>
        </p:txBody>
      </p:sp>
      <p:pic>
        <p:nvPicPr>
          <p:cNvPr id="4" name="Picture 3">
            <a:extLst>
              <a:ext uri="{FF2B5EF4-FFF2-40B4-BE49-F238E27FC236}">
                <a16:creationId xmlns:a16="http://schemas.microsoft.com/office/drawing/2014/main" id="{E5FC13B9-1571-4D24-AAA8-BA9B9B4A0678}"/>
              </a:ext>
            </a:extLst>
          </p:cNvPr>
          <p:cNvPicPr>
            <a:picLocks noChangeAspect="1"/>
          </p:cNvPicPr>
          <p:nvPr/>
        </p:nvPicPr>
        <p:blipFill>
          <a:blip r:embed="rId2"/>
          <a:stretch>
            <a:fillRect/>
          </a:stretch>
        </p:blipFill>
        <p:spPr>
          <a:xfrm>
            <a:off x="2318853" y="2591287"/>
            <a:ext cx="7724775" cy="3819525"/>
          </a:xfrm>
          <a:prstGeom prst="rect">
            <a:avLst/>
          </a:prstGeom>
        </p:spPr>
      </p:pic>
    </p:spTree>
    <p:extLst>
      <p:ext uri="{BB962C8B-B14F-4D97-AF65-F5344CB8AC3E}">
        <p14:creationId xmlns:p14="http://schemas.microsoft.com/office/powerpoint/2010/main" val="37694194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19C4D-DA74-4A4B-A242-D8078A20FA8E}"/>
              </a:ext>
            </a:extLst>
          </p:cNvPr>
          <p:cNvSpPr>
            <a:spLocks noGrp="1"/>
          </p:cNvSpPr>
          <p:nvPr>
            <p:ph type="title"/>
          </p:nvPr>
        </p:nvSpPr>
        <p:spPr/>
        <p:txBody>
          <a:bodyPr/>
          <a:lstStyle/>
          <a:p>
            <a:r>
              <a:rPr lang="en-US" dirty="0"/>
              <a:t>VAE in TFP and </a:t>
            </a:r>
            <a:r>
              <a:rPr lang="en-US" dirty="0" err="1"/>
              <a:t>Keras</a:t>
            </a:r>
            <a:endParaRPr lang="en-US" dirty="0"/>
          </a:p>
        </p:txBody>
      </p:sp>
      <p:sp>
        <p:nvSpPr>
          <p:cNvPr id="3" name="Content Placeholder 2">
            <a:extLst>
              <a:ext uri="{FF2B5EF4-FFF2-40B4-BE49-F238E27FC236}">
                <a16:creationId xmlns:a16="http://schemas.microsoft.com/office/drawing/2014/main" id="{85A8B520-2B05-4DD4-B37A-4AC8488A51F9}"/>
              </a:ext>
            </a:extLst>
          </p:cNvPr>
          <p:cNvSpPr>
            <a:spLocks noGrp="1"/>
          </p:cNvSpPr>
          <p:nvPr>
            <p:ph idx="1"/>
          </p:nvPr>
        </p:nvSpPr>
        <p:spPr/>
        <p:txBody>
          <a:bodyPr>
            <a:normAutofit/>
          </a:bodyPr>
          <a:lstStyle/>
          <a:p>
            <a:pPr marL="0" indent="0">
              <a:buNone/>
            </a:pPr>
            <a:r>
              <a:rPr lang="en-US" sz="1400" dirty="0" err="1">
                <a:latin typeface="Consolas" panose="020B0609020204030204" pitchFamily="49" charset="0"/>
              </a:rPr>
              <a:t>xdim</a:t>
            </a:r>
            <a:r>
              <a:rPr lang="en-US" sz="1400" dirty="0">
                <a:latin typeface="Consolas" panose="020B0609020204030204" pitchFamily="49" charset="0"/>
              </a:rPr>
              <a:t>, d, </a:t>
            </a:r>
            <a:r>
              <a:rPr lang="en-US" sz="1400" dirty="0" err="1">
                <a:latin typeface="Consolas" panose="020B0609020204030204" pitchFamily="49" charset="0"/>
              </a:rPr>
              <a:t>zdim</a:t>
            </a:r>
            <a:r>
              <a:rPr lang="en-US" sz="1400" dirty="0">
                <a:latin typeface="Consolas" panose="020B0609020204030204" pitchFamily="49" charset="0"/>
              </a:rPr>
              <a:t> = 784, 200, 2</a:t>
            </a:r>
          </a:p>
          <a:p>
            <a:pPr marL="0" indent="0">
              <a:buNone/>
            </a:pPr>
            <a:r>
              <a:rPr lang="en-US" sz="1400" dirty="0" err="1">
                <a:latin typeface="Consolas" panose="020B0609020204030204" pitchFamily="49" charset="0"/>
              </a:rPr>
              <a:t>gen_net</a:t>
            </a:r>
            <a:r>
              <a:rPr lang="en-US" sz="1400" dirty="0">
                <a:latin typeface="Consolas" panose="020B0609020204030204" pitchFamily="49" charset="0"/>
              </a:rPr>
              <a:t> = </a:t>
            </a:r>
            <a:r>
              <a:rPr lang="en-US" sz="1400" dirty="0" err="1">
                <a:latin typeface="Consolas" panose="020B0609020204030204" pitchFamily="49" charset="0"/>
              </a:rPr>
              <a:t>tf.keras.Sequential</a:t>
            </a:r>
            <a:r>
              <a:rPr lang="en-US" sz="1400" dirty="0">
                <a:latin typeface="Consolas" panose="020B0609020204030204" pitchFamily="49" charset="0"/>
              </a:rPr>
              <a:t>([</a:t>
            </a:r>
            <a:r>
              <a:rPr lang="en-US" sz="1400" dirty="0" err="1">
                <a:latin typeface="Consolas" panose="020B0609020204030204" pitchFamily="49" charset="0"/>
              </a:rPr>
              <a:t>tf.keras.layers.Dense</a:t>
            </a:r>
            <a:r>
              <a:rPr lang="en-US" sz="1400" dirty="0">
                <a:latin typeface="Consolas" panose="020B0609020204030204" pitchFamily="49" charset="0"/>
              </a:rPr>
              <a:t>(d, activation=</a:t>
            </a:r>
            <a:r>
              <a:rPr lang="en-US" sz="1400" dirty="0" err="1">
                <a:latin typeface="Consolas" panose="020B0609020204030204" pitchFamily="49" charset="0"/>
              </a:rPr>
              <a:t>tf.nn.elu</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tf.keras.layers.Dense</a:t>
            </a:r>
            <a:r>
              <a:rPr lang="en-US" sz="1400" dirty="0">
                <a:latin typeface="Consolas" panose="020B0609020204030204" pitchFamily="49" charset="0"/>
              </a:rPr>
              <a:t>(d, activation=</a:t>
            </a:r>
            <a:r>
              <a:rPr lang="en-US" sz="1400" dirty="0" err="1">
                <a:latin typeface="Consolas" panose="020B0609020204030204" pitchFamily="49" charset="0"/>
              </a:rPr>
              <a:t>tf.nn.elu</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tf.keras.layers.Dense</a:t>
            </a:r>
            <a:r>
              <a:rPr lang="en-US" sz="1400" dirty="0">
                <a:latin typeface="Consolas" panose="020B0609020204030204" pitchFamily="49" charset="0"/>
              </a:rPr>
              <a:t>(</a:t>
            </a:r>
            <a:r>
              <a:rPr lang="en-US" sz="1400" dirty="0" err="1">
                <a:latin typeface="Consolas" panose="020B0609020204030204" pitchFamily="49" charset="0"/>
              </a:rPr>
              <a:t>xdim</a:t>
            </a:r>
            <a:r>
              <a:rPr lang="en-US" sz="1400" dirty="0">
                <a:latin typeface="Consolas" panose="020B0609020204030204" pitchFamily="49" charset="0"/>
              </a:rPr>
              <a:t>, activation=None)])</a:t>
            </a:r>
          </a:p>
          <a:p>
            <a:pPr marL="0" indent="0">
              <a:buNone/>
            </a:pPr>
            <a:r>
              <a:rPr lang="en-US" sz="1400" dirty="0" err="1">
                <a:latin typeface="Consolas" panose="020B0609020204030204" pitchFamily="49" charset="0"/>
              </a:rPr>
              <a:t>inference_net</a:t>
            </a:r>
            <a:r>
              <a:rPr lang="en-US" sz="1400" dirty="0">
                <a:latin typeface="Consolas" panose="020B0609020204030204" pitchFamily="49" charset="0"/>
              </a:rPr>
              <a:t> = </a:t>
            </a:r>
            <a:r>
              <a:rPr lang="en-US" sz="1400" dirty="0" err="1">
                <a:latin typeface="Consolas" panose="020B0609020204030204" pitchFamily="49" charset="0"/>
              </a:rPr>
              <a:t>tf.keras.Sequential</a:t>
            </a:r>
            <a:r>
              <a:rPr lang="en-US" sz="1400" dirty="0">
                <a:latin typeface="Consolas" panose="020B0609020204030204" pitchFamily="49" charset="0"/>
              </a:rPr>
              <a:t>([</a:t>
            </a:r>
            <a:r>
              <a:rPr lang="en-US" sz="1400" dirty="0" err="1">
                <a:latin typeface="Consolas" panose="020B0609020204030204" pitchFamily="49" charset="0"/>
              </a:rPr>
              <a:t>tf.keras.layers.Dense</a:t>
            </a:r>
            <a:r>
              <a:rPr lang="en-US" sz="1400" dirty="0">
                <a:latin typeface="Consolas" panose="020B0609020204030204" pitchFamily="49" charset="0"/>
              </a:rPr>
              <a:t>(d, activation=</a:t>
            </a:r>
            <a:r>
              <a:rPr lang="en-US" sz="1400" dirty="0" err="1">
                <a:latin typeface="Consolas" panose="020B0609020204030204" pitchFamily="49" charset="0"/>
              </a:rPr>
              <a:t>tf.nn.elu</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tf.keras.layers.Dense</a:t>
            </a:r>
            <a:r>
              <a:rPr lang="en-US" sz="1400" dirty="0">
                <a:latin typeface="Consolas" panose="020B0609020204030204" pitchFamily="49" charset="0"/>
              </a:rPr>
              <a:t>(d, activation=</a:t>
            </a:r>
            <a:r>
              <a:rPr lang="en-US" sz="1400" dirty="0" err="1">
                <a:latin typeface="Consolas" panose="020B0609020204030204" pitchFamily="49" charset="0"/>
              </a:rPr>
              <a:t>tf.nn.elu</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tf.keras.layers.Dense</a:t>
            </a:r>
            <a:r>
              <a:rPr lang="en-US" sz="1400" dirty="0">
                <a:latin typeface="Consolas" panose="020B0609020204030204" pitchFamily="49" charset="0"/>
              </a:rPr>
              <a:t>(2*</a:t>
            </a:r>
            <a:r>
              <a:rPr lang="en-US" sz="1400" dirty="0" err="1">
                <a:latin typeface="Consolas" panose="020B0609020204030204" pitchFamily="49" charset="0"/>
              </a:rPr>
              <a:t>zdim</a:t>
            </a:r>
            <a:r>
              <a:rPr lang="en-US" sz="1400" dirty="0">
                <a:latin typeface="Consolas" panose="020B0609020204030204" pitchFamily="49" charset="0"/>
              </a:rPr>
              <a:t>, activation=None)])</a:t>
            </a:r>
          </a:p>
        </p:txBody>
      </p:sp>
    </p:spTree>
    <p:extLst>
      <p:ext uri="{BB962C8B-B14F-4D97-AF65-F5344CB8AC3E}">
        <p14:creationId xmlns:p14="http://schemas.microsoft.com/office/powerpoint/2010/main" val="25908371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A787-BA20-4027-B420-D518E6E5E6BA}"/>
              </a:ext>
            </a:extLst>
          </p:cNvPr>
          <p:cNvSpPr>
            <a:spLocks noGrp="1"/>
          </p:cNvSpPr>
          <p:nvPr>
            <p:ph type="title"/>
          </p:nvPr>
        </p:nvSpPr>
        <p:spPr/>
        <p:txBody>
          <a:bodyPr/>
          <a:lstStyle/>
          <a:p>
            <a:r>
              <a:rPr lang="en-US" dirty="0"/>
              <a:t>VAE in TFP and </a:t>
            </a:r>
            <a:r>
              <a:rPr lang="en-US" dirty="0" err="1"/>
              <a:t>Keras</a:t>
            </a:r>
            <a:endParaRPr lang="en-US" dirty="0"/>
          </a:p>
        </p:txBody>
      </p:sp>
      <p:sp>
        <p:nvSpPr>
          <p:cNvPr id="3" name="Content Placeholder 2">
            <a:extLst>
              <a:ext uri="{FF2B5EF4-FFF2-40B4-BE49-F238E27FC236}">
                <a16:creationId xmlns:a16="http://schemas.microsoft.com/office/drawing/2014/main" id="{1A50AA66-F7AB-4FA2-8A01-1AE9EA645537}"/>
              </a:ext>
            </a:extLst>
          </p:cNvPr>
          <p:cNvSpPr>
            <a:spLocks noGrp="1"/>
          </p:cNvSpPr>
          <p:nvPr>
            <p:ph idx="1"/>
          </p:nvPr>
        </p:nvSpPr>
        <p:spPr>
          <a:xfrm>
            <a:off x="818712" y="2222287"/>
            <a:ext cx="10554574" cy="4325747"/>
          </a:xfrm>
        </p:spPr>
        <p:txBody>
          <a:bodyPr>
            <a:normAutofit/>
          </a:bodyPr>
          <a:lstStyle/>
          <a:p>
            <a:pPr marL="0" indent="0">
              <a:buNone/>
            </a:pPr>
            <a:r>
              <a:rPr lang="en-US" sz="1400" dirty="0">
                <a:latin typeface="Consolas" panose="020B0609020204030204" pitchFamily="49" charset="0"/>
              </a:rPr>
              <a:t>def </a:t>
            </a:r>
            <a:r>
              <a:rPr lang="en-US" sz="1400" dirty="0" err="1">
                <a:latin typeface="Consolas" panose="020B0609020204030204" pitchFamily="49" charset="0"/>
              </a:rPr>
              <a:t>generative_model</a:t>
            </a:r>
            <a:r>
              <a:rPr lang="en-US" sz="1400" dirty="0">
                <a:latin typeface="Consolas" panose="020B0609020204030204" pitchFamily="49" charset="0"/>
              </a:rPr>
              <a:t>(</a:t>
            </a:r>
            <a:r>
              <a:rPr lang="en-US" sz="1400" dirty="0" err="1">
                <a:latin typeface="Consolas" panose="020B0609020204030204" pitchFamily="49" charset="0"/>
              </a:rPr>
              <a:t>batch_size</a:t>
            </a:r>
            <a:r>
              <a:rPr lang="en-US" sz="1400" dirty="0">
                <a:latin typeface="Consolas" panose="020B0609020204030204" pitchFamily="49" charset="0"/>
              </a:rPr>
              <a:t>=None):</a:t>
            </a:r>
          </a:p>
          <a:p>
            <a:pPr marL="0" indent="0">
              <a:buNone/>
            </a:pPr>
            <a:r>
              <a:rPr lang="en-US" sz="1400" dirty="0">
                <a:latin typeface="Consolas" panose="020B0609020204030204" pitchFamily="49" charset="0"/>
              </a:rPr>
              <a:t>    z = </a:t>
            </a:r>
            <a:r>
              <a:rPr lang="en-US" sz="1400" dirty="0" err="1">
                <a:latin typeface="Consolas" panose="020B0609020204030204" pitchFamily="49" charset="0"/>
              </a:rPr>
              <a:t>ed.MultivariateNormalDiag</a:t>
            </a:r>
            <a:r>
              <a:rPr lang="en-US" sz="1400" dirty="0">
                <a:latin typeface="Consolas" panose="020B0609020204030204" pitchFamily="49" charset="0"/>
              </a:rPr>
              <a:t>(loc=</a:t>
            </a:r>
            <a:r>
              <a:rPr lang="en-US" sz="1400" dirty="0" err="1">
                <a:latin typeface="Consolas" panose="020B0609020204030204" pitchFamily="49" charset="0"/>
              </a:rPr>
              <a:t>tf.zeros</a:t>
            </a:r>
            <a:r>
              <a:rPr lang="en-US" sz="1400" dirty="0">
                <a:latin typeface="Consolas" panose="020B0609020204030204" pitchFamily="49" charset="0"/>
              </a:rPr>
              <a:t>([</a:t>
            </a:r>
            <a:r>
              <a:rPr lang="en-US" sz="1400" dirty="0" err="1">
                <a:latin typeface="Consolas" panose="020B0609020204030204" pitchFamily="49" charset="0"/>
              </a:rPr>
              <a:t>zdim</a:t>
            </a:r>
            <a:r>
              <a:rPr lang="en-US" sz="1400" dirty="0">
                <a:latin typeface="Consolas" panose="020B0609020204030204" pitchFamily="49" charset="0"/>
              </a:rPr>
              <a:t>]), </a:t>
            </a:r>
            <a:r>
              <a:rPr lang="en-US" sz="1400" dirty="0" err="1">
                <a:latin typeface="Consolas" panose="020B0609020204030204" pitchFamily="49" charset="0"/>
              </a:rPr>
              <a:t>scale_identity_multiplier</a:t>
            </a:r>
            <a:r>
              <a:rPr lang="en-US" sz="1400" dirty="0">
                <a:latin typeface="Consolas" panose="020B0609020204030204" pitchFamily="49" charset="0"/>
              </a:rPr>
              <a:t>=1.,</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sample_shape</a:t>
            </a:r>
            <a:r>
              <a:rPr lang="en-US" sz="1400" dirty="0">
                <a:latin typeface="Consolas" panose="020B0609020204030204" pitchFamily="49" charset="0"/>
              </a:rPr>
              <a:t>=</a:t>
            </a:r>
            <a:r>
              <a:rPr lang="en-US" sz="1400" dirty="0" err="1">
                <a:latin typeface="Consolas" panose="020B0609020204030204" pitchFamily="49" charset="0"/>
              </a:rPr>
              <a:t>batch_size</a:t>
            </a:r>
            <a:r>
              <a:rPr lang="en-US" sz="1400" dirty="0">
                <a:latin typeface="Consolas" panose="020B0609020204030204" pitchFamily="49" charset="0"/>
              </a:rPr>
              <a:t>, name='z')</a:t>
            </a:r>
          </a:p>
          <a:p>
            <a:pPr marL="0" indent="0">
              <a:buNone/>
            </a:pPr>
            <a:r>
              <a:rPr lang="en-US" sz="1400" dirty="0">
                <a:latin typeface="Consolas" panose="020B0609020204030204" pitchFamily="49" charset="0"/>
              </a:rPr>
              <a:t>    x = </a:t>
            </a:r>
            <a:r>
              <a:rPr lang="en-US" sz="1400" dirty="0" err="1">
                <a:latin typeface="Consolas" panose="020B0609020204030204" pitchFamily="49" charset="0"/>
              </a:rPr>
              <a:t>ed.Bernoulli</a:t>
            </a:r>
            <a:r>
              <a:rPr lang="en-US" sz="1400" dirty="0">
                <a:latin typeface="Consolas" panose="020B0609020204030204" pitchFamily="49" charset="0"/>
              </a:rPr>
              <a:t>(</a:t>
            </a:r>
            <a:r>
              <a:rPr lang="en-US" sz="1400" dirty="0" err="1">
                <a:latin typeface="Consolas" panose="020B0609020204030204" pitchFamily="49" charset="0"/>
              </a:rPr>
              <a:t>gen_net</a:t>
            </a:r>
            <a:r>
              <a:rPr lang="en-US" sz="1400" dirty="0">
                <a:latin typeface="Consolas" panose="020B0609020204030204" pitchFamily="49" charset="0"/>
              </a:rPr>
              <a:t>(z), name='x')</a:t>
            </a:r>
          </a:p>
          <a:p>
            <a:pPr marL="0" indent="0">
              <a:buNone/>
            </a:pPr>
            <a:r>
              <a:rPr lang="en-US" sz="1400" dirty="0">
                <a:latin typeface="Consolas" panose="020B0609020204030204" pitchFamily="49" charset="0"/>
              </a:rPr>
              <a:t>    return x</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def </a:t>
            </a:r>
            <a:r>
              <a:rPr lang="en-US" sz="1400" dirty="0" err="1">
                <a:latin typeface="Consolas" panose="020B0609020204030204" pitchFamily="49" charset="0"/>
              </a:rPr>
              <a:t>variational_model</a:t>
            </a:r>
            <a:r>
              <a:rPr lang="en-US" sz="1400" dirty="0">
                <a:latin typeface="Consolas" panose="020B0609020204030204" pitchFamily="49" charset="0"/>
              </a:rPr>
              <a:t>(x):</a:t>
            </a:r>
          </a:p>
          <a:p>
            <a:pPr marL="0" indent="0">
              <a:buNone/>
            </a:pPr>
            <a:r>
              <a:rPr lang="en-US" sz="1400" dirty="0">
                <a:latin typeface="Consolas" panose="020B0609020204030204" pitchFamily="49" charset="0"/>
              </a:rPr>
              <a:t>    outs = </a:t>
            </a:r>
            <a:r>
              <a:rPr lang="en-US" sz="1400" dirty="0" err="1">
                <a:latin typeface="Consolas" panose="020B0609020204030204" pitchFamily="49" charset="0"/>
              </a:rPr>
              <a:t>inference_net</a:t>
            </a:r>
            <a:r>
              <a:rPr lang="en-US" sz="1400" dirty="0">
                <a:latin typeface="Consolas" panose="020B0609020204030204" pitchFamily="49" charset="0"/>
              </a:rPr>
              <a:t>(x)</a:t>
            </a:r>
          </a:p>
          <a:p>
            <a:pPr marL="0" indent="0">
              <a:buNone/>
            </a:pPr>
            <a:r>
              <a:rPr lang="en-US" sz="1400" dirty="0">
                <a:latin typeface="Consolas" panose="020B0609020204030204" pitchFamily="49" charset="0"/>
              </a:rPr>
              <a:t>    _loc, _scale = outs[:, :</a:t>
            </a:r>
            <a:r>
              <a:rPr lang="en-US" sz="1400" dirty="0" err="1">
                <a:latin typeface="Consolas" panose="020B0609020204030204" pitchFamily="49" charset="0"/>
              </a:rPr>
              <a:t>zdim</a:t>
            </a:r>
            <a:r>
              <a:rPr lang="en-US" sz="1400" dirty="0">
                <a:latin typeface="Consolas" panose="020B0609020204030204" pitchFamily="49" charset="0"/>
              </a:rPr>
              <a:t>], 1e-3 + </a:t>
            </a:r>
            <a:r>
              <a:rPr lang="en-US" sz="1400" dirty="0" err="1">
                <a:latin typeface="Consolas" panose="020B0609020204030204" pitchFamily="49" charset="0"/>
              </a:rPr>
              <a:t>tf.nn.softplus</a:t>
            </a:r>
            <a:r>
              <a:rPr lang="en-US" sz="1400" dirty="0">
                <a:latin typeface="Consolas" panose="020B0609020204030204" pitchFamily="49" charset="0"/>
              </a:rPr>
              <a:t>(outs[:, </a:t>
            </a:r>
            <a:r>
              <a:rPr lang="en-US" sz="1400" dirty="0" err="1">
                <a:latin typeface="Consolas" panose="020B0609020204030204" pitchFamily="49" charset="0"/>
              </a:rPr>
              <a:t>zdim</a:t>
            </a:r>
            <a:r>
              <a:rPr lang="en-US" sz="1400" dirty="0">
                <a:latin typeface="Consolas" panose="020B0609020204030204" pitchFamily="49" charset="0"/>
              </a:rPr>
              <a:t>:])</a:t>
            </a:r>
          </a:p>
          <a:p>
            <a:pPr marL="0" indent="0">
              <a:buNone/>
            </a:pPr>
            <a:r>
              <a:rPr lang="en-US" sz="1400" dirty="0">
                <a:latin typeface="Consolas" panose="020B0609020204030204" pitchFamily="49" charset="0"/>
              </a:rPr>
              <a:t>    z = </a:t>
            </a:r>
            <a:r>
              <a:rPr lang="en-US" sz="1400" dirty="0" err="1">
                <a:latin typeface="Consolas" panose="020B0609020204030204" pitchFamily="49" charset="0"/>
              </a:rPr>
              <a:t>ed.MultivariateNormalDiag</a:t>
            </a:r>
            <a:r>
              <a:rPr lang="en-US" sz="1400" dirty="0">
                <a:latin typeface="Consolas" panose="020B0609020204030204" pitchFamily="49" charset="0"/>
              </a:rPr>
              <a:t>(loc=_loc, </a:t>
            </a:r>
            <a:r>
              <a:rPr lang="en-US" sz="1400" dirty="0" err="1">
                <a:latin typeface="Consolas" panose="020B0609020204030204" pitchFamily="49" charset="0"/>
              </a:rPr>
              <a:t>scale_diag</a:t>
            </a:r>
            <a:r>
              <a:rPr lang="en-US" sz="1400" dirty="0">
                <a:latin typeface="Consolas" panose="020B0609020204030204" pitchFamily="49" charset="0"/>
              </a:rPr>
              <a:t>=_scale, name='</a:t>
            </a:r>
            <a:r>
              <a:rPr lang="en-US" sz="1400" dirty="0" err="1">
                <a:latin typeface="Consolas" panose="020B0609020204030204" pitchFamily="49" charset="0"/>
              </a:rPr>
              <a:t>z_posterior</a:t>
            </a:r>
            <a:r>
              <a:rPr lang="en-US" sz="1400" dirty="0">
                <a:latin typeface="Consolas" panose="020B0609020204030204" pitchFamily="49" charset="0"/>
              </a:rPr>
              <a:t>')</a:t>
            </a:r>
          </a:p>
          <a:p>
            <a:pPr marL="0" indent="0">
              <a:buNone/>
            </a:pPr>
            <a:r>
              <a:rPr lang="en-US" sz="1400" dirty="0">
                <a:latin typeface="Consolas" panose="020B0609020204030204" pitchFamily="49" charset="0"/>
              </a:rPr>
              <a:t>    return z</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log_joint</a:t>
            </a:r>
            <a:r>
              <a:rPr lang="en-US" sz="1400" dirty="0">
                <a:latin typeface="Consolas" panose="020B0609020204030204" pitchFamily="49" charset="0"/>
              </a:rPr>
              <a:t> = </a:t>
            </a:r>
            <a:r>
              <a:rPr lang="en-US" sz="1400" dirty="0" err="1">
                <a:latin typeface="Consolas" panose="020B0609020204030204" pitchFamily="49" charset="0"/>
              </a:rPr>
              <a:t>ed.make_log_joint_fn</a:t>
            </a:r>
            <a:r>
              <a:rPr lang="en-US" sz="1400" dirty="0">
                <a:latin typeface="Consolas" panose="020B0609020204030204" pitchFamily="49" charset="0"/>
              </a:rPr>
              <a:t>(</a:t>
            </a:r>
            <a:r>
              <a:rPr lang="en-US" sz="1400" dirty="0" err="1">
                <a:latin typeface="Consolas" panose="020B0609020204030204" pitchFamily="49" charset="0"/>
              </a:rPr>
              <a:t>generative_model</a:t>
            </a:r>
            <a:r>
              <a:rPr lang="en-US" sz="1400" dirty="0">
                <a:latin typeface="Consolas" panose="020B0609020204030204" pitchFamily="49" charset="0"/>
              </a:rPr>
              <a:t>)</a:t>
            </a:r>
          </a:p>
        </p:txBody>
      </p:sp>
    </p:spTree>
    <p:extLst>
      <p:ext uri="{BB962C8B-B14F-4D97-AF65-F5344CB8AC3E}">
        <p14:creationId xmlns:p14="http://schemas.microsoft.com/office/powerpoint/2010/main" val="3196020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DAA7-8FDC-4491-931A-07D8A3A2C615}"/>
              </a:ext>
            </a:extLst>
          </p:cNvPr>
          <p:cNvSpPr>
            <a:spLocks noGrp="1"/>
          </p:cNvSpPr>
          <p:nvPr>
            <p:ph type="title"/>
          </p:nvPr>
        </p:nvSpPr>
        <p:spPr/>
        <p:txBody>
          <a:bodyPr/>
          <a:lstStyle/>
          <a:p>
            <a:r>
              <a:rPr lang="en-US" dirty="0"/>
              <a:t>VAE in TFP and </a:t>
            </a:r>
            <a:r>
              <a:rPr lang="en-US" dirty="0" err="1"/>
              <a:t>Keras</a:t>
            </a:r>
            <a:endParaRPr lang="en-US" dirty="0"/>
          </a:p>
        </p:txBody>
      </p:sp>
      <p:sp>
        <p:nvSpPr>
          <p:cNvPr id="3" name="Content Placeholder 2">
            <a:extLst>
              <a:ext uri="{FF2B5EF4-FFF2-40B4-BE49-F238E27FC236}">
                <a16:creationId xmlns:a16="http://schemas.microsoft.com/office/drawing/2014/main" id="{E8C60B70-5107-4FA0-ABA9-927C0862468D}"/>
              </a:ext>
            </a:extLst>
          </p:cNvPr>
          <p:cNvSpPr>
            <a:spLocks noGrp="1"/>
          </p:cNvSpPr>
          <p:nvPr>
            <p:ph idx="1"/>
          </p:nvPr>
        </p:nvSpPr>
        <p:spPr/>
        <p:txBody>
          <a:bodyPr>
            <a:normAutofit/>
          </a:bodyPr>
          <a:lstStyle/>
          <a:p>
            <a:pPr marL="0" indent="0">
              <a:buNone/>
            </a:pPr>
            <a:r>
              <a:rPr lang="en-US" sz="1400" dirty="0">
                <a:latin typeface="Consolas" panose="020B0609020204030204" pitchFamily="49" charset="0"/>
              </a:rPr>
              <a:t>def </a:t>
            </a:r>
            <a:r>
              <a:rPr lang="en-US" sz="1400" dirty="0" err="1">
                <a:latin typeface="Consolas" panose="020B0609020204030204" pitchFamily="49" charset="0"/>
              </a:rPr>
              <a:t>get_loss</a:t>
            </a:r>
            <a:r>
              <a:rPr lang="en-US" sz="1400" dirty="0">
                <a:latin typeface="Consolas" panose="020B0609020204030204" pitchFamily="49" charset="0"/>
              </a:rPr>
              <a:t>(inputs):</a:t>
            </a:r>
          </a:p>
          <a:p>
            <a:pPr marL="0" indent="0">
              <a:buNone/>
            </a:pPr>
            <a:r>
              <a:rPr lang="en-US" sz="1400" dirty="0">
                <a:latin typeface="Consolas" panose="020B0609020204030204" pitchFamily="49" charset="0"/>
              </a:rPr>
              <a:t>    z = </a:t>
            </a:r>
            <a:r>
              <a:rPr lang="en-US" sz="1400" dirty="0" err="1">
                <a:latin typeface="Consolas" panose="020B0609020204030204" pitchFamily="49" charset="0"/>
              </a:rPr>
              <a:t>variational_model</a:t>
            </a:r>
            <a:r>
              <a:rPr lang="en-US" sz="1400" dirty="0">
                <a:latin typeface="Consolas" panose="020B0609020204030204" pitchFamily="49" charset="0"/>
              </a:rPr>
              <a:t>(inputs)</a:t>
            </a:r>
          </a:p>
          <a:p>
            <a:pPr marL="0" indent="0">
              <a:buNone/>
            </a:pPr>
            <a:r>
              <a:rPr lang="en-US" sz="1400" dirty="0">
                <a:latin typeface="Consolas" panose="020B0609020204030204" pitchFamily="49" charset="0"/>
              </a:rPr>
              <a:t>    energy = </a:t>
            </a:r>
            <a:r>
              <a:rPr lang="en-US" sz="1400" dirty="0" err="1">
                <a:latin typeface="Consolas" panose="020B0609020204030204" pitchFamily="49" charset="0"/>
              </a:rPr>
              <a:t>log_joint</a:t>
            </a:r>
            <a:r>
              <a:rPr lang="en-US" sz="1400" dirty="0">
                <a:latin typeface="Consolas" panose="020B0609020204030204" pitchFamily="49" charset="0"/>
              </a:rPr>
              <a:t>(z=z, x=inputs)</a:t>
            </a:r>
          </a:p>
          <a:p>
            <a:pPr marL="0" indent="0">
              <a:buNone/>
            </a:pPr>
            <a:r>
              <a:rPr lang="en-US" sz="1400" dirty="0">
                <a:latin typeface="Consolas" panose="020B0609020204030204" pitchFamily="49" charset="0"/>
              </a:rPr>
              <a:t>    entropy = </a:t>
            </a:r>
            <a:r>
              <a:rPr lang="en-US" sz="1400" dirty="0" err="1">
                <a:latin typeface="Consolas" panose="020B0609020204030204" pitchFamily="49" charset="0"/>
              </a:rPr>
              <a:t>tf.reduce_sum</a:t>
            </a:r>
            <a:r>
              <a:rPr lang="en-US" sz="1400" dirty="0">
                <a:latin typeface="Consolas" panose="020B0609020204030204" pitchFamily="49" charset="0"/>
              </a:rPr>
              <a:t>(</a:t>
            </a:r>
            <a:r>
              <a:rPr lang="en-US" sz="1400" dirty="0" err="1">
                <a:latin typeface="Consolas" panose="020B0609020204030204" pitchFamily="49" charset="0"/>
              </a:rPr>
              <a:t>z.distribution.entropy</a:t>
            </a:r>
            <a:r>
              <a:rPr lang="en-US" sz="1400" dirty="0">
                <a:latin typeface="Consolas" panose="020B0609020204030204" pitchFamily="49" charset="0"/>
              </a:rPr>
              <a:t>())</a:t>
            </a:r>
          </a:p>
          <a:p>
            <a:pPr marL="0" indent="0">
              <a:buNone/>
            </a:pPr>
            <a:r>
              <a:rPr lang="en-US" sz="1400" dirty="0">
                <a:latin typeface="Consolas" panose="020B0609020204030204" pitchFamily="49" charset="0"/>
              </a:rPr>
              <a:t>    return (-energy - entropy)</a:t>
            </a:r>
          </a:p>
        </p:txBody>
      </p:sp>
    </p:spTree>
    <p:extLst>
      <p:ext uri="{BB962C8B-B14F-4D97-AF65-F5344CB8AC3E}">
        <p14:creationId xmlns:p14="http://schemas.microsoft.com/office/powerpoint/2010/main" val="26647350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AA83-E2D0-4973-BE49-6EB529191E28}"/>
              </a:ext>
            </a:extLst>
          </p:cNvPr>
          <p:cNvSpPr>
            <a:spLocks noGrp="1"/>
          </p:cNvSpPr>
          <p:nvPr>
            <p:ph type="title"/>
          </p:nvPr>
        </p:nvSpPr>
        <p:spPr/>
        <p:txBody>
          <a:bodyPr/>
          <a:lstStyle/>
          <a:p>
            <a:r>
              <a:rPr lang="en-US" dirty="0"/>
              <a:t>VAE in TFP and </a:t>
            </a:r>
            <a:r>
              <a:rPr lang="en-US" dirty="0" err="1"/>
              <a:t>Keras</a:t>
            </a:r>
            <a:endParaRPr lang="en-US" dirty="0"/>
          </a:p>
        </p:txBody>
      </p:sp>
      <p:sp>
        <p:nvSpPr>
          <p:cNvPr id="3" name="Content Placeholder 2">
            <a:extLst>
              <a:ext uri="{FF2B5EF4-FFF2-40B4-BE49-F238E27FC236}">
                <a16:creationId xmlns:a16="http://schemas.microsoft.com/office/drawing/2014/main" id="{8F89D5B8-95BC-453D-8BDC-FC0FF5428A5F}"/>
              </a:ext>
            </a:extLst>
          </p:cNvPr>
          <p:cNvSpPr>
            <a:spLocks noGrp="1"/>
          </p:cNvSpPr>
          <p:nvPr>
            <p:ph idx="1"/>
          </p:nvPr>
        </p:nvSpPr>
        <p:spPr>
          <a:xfrm>
            <a:off x="818712" y="2092271"/>
            <a:ext cx="10554574" cy="4765729"/>
          </a:xfrm>
        </p:spPr>
        <p:txBody>
          <a:bodyPr>
            <a:normAutofit fontScale="92500" lnSpcReduction="10000"/>
          </a:bodyPr>
          <a:lstStyle/>
          <a:p>
            <a:pPr marL="0" indent="0">
              <a:buNone/>
            </a:pPr>
            <a:r>
              <a:rPr lang="en-US" sz="1400" dirty="0" err="1">
                <a:latin typeface="Consolas" panose="020B0609020204030204" pitchFamily="49" charset="0"/>
              </a:rPr>
              <a:t>mnist</a:t>
            </a:r>
            <a:r>
              <a:rPr lang="en-US" sz="1400" dirty="0">
                <a:latin typeface="Consolas" panose="020B0609020204030204" pitchFamily="49" charset="0"/>
              </a:rPr>
              <a:t> = </a:t>
            </a:r>
            <a:r>
              <a:rPr lang="en-US" sz="1400" dirty="0" err="1">
                <a:latin typeface="Consolas" panose="020B0609020204030204" pitchFamily="49" charset="0"/>
              </a:rPr>
              <a:t>tf.keras.datasets.mnist</a:t>
            </a: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r>
              <a:rPr lang="en-US" sz="1400" dirty="0" err="1">
                <a:latin typeface="Consolas" panose="020B0609020204030204" pitchFamily="49" charset="0"/>
              </a:rPr>
              <a:t>x_train</a:t>
            </a:r>
            <a:r>
              <a:rPr lang="en-US" sz="1400" dirty="0">
                <a:latin typeface="Consolas" panose="020B0609020204030204" pitchFamily="49" charset="0"/>
              </a:rPr>
              <a:t>, _), _ = </a:t>
            </a:r>
            <a:r>
              <a:rPr lang="en-US" sz="1400" dirty="0" err="1">
                <a:latin typeface="Consolas" panose="020B0609020204030204" pitchFamily="49" charset="0"/>
              </a:rPr>
              <a:t>mnist.load_data</a:t>
            </a:r>
            <a:r>
              <a:rPr lang="en-US" sz="1400" dirty="0">
                <a:latin typeface="Consolas" panose="020B0609020204030204" pitchFamily="49" charset="0"/>
              </a:rPr>
              <a:t>()</a:t>
            </a:r>
          </a:p>
          <a:p>
            <a:pPr marL="0" indent="0">
              <a:buNone/>
            </a:pPr>
            <a:r>
              <a:rPr lang="en-US" sz="1400" dirty="0" err="1">
                <a:latin typeface="Consolas" panose="020B0609020204030204" pitchFamily="49" charset="0"/>
              </a:rPr>
              <a:t>x_train</a:t>
            </a:r>
            <a:r>
              <a:rPr lang="en-US" sz="1400" dirty="0">
                <a:latin typeface="Consolas" panose="020B0609020204030204" pitchFamily="49" charset="0"/>
              </a:rPr>
              <a:t> = </a:t>
            </a:r>
            <a:r>
              <a:rPr lang="en-US" sz="1400" dirty="0" err="1">
                <a:latin typeface="Consolas" panose="020B0609020204030204" pitchFamily="49" charset="0"/>
              </a:rPr>
              <a:t>np.rint</a:t>
            </a:r>
            <a:r>
              <a:rPr lang="en-US" sz="1400" dirty="0">
                <a:latin typeface="Consolas" panose="020B0609020204030204" pitchFamily="49" charset="0"/>
              </a:rPr>
              <a:t>((</a:t>
            </a:r>
            <a:r>
              <a:rPr lang="en-US" sz="1400" dirty="0" err="1">
                <a:latin typeface="Consolas" panose="020B0609020204030204" pitchFamily="49" charset="0"/>
              </a:rPr>
              <a:t>x_train</a:t>
            </a:r>
            <a:r>
              <a:rPr lang="en-US" sz="1400" dirty="0">
                <a:latin typeface="Consolas" panose="020B0609020204030204" pitchFamily="49" charset="0"/>
              </a:rPr>
              <a:t> / 255.).reshape(-1, </a:t>
            </a:r>
            <a:r>
              <a:rPr lang="en-US" sz="1400" dirty="0" err="1">
                <a:latin typeface="Consolas" panose="020B0609020204030204" pitchFamily="49" charset="0"/>
              </a:rPr>
              <a:t>xdim</a:t>
            </a:r>
            <a:r>
              <a:rPr lang="en-US" sz="1400" dirty="0">
                <a:latin typeface="Consolas" panose="020B0609020204030204" pitchFamily="49" charset="0"/>
              </a:rPr>
              <a:t>)).</a:t>
            </a:r>
            <a:r>
              <a:rPr lang="en-US" sz="1400" dirty="0" err="1">
                <a:latin typeface="Consolas" panose="020B0609020204030204" pitchFamily="49" charset="0"/>
              </a:rPr>
              <a:t>astype</a:t>
            </a:r>
            <a:r>
              <a:rPr lang="en-US" sz="1400" dirty="0">
                <a:latin typeface="Consolas" panose="020B0609020204030204" pitchFamily="49" charset="0"/>
              </a:rPr>
              <a:t>(np.float32)</a:t>
            </a:r>
          </a:p>
          <a:p>
            <a:pPr marL="0" indent="0">
              <a:buNone/>
            </a:pPr>
            <a:r>
              <a:rPr lang="en-US" sz="1400" dirty="0">
                <a:latin typeface="Consolas" panose="020B0609020204030204" pitchFamily="49" charset="0"/>
              </a:rPr>
              <a:t>assert </a:t>
            </a:r>
            <a:r>
              <a:rPr lang="en-US" sz="1400" dirty="0" err="1">
                <a:latin typeface="Consolas" panose="020B0609020204030204" pitchFamily="49" charset="0"/>
              </a:rPr>
              <a:t>x_train.max</a:t>
            </a:r>
            <a:r>
              <a:rPr lang="en-US" sz="1400" dirty="0">
                <a:latin typeface="Consolas" panose="020B0609020204030204" pitchFamily="49" charset="0"/>
              </a:rPr>
              <a:t>() &lt;= 1 and </a:t>
            </a:r>
            <a:r>
              <a:rPr lang="en-US" sz="1400" dirty="0" err="1">
                <a:latin typeface="Consolas" panose="020B0609020204030204" pitchFamily="49" charset="0"/>
              </a:rPr>
              <a:t>x_train.min</a:t>
            </a:r>
            <a:r>
              <a:rPr lang="en-US" sz="1400" dirty="0">
                <a:latin typeface="Consolas" panose="020B0609020204030204" pitchFamily="49" charset="0"/>
              </a:rPr>
              <a:t>() &gt;= 0 #assert correctly</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bs = 64</a:t>
            </a:r>
          </a:p>
          <a:p>
            <a:pPr marL="0" indent="0">
              <a:buNone/>
            </a:pPr>
            <a:r>
              <a:rPr lang="en-US" sz="1400" dirty="0">
                <a:latin typeface="Consolas" panose="020B0609020204030204" pitchFamily="49" charset="0"/>
              </a:rPr>
              <a:t>dataset = </a:t>
            </a:r>
            <a:r>
              <a:rPr lang="en-US" sz="1400" dirty="0" err="1">
                <a:latin typeface="Consolas" panose="020B0609020204030204" pitchFamily="49" charset="0"/>
              </a:rPr>
              <a:t>tf.data.Dataset.from_tensor_slices</a:t>
            </a:r>
            <a:r>
              <a:rPr lang="en-US" sz="1400" dirty="0">
                <a:latin typeface="Consolas" panose="020B0609020204030204" pitchFamily="49" charset="0"/>
              </a:rPr>
              <a:t>(</a:t>
            </a:r>
            <a:r>
              <a:rPr lang="en-US" sz="1400" dirty="0" err="1">
                <a:latin typeface="Consolas" panose="020B0609020204030204" pitchFamily="49" charset="0"/>
              </a:rPr>
              <a:t>x_train</a:t>
            </a:r>
            <a:r>
              <a:rPr lang="en-US" sz="1400" dirty="0">
                <a:latin typeface="Consolas" panose="020B0609020204030204" pitchFamily="49" charset="0"/>
              </a:rPr>
              <a:t>)</a:t>
            </a:r>
          </a:p>
          <a:p>
            <a:pPr marL="0" indent="0">
              <a:buNone/>
            </a:pPr>
            <a:r>
              <a:rPr lang="en-US" sz="1400" dirty="0">
                <a:latin typeface="Consolas" panose="020B0609020204030204" pitchFamily="49" charset="0"/>
              </a:rPr>
              <a:t>dataset = </a:t>
            </a:r>
            <a:r>
              <a:rPr lang="en-US" sz="1400" dirty="0" err="1">
                <a:latin typeface="Consolas" panose="020B0609020204030204" pitchFamily="49" charset="0"/>
              </a:rPr>
              <a:t>dataset.shuffle</a:t>
            </a:r>
            <a:r>
              <a:rPr lang="en-US" sz="1400" dirty="0">
                <a:latin typeface="Consolas" panose="020B0609020204030204" pitchFamily="49" charset="0"/>
              </a:rPr>
              <a:t>((</a:t>
            </a:r>
            <a:r>
              <a:rPr lang="en-US" sz="1400" dirty="0" err="1">
                <a:latin typeface="Consolas" panose="020B0609020204030204" pitchFamily="49" charset="0"/>
              </a:rPr>
              <a:t>len</a:t>
            </a:r>
            <a:r>
              <a:rPr lang="en-US" sz="1400" dirty="0">
                <a:latin typeface="Consolas" panose="020B0609020204030204" pitchFamily="49" charset="0"/>
              </a:rPr>
              <a:t>(</a:t>
            </a:r>
            <a:r>
              <a:rPr lang="en-US" sz="1400" dirty="0" err="1">
                <a:latin typeface="Consolas" panose="020B0609020204030204" pitchFamily="49" charset="0"/>
              </a:rPr>
              <a:t>x_train</a:t>
            </a:r>
            <a:r>
              <a:rPr lang="en-US" sz="1400" dirty="0">
                <a:latin typeface="Consolas" panose="020B0609020204030204" pitchFamily="49" charset="0"/>
              </a:rPr>
              <a:t>)))</a:t>
            </a:r>
          </a:p>
          <a:p>
            <a:pPr marL="0" indent="0">
              <a:buNone/>
            </a:pPr>
            <a:r>
              <a:rPr lang="en-US" sz="1400" dirty="0">
                <a:latin typeface="Consolas" panose="020B0609020204030204" pitchFamily="49" charset="0"/>
              </a:rPr>
              <a:t>dataset = </a:t>
            </a:r>
            <a:r>
              <a:rPr lang="en-US" sz="1400" dirty="0" err="1">
                <a:latin typeface="Consolas" panose="020B0609020204030204" pitchFamily="49" charset="0"/>
              </a:rPr>
              <a:t>dataset.batch</a:t>
            </a:r>
            <a:r>
              <a:rPr lang="en-US" sz="1400" dirty="0">
                <a:latin typeface="Consolas" panose="020B0609020204030204" pitchFamily="49" charset="0"/>
              </a:rPr>
              <a:t>(bs, </a:t>
            </a:r>
            <a:r>
              <a:rPr lang="en-US" sz="1400" dirty="0" err="1">
                <a:latin typeface="Consolas" panose="020B0609020204030204" pitchFamily="49" charset="0"/>
              </a:rPr>
              <a:t>drop_remainder</a:t>
            </a:r>
            <a:r>
              <a:rPr lang="en-US" sz="1400" dirty="0">
                <a:latin typeface="Consolas" panose="020B0609020204030204" pitchFamily="49" charset="0"/>
              </a:rPr>
              <a:t>=True)</a:t>
            </a:r>
          </a:p>
          <a:p>
            <a:pPr marL="0" indent="0">
              <a:buNone/>
            </a:pPr>
            <a:r>
              <a:rPr lang="en-US" sz="1400" dirty="0">
                <a:latin typeface="Consolas" panose="020B0609020204030204" pitchFamily="49" charset="0"/>
              </a:rPr>
              <a:t>dataset = </a:t>
            </a:r>
            <a:r>
              <a:rPr lang="en-US" sz="1400" dirty="0" err="1">
                <a:latin typeface="Consolas" panose="020B0609020204030204" pitchFamily="49" charset="0"/>
              </a:rPr>
              <a:t>dataset.prefetch</a:t>
            </a:r>
            <a:r>
              <a:rPr lang="en-US" sz="1400" dirty="0">
                <a:latin typeface="Consolas" panose="020B0609020204030204" pitchFamily="49" charset="0"/>
              </a:rPr>
              <a:t>(16)</a:t>
            </a:r>
          </a:p>
          <a:p>
            <a:pPr marL="0" indent="0">
              <a:buNone/>
            </a:pPr>
            <a:r>
              <a:rPr lang="en-US" sz="1400" dirty="0" err="1">
                <a:latin typeface="Consolas" panose="020B0609020204030204" pitchFamily="49" charset="0"/>
              </a:rPr>
              <a:t>data_iterator</a:t>
            </a:r>
            <a:r>
              <a:rPr lang="en-US" sz="1400" dirty="0">
                <a:latin typeface="Consolas" panose="020B0609020204030204" pitchFamily="49" charset="0"/>
              </a:rPr>
              <a:t> = </a:t>
            </a:r>
            <a:r>
              <a:rPr lang="en-US" sz="1400" dirty="0" err="1">
                <a:latin typeface="Consolas" panose="020B0609020204030204" pitchFamily="49" charset="0"/>
              </a:rPr>
              <a:t>dataset.make_initializable_iterator</a:t>
            </a:r>
            <a:r>
              <a:rPr lang="en-US" sz="1400" dirty="0">
                <a:latin typeface="Consolas" panose="020B0609020204030204" pitchFamily="49" charset="0"/>
              </a:rPr>
              <a:t>()</a:t>
            </a:r>
          </a:p>
          <a:p>
            <a:pPr marL="0" indent="0">
              <a:buNone/>
            </a:pPr>
            <a:r>
              <a:rPr lang="en-US" sz="1400" dirty="0" err="1">
                <a:latin typeface="Consolas" panose="020B0609020204030204" pitchFamily="49" charset="0"/>
              </a:rPr>
              <a:t>batch_x</a:t>
            </a:r>
            <a:r>
              <a:rPr lang="en-US" sz="1400" dirty="0">
                <a:latin typeface="Consolas" panose="020B0609020204030204" pitchFamily="49" charset="0"/>
              </a:rPr>
              <a:t> = </a:t>
            </a:r>
            <a:r>
              <a:rPr lang="en-US" sz="1400" dirty="0" err="1">
                <a:latin typeface="Consolas" panose="020B0609020204030204" pitchFamily="49" charset="0"/>
              </a:rPr>
              <a:t>data_iterator.get_next</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loss = </a:t>
            </a:r>
            <a:r>
              <a:rPr lang="en-US" sz="1400" dirty="0" err="1">
                <a:latin typeface="Consolas" panose="020B0609020204030204" pitchFamily="49" charset="0"/>
              </a:rPr>
              <a:t>get_loss</a:t>
            </a:r>
            <a:r>
              <a:rPr lang="en-US" sz="1400" dirty="0">
                <a:latin typeface="Consolas" panose="020B0609020204030204" pitchFamily="49" charset="0"/>
              </a:rPr>
              <a:t>(</a:t>
            </a:r>
            <a:r>
              <a:rPr lang="en-US" sz="1400" dirty="0" err="1">
                <a:latin typeface="Consolas" panose="020B0609020204030204" pitchFamily="49" charset="0"/>
              </a:rPr>
              <a:t>batch_x</a:t>
            </a:r>
            <a:r>
              <a:rPr lang="en-US" sz="1400" dirty="0">
                <a:latin typeface="Consolas" panose="020B0609020204030204" pitchFamily="49" charset="0"/>
              </a:rPr>
              <a:t>) / bs  # divide by bs since loss is summed.</a:t>
            </a:r>
          </a:p>
          <a:p>
            <a:pPr marL="0" indent="0">
              <a:buNone/>
            </a:pPr>
            <a:r>
              <a:rPr lang="en-US" sz="1400" dirty="0">
                <a:latin typeface="Consolas" panose="020B0609020204030204" pitchFamily="49" charset="0"/>
              </a:rPr>
              <a:t>opt = </a:t>
            </a:r>
            <a:r>
              <a:rPr lang="en-US" sz="1400" dirty="0" err="1">
                <a:latin typeface="Consolas" panose="020B0609020204030204" pitchFamily="49" charset="0"/>
              </a:rPr>
              <a:t>tf.contrib.opt.AdamWOptimizer</a:t>
            </a:r>
            <a:r>
              <a:rPr lang="en-US" sz="1400" dirty="0">
                <a:latin typeface="Consolas" panose="020B0609020204030204" pitchFamily="49" charset="0"/>
              </a:rPr>
              <a:t>(0, </a:t>
            </a:r>
            <a:r>
              <a:rPr lang="en-US" sz="1400" dirty="0" err="1">
                <a:latin typeface="Consolas" panose="020B0609020204030204" pitchFamily="49" charset="0"/>
              </a:rPr>
              <a:t>learning_rate</a:t>
            </a:r>
            <a:r>
              <a:rPr lang="en-US" sz="1400" dirty="0">
                <a:latin typeface="Consolas" panose="020B0609020204030204" pitchFamily="49" charset="0"/>
              </a:rPr>
              <a:t>=1e-3)</a:t>
            </a:r>
          </a:p>
          <a:p>
            <a:pPr marL="0" indent="0">
              <a:buNone/>
            </a:pPr>
            <a:r>
              <a:rPr lang="en-US" sz="1400" dirty="0">
                <a:latin typeface="Consolas" panose="020B0609020204030204" pitchFamily="49" charset="0"/>
              </a:rPr>
              <a:t>train = </a:t>
            </a:r>
            <a:r>
              <a:rPr lang="en-US" sz="1400" dirty="0" err="1">
                <a:latin typeface="Consolas" panose="020B0609020204030204" pitchFamily="49" charset="0"/>
              </a:rPr>
              <a:t>opt.minimize</a:t>
            </a:r>
            <a:r>
              <a:rPr lang="en-US" sz="1400" dirty="0">
                <a:latin typeface="Consolas" panose="020B0609020204030204" pitchFamily="49" charset="0"/>
              </a:rPr>
              <a:t>(loss)</a:t>
            </a:r>
          </a:p>
        </p:txBody>
      </p:sp>
    </p:spTree>
    <p:extLst>
      <p:ext uri="{BB962C8B-B14F-4D97-AF65-F5344CB8AC3E}">
        <p14:creationId xmlns:p14="http://schemas.microsoft.com/office/powerpoint/2010/main" val="30968368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7CC1-0C3C-49C3-84EB-E38FCC41E1E4}"/>
              </a:ext>
            </a:extLst>
          </p:cNvPr>
          <p:cNvSpPr>
            <a:spLocks noGrp="1"/>
          </p:cNvSpPr>
          <p:nvPr>
            <p:ph type="title"/>
          </p:nvPr>
        </p:nvSpPr>
        <p:spPr/>
        <p:txBody>
          <a:bodyPr/>
          <a:lstStyle/>
          <a:p>
            <a:r>
              <a:rPr lang="en-US" dirty="0"/>
              <a:t>VAE in TFP and </a:t>
            </a:r>
            <a:r>
              <a:rPr lang="en-US" dirty="0" err="1"/>
              <a:t>Keras</a:t>
            </a:r>
            <a:endParaRPr lang="en-US" dirty="0"/>
          </a:p>
        </p:txBody>
      </p:sp>
      <p:sp>
        <p:nvSpPr>
          <p:cNvPr id="3" name="Content Placeholder 2">
            <a:extLst>
              <a:ext uri="{FF2B5EF4-FFF2-40B4-BE49-F238E27FC236}">
                <a16:creationId xmlns:a16="http://schemas.microsoft.com/office/drawing/2014/main" id="{48A65F61-9C95-4BA8-819E-E136CA149F35}"/>
              </a:ext>
            </a:extLst>
          </p:cNvPr>
          <p:cNvSpPr>
            <a:spLocks noGrp="1"/>
          </p:cNvSpPr>
          <p:nvPr>
            <p:ph idx="1"/>
          </p:nvPr>
        </p:nvSpPr>
        <p:spPr/>
        <p:txBody>
          <a:bodyPr>
            <a:normAutofit/>
          </a:bodyPr>
          <a:lstStyle/>
          <a:p>
            <a:pPr marL="0" indent="0">
              <a:buNone/>
            </a:pPr>
            <a:r>
              <a:rPr lang="en-US" sz="1400" dirty="0" err="1">
                <a:latin typeface="Consolas" panose="020B0609020204030204" pitchFamily="49" charset="0"/>
              </a:rPr>
              <a:t>init</a:t>
            </a:r>
            <a:r>
              <a:rPr lang="en-US" sz="1400" dirty="0">
                <a:latin typeface="Consolas" panose="020B0609020204030204" pitchFamily="49" charset="0"/>
              </a:rPr>
              <a:t> = </a:t>
            </a:r>
            <a:r>
              <a:rPr lang="en-US" sz="1400" dirty="0" err="1">
                <a:latin typeface="Consolas" panose="020B0609020204030204" pitchFamily="49" charset="0"/>
              </a:rPr>
              <a:t>tf.global_variables_initializer</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sess</a:t>
            </a:r>
            <a:r>
              <a:rPr lang="en-US" sz="1400" dirty="0">
                <a:latin typeface="Consolas" panose="020B0609020204030204" pitchFamily="49" charset="0"/>
              </a:rPr>
              <a:t> = </a:t>
            </a:r>
            <a:r>
              <a:rPr lang="en-US" sz="1400" dirty="0" err="1">
                <a:latin typeface="Consolas" panose="020B0609020204030204" pitchFamily="49" charset="0"/>
              </a:rPr>
              <a:t>tf.Session</a:t>
            </a:r>
            <a:r>
              <a:rPr lang="en-US" sz="1400" dirty="0">
                <a:latin typeface="Consolas" panose="020B0609020204030204" pitchFamily="49" charset="0"/>
              </a:rPr>
              <a:t>()</a:t>
            </a:r>
          </a:p>
          <a:p>
            <a:pPr marL="0" indent="0">
              <a:buNone/>
            </a:pPr>
            <a:r>
              <a:rPr lang="en-US" sz="1400" dirty="0" err="1">
                <a:latin typeface="Consolas" panose="020B0609020204030204" pitchFamily="49" charset="0"/>
              </a:rPr>
              <a:t>sess.run</a:t>
            </a:r>
            <a:r>
              <a:rPr lang="en-US" sz="1400" dirty="0">
                <a:latin typeface="Consolas" panose="020B0609020204030204" pitchFamily="49" charset="0"/>
              </a:rPr>
              <a:t>(</a:t>
            </a:r>
            <a:r>
              <a:rPr lang="en-US" sz="1400" dirty="0" err="1">
                <a:latin typeface="Consolas" panose="020B0609020204030204" pitchFamily="49" charset="0"/>
              </a:rPr>
              <a:t>init</a:t>
            </a:r>
            <a:r>
              <a:rPr lang="en-US" sz="1400" dirty="0">
                <a:latin typeface="Consolas" panose="020B0609020204030204" pitchFamily="49" charset="0"/>
              </a:rPr>
              <a:t>)</a:t>
            </a:r>
          </a:p>
          <a:p>
            <a:pPr marL="0" indent="0">
              <a:buNone/>
            </a:pPr>
            <a:r>
              <a:rPr lang="en-US" sz="1400" dirty="0">
                <a:latin typeface="Consolas" panose="020B0609020204030204" pitchFamily="49" charset="0"/>
              </a:rPr>
              <a:t>for </a:t>
            </a:r>
            <a:r>
              <a:rPr lang="en-US" sz="1400" dirty="0" err="1">
                <a:latin typeface="Consolas" panose="020B0609020204030204" pitchFamily="49" charset="0"/>
              </a:rPr>
              <a:t>i</a:t>
            </a:r>
            <a:r>
              <a:rPr lang="en-US" sz="1400" dirty="0">
                <a:latin typeface="Consolas" panose="020B0609020204030204" pitchFamily="49" charset="0"/>
              </a:rPr>
              <a:t> in range(50): # 50 epochs; takes &lt;2m on my GPU.</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sess.run</a:t>
            </a:r>
            <a:r>
              <a:rPr lang="en-US" sz="1400" dirty="0">
                <a:latin typeface="Consolas" panose="020B0609020204030204" pitchFamily="49" charset="0"/>
              </a:rPr>
              <a:t>(</a:t>
            </a:r>
            <a:r>
              <a:rPr lang="en-US" sz="1400" dirty="0" err="1">
                <a:latin typeface="Consolas" panose="020B0609020204030204" pitchFamily="49" charset="0"/>
              </a:rPr>
              <a:t>data_iterator.initializer</a:t>
            </a:r>
            <a:r>
              <a:rPr lang="en-US" sz="1400" dirty="0">
                <a:latin typeface="Consolas" panose="020B0609020204030204" pitchFamily="49" charset="0"/>
              </a:rPr>
              <a:t>)</a:t>
            </a:r>
          </a:p>
          <a:p>
            <a:pPr marL="0" indent="0">
              <a:buNone/>
            </a:pPr>
            <a:r>
              <a:rPr lang="en-US" sz="1400" dirty="0">
                <a:latin typeface="Consolas" panose="020B0609020204030204" pitchFamily="49" charset="0"/>
              </a:rPr>
              <a:t>    try:</a:t>
            </a:r>
          </a:p>
          <a:p>
            <a:pPr marL="0" indent="0">
              <a:buNone/>
            </a:pPr>
            <a:r>
              <a:rPr lang="en-US" sz="1400" dirty="0">
                <a:latin typeface="Consolas" panose="020B0609020204030204" pitchFamily="49" charset="0"/>
              </a:rPr>
              <a:t>        while True:</a:t>
            </a:r>
          </a:p>
          <a:p>
            <a:pPr marL="0" indent="0">
              <a:buNone/>
            </a:pPr>
            <a:r>
              <a:rPr lang="en-US" sz="1400" dirty="0">
                <a:latin typeface="Consolas" panose="020B0609020204030204" pitchFamily="49" charset="0"/>
              </a:rPr>
              <a:t>            _, _loss = </a:t>
            </a:r>
            <a:r>
              <a:rPr lang="en-US" sz="1400" dirty="0" err="1">
                <a:latin typeface="Consolas" panose="020B0609020204030204" pitchFamily="49" charset="0"/>
              </a:rPr>
              <a:t>sess.run</a:t>
            </a:r>
            <a:r>
              <a:rPr lang="en-US" sz="1400" dirty="0">
                <a:latin typeface="Consolas" panose="020B0609020204030204" pitchFamily="49" charset="0"/>
              </a:rPr>
              <a:t>([train, loss])</a:t>
            </a:r>
          </a:p>
          <a:p>
            <a:pPr marL="0" indent="0">
              <a:buNone/>
            </a:pPr>
            <a:r>
              <a:rPr lang="en-US" sz="1400" dirty="0">
                <a:latin typeface="Consolas" panose="020B0609020204030204" pitchFamily="49" charset="0"/>
              </a:rPr>
              <a:t>    except </a:t>
            </a:r>
            <a:r>
              <a:rPr lang="en-US" sz="1400" dirty="0" err="1">
                <a:latin typeface="Consolas" panose="020B0609020204030204" pitchFamily="49" charset="0"/>
              </a:rPr>
              <a:t>tf.errors.OutOfRangeError</a:t>
            </a:r>
            <a:r>
              <a:rPr lang="en-US" sz="1400" dirty="0">
                <a:latin typeface="Consolas" panose="020B0609020204030204" pitchFamily="49" charset="0"/>
              </a:rPr>
              <a:t>:</a:t>
            </a:r>
          </a:p>
          <a:p>
            <a:pPr marL="0" indent="0">
              <a:buNone/>
            </a:pPr>
            <a:r>
              <a:rPr lang="en-US" sz="1400" dirty="0">
                <a:latin typeface="Consolas" panose="020B0609020204030204" pitchFamily="49" charset="0"/>
              </a:rPr>
              <a:t>        print(_loss, ', end of epoch {}'.format(</a:t>
            </a:r>
            <a:r>
              <a:rPr lang="en-US" sz="1400" dirty="0" err="1">
                <a:latin typeface="Consolas" panose="020B0609020204030204" pitchFamily="49" charset="0"/>
              </a:rPr>
              <a:t>i</a:t>
            </a:r>
            <a:r>
              <a:rPr lang="en-US" sz="1400" dirty="0">
                <a:latin typeface="Consolas" panose="020B0609020204030204" pitchFamily="49" charset="0"/>
              </a:rPr>
              <a:t>))</a:t>
            </a:r>
          </a:p>
        </p:txBody>
      </p:sp>
    </p:spTree>
    <p:extLst>
      <p:ext uri="{BB962C8B-B14F-4D97-AF65-F5344CB8AC3E}">
        <p14:creationId xmlns:p14="http://schemas.microsoft.com/office/powerpoint/2010/main" val="965270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3963-05B3-41D1-B308-30C6FD33C200}"/>
              </a:ext>
            </a:extLst>
          </p:cNvPr>
          <p:cNvSpPr>
            <a:spLocks noGrp="1"/>
          </p:cNvSpPr>
          <p:nvPr>
            <p:ph type="title"/>
          </p:nvPr>
        </p:nvSpPr>
        <p:spPr/>
        <p:txBody>
          <a:bodyPr/>
          <a:lstStyle/>
          <a:p>
            <a:r>
              <a:rPr lang="en-US" dirty="0"/>
              <a:t>Training</a:t>
            </a:r>
          </a:p>
        </p:txBody>
      </p:sp>
      <p:pic>
        <p:nvPicPr>
          <p:cNvPr id="4" name="Picture 3">
            <a:extLst>
              <a:ext uri="{FF2B5EF4-FFF2-40B4-BE49-F238E27FC236}">
                <a16:creationId xmlns:a16="http://schemas.microsoft.com/office/drawing/2014/main" id="{C415DD1A-D886-4086-9938-4265C9B21B2C}"/>
              </a:ext>
            </a:extLst>
          </p:cNvPr>
          <p:cNvPicPr>
            <a:picLocks noChangeAspect="1"/>
          </p:cNvPicPr>
          <p:nvPr/>
        </p:nvPicPr>
        <p:blipFill>
          <a:blip r:embed="rId2"/>
          <a:stretch>
            <a:fillRect/>
          </a:stretch>
        </p:blipFill>
        <p:spPr>
          <a:xfrm>
            <a:off x="123987" y="2372108"/>
            <a:ext cx="5805545" cy="2943811"/>
          </a:xfrm>
          <a:prstGeom prst="rect">
            <a:avLst/>
          </a:prstGeom>
        </p:spPr>
      </p:pic>
      <p:pic>
        <p:nvPicPr>
          <p:cNvPr id="5" name="Picture 4">
            <a:extLst>
              <a:ext uri="{FF2B5EF4-FFF2-40B4-BE49-F238E27FC236}">
                <a16:creationId xmlns:a16="http://schemas.microsoft.com/office/drawing/2014/main" id="{EFDEAFB2-8D02-409A-ABA4-DED81AB81A62}"/>
              </a:ext>
            </a:extLst>
          </p:cNvPr>
          <p:cNvPicPr>
            <a:picLocks noChangeAspect="1"/>
          </p:cNvPicPr>
          <p:nvPr/>
        </p:nvPicPr>
        <p:blipFill>
          <a:blip r:embed="rId3"/>
          <a:stretch>
            <a:fillRect/>
          </a:stretch>
        </p:blipFill>
        <p:spPr>
          <a:xfrm>
            <a:off x="6262468" y="2372108"/>
            <a:ext cx="5805545" cy="2943811"/>
          </a:xfrm>
          <a:prstGeom prst="rect">
            <a:avLst/>
          </a:prstGeom>
        </p:spPr>
      </p:pic>
    </p:spTree>
    <p:extLst>
      <p:ext uri="{BB962C8B-B14F-4D97-AF65-F5344CB8AC3E}">
        <p14:creationId xmlns:p14="http://schemas.microsoft.com/office/powerpoint/2010/main" val="2588454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25D8C-34DF-4EB8-B6ED-311164951CDF}"/>
              </a:ext>
            </a:extLst>
          </p:cNvPr>
          <p:cNvSpPr>
            <a:spLocks noGrp="1"/>
          </p:cNvSpPr>
          <p:nvPr>
            <p:ph type="title"/>
          </p:nvPr>
        </p:nvSpPr>
        <p:spPr/>
        <p:txBody>
          <a:bodyPr/>
          <a:lstStyle/>
          <a:p>
            <a:r>
              <a:rPr lang="en-US" dirty="0"/>
              <a:t>VAE as a Generative Model</a:t>
            </a:r>
          </a:p>
        </p:txBody>
      </p:sp>
      <p:sp>
        <p:nvSpPr>
          <p:cNvPr id="3" name="Content Placeholder 2">
            <a:extLst>
              <a:ext uri="{FF2B5EF4-FFF2-40B4-BE49-F238E27FC236}">
                <a16:creationId xmlns:a16="http://schemas.microsoft.com/office/drawing/2014/main" id="{AFD03FC9-07A8-4274-A50C-921FE6D69A14}"/>
              </a:ext>
            </a:extLst>
          </p:cNvPr>
          <p:cNvSpPr>
            <a:spLocks noGrp="1"/>
          </p:cNvSpPr>
          <p:nvPr>
            <p:ph idx="1"/>
          </p:nvPr>
        </p:nvSpPr>
        <p:spPr>
          <a:xfrm>
            <a:off x="818712" y="1983783"/>
            <a:ext cx="10554574" cy="4874218"/>
          </a:xfrm>
        </p:spPr>
        <p:txBody>
          <a:bodyPr>
            <a:normAutofit/>
          </a:bodyPr>
          <a:lstStyle/>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Generate </a:t>
            </a:r>
            <a:r>
              <a:rPr lang="en-US" sz="1400" dirty="0" err="1">
                <a:latin typeface="Consolas" panose="020B0609020204030204" pitchFamily="49" charset="0"/>
              </a:rPr>
              <a:t>imgs</a:t>
            </a:r>
            <a:r>
              <a:rPr lang="en-US" sz="1400" dirty="0">
                <a:latin typeface="Consolas" panose="020B0609020204030204" pitchFamily="49" charset="0"/>
              </a:rPr>
              <a:t>.</a:t>
            </a:r>
          </a:p>
          <a:p>
            <a:pPr marL="0" indent="0">
              <a:buNone/>
            </a:pPr>
            <a:r>
              <a:rPr lang="en-US" sz="1400" dirty="0">
                <a:latin typeface="Consolas" panose="020B0609020204030204" pitchFamily="49" charset="0"/>
              </a:rPr>
              <a:t>generated = </a:t>
            </a:r>
            <a:r>
              <a:rPr lang="en-US" sz="1400" dirty="0" err="1">
                <a:latin typeface="Consolas" panose="020B0609020204030204" pitchFamily="49" charset="0"/>
              </a:rPr>
              <a:t>generative_model</a:t>
            </a:r>
            <a:r>
              <a:rPr lang="en-US" sz="1400" dirty="0">
                <a:latin typeface="Consolas" panose="020B0609020204030204" pitchFamily="49" charset="0"/>
              </a:rPr>
              <a:t>(</a:t>
            </a:r>
            <a:r>
              <a:rPr lang="en-US" sz="1400" dirty="0" err="1">
                <a:latin typeface="Consolas" panose="020B0609020204030204" pitchFamily="49" charset="0"/>
              </a:rPr>
              <a:t>batch_size</a:t>
            </a:r>
            <a:r>
              <a:rPr lang="en-US" sz="1400" dirty="0">
                <a:latin typeface="Consolas" panose="020B0609020204030204" pitchFamily="49" charset="0"/>
              </a:rPr>
              <a:t>=64)</a:t>
            </a:r>
          </a:p>
          <a:p>
            <a:pPr marL="0" indent="0">
              <a:buNone/>
            </a:pPr>
            <a:r>
              <a:rPr lang="en-US" sz="1400" dirty="0" err="1">
                <a:latin typeface="Consolas" panose="020B0609020204030204" pitchFamily="49" charset="0"/>
              </a:rPr>
              <a:t>img</a:t>
            </a:r>
            <a:r>
              <a:rPr lang="en-US" sz="1400" dirty="0">
                <a:latin typeface="Consolas" panose="020B0609020204030204" pitchFamily="49" charset="0"/>
              </a:rPr>
              <a:t> = </a:t>
            </a:r>
            <a:r>
              <a:rPr lang="en-US" sz="1400" dirty="0" err="1">
                <a:latin typeface="Consolas" panose="020B0609020204030204" pitchFamily="49" charset="0"/>
              </a:rPr>
              <a:t>sess.run</a:t>
            </a:r>
            <a:r>
              <a:rPr lang="en-US" sz="1400" dirty="0">
                <a:latin typeface="Consolas" panose="020B0609020204030204" pitchFamily="49" charset="0"/>
              </a:rPr>
              <a:t>(generated).reshape(-1, 28, 28)</a:t>
            </a:r>
          </a:p>
          <a:p>
            <a:pPr marL="0" indent="0">
              <a:buNone/>
            </a:pPr>
            <a:r>
              <a:rPr lang="en-US" sz="1400" dirty="0" err="1">
                <a:latin typeface="Consolas" panose="020B0609020204030204" pitchFamily="49" charset="0"/>
              </a:rPr>
              <a:t>plt.figure</a:t>
            </a:r>
            <a:r>
              <a:rPr lang="en-US" sz="1400" dirty="0">
                <a:latin typeface="Consolas" panose="020B0609020204030204" pitchFamily="49" charset="0"/>
              </a:rPr>
              <a:t>(</a:t>
            </a:r>
            <a:r>
              <a:rPr lang="en-US" sz="1400" dirty="0" err="1">
                <a:latin typeface="Consolas" panose="020B0609020204030204" pitchFamily="49" charset="0"/>
              </a:rPr>
              <a:t>figsize</a:t>
            </a:r>
            <a:r>
              <a:rPr lang="en-US" sz="1400" dirty="0">
                <a:latin typeface="Consolas" panose="020B0609020204030204" pitchFamily="49" charset="0"/>
              </a:rPr>
              <a:t>=(16, 4))</a:t>
            </a:r>
          </a:p>
          <a:p>
            <a:pPr marL="0" indent="0">
              <a:buNone/>
            </a:pPr>
            <a:r>
              <a:rPr lang="en-US" sz="1400" dirty="0">
                <a:latin typeface="Consolas" panose="020B0609020204030204" pitchFamily="49" charset="0"/>
              </a:rPr>
              <a:t>for </a:t>
            </a:r>
            <a:r>
              <a:rPr lang="en-US" sz="1400" dirty="0" err="1">
                <a:latin typeface="Consolas" panose="020B0609020204030204" pitchFamily="49" charset="0"/>
              </a:rPr>
              <a:t>i</a:t>
            </a:r>
            <a:r>
              <a:rPr lang="en-US" sz="1400" dirty="0">
                <a:latin typeface="Consolas" panose="020B0609020204030204" pitchFamily="49" charset="0"/>
              </a:rPr>
              <a:t> in range(64):</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plt.subplot</a:t>
            </a:r>
            <a:r>
              <a:rPr lang="en-US" sz="1400" dirty="0">
                <a:latin typeface="Consolas" panose="020B0609020204030204" pitchFamily="49" charset="0"/>
              </a:rPr>
              <a:t>(4, 16, i+1)</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plt.imshow</a:t>
            </a:r>
            <a:r>
              <a:rPr lang="en-US" sz="1400" dirty="0">
                <a:latin typeface="Consolas" panose="020B0609020204030204" pitchFamily="49" charset="0"/>
              </a:rPr>
              <a:t>(</a:t>
            </a:r>
            <a:r>
              <a:rPr lang="en-US" sz="1400" dirty="0" err="1">
                <a:latin typeface="Consolas" panose="020B0609020204030204" pitchFamily="49" charset="0"/>
              </a:rPr>
              <a:t>img</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 </a:t>
            </a:r>
            <a:r>
              <a:rPr lang="en-US" sz="1400" dirty="0" err="1">
                <a:latin typeface="Consolas" panose="020B0609020204030204" pitchFamily="49" charset="0"/>
              </a:rPr>
              <a:t>cmap</a:t>
            </a:r>
            <a:r>
              <a:rPr lang="en-US" sz="1400" dirty="0">
                <a:latin typeface="Consolas" panose="020B0609020204030204" pitchFamily="49" charset="0"/>
              </a:rPr>
              <a:t>='Greys')</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plt.axis</a:t>
            </a:r>
            <a:r>
              <a:rPr lang="en-US" sz="1400" dirty="0">
                <a:latin typeface="Consolas" panose="020B0609020204030204" pitchFamily="49" charset="0"/>
              </a:rPr>
              <a:t>('off')</a:t>
            </a:r>
          </a:p>
          <a:p>
            <a:pPr marL="0" indent="0">
              <a:buNone/>
            </a:pPr>
            <a:r>
              <a:rPr lang="en-US" sz="1400" dirty="0" err="1">
                <a:latin typeface="Consolas" panose="020B0609020204030204" pitchFamily="49" charset="0"/>
              </a:rPr>
              <a:t>plt.savefig</a:t>
            </a:r>
            <a:r>
              <a:rPr lang="en-US" sz="1400" dirty="0">
                <a:latin typeface="Consolas" panose="020B0609020204030204" pitchFamily="49" charset="0"/>
              </a:rPr>
              <a:t>('vae1.png')</a:t>
            </a:r>
          </a:p>
          <a:p>
            <a:pPr marL="0" indent="0">
              <a:buNone/>
            </a:pPr>
            <a:r>
              <a:rPr lang="en-US" sz="1400" dirty="0" err="1">
                <a:latin typeface="Consolas" panose="020B0609020204030204" pitchFamily="49" charset="0"/>
              </a:rPr>
              <a:t>plt.show</a:t>
            </a:r>
            <a:r>
              <a:rPr lang="en-US" sz="1400" dirty="0">
                <a:latin typeface="Consolas" panose="020B0609020204030204" pitchFamily="49" charset="0"/>
              </a:rPr>
              <a:t>()</a:t>
            </a:r>
          </a:p>
        </p:txBody>
      </p:sp>
    </p:spTree>
    <p:extLst>
      <p:ext uri="{BB962C8B-B14F-4D97-AF65-F5344CB8AC3E}">
        <p14:creationId xmlns:p14="http://schemas.microsoft.com/office/powerpoint/2010/main" val="3576909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9C7166-B87B-49D4-9F89-8A65A228021D}"/>
              </a:ext>
            </a:extLst>
          </p:cNvPr>
          <p:cNvSpPr>
            <a:spLocks noGrp="1"/>
          </p:cNvSpPr>
          <p:nvPr>
            <p:ph type="title"/>
          </p:nvPr>
        </p:nvSpPr>
        <p:spPr/>
        <p:txBody>
          <a:bodyPr/>
          <a:lstStyle/>
          <a:p>
            <a:r>
              <a:rPr lang="en-US" dirty="0"/>
              <a:t>Variational Inference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9761630-0825-40E8-BA53-7C66B95C00C0}"/>
                  </a:ext>
                </a:extLst>
              </p:cNvPr>
              <p:cNvSpPr>
                <a:spLocks noGrp="1"/>
              </p:cNvSpPr>
              <p:nvPr>
                <p:ph idx="1"/>
              </p:nvPr>
            </p:nvSpPr>
            <p:spPr>
              <a:xfrm>
                <a:off x="818712" y="2120349"/>
                <a:ext cx="10554574" cy="4737652"/>
              </a:xfrm>
            </p:spPr>
            <p:txBody>
              <a:bodyPr>
                <a:normAutofit lnSpcReduction="10000"/>
              </a:bodyPr>
              <a:lstStyle/>
              <a:p>
                <a:pPr marL="0" indent="0" algn="just">
                  <a:buNone/>
                </a:pPr>
                <a:r>
                  <a:rPr lang="en-US" dirty="0"/>
                  <a:t>In variational inference, the posterior distribution over a set of unobserved variables </a:t>
                </a:r>
                <a14:m>
                  <m:oMath xmlns:m="http://schemas.openxmlformats.org/officeDocument/2006/math">
                    <m:r>
                      <a:rPr lang="en-US" b="1" i="0" smtClean="0">
                        <a:latin typeface="Cambria Math" panose="02040503050406030204" pitchFamily="18" charset="0"/>
                      </a:rPr>
                      <m:t>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dirty="0"/>
                  <a:t> given some data </a:t>
                </a:r>
                <a14:m>
                  <m:oMath xmlns:m="http://schemas.openxmlformats.org/officeDocument/2006/math">
                    <m:r>
                      <a:rPr lang="en-US" b="1" i="0" smtClean="0">
                        <a:latin typeface="Cambria Math" panose="02040503050406030204" pitchFamily="18" charset="0"/>
                      </a:rPr>
                      <m:t>𝐗</m:t>
                    </m:r>
                  </m:oMath>
                </a14:m>
                <a:r>
                  <a:rPr lang="en-US" dirty="0"/>
                  <a:t>  is approximated by a variational distribution,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r>
                      <a:rPr lang="en-US" b="1" i="0" smtClean="0">
                        <a:latin typeface="Cambria Math" panose="02040503050406030204" pitchFamily="18" charset="0"/>
                      </a:rPr>
                      <m:t>𝐙</m:t>
                    </m:r>
                    <m:r>
                      <a:rPr lang="en-US" b="0" i="1" smtClean="0">
                        <a:latin typeface="Cambria Math" panose="02040503050406030204" pitchFamily="18" charset="0"/>
                      </a:rPr>
                      <m:t>)</m:t>
                    </m:r>
                  </m:oMath>
                </a14:m>
                <a:r>
                  <a:rPr lang="en-US" dirty="0"/>
                  <a:t>:</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1" i="0" smtClean="0">
                          <a:latin typeface="Cambria Math" panose="02040503050406030204" pitchFamily="18" charset="0"/>
                        </a:rPr>
                        <m:t>𝐙</m:t>
                      </m:r>
                      <m:r>
                        <a:rPr lang="en-US" b="0" i="1" smtClean="0">
                          <a:latin typeface="Cambria Math" panose="02040503050406030204" pitchFamily="18" charset="0"/>
                        </a:rPr>
                        <m:t>|</m:t>
                      </m:r>
                      <m:r>
                        <a:rPr lang="en-US" b="1" i="0" smtClean="0">
                          <a:latin typeface="Cambria Math" panose="02040503050406030204" pitchFamily="18" charset="0"/>
                        </a:rPr>
                        <m:t>𝐗</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𝐙</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lgn="just">
                  <a:buNone/>
                </a:pPr>
                <a:r>
                  <a:rPr lang="en-US" dirty="0"/>
                  <a:t>The distribution </a:t>
                </a:r>
                <a14:m>
                  <m:oMath xmlns:m="http://schemas.openxmlformats.org/officeDocument/2006/math">
                    <m:r>
                      <a:rPr lang="en-US" i="1">
                        <a:latin typeface="Cambria Math" panose="02040503050406030204" pitchFamily="18" charset="0"/>
                      </a:rPr>
                      <m:t>𝑞</m:t>
                    </m:r>
                    <m:r>
                      <a:rPr lang="en-US" i="1">
                        <a:latin typeface="Cambria Math" panose="02040503050406030204" pitchFamily="18" charset="0"/>
                      </a:rPr>
                      <m:t>(</m:t>
                    </m:r>
                    <m:r>
                      <a:rPr lang="en-US" b="1">
                        <a:latin typeface="Cambria Math" panose="02040503050406030204" pitchFamily="18" charset="0"/>
                      </a:rPr>
                      <m:t>𝐙</m:t>
                    </m:r>
                    <m:r>
                      <a:rPr lang="en-US" i="1">
                        <a:latin typeface="Cambria Math" panose="02040503050406030204" pitchFamily="18" charset="0"/>
                      </a:rPr>
                      <m:t>)</m:t>
                    </m:r>
                  </m:oMath>
                </a14:m>
                <a:r>
                  <a:rPr lang="en-US" dirty="0"/>
                  <a:t> is restricted to belong to a family of distributions (with its own </a:t>
                </a:r>
                <a:r>
                  <a:rPr lang="en-US" i="1" dirty="0"/>
                  <a:t>variational parameters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 of simpler form than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b="1">
                        <a:latin typeface="Cambria Math" panose="02040503050406030204" pitchFamily="18" charset="0"/>
                      </a:rPr>
                      <m:t>𝐙</m:t>
                    </m:r>
                    <m:r>
                      <a:rPr lang="en-US" i="1">
                        <a:latin typeface="Cambria Math" panose="02040503050406030204" pitchFamily="18" charset="0"/>
                      </a:rPr>
                      <m:t>|</m:t>
                    </m:r>
                    <m:r>
                      <a:rPr lang="en-US" b="1">
                        <a:latin typeface="Cambria Math" panose="02040503050406030204" pitchFamily="18" charset="0"/>
                      </a:rPr>
                      <m:t>𝐗</m:t>
                    </m:r>
                    <m:r>
                      <a:rPr lang="en-US" i="1">
                        <a:latin typeface="Cambria Math" panose="02040503050406030204" pitchFamily="18" charset="0"/>
                      </a:rPr>
                      <m:t>)</m:t>
                    </m:r>
                  </m:oMath>
                </a14:m>
                <a:r>
                  <a:rPr lang="en-US" dirty="0"/>
                  <a:t> (typically, the true posterior is not in the variational family).</a:t>
                </a:r>
              </a:p>
              <a:p>
                <a:pPr marL="0" indent="0" algn="just">
                  <a:buNone/>
                </a:pPr>
                <a:r>
                  <a:rPr lang="en-US" dirty="0"/>
                  <a:t>The aim is to find the variational parameters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 that makes </a:t>
                </a:r>
                <a14:m>
                  <m:oMath xmlns:m="http://schemas.openxmlformats.org/officeDocument/2006/math">
                    <m:r>
                      <a:rPr lang="en-US" b="0" i="1" smtClean="0">
                        <a:latin typeface="Cambria Math" panose="02040503050406030204" pitchFamily="18" charset="0"/>
                      </a:rPr>
                      <m:t>𝑞</m:t>
                    </m:r>
                  </m:oMath>
                </a14:m>
                <a:r>
                  <a:rPr lang="en-US" dirty="0"/>
                  <a:t> close to the posterior of interest and use </a:t>
                </a:r>
                <a14:m>
                  <m:oMath xmlns:m="http://schemas.openxmlformats.org/officeDocument/2006/math">
                    <m:r>
                      <a:rPr lang="en-US" b="0" i="1" smtClean="0">
                        <a:latin typeface="Cambria Math" panose="02040503050406030204" pitchFamily="18" charset="0"/>
                      </a:rPr>
                      <m:t>𝑞</m:t>
                    </m:r>
                  </m:oMath>
                </a14:m>
                <a:r>
                  <a:rPr lang="en-US" dirty="0"/>
                  <a:t> with the fitted parameters as a proxy for the posterior, e.g., to form predictions about future data or to investigate the posterior distribution of the hidden variables. </a:t>
                </a:r>
              </a:p>
              <a:p>
                <a:pPr marL="0" indent="0" algn="just">
                  <a:buNone/>
                </a:pPr>
                <a:r>
                  <a:rPr lang="en-US" dirty="0"/>
                  <a:t>The most common type of variational inference uses the </a:t>
                </a:r>
                <a:r>
                  <a:rPr lang="en-US" dirty="0" err="1"/>
                  <a:t>Kullback</a:t>
                </a:r>
                <a:r>
                  <a:rPr lang="en-US" dirty="0"/>
                  <a:t>–</a:t>
                </a:r>
                <a:r>
                  <a:rPr lang="en-US" dirty="0" err="1"/>
                  <a:t>Leibler</a:t>
                </a:r>
                <a:r>
                  <a:rPr lang="en-US" dirty="0"/>
                  <a:t> divergence (KL-divergence) of </a:t>
                </a:r>
                <a:r>
                  <a:rPr lang="en-US" dirty="0" err="1"/>
                  <a:t>of</a:t>
                </a:r>
                <a:r>
                  <a:rPr lang="en-US" dirty="0"/>
                  <a:t> the two distributions as measure of the closeness.</a:t>
                </a:r>
              </a:p>
              <a:p>
                <a:pPr marL="0" indent="0" algn="just">
                  <a:buNone/>
                </a:pPr>
                <a:endParaRPr lang="en-US" dirty="0"/>
              </a:p>
              <a:p>
                <a:pPr marL="0" indent="0" algn="just">
                  <a:buNone/>
                </a:pPr>
                <a:r>
                  <a:rPr lang="en-US" b="1" dirty="0"/>
                  <a:t>Variational inference can be seen as an extension of the maximum a posteriori estimation (MAP) of the single most probable value of each parameter to fully Bayesian estimation which computes (an approximation to) the entire posterior distribution of the latent variables.</a:t>
                </a:r>
              </a:p>
            </p:txBody>
          </p:sp>
        </mc:Choice>
        <mc:Fallback xmlns="">
          <p:sp>
            <p:nvSpPr>
              <p:cNvPr id="5" name="Content Placeholder 4">
                <a:extLst>
                  <a:ext uri="{FF2B5EF4-FFF2-40B4-BE49-F238E27FC236}">
                    <a16:creationId xmlns:a16="http://schemas.microsoft.com/office/drawing/2014/main" id="{C9761630-0825-40E8-BA53-7C66B95C00C0}"/>
                  </a:ext>
                </a:extLst>
              </p:cNvPr>
              <p:cNvSpPr>
                <a:spLocks noGrp="1" noRot="1" noChangeAspect="1" noMove="1" noResize="1" noEditPoints="1" noAdjustHandles="1" noChangeArrowheads="1" noChangeShapeType="1" noTextEdit="1"/>
              </p:cNvSpPr>
              <p:nvPr>
                <p:ph idx="1"/>
              </p:nvPr>
            </p:nvSpPr>
            <p:spPr>
              <a:xfrm>
                <a:off x="818712" y="2120349"/>
                <a:ext cx="10554574" cy="4737652"/>
              </a:xfrm>
              <a:blipFill>
                <a:blip r:embed="rId2"/>
                <a:stretch>
                  <a:fillRect l="-462" r="-462" b="-129"/>
                </a:stretch>
              </a:blipFill>
            </p:spPr>
            <p:txBody>
              <a:bodyPr/>
              <a:lstStyle/>
              <a:p>
                <a:r>
                  <a:rPr lang="en-US">
                    <a:noFill/>
                  </a:rPr>
                  <a:t> </a:t>
                </a:r>
              </a:p>
            </p:txBody>
          </p:sp>
        </mc:Fallback>
      </mc:AlternateContent>
    </p:spTree>
    <p:extLst>
      <p:ext uri="{BB962C8B-B14F-4D97-AF65-F5344CB8AC3E}">
        <p14:creationId xmlns:p14="http://schemas.microsoft.com/office/powerpoint/2010/main" val="413897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7CDD-76F6-4DD7-AE21-CC12A8F3B85C}"/>
              </a:ext>
            </a:extLst>
          </p:cNvPr>
          <p:cNvSpPr>
            <a:spLocks noGrp="1"/>
          </p:cNvSpPr>
          <p:nvPr>
            <p:ph type="title"/>
          </p:nvPr>
        </p:nvSpPr>
        <p:spPr/>
        <p:txBody>
          <a:bodyPr/>
          <a:lstStyle/>
          <a:p>
            <a:r>
              <a:rPr lang="en-US" dirty="0"/>
              <a:t>The Results</a:t>
            </a:r>
          </a:p>
        </p:txBody>
      </p:sp>
      <p:pic>
        <p:nvPicPr>
          <p:cNvPr id="5" name="Picture 4" descr="A picture containing outdoor, sky, tree&#10;&#10;Description automatically generated">
            <a:extLst>
              <a:ext uri="{FF2B5EF4-FFF2-40B4-BE49-F238E27FC236}">
                <a16:creationId xmlns:a16="http://schemas.microsoft.com/office/drawing/2014/main" id="{EF160F0C-189E-4A78-83AE-73AC0BCAAACC}"/>
              </a:ext>
            </a:extLst>
          </p:cNvPr>
          <p:cNvPicPr>
            <a:picLocks noChangeAspect="1"/>
          </p:cNvPicPr>
          <p:nvPr/>
        </p:nvPicPr>
        <p:blipFill>
          <a:blip r:embed="rId2"/>
          <a:stretch>
            <a:fillRect/>
          </a:stretch>
        </p:blipFill>
        <p:spPr>
          <a:xfrm>
            <a:off x="0" y="2889143"/>
            <a:ext cx="12192000" cy="3048000"/>
          </a:xfrm>
          <a:prstGeom prst="rect">
            <a:avLst/>
          </a:prstGeom>
        </p:spPr>
      </p:pic>
    </p:spTree>
    <p:extLst>
      <p:ext uri="{BB962C8B-B14F-4D97-AF65-F5344CB8AC3E}">
        <p14:creationId xmlns:p14="http://schemas.microsoft.com/office/powerpoint/2010/main" val="547509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3A21F4-EAF4-4A77-8B15-30E1A7B068D6}"/>
              </a:ext>
            </a:extLst>
          </p:cNvPr>
          <p:cNvSpPr>
            <a:spLocks noGrp="1"/>
          </p:cNvSpPr>
          <p:nvPr>
            <p:ph type="title"/>
          </p:nvPr>
        </p:nvSpPr>
        <p:spPr/>
        <p:txBody>
          <a:bodyPr/>
          <a:lstStyle/>
          <a:p>
            <a:r>
              <a:rPr lang="en-US" dirty="0"/>
              <a:t>Reconstruct Images</a:t>
            </a:r>
          </a:p>
        </p:txBody>
      </p:sp>
      <p:sp>
        <p:nvSpPr>
          <p:cNvPr id="5" name="Content Placeholder 4">
            <a:extLst>
              <a:ext uri="{FF2B5EF4-FFF2-40B4-BE49-F238E27FC236}">
                <a16:creationId xmlns:a16="http://schemas.microsoft.com/office/drawing/2014/main" id="{ADD8DE35-0818-4317-B935-3E1B18866783}"/>
              </a:ext>
            </a:extLst>
          </p:cNvPr>
          <p:cNvSpPr>
            <a:spLocks noGrp="1"/>
          </p:cNvSpPr>
          <p:nvPr>
            <p:ph idx="1"/>
          </p:nvPr>
        </p:nvSpPr>
        <p:spPr>
          <a:xfrm>
            <a:off x="5773120" y="92990"/>
            <a:ext cx="6272794" cy="6765009"/>
          </a:xfrm>
        </p:spPr>
        <p:txBody>
          <a:bodyPr>
            <a:normAutofit/>
          </a:bodyPr>
          <a:lstStyle/>
          <a:p>
            <a:pPr marL="0" indent="0">
              <a:buNone/>
            </a:pPr>
            <a:r>
              <a:rPr lang="en-US" sz="1200" dirty="0">
                <a:latin typeface="Consolas" panose="020B0609020204030204" pitchFamily="49" charset="0"/>
              </a:rPr>
              <a:t># Reconstruct </a:t>
            </a:r>
            <a:r>
              <a:rPr lang="en-US" sz="1200" dirty="0" err="1">
                <a:latin typeface="Consolas" panose="020B0609020204030204" pitchFamily="49" charset="0"/>
              </a:rPr>
              <a:t>imgs</a:t>
            </a:r>
            <a:r>
              <a:rPr lang="en-US" sz="1200" dirty="0">
                <a:latin typeface="Consolas" panose="020B0609020204030204" pitchFamily="49" charset="0"/>
              </a:rPr>
              <a:t>. Left is original, right is reconstructed.</a:t>
            </a:r>
          </a:p>
          <a:p>
            <a:pPr marL="0" indent="0">
              <a:buNone/>
            </a:pPr>
            <a:r>
              <a:rPr lang="en-US" sz="1200" dirty="0">
                <a:latin typeface="Consolas" panose="020B0609020204030204" pitchFamily="49" charset="0"/>
              </a:rPr>
              <a:t>batch = </a:t>
            </a:r>
            <a:r>
              <a:rPr lang="en-US" sz="1200" dirty="0" err="1">
                <a:latin typeface="Consolas" panose="020B0609020204030204" pitchFamily="49" charset="0"/>
              </a:rPr>
              <a:t>batch_x</a:t>
            </a:r>
            <a:endParaRPr lang="en-US" sz="1200" dirty="0">
              <a:latin typeface="Consolas" panose="020B0609020204030204" pitchFamily="49" charset="0"/>
            </a:endParaRPr>
          </a:p>
          <a:p>
            <a:pPr marL="0" indent="0">
              <a:buNone/>
            </a:pPr>
            <a:r>
              <a:rPr lang="en-US" sz="1200" dirty="0" err="1">
                <a:latin typeface="Consolas" panose="020B0609020204030204" pitchFamily="49" charset="0"/>
              </a:rPr>
              <a:t>var_z</a:t>
            </a:r>
            <a:r>
              <a:rPr lang="en-US" sz="1200" dirty="0">
                <a:latin typeface="Consolas" panose="020B0609020204030204" pitchFamily="49" charset="0"/>
              </a:rPr>
              <a:t> = </a:t>
            </a:r>
            <a:r>
              <a:rPr lang="en-US" sz="1200" dirty="0" err="1">
                <a:latin typeface="Consolas" panose="020B0609020204030204" pitchFamily="49" charset="0"/>
              </a:rPr>
              <a:t>variational_model</a:t>
            </a:r>
            <a:r>
              <a:rPr lang="en-US" sz="1200" dirty="0">
                <a:latin typeface="Consolas" panose="020B0609020204030204" pitchFamily="49" charset="0"/>
              </a:rPr>
              <a:t>(batch)</a:t>
            </a:r>
          </a:p>
          <a:p>
            <a:pPr marL="0" indent="0">
              <a:buNone/>
            </a:pPr>
            <a:r>
              <a:rPr lang="en-US" sz="1200" dirty="0">
                <a:latin typeface="Consolas" panose="020B0609020204030204" pitchFamily="49" charset="0"/>
              </a:rPr>
              <a:t>with </a:t>
            </a:r>
            <a:r>
              <a:rPr lang="en-US" sz="1200" dirty="0" err="1">
                <a:latin typeface="Consolas" panose="020B0609020204030204" pitchFamily="49" charset="0"/>
              </a:rPr>
              <a:t>ed.interception</a:t>
            </a:r>
            <a:r>
              <a:rPr lang="en-US" sz="1200" dirty="0">
                <a:latin typeface="Consolas" panose="020B0609020204030204" pitchFamily="49" charset="0"/>
              </a:rPr>
              <a:t>(</a:t>
            </a:r>
            <a:r>
              <a:rPr lang="en-US" sz="1200" dirty="0" err="1">
                <a:latin typeface="Consolas" panose="020B0609020204030204" pitchFamily="49" charset="0"/>
              </a:rPr>
              <a:t>replace_z</a:t>
            </a:r>
            <a:r>
              <a:rPr lang="en-US" sz="1200" dirty="0">
                <a:latin typeface="Consolas" panose="020B0609020204030204" pitchFamily="49" charset="0"/>
              </a:rPr>
              <a:t>(z=</a:t>
            </a:r>
            <a:r>
              <a:rPr lang="en-US" sz="1200" dirty="0" err="1">
                <a:latin typeface="Consolas" panose="020B0609020204030204" pitchFamily="49" charset="0"/>
              </a:rPr>
              <a:t>var_z</a:t>
            </a:r>
            <a:r>
              <a:rPr lang="en-US" sz="1200" dirty="0">
                <a:latin typeface="Consolas" panose="020B0609020204030204" pitchFamily="49" charset="0"/>
              </a:rPr>
              <a:t>)):</a:t>
            </a:r>
          </a:p>
          <a:p>
            <a:pPr marL="0" indent="0">
              <a:buNone/>
            </a:pPr>
            <a:r>
              <a:rPr lang="en-US" sz="1200" dirty="0">
                <a:latin typeface="Consolas" panose="020B0609020204030204" pitchFamily="49" charset="0"/>
              </a:rPr>
              <a:t>    recon = </a:t>
            </a:r>
            <a:r>
              <a:rPr lang="en-US" sz="1200" dirty="0" err="1">
                <a:latin typeface="Consolas" panose="020B0609020204030204" pitchFamily="49" charset="0"/>
              </a:rPr>
              <a:t>generative_model</a:t>
            </a:r>
            <a:r>
              <a:rPr lang="en-US" sz="1200" dirty="0">
                <a:latin typeface="Consolas" panose="020B0609020204030204" pitchFamily="49" charset="0"/>
              </a:rPr>
              <a:t>()</a:t>
            </a:r>
          </a:p>
          <a:p>
            <a:pPr marL="0" indent="0">
              <a:buNone/>
            </a:pPr>
            <a:r>
              <a:rPr lang="en-US" sz="1200" dirty="0" err="1">
                <a:latin typeface="Consolas" panose="020B0609020204030204" pitchFamily="49" charset="0"/>
              </a:rPr>
              <a:t>sess.run</a:t>
            </a:r>
            <a:r>
              <a:rPr lang="en-US" sz="1200" dirty="0">
                <a:latin typeface="Consolas" panose="020B0609020204030204" pitchFamily="49" charset="0"/>
              </a:rPr>
              <a:t>(</a:t>
            </a:r>
            <a:r>
              <a:rPr lang="en-US" sz="1200" dirty="0" err="1">
                <a:latin typeface="Consolas" panose="020B0609020204030204" pitchFamily="49" charset="0"/>
              </a:rPr>
              <a:t>data_iterator.initializer</a:t>
            </a:r>
            <a:r>
              <a:rPr lang="en-US" sz="1200" dirty="0">
                <a:latin typeface="Consolas" panose="020B0609020204030204" pitchFamily="49" charset="0"/>
              </a:rPr>
              <a:t>)</a:t>
            </a:r>
          </a:p>
          <a:p>
            <a:pPr marL="0" indent="0">
              <a:buNone/>
            </a:pPr>
            <a:r>
              <a:rPr lang="en-US" sz="1200" dirty="0">
                <a:latin typeface="Consolas" panose="020B0609020204030204" pitchFamily="49" charset="0"/>
              </a:rPr>
              <a:t>_batch, _recon = </a:t>
            </a:r>
            <a:r>
              <a:rPr lang="en-US" sz="1200" dirty="0" err="1">
                <a:latin typeface="Consolas" panose="020B0609020204030204" pitchFamily="49" charset="0"/>
              </a:rPr>
              <a:t>sess.run</a:t>
            </a:r>
            <a:r>
              <a:rPr lang="en-US" sz="1200" dirty="0">
                <a:latin typeface="Consolas" panose="020B0609020204030204" pitchFamily="49" charset="0"/>
              </a:rPr>
              <a:t>([batch, recon])</a:t>
            </a:r>
          </a:p>
          <a:p>
            <a:pPr marL="0" indent="0">
              <a:buNone/>
            </a:pPr>
            <a:r>
              <a:rPr lang="en-US" sz="1200" dirty="0">
                <a:latin typeface="Consolas" panose="020B0609020204030204" pitchFamily="49" charset="0"/>
              </a:rPr>
              <a:t>_batch, _recon = _</a:t>
            </a:r>
            <a:r>
              <a:rPr lang="en-US" sz="1200" dirty="0" err="1">
                <a:latin typeface="Consolas" panose="020B0609020204030204" pitchFamily="49" charset="0"/>
              </a:rPr>
              <a:t>batch.reshape</a:t>
            </a:r>
            <a:r>
              <a:rPr lang="en-US" sz="1200" dirty="0">
                <a:latin typeface="Consolas" panose="020B0609020204030204" pitchFamily="49" charset="0"/>
              </a:rPr>
              <a:t>(-1, 28, 28), _</a:t>
            </a:r>
            <a:r>
              <a:rPr lang="en-US" sz="1200" dirty="0" err="1">
                <a:latin typeface="Consolas" panose="020B0609020204030204" pitchFamily="49" charset="0"/>
              </a:rPr>
              <a:t>recon.reshape</a:t>
            </a:r>
            <a:r>
              <a:rPr lang="en-US" sz="1200" dirty="0">
                <a:latin typeface="Consolas" panose="020B0609020204030204" pitchFamily="49" charset="0"/>
              </a:rPr>
              <a:t>(-1, 28, 28)</a:t>
            </a:r>
          </a:p>
          <a:p>
            <a:pPr marL="0" indent="0">
              <a:buNone/>
            </a:pPr>
            <a:r>
              <a:rPr lang="en-US" sz="1200" dirty="0" err="1">
                <a:latin typeface="Consolas" panose="020B0609020204030204" pitchFamily="49" charset="0"/>
              </a:rPr>
              <a:t>plt.figure</a:t>
            </a:r>
            <a:r>
              <a:rPr lang="en-US" sz="1200" dirty="0">
                <a:latin typeface="Consolas" panose="020B0609020204030204" pitchFamily="49" charset="0"/>
              </a:rPr>
              <a:t>(</a:t>
            </a:r>
            <a:r>
              <a:rPr lang="en-US" sz="1200" dirty="0" err="1">
                <a:latin typeface="Consolas" panose="020B0609020204030204" pitchFamily="49" charset="0"/>
              </a:rPr>
              <a:t>figsize</a:t>
            </a:r>
            <a:r>
              <a:rPr lang="en-US" sz="1200" dirty="0">
                <a:latin typeface="Consolas" panose="020B0609020204030204" pitchFamily="49" charset="0"/>
              </a:rPr>
              <a:t>=(16, 4))</a:t>
            </a:r>
          </a:p>
          <a:p>
            <a:pPr marL="0" indent="0">
              <a:buNone/>
            </a:pPr>
            <a:r>
              <a:rPr lang="en-US" sz="1200" dirty="0">
                <a:latin typeface="Consolas" panose="020B0609020204030204" pitchFamily="49" charset="0"/>
              </a:rPr>
              <a:t>for </a:t>
            </a:r>
            <a:r>
              <a:rPr lang="en-US" sz="1200" dirty="0" err="1">
                <a:latin typeface="Consolas" panose="020B0609020204030204" pitchFamily="49" charset="0"/>
              </a:rPr>
              <a:t>i</a:t>
            </a:r>
            <a:r>
              <a:rPr lang="en-US" sz="1200" dirty="0">
                <a:latin typeface="Consolas" panose="020B0609020204030204" pitchFamily="49" charset="0"/>
              </a:rPr>
              <a:t> in range(32):</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plt.subplot</a:t>
            </a:r>
            <a:r>
              <a:rPr lang="en-US" sz="1200" dirty="0">
                <a:latin typeface="Consolas" panose="020B0609020204030204" pitchFamily="49" charset="0"/>
              </a:rPr>
              <a:t>(4, 16, 2*i+1)</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plt.imshow</a:t>
            </a:r>
            <a:r>
              <a:rPr lang="en-US" sz="1200" dirty="0">
                <a:latin typeface="Consolas" panose="020B0609020204030204" pitchFamily="49" charset="0"/>
              </a:rPr>
              <a:t>(_batch[</a:t>
            </a:r>
            <a:r>
              <a:rPr lang="en-US" sz="1200" dirty="0" err="1">
                <a:latin typeface="Consolas" panose="020B0609020204030204" pitchFamily="49" charset="0"/>
              </a:rPr>
              <a:t>i</a:t>
            </a:r>
            <a:r>
              <a:rPr lang="en-US" sz="1200" dirty="0">
                <a:latin typeface="Consolas" panose="020B0609020204030204" pitchFamily="49" charset="0"/>
              </a:rPr>
              <a:t>], </a:t>
            </a:r>
            <a:r>
              <a:rPr lang="en-US" sz="1200" dirty="0" err="1">
                <a:latin typeface="Consolas" panose="020B0609020204030204" pitchFamily="49" charset="0"/>
              </a:rPr>
              <a:t>cmap</a:t>
            </a:r>
            <a:r>
              <a:rPr lang="en-US" sz="1200" dirty="0">
                <a:latin typeface="Consolas" panose="020B0609020204030204" pitchFamily="49" charset="0"/>
              </a:rPr>
              <a:t>='Greys')</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plt.axis</a:t>
            </a:r>
            <a:r>
              <a:rPr lang="en-US" sz="1200" dirty="0">
                <a:latin typeface="Consolas" panose="020B0609020204030204" pitchFamily="49" charset="0"/>
              </a:rPr>
              <a:t>('off')</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plt.subplot</a:t>
            </a:r>
            <a:r>
              <a:rPr lang="en-US" sz="1200" dirty="0">
                <a:latin typeface="Consolas" panose="020B0609020204030204" pitchFamily="49" charset="0"/>
              </a:rPr>
              <a:t>(4, 16, 2*i+2)</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plt.imshow</a:t>
            </a:r>
            <a:r>
              <a:rPr lang="en-US" sz="1200" dirty="0">
                <a:latin typeface="Consolas" panose="020B0609020204030204" pitchFamily="49" charset="0"/>
              </a:rPr>
              <a:t>(_recon[</a:t>
            </a:r>
            <a:r>
              <a:rPr lang="en-US" sz="1200" dirty="0" err="1">
                <a:latin typeface="Consolas" panose="020B0609020204030204" pitchFamily="49" charset="0"/>
              </a:rPr>
              <a:t>i</a:t>
            </a:r>
            <a:r>
              <a:rPr lang="en-US" sz="1200" dirty="0">
                <a:latin typeface="Consolas" panose="020B0609020204030204" pitchFamily="49" charset="0"/>
              </a:rPr>
              <a:t>], </a:t>
            </a:r>
            <a:r>
              <a:rPr lang="en-US" sz="1200" dirty="0" err="1">
                <a:latin typeface="Consolas" panose="020B0609020204030204" pitchFamily="49" charset="0"/>
              </a:rPr>
              <a:t>cmap</a:t>
            </a:r>
            <a:r>
              <a:rPr lang="en-US" sz="1200" dirty="0">
                <a:latin typeface="Consolas" panose="020B0609020204030204" pitchFamily="49" charset="0"/>
              </a:rPr>
              <a:t>='Greys')</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plt.axis</a:t>
            </a:r>
            <a:r>
              <a:rPr lang="en-US" sz="1200" dirty="0">
                <a:latin typeface="Consolas" panose="020B0609020204030204" pitchFamily="49" charset="0"/>
              </a:rPr>
              <a:t>('off')</a:t>
            </a:r>
          </a:p>
          <a:p>
            <a:pPr marL="0" indent="0">
              <a:buNone/>
            </a:pPr>
            <a:r>
              <a:rPr lang="en-US" sz="1200" dirty="0" err="1">
                <a:latin typeface="Consolas" panose="020B0609020204030204" pitchFamily="49" charset="0"/>
              </a:rPr>
              <a:t>plt.savefig</a:t>
            </a:r>
            <a:r>
              <a:rPr lang="en-US" sz="1200" dirty="0">
                <a:latin typeface="Consolas" panose="020B0609020204030204" pitchFamily="49" charset="0"/>
              </a:rPr>
              <a:t>('vae2.png')</a:t>
            </a:r>
          </a:p>
          <a:p>
            <a:pPr marL="0" indent="0">
              <a:buNone/>
            </a:pPr>
            <a:r>
              <a:rPr lang="en-US" sz="1200" dirty="0" err="1">
                <a:latin typeface="Consolas" panose="020B0609020204030204" pitchFamily="49" charset="0"/>
              </a:rPr>
              <a:t>plt.show</a:t>
            </a:r>
            <a:r>
              <a:rPr lang="en-US" sz="1200" dirty="0">
                <a:latin typeface="Consolas" panose="020B0609020204030204" pitchFamily="49" charset="0"/>
              </a:rPr>
              <a:t>()</a:t>
            </a:r>
          </a:p>
        </p:txBody>
      </p:sp>
      <p:sp>
        <p:nvSpPr>
          <p:cNvPr id="6" name="Text Placeholder 5">
            <a:extLst>
              <a:ext uri="{FF2B5EF4-FFF2-40B4-BE49-F238E27FC236}">
                <a16:creationId xmlns:a16="http://schemas.microsoft.com/office/drawing/2014/main" id="{97D95F77-E640-412D-8C6F-0D80FAC12C94}"/>
              </a:ext>
            </a:extLst>
          </p:cNvPr>
          <p:cNvSpPr>
            <a:spLocks noGrp="1"/>
          </p:cNvSpPr>
          <p:nvPr>
            <p:ph type="body" sz="half" idx="2"/>
          </p:nvPr>
        </p:nvSpPr>
        <p:spPr>
          <a:xfrm>
            <a:off x="54244" y="3022600"/>
            <a:ext cx="5176434" cy="3835400"/>
          </a:xfrm>
        </p:spPr>
        <p:txBody>
          <a:bodyPr>
            <a:normAutofit/>
          </a:bodyPr>
          <a:lstStyle/>
          <a:p>
            <a:r>
              <a:rPr lang="en-US" sz="1200" dirty="0">
                <a:latin typeface="Consolas" panose="020B0609020204030204" pitchFamily="49" charset="0"/>
              </a:rPr>
              <a:t>def </a:t>
            </a:r>
            <a:r>
              <a:rPr lang="en-US" sz="1200" dirty="0" err="1">
                <a:latin typeface="Consolas" panose="020B0609020204030204" pitchFamily="49" charset="0"/>
              </a:rPr>
              <a:t>replace_z</a:t>
            </a:r>
            <a:r>
              <a:rPr lang="en-US" sz="1200" dirty="0">
                <a:latin typeface="Consolas" panose="020B0609020204030204" pitchFamily="49" charset="0"/>
              </a:rPr>
              <a:t>(z):</a:t>
            </a:r>
          </a:p>
          <a:p>
            <a:r>
              <a:rPr lang="en-US" sz="1200" dirty="0">
                <a:latin typeface="Consolas" panose="020B0609020204030204" pitchFamily="49" charset="0"/>
              </a:rPr>
              <a:t>    def interceptor(</a:t>
            </a:r>
            <a:r>
              <a:rPr lang="en-US" sz="1200" dirty="0" err="1">
                <a:latin typeface="Consolas" panose="020B0609020204030204" pitchFamily="49" charset="0"/>
              </a:rPr>
              <a:t>rv_constructor</a:t>
            </a:r>
            <a:r>
              <a:rPr lang="en-US" sz="1200" dirty="0">
                <a:latin typeface="Consolas" panose="020B0609020204030204" pitchFamily="49" charset="0"/>
              </a:rPr>
              <a:t>, *</a:t>
            </a:r>
            <a:r>
              <a:rPr lang="en-US" sz="1200" dirty="0" err="1">
                <a:latin typeface="Consolas" panose="020B0609020204030204" pitchFamily="49" charset="0"/>
              </a:rPr>
              <a:t>rv_args</a:t>
            </a:r>
            <a:r>
              <a:rPr lang="en-US" sz="1200" dirty="0">
                <a:latin typeface="Consolas" panose="020B0609020204030204" pitchFamily="49" charset="0"/>
              </a:rPr>
              <a:t>, **</a:t>
            </a:r>
            <a:r>
              <a:rPr lang="en-US" sz="1200" dirty="0" err="1">
                <a:latin typeface="Consolas" panose="020B0609020204030204" pitchFamily="49" charset="0"/>
              </a:rPr>
              <a:t>rv_kwargs</a:t>
            </a:r>
            <a:r>
              <a:rPr lang="en-US" sz="1200" dirty="0">
                <a:latin typeface="Consolas" panose="020B0609020204030204" pitchFamily="49" charset="0"/>
              </a:rPr>
              <a:t>):</a:t>
            </a:r>
          </a:p>
          <a:p>
            <a:r>
              <a:rPr lang="en-US" sz="1200" dirty="0">
                <a:latin typeface="Consolas" panose="020B0609020204030204" pitchFamily="49" charset="0"/>
              </a:rPr>
              <a:t>        name = </a:t>
            </a:r>
            <a:r>
              <a:rPr lang="en-US" sz="1200" dirty="0" err="1">
                <a:latin typeface="Consolas" panose="020B0609020204030204" pitchFamily="49" charset="0"/>
              </a:rPr>
              <a:t>rv_kwargs.pop</a:t>
            </a:r>
            <a:r>
              <a:rPr lang="en-US" sz="1200" dirty="0">
                <a:latin typeface="Consolas" panose="020B0609020204030204" pitchFamily="49" charset="0"/>
              </a:rPr>
              <a:t>('name')</a:t>
            </a:r>
          </a:p>
          <a:p>
            <a:r>
              <a:rPr lang="en-US" sz="1200" dirty="0">
                <a:latin typeface="Consolas" panose="020B0609020204030204" pitchFamily="49" charset="0"/>
              </a:rPr>
              <a:t>        if name == 'z':</a:t>
            </a:r>
          </a:p>
          <a:p>
            <a:r>
              <a:rPr lang="en-US" sz="1200" dirty="0">
                <a:latin typeface="Consolas" panose="020B0609020204030204" pitchFamily="49" charset="0"/>
              </a:rPr>
              <a:t>            </a:t>
            </a:r>
            <a:r>
              <a:rPr lang="en-US" sz="1200" dirty="0" err="1">
                <a:latin typeface="Consolas" panose="020B0609020204030204" pitchFamily="49" charset="0"/>
              </a:rPr>
              <a:t>rv_kwargs</a:t>
            </a:r>
            <a:r>
              <a:rPr lang="en-US" sz="1200" dirty="0">
                <a:latin typeface="Consolas" panose="020B0609020204030204" pitchFamily="49" charset="0"/>
              </a:rPr>
              <a:t>['value'] = z</a:t>
            </a:r>
          </a:p>
          <a:p>
            <a:r>
              <a:rPr lang="en-US" sz="1200" dirty="0">
                <a:latin typeface="Consolas" panose="020B0609020204030204" pitchFamily="49" charset="0"/>
              </a:rPr>
              <a:t>        return </a:t>
            </a:r>
            <a:r>
              <a:rPr lang="en-US" sz="1200" dirty="0" err="1">
                <a:latin typeface="Consolas" panose="020B0609020204030204" pitchFamily="49" charset="0"/>
              </a:rPr>
              <a:t>rv_constructor</a:t>
            </a:r>
            <a:r>
              <a:rPr lang="en-US" sz="1200" dirty="0">
                <a:latin typeface="Consolas" panose="020B0609020204030204" pitchFamily="49" charset="0"/>
              </a:rPr>
              <a:t>(*</a:t>
            </a:r>
            <a:r>
              <a:rPr lang="en-US" sz="1200" dirty="0" err="1">
                <a:latin typeface="Consolas" panose="020B0609020204030204" pitchFamily="49" charset="0"/>
              </a:rPr>
              <a:t>rv_args</a:t>
            </a:r>
            <a:r>
              <a:rPr lang="en-US" sz="1200" dirty="0">
                <a:latin typeface="Consolas" panose="020B0609020204030204" pitchFamily="49" charset="0"/>
              </a:rPr>
              <a:t>, **</a:t>
            </a:r>
            <a:r>
              <a:rPr lang="en-US" sz="1200" dirty="0" err="1">
                <a:latin typeface="Consolas" panose="020B0609020204030204" pitchFamily="49" charset="0"/>
              </a:rPr>
              <a:t>rv_kwargs</a:t>
            </a:r>
            <a:r>
              <a:rPr lang="en-US" sz="1200" dirty="0">
                <a:latin typeface="Consolas" panose="020B0609020204030204" pitchFamily="49" charset="0"/>
              </a:rPr>
              <a:t>)</a:t>
            </a:r>
          </a:p>
          <a:p>
            <a:r>
              <a:rPr lang="en-US" sz="1200" dirty="0">
                <a:latin typeface="Consolas" panose="020B0609020204030204" pitchFamily="49" charset="0"/>
              </a:rPr>
              <a:t>    return interceptor</a:t>
            </a:r>
          </a:p>
        </p:txBody>
      </p:sp>
    </p:spTree>
    <p:extLst>
      <p:ext uri="{BB962C8B-B14F-4D97-AF65-F5344CB8AC3E}">
        <p14:creationId xmlns:p14="http://schemas.microsoft.com/office/powerpoint/2010/main" val="19798148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7CDD-76F6-4DD7-AE21-CC12A8F3B85C}"/>
              </a:ext>
            </a:extLst>
          </p:cNvPr>
          <p:cNvSpPr>
            <a:spLocks noGrp="1"/>
          </p:cNvSpPr>
          <p:nvPr>
            <p:ph type="title"/>
          </p:nvPr>
        </p:nvSpPr>
        <p:spPr/>
        <p:txBody>
          <a:bodyPr/>
          <a:lstStyle/>
          <a:p>
            <a:r>
              <a:rPr lang="en-US" dirty="0"/>
              <a:t>The Results</a:t>
            </a:r>
          </a:p>
        </p:txBody>
      </p:sp>
      <p:pic>
        <p:nvPicPr>
          <p:cNvPr id="1026" name="Picture 2">
            <a:extLst>
              <a:ext uri="{FF2B5EF4-FFF2-40B4-BE49-F238E27FC236}">
                <a16:creationId xmlns:a16="http://schemas.microsoft.com/office/drawing/2014/main" id="{F18BB117-0AF0-46C8-ABD3-6803F8950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636" y="3047274"/>
            <a:ext cx="8848725"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845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BA581-A6E1-448F-A2A5-14F38E470594}"/>
              </a:ext>
            </a:extLst>
          </p:cNvPr>
          <p:cNvSpPr>
            <a:spLocks noGrp="1"/>
          </p:cNvSpPr>
          <p:nvPr>
            <p:ph type="title"/>
          </p:nvPr>
        </p:nvSpPr>
        <p:spPr/>
        <p:txBody>
          <a:bodyPr/>
          <a:lstStyle/>
          <a:p>
            <a:r>
              <a:rPr lang="en-US" dirty="0"/>
              <a:t>Visualization of Latent Space</a:t>
            </a:r>
          </a:p>
        </p:txBody>
      </p:sp>
      <p:sp>
        <p:nvSpPr>
          <p:cNvPr id="3" name="Content Placeholder 2">
            <a:extLst>
              <a:ext uri="{FF2B5EF4-FFF2-40B4-BE49-F238E27FC236}">
                <a16:creationId xmlns:a16="http://schemas.microsoft.com/office/drawing/2014/main" id="{F9474495-0928-46F5-A778-C3239957C918}"/>
              </a:ext>
            </a:extLst>
          </p:cNvPr>
          <p:cNvSpPr>
            <a:spLocks noGrp="1"/>
          </p:cNvSpPr>
          <p:nvPr>
            <p:ph idx="1"/>
          </p:nvPr>
        </p:nvSpPr>
        <p:spPr>
          <a:xfrm>
            <a:off x="818712" y="2069025"/>
            <a:ext cx="10554574" cy="4788976"/>
          </a:xfrm>
        </p:spPr>
        <p:txBody>
          <a:bodyPr>
            <a:normAutofit fontScale="92500" lnSpcReduction="20000"/>
          </a:bodyPr>
          <a:lstStyle/>
          <a:p>
            <a:pPr marL="0" indent="0">
              <a:buNone/>
            </a:pPr>
            <a:r>
              <a:rPr lang="en-US" sz="1400" dirty="0">
                <a:latin typeface="Consolas" panose="020B0609020204030204" pitchFamily="49" charset="0"/>
              </a:rPr>
              <a:t>from </a:t>
            </a:r>
            <a:r>
              <a:rPr lang="en-US" sz="1400" dirty="0" err="1">
                <a:latin typeface="Consolas" panose="020B0609020204030204" pitchFamily="49" charset="0"/>
              </a:rPr>
              <a:t>scipy.stats</a:t>
            </a:r>
            <a:r>
              <a:rPr lang="en-US" sz="1400" dirty="0">
                <a:latin typeface="Consolas" panose="020B0609020204030204" pitchFamily="49" charset="0"/>
              </a:rPr>
              <a:t> import norm</a:t>
            </a:r>
          </a:p>
          <a:p>
            <a:pPr marL="0" indent="0">
              <a:buNone/>
            </a:pPr>
            <a:r>
              <a:rPr lang="en-US" sz="1400" dirty="0">
                <a:latin typeface="Consolas" panose="020B0609020204030204" pitchFamily="49" charset="0"/>
              </a:rPr>
              <a:t>N = 20</a:t>
            </a:r>
          </a:p>
          <a:p>
            <a:pPr marL="0" indent="0">
              <a:buNone/>
            </a:pPr>
            <a:r>
              <a:rPr lang="en-US" sz="1400" dirty="0" err="1">
                <a:latin typeface="Consolas" panose="020B0609020204030204" pitchFamily="49" charset="0"/>
              </a:rPr>
              <a:t>invcdf</a:t>
            </a:r>
            <a:r>
              <a:rPr lang="en-US" sz="1400" dirty="0">
                <a:latin typeface="Consolas" panose="020B0609020204030204" pitchFamily="49" charset="0"/>
              </a:rPr>
              <a:t> = </a:t>
            </a:r>
            <a:r>
              <a:rPr lang="en-US" sz="1400" dirty="0" err="1">
                <a:latin typeface="Consolas" panose="020B0609020204030204" pitchFamily="49" charset="0"/>
              </a:rPr>
              <a:t>norm.ppf</a:t>
            </a:r>
            <a:r>
              <a:rPr lang="en-US" sz="1400" dirty="0">
                <a:latin typeface="Consolas" panose="020B0609020204030204" pitchFamily="49" charset="0"/>
              </a:rPr>
              <a:t>(</a:t>
            </a:r>
            <a:r>
              <a:rPr lang="en-US" sz="1400" dirty="0" err="1">
                <a:latin typeface="Consolas" panose="020B0609020204030204" pitchFamily="49" charset="0"/>
              </a:rPr>
              <a:t>np.linspace</a:t>
            </a:r>
            <a:r>
              <a:rPr lang="en-US" sz="1400" dirty="0">
                <a:latin typeface="Consolas" panose="020B0609020204030204" pitchFamily="49" charset="0"/>
              </a:rPr>
              <a:t>(.1, .9, num=N))</a:t>
            </a:r>
          </a:p>
          <a:p>
            <a:pPr marL="0" indent="0">
              <a:buNone/>
            </a:pPr>
            <a:r>
              <a:rPr lang="en-US" sz="1400" dirty="0" err="1">
                <a:latin typeface="Consolas" panose="020B0609020204030204" pitchFamily="49" charset="0"/>
              </a:rPr>
              <a:t>zs</a:t>
            </a:r>
            <a:r>
              <a:rPr lang="en-US" sz="1400" dirty="0">
                <a:latin typeface="Consolas" panose="020B0609020204030204" pitchFamily="49" charset="0"/>
              </a:rPr>
              <a:t> = [[</a:t>
            </a:r>
            <a:r>
              <a:rPr lang="en-US" sz="1400" dirty="0" err="1">
                <a:latin typeface="Consolas" panose="020B0609020204030204" pitchFamily="49" charset="0"/>
              </a:rPr>
              <a:t>invcdf</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 </a:t>
            </a:r>
            <a:r>
              <a:rPr lang="en-US" sz="1400" dirty="0" err="1">
                <a:latin typeface="Consolas" panose="020B0609020204030204" pitchFamily="49" charset="0"/>
              </a:rPr>
              <a:t>invcdf</a:t>
            </a:r>
            <a:r>
              <a:rPr lang="en-US" sz="1400" dirty="0">
                <a:latin typeface="Consolas" panose="020B0609020204030204" pitchFamily="49" charset="0"/>
              </a:rPr>
              <a:t>[j]] for </a:t>
            </a:r>
            <a:r>
              <a:rPr lang="en-US" sz="1400" dirty="0" err="1">
                <a:latin typeface="Consolas" panose="020B0609020204030204" pitchFamily="49" charset="0"/>
              </a:rPr>
              <a:t>i</a:t>
            </a:r>
            <a:r>
              <a:rPr lang="en-US" sz="1400" dirty="0">
                <a:latin typeface="Consolas" panose="020B0609020204030204" pitchFamily="49" charset="0"/>
              </a:rPr>
              <a:t> in range(N) for j in range(N)]</a:t>
            </a:r>
          </a:p>
          <a:p>
            <a:pPr marL="0" indent="0">
              <a:buNone/>
            </a:pPr>
            <a:r>
              <a:rPr lang="en-US" sz="1400" dirty="0">
                <a:latin typeface="Consolas" panose="020B0609020204030204" pitchFamily="49" charset="0"/>
              </a:rPr>
              <a:t>with </a:t>
            </a:r>
            <a:r>
              <a:rPr lang="en-US" sz="1400" dirty="0" err="1">
                <a:latin typeface="Consolas" panose="020B0609020204030204" pitchFamily="49" charset="0"/>
              </a:rPr>
              <a:t>ed.interception</a:t>
            </a:r>
            <a:r>
              <a:rPr lang="en-US" sz="1400" dirty="0">
                <a:latin typeface="Consolas" panose="020B0609020204030204" pitchFamily="49" charset="0"/>
              </a:rPr>
              <a:t>(</a:t>
            </a:r>
            <a:r>
              <a:rPr lang="en-US" sz="1400" dirty="0" err="1">
                <a:latin typeface="Consolas" panose="020B0609020204030204" pitchFamily="49" charset="0"/>
              </a:rPr>
              <a:t>replace_z</a:t>
            </a:r>
            <a:r>
              <a:rPr lang="en-US" sz="1400" dirty="0">
                <a:latin typeface="Consolas" panose="020B0609020204030204" pitchFamily="49" charset="0"/>
              </a:rPr>
              <a:t>(z=</a:t>
            </a:r>
            <a:r>
              <a:rPr lang="en-US" sz="1400" dirty="0" err="1">
                <a:latin typeface="Consolas" panose="020B0609020204030204" pitchFamily="49" charset="0"/>
              </a:rPr>
              <a:t>zs</a:t>
            </a:r>
            <a:r>
              <a:rPr lang="en-US" sz="1400" dirty="0">
                <a:latin typeface="Consolas" panose="020B0609020204030204" pitchFamily="49" charset="0"/>
              </a:rPr>
              <a:t>)):</a:t>
            </a:r>
          </a:p>
          <a:p>
            <a:pPr marL="0" indent="0">
              <a:buNone/>
            </a:pPr>
            <a:r>
              <a:rPr lang="en-US" sz="1400" dirty="0">
                <a:latin typeface="Consolas" panose="020B0609020204030204" pitchFamily="49" charset="0"/>
              </a:rPr>
              <a:t>    recon = </a:t>
            </a:r>
            <a:r>
              <a:rPr lang="en-US" sz="1400" dirty="0" err="1">
                <a:latin typeface="Consolas" panose="020B0609020204030204" pitchFamily="49" charset="0"/>
              </a:rPr>
              <a:t>generative_model</a:t>
            </a:r>
            <a:r>
              <a:rPr lang="en-US" sz="1400" dirty="0">
                <a:latin typeface="Consolas" panose="020B0609020204030204" pitchFamily="49" charset="0"/>
              </a:rPr>
              <a:t>(N*N)</a:t>
            </a:r>
          </a:p>
          <a:p>
            <a:pPr marL="0" indent="0">
              <a:buNone/>
            </a:pPr>
            <a:r>
              <a:rPr lang="en-US" sz="1400" dirty="0" err="1">
                <a:latin typeface="Consolas" panose="020B0609020204030204" pitchFamily="49" charset="0"/>
              </a:rPr>
              <a:t>sess.run</a:t>
            </a:r>
            <a:r>
              <a:rPr lang="en-US" sz="1400" dirty="0">
                <a:latin typeface="Consolas" panose="020B0609020204030204" pitchFamily="49" charset="0"/>
              </a:rPr>
              <a:t>(</a:t>
            </a:r>
            <a:r>
              <a:rPr lang="en-US" sz="1400" dirty="0" err="1">
                <a:latin typeface="Consolas" panose="020B0609020204030204" pitchFamily="49" charset="0"/>
              </a:rPr>
              <a:t>data_iterator.initializer</a:t>
            </a:r>
            <a:r>
              <a:rPr lang="en-US" sz="1400" dirty="0">
                <a:latin typeface="Consolas" panose="020B0609020204030204" pitchFamily="49" charset="0"/>
              </a:rPr>
              <a:t>)</a:t>
            </a:r>
          </a:p>
          <a:p>
            <a:pPr marL="0" indent="0">
              <a:buNone/>
            </a:pPr>
            <a:r>
              <a:rPr lang="en-US" sz="1400" dirty="0">
                <a:latin typeface="Consolas" panose="020B0609020204030204" pitchFamily="49" charset="0"/>
              </a:rPr>
              <a:t>_recon = </a:t>
            </a:r>
            <a:r>
              <a:rPr lang="en-US" sz="1400" dirty="0" err="1">
                <a:latin typeface="Consolas" panose="020B0609020204030204" pitchFamily="49" charset="0"/>
              </a:rPr>
              <a:t>sess.run</a:t>
            </a:r>
            <a:r>
              <a:rPr lang="en-US" sz="1400" dirty="0">
                <a:latin typeface="Consolas" panose="020B0609020204030204" pitchFamily="49" charset="0"/>
              </a:rPr>
              <a:t>(recon).reshape(-1, 28, 28)</a:t>
            </a:r>
          </a:p>
          <a:p>
            <a:pPr marL="0" indent="0">
              <a:buNone/>
            </a:pPr>
            <a:r>
              <a:rPr lang="en-US" sz="1400" dirty="0">
                <a:latin typeface="Consolas" panose="020B0609020204030204" pitchFamily="49" charset="0"/>
              </a:rPr>
              <a:t>_batch, _recon = _</a:t>
            </a:r>
            <a:r>
              <a:rPr lang="en-US" sz="1400" dirty="0" err="1">
                <a:latin typeface="Consolas" panose="020B0609020204030204" pitchFamily="49" charset="0"/>
              </a:rPr>
              <a:t>batch.reshape</a:t>
            </a:r>
            <a:r>
              <a:rPr lang="en-US" sz="1400" dirty="0">
                <a:latin typeface="Consolas" panose="020B0609020204030204" pitchFamily="49" charset="0"/>
              </a:rPr>
              <a:t>(-1, 28, 28), _</a:t>
            </a:r>
            <a:r>
              <a:rPr lang="en-US" sz="1400" dirty="0" err="1">
                <a:latin typeface="Consolas" panose="020B0609020204030204" pitchFamily="49" charset="0"/>
              </a:rPr>
              <a:t>recon.reshape</a:t>
            </a:r>
            <a:r>
              <a:rPr lang="en-US" sz="1400" dirty="0">
                <a:latin typeface="Consolas" panose="020B0609020204030204" pitchFamily="49" charset="0"/>
              </a:rPr>
              <a:t>(-1, 28, 28)</a:t>
            </a:r>
          </a:p>
          <a:p>
            <a:pPr marL="0" indent="0">
              <a:buNone/>
            </a:pPr>
            <a:r>
              <a:rPr lang="en-US" sz="1400" dirty="0" err="1">
                <a:latin typeface="Consolas" panose="020B0609020204030204" pitchFamily="49" charset="0"/>
              </a:rPr>
              <a:t>plt.figure</a:t>
            </a:r>
            <a:r>
              <a:rPr lang="en-US" sz="1400" dirty="0">
                <a:latin typeface="Consolas" panose="020B0609020204030204" pitchFamily="49" charset="0"/>
              </a:rPr>
              <a:t>(</a:t>
            </a:r>
            <a:r>
              <a:rPr lang="en-US" sz="1400" dirty="0" err="1">
                <a:latin typeface="Consolas" panose="020B0609020204030204" pitchFamily="49" charset="0"/>
              </a:rPr>
              <a:t>figsize</a:t>
            </a:r>
            <a:r>
              <a:rPr lang="en-US" sz="1400" dirty="0">
                <a:latin typeface="Consolas" panose="020B0609020204030204" pitchFamily="49" charset="0"/>
              </a:rPr>
              <a:t>=(16, 16))</a:t>
            </a:r>
          </a:p>
          <a:p>
            <a:pPr marL="0" indent="0">
              <a:buNone/>
            </a:pPr>
            <a:r>
              <a:rPr lang="en-US" sz="1400" dirty="0">
                <a:latin typeface="Consolas" panose="020B0609020204030204" pitchFamily="49" charset="0"/>
              </a:rPr>
              <a:t>for </a:t>
            </a:r>
            <a:r>
              <a:rPr lang="en-US" sz="1400" dirty="0" err="1">
                <a:latin typeface="Consolas" panose="020B0609020204030204" pitchFamily="49" charset="0"/>
              </a:rPr>
              <a:t>i</a:t>
            </a:r>
            <a:r>
              <a:rPr lang="en-US" sz="1400" dirty="0">
                <a:latin typeface="Consolas" panose="020B0609020204030204" pitchFamily="49" charset="0"/>
              </a:rPr>
              <a:t> in range(N):</a:t>
            </a:r>
          </a:p>
          <a:p>
            <a:pPr marL="0" indent="0">
              <a:buNone/>
            </a:pPr>
            <a:r>
              <a:rPr lang="en-US" sz="1400" dirty="0">
                <a:latin typeface="Consolas" panose="020B0609020204030204" pitchFamily="49" charset="0"/>
              </a:rPr>
              <a:t>    for j in range(N):</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plt.subplot</a:t>
            </a:r>
            <a:r>
              <a:rPr lang="en-US" sz="1400" dirty="0">
                <a:latin typeface="Consolas" panose="020B0609020204030204" pitchFamily="49" charset="0"/>
              </a:rPr>
              <a:t>(N, N, N*j+i+1)</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plt.imshow</a:t>
            </a:r>
            <a:r>
              <a:rPr lang="en-US" sz="1400" dirty="0">
                <a:latin typeface="Consolas" panose="020B0609020204030204" pitchFamily="49" charset="0"/>
              </a:rPr>
              <a:t>(_recon[N*</a:t>
            </a:r>
            <a:r>
              <a:rPr lang="en-US" sz="1400" dirty="0" err="1">
                <a:latin typeface="Consolas" panose="020B0609020204030204" pitchFamily="49" charset="0"/>
              </a:rPr>
              <a:t>j+i</a:t>
            </a:r>
            <a:r>
              <a:rPr lang="en-US" sz="1400" dirty="0">
                <a:latin typeface="Consolas" panose="020B0609020204030204" pitchFamily="49" charset="0"/>
              </a:rPr>
              <a:t>], </a:t>
            </a:r>
            <a:r>
              <a:rPr lang="en-US" sz="1400" dirty="0" err="1">
                <a:latin typeface="Consolas" panose="020B0609020204030204" pitchFamily="49" charset="0"/>
              </a:rPr>
              <a:t>cmap</a:t>
            </a:r>
            <a:r>
              <a:rPr lang="en-US" sz="1400" dirty="0">
                <a:latin typeface="Consolas" panose="020B0609020204030204" pitchFamily="49" charset="0"/>
              </a:rPr>
              <a:t>='Greys')</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plt.axis</a:t>
            </a:r>
            <a:r>
              <a:rPr lang="en-US" sz="1400" dirty="0">
                <a:latin typeface="Consolas" panose="020B0609020204030204" pitchFamily="49" charset="0"/>
              </a:rPr>
              <a:t>('off')</a:t>
            </a:r>
          </a:p>
          <a:p>
            <a:pPr marL="0" indent="0">
              <a:buNone/>
            </a:pPr>
            <a:r>
              <a:rPr lang="en-US" sz="1400" dirty="0" err="1">
                <a:latin typeface="Consolas" panose="020B0609020204030204" pitchFamily="49" charset="0"/>
              </a:rPr>
              <a:t>plt.savefig</a:t>
            </a:r>
            <a:r>
              <a:rPr lang="en-US" sz="1400" dirty="0">
                <a:latin typeface="Consolas" panose="020B0609020204030204" pitchFamily="49" charset="0"/>
              </a:rPr>
              <a:t>('vae3.png')</a:t>
            </a:r>
          </a:p>
          <a:p>
            <a:pPr marL="0" indent="0">
              <a:buNone/>
            </a:pPr>
            <a:r>
              <a:rPr lang="en-US" sz="1400" dirty="0" err="1">
                <a:latin typeface="Consolas" panose="020B0609020204030204" pitchFamily="49" charset="0"/>
              </a:rPr>
              <a:t>plt.show</a:t>
            </a:r>
            <a:r>
              <a:rPr lang="en-US" sz="1400" dirty="0">
                <a:latin typeface="Consolas" panose="020B0609020204030204" pitchFamily="49" charset="0"/>
              </a:rPr>
              <a:t>()</a:t>
            </a:r>
          </a:p>
        </p:txBody>
      </p:sp>
    </p:spTree>
    <p:extLst>
      <p:ext uri="{BB962C8B-B14F-4D97-AF65-F5344CB8AC3E}">
        <p14:creationId xmlns:p14="http://schemas.microsoft.com/office/powerpoint/2010/main" val="10300118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4056590-BCE7-4B68-B0DA-E4486B5CC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0"/>
            <a:ext cx="70469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728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A15F-E638-49D1-A2D9-F9D4DA8DD664}"/>
              </a:ext>
            </a:extLst>
          </p:cNvPr>
          <p:cNvSpPr>
            <a:spLocks noGrp="1"/>
          </p:cNvSpPr>
          <p:nvPr>
            <p:ph type="title"/>
          </p:nvPr>
        </p:nvSpPr>
        <p:spPr>
          <a:xfrm>
            <a:off x="371061" y="447188"/>
            <a:ext cx="11529391" cy="970450"/>
          </a:xfrm>
        </p:spPr>
        <p:txBody>
          <a:bodyPr/>
          <a:lstStyle/>
          <a:p>
            <a:r>
              <a:rPr lang="en-US" dirty="0"/>
              <a:t>KL-divergence comes from Information Theory</a:t>
            </a:r>
          </a:p>
        </p:txBody>
      </p:sp>
      <p:pic>
        <p:nvPicPr>
          <p:cNvPr id="5" name="Picture 4">
            <a:extLst>
              <a:ext uri="{FF2B5EF4-FFF2-40B4-BE49-F238E27FC236}">
                <a16:creationId xmlns:a16="http://schemas.microsoft.com/office/drawing/2014/main" id="{9114D999-2B2A-4945-8F74-C6D1A63F2147}"/>
              </a:ext>
            </a:extLst>
          </p:cNvPr>
          <p:cNvPicPr>
            <a:picLocks noChangeAspect="1"/>
          </p:cNvPicPr>
          <p:nvPr/>
        </p:nvPicPr>
        <p:blipFill>
          <a:blip r:embed="rId2"/>
          <a:stretch>
            <a:fillRect/>
          </a:stretch>
        </p:blipFill>
        <p:spPr>
          <a:xfrm>
            <a:off x="5433390" y="1971737"/>
            <a:ext cx="5627484" cy="4793498"/>
          </a:xfrm>
          <a:prstGeom prst="rect">
            <a:avLst/>
          </a:prstGeom>
        </p:spPr>
      </p:pic>
      <p:pic>
        <p:nvPicPr>
          <p:cNvPr id="6" name="Picture 5">
            <a:extLst>
              <a:ext uri="{FF2B5EF4-FFF2-40B4-BE49-F238E27FC236}">
                <a16:creationId xmlns:a16="http://schemas.microsoft.com/office/drawing/2014/main" id="{6313E84A-649E-4DEE-AFFF-F1D95FB0992F}"/>
              </a:ext>
            </a:extLst>
          </p:cNvPr>
          <p:cNvPicPr>
            <a:picLocks noChangeAspect="1"/>
          </p:cNvPicPr>
          <p:nvPr/>
        </p:nvPicPr>
        <p:blipFill>
          <a:blip r:embed="rId3"/>
          <a:stretch>
            <a:fillRect/>
          </a:stretch>
        </p:blipFill>
        <p:spPr>
          <a:xfrm>
            <a:off x="1131126" y="2194156"/>
            <a:ext cx="2859272" cy="4663844"/>
          </a:xfrm>
          <a:prstGeom prst="rect">
            <a:avLst/>
          </a:prstGeom>
        </p:spPr>
      </p:pic>
    </p:spTree>
    <p:extLst>
      <p:ext uri="{BB962C8B-B14F-4D97-AF65-F5344CB8AC3E}">
        <p14:creationId xmlns:p14="http://schemas.microsoft.com/office/powerpoint/2010/main" val="196213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F93BF-77F8-4909-8257-7A4C9CA61DFB}"/>
              </a:ext>
            </a:extLst>
          </p:cNvPr>
          <p:cNvSpPr>
            <a:spLocks noGrp="1"/>
          </p:cNvSpPr>
          <p:nvPr>
            <p:ph type="title"/>
          </p:nvPr>
        </p:nvSpPr>
        <p:spPr/>
        <p:txBody>
          <a:bodyPr/>
          <a:lstStyle/>
          <a:p>
            <a:r>
              <a:rPr lang="en-US" dirty="0"/>
              <a:t>Information Theory</a:t>
            </a:r>
          </a:p>
        </p:txBody>
      </p:sp>
      <p:sp>
        <p:nvSpPr>
          <p:cNvPr id="3" name="Content Placeholder 2">
            <a:extLst>
              <a:ext uri="{FF2B5EF4-FFF2-40B4-BE49-F238E27FC236}">
                <a16:creationId xmlns:a16="http://schemas.microsoft.com/office/drawing/2014/main" id="{CDD3A56A-AA5C-4D57-80A9-8D0675D7F080}"/>
              </a:ext>
            </a:extLst>
          </p:cNvPr>
          <p:cNvSpPr>
            <a:spLocks noGrp="1"/>
          </p:cNvSpPr>
          <p:nvPr>
            <p:ph idx="1"/>
          </p:nvPr>
        </p:nvSpPr>
        <p:spPr>
          <a:xfrm>
            <a:off x="4439477" y="2076513"/>
            <a:ext cx="7659757" cy="4635713"/>
          </a:xfrm>
        </p:spPr>
        <p:txBody>
          <a:bodyPr>
            <a:normAutofit lnSpcReduction="10000"/>
          </a:bodyPr>
          <a:lstStyle/>
          <a:p>
            <a:pPr marL="0" indent="0" algn="just">
              <a:buNone/>
            </a:pPr>
            <a:r>
              <a:rPr lang="en-US" dirty="0"/>
              <a:t>In the early 1940s it was thought to be impossible to send information at a positive rate with negligible probability of error. Shannon surprised the communication theory community by proving that the probability of error could be made nearly zero for all communication rates below channel capacity. The capacity can be computed simply from the noise characteristics of the channel. Shannon further argued that random processes such as music and speech have an irreducible complexity below which the signal cannot be compressed. This he named </a:t>
            </a:r>
            <a:r>
              <a:rPr lang="en-US" i="1" dirty="0"/>
              <a:t>the entropy</a:t>
            </a:r>
            <a:r>
              <a:rPr lang="en-US" dirty="0"/>
              <a:t>, in deference to the parallel use of this word in thermodynamics, and argued that if the entropy of the source is less than the capacity of the channel, asymptotically error-free communication can be achieved.</a:t>
            </a:r>
          </a:p>
          <a:p>
            <a:pPr marL="0" indent="0" algn="just">
              <a:buNone/>
            </a:pPr>
            <a:r>
              <a:rPr lang="en-US" dirty="0"/>
              <a:t>Information theory answers two fundamental questions in communication theory: What is the ultimate data compression (answer: the entropy H), and what is the ultimate transmission rate of communication (answer: the channel capacity C).</a:t>
            </a:r>
          </a:p>
        </p:txBody>
      </p:sp>
      <p:pic>
        <p:nvPicPr>
          <p:cNvPr id="4" name="Picture 3">
            <a:extLst>
              <a:ext uri="{FF2B5EF4-FFF2-40B4-BE49-F238E27FC236}">
                <a16:creationId xmlns:a16="http://schemas.microsoft.com/office/drawing/2014/main" id="{C7B7744F-A925-4F8B-B2A8-8EE80DB8B9F9}"/>
              </a:ext>
            </a:extLst>
          </p:cNvPr>
          <p:cNvPicPr>
            <a:picLocks noChangeAspect="1"/>
          </p:cNvPicPr>
          <p:nvPr/>
        </p:nvPicPr>
        <p:blipFill>
          <a:blip r:embed="rId2"/>
          <a:stretch>
            <a:fillRect/>
          </a:stretch>
        </p:blipFill>
        <p:spPr>
          <a:xfrm>
            <a:off x="1292252" y="2707283"/>
            <a:ext cx="2292295" cy="3139712"/>
          </a:xfrm>
          <a:prstGeom prst="rect">
            <a:avLst/>
          </a:prstGeom>
        </p:spPr>
      </p:pic>
    </p:spTree>
    <p:extLst>
      <p:ext uri="{BB962C8B-B14F-4D97-AF65-F5344CB8AC3E}">
        <p14:creationId xmlns:p14="http://schemas.microsoft.com/office/powerpoint/2010/main" val="355791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F29A-DD07-4363-A027-A6F072A04353}"/>
              </a:ext>
            </a:extLst>
          </p:cNvPr>
          <p:cNvSpPr>
            <a:spLocks noGrp="1"/>
          </p:cNvSpPr>
          <p:nvPr>
            <p:ph type="title"/>
          </p:nvPr>
        </p:nvSpPr>
        <p:spPr/>
        <p:txBody>
          <a:bodyPr/>
          <a:lstStyle/>
          <a:p>
            <a:r>
              <a:rPr lang="en-US" dirty="0"/>
              <a:t>The Entropy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AC8BD5-0536-4DF1-9EAF-E18B5A1B48FC}"/>
                  </a:ext>
                </a:extLst>
              </p:cNvPr>
              <p:cNvSpPr>
                <a:spLocks noGrp="1"/>
              </p:cNvSpPr>
              <p:nvPr>
                <p:ph idx="1"/>
              </p:nvPr>
            </p:nvSpPr>
            <p:spPr>
              <a:xfrm>
                <a:off x="209112" y="2103017"/>
                <a:ext cx="5277288" cy="4754983"/>
              </a:xfrm>
            </p:spPr>
            <p:txBody>
              <a:bodyPr>
                <a:normAutofit/>
              </a:bodyPr>
              <a:lstStyle/>
              <a:p>
                <a:pPr marL="0" indent="0" algn="just">
                  <a:buNone/>
                </a:pPr>
                <a:r>
                  <a:rPr lang="en-US" dirty="0"/>
                  <a:t>The entropy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 of a discrete random variable </a:t>
                </a:r>
                <a14:m>
                  <m:oMath xmlns:m="http://schemas.openxmlformats.org/officeDocument/2006/math">
                    <m:r>
                      <a:rPr lang="en-US" b="0" i="1" smtClean="0">
                        <a:latin typeface="Cambria Math" panose="02040503050406030204" pitchFamily="18" charset="0"/>
                      </a:rPr>
                      <m:t>𝑋</m:t>
                    </m:r>
                  </m:oMath>
                </a14:m>
                <a:r>
                  <a:rPr lang="en-US" dirty="0"/>
                  <a:t> is defined by:</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sub>
                        <m:sup/>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m:t>
                                  </m:r>
                                </m:sub>
                              </m:sSub>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e>
                              </m:func>
                            </m:e>
                          </m:func>
                        </m:e>
                      </m:nary>
                    </m:oMath>
                  </m:oMathPara>
                </a14:m>
                <a:endParaRPr lang="en-US" dirty="0"/>
              </a:p>
              <a:p>
                <a:pPr marL="0" indent="0" algn="just">
                  <a:buNone/>
                </a:pPr>
                <a:r>
                  <a:rPr lang="en-US" dirty="0"/>
                  <a:t>Intuitively, the entropy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 of a discrete random variable X is a measure of the amount of uncertainty associated with the value of </a:t>
                </a:r>
                <a14:m>
                  <m:oMath xmlns:m="http://schemas.openxmlformats.org/officeDocument/2006/math">
                    <m:r>
                      <a:rPr lang="en-US" b="0" i="1" smtClean="0">
                        <a:latin typeface="Cambria Math" panose="02040503050406030204" pitchFamily="18" charset="0"/>
                      </a:rPr>
                      <m:t>𝑋</m:t>
                    </m:r>
                  </m:oMath>
                </a14:m>
                <a:r>
                  <a:rPr lang="en-US" dirty="0"/>
                  <a:t> when only its distribution is known; it is a measure of the amount of information required on the average to describe the random variable (we could construct a code with average description length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a:t>
                </a:r>
              </a:p>
              <a:p>
                <a:pPr marL="0" indent="0" algn="just">
                  <a:buNone/>
                </a:pPr>
                <a:r>
                  <a:rPr lang="en-US" dirty="0"/>
                  <a:t>The entropy is expressed in bits. For example, the entropy of a fair coin toss is 1 bit.</a:t>
                </a:r>
              </a:p>
            </p:txBody>
          </p:sp>
        </mc:Choice>
        <mc:Fallback xmlns="">
          <p:sp>
            <p:nvSpPr>
              <p:cNvPr id="3" name="Content Placeholder 2">
                <a:extLst>
                  <a:ext uri="{FF2B5EF4-FFF2-40B4-BE49-F238E27FC236}">
                    <a16:creationId xmlns:a16="http://schemas.microsoft.com/office/drawing/2014/main" id="{E7AC8BD5-0536-4DF1-9EAF-E18B5A1B48FC}"/>
                  </a:ext>
                </a:extLst>
              </p:cNvPr>
              <p:cNvSpPr>
                <a:spLocks noGrp="1" noRot="1" noChangeAspect="1" noMove="1" noResize="1" noEditPoints="1" noAdjustHandles="1" noChangeArrowheads="1" noChangeShapeType="1" noTextEdit="1"/>
              </p:cNvSpPr>
              <p:nvPr>
                <p:ph idx="1"/>
              </p:nvPr>
            </p:nvSpPr>
            <p:spPr>
              <a:xfrm>
                <a:off x="209112" y="2103017"/>
                <a:ext cx="5277288" cy="4754983"/>
              </a:xfrm>
              <a:blipFill>
                <a:blip r:embed="rId2"/>
                <a:stretch>
                  <a:fillRect l="-924" r="-103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4AA77A2E-51F8-40DD-A4F7-DD592197AB21}"/>
              </a:ext>
            </a:extLst>
          </p:cNvPr>
          <p:cNvPicPr>
            <a:picLocks noChangeAspect="1"/>
          </p:cNvPicPr>
          <p:nvPr/>
        </p:nvPicPr>
        <p:blipFill>
          <a:blip r:embed="rId3"/>
          <a:stretch>
            <a:fillRect/>
          </a:stretch>
        </p:blipFill>
        <p:spPr>
          <a:xfrm>
            <a:off x="6095999" y="2661255"/>
            <a:ext cx="5004369" cy="3519235"/>
          </a:xfrm>
          <a:prstGeom prst="rect">
            <a:avLst/>
          </a:prstGeom>
        </p:spPr>
      </p:pic>
    </p:spTree>
    <p:extLst>
      <p:ext uri="{BB962C8B-B14F-4D97-AF65-F5344CB8AC3E}">
        <p14:creationId xmlns:p14="http://schemas.microsoft.com/office/powerpoint/2010/main" val="222787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B577-8AB6-420E-82CA-6B4B423A645B}"/>
              </a:ext>
            </a:extLst>
          </p:cNvPr>
          <p:cNvSpPr>
            <a:spLocks noGrp="1"/>
          </p:cNvSpPr>
          <p:nvPr>
            <p:ph type="title"/>
          </p:nvPr>
        </p:nvSpPr>
        <p:spPr/>
        <p:txBody>
          <a:bodyPr/>
          <a:lstStyle/>
          <a:p>
            <a:r>
              <a:rPr lang="en-US" dirty="0" err="1"/>
              <a:t>Kullback</a:t>
            </a:r>
            <a:r>
              <a:rPr lang="en-US" dirty="0"/>
              <a:t>–</a:t>
            </a:r>
            <a:r>
              <a:rPr lang="en-US" dirty="0" err="1"/>
              <a:t>Leibler</a:t>
            </a:r>
            <a:r>
              <a:rPr lang="en-US" dirty="0"/>
              <a:t> Divergence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BFE8EC-AC2F-46AF-A640-82D28DFC418E}"/>
                  </a:ext>
                </a:extLst>
              </p:cNvPr>
              <p:cNvSpPr>
                <a:spLocks noGrp="1"/>
              </p:cNvSpPr>
              <p:nvPr>
                <p:ph idx="1"/>
              </p:nvPr>
            </p:nvSpPr>
            <p:spPr>
              <a:xfrm>
                <a:off x="818712" y="2222287"/>
                <a:ext cx="10554574" cy="4337539"/>
              </a:xfrm>
            </p:spPr>
            <p:txBody>
              <a:bodyPr/>
              <a:lstStyle/>
              <a:p>
                <a:pPr marL="0" indent="0">
                  <a:buNone/>
                </a:pPr>
                <a:r>
                  <a:rPr lang="en-US" dirty="0"/>
                  <a:t>For discrete probability distributions </a:t>
                </a:r>
                <a14:m>
                  <m:oMath xmlns:m="http://schemas.openxmlformats.org/officeDocument/2006/math">
                    <m:r>
                      <a:rPr lang="en-US" b="0" i="1" smtClean="0">
                        <a:latin typeface="Cambria Math" panose="02040503050406030204" pitchFamily="18" charset="0"/>
                      </a:rPr>
                      <m:t>𝑝</m:t>
                    </m:r>
                  </m:oMath>
                </a14:m>
                <a:r>
                  <a:rPr lang="en-US" dirty="0"/>
                  <a:t> and </a:t>
                </a:r>
                <a14:m>
                  <m:oMath xmlns:m="http://schemas.openxmlformats.org/officeDocument/2006/math">
                    <m:r>
                      <a:rPr lang="en-US" b="0" i="1" smtClean="0">
                        <a:latin typeface="Cambria Math" panose="02040503050406030204" pitchFamily="18" charset="0"/>
                      </a:rPr>
                      <m:t>𝑞</m:t>
                    </m:r>
                  </m:oMath>
                </a14:m>
                <a:r>
                  <a:rPr lang="en-US" dirty="0"/>
                  <a:t> defined on the same probability space, the KL-divergence between </a:t>
                </a:r>
                <a14:m>
                  <m:oMath xmlns:m="http://schemas.openxmlformats.org/officeDocument/2006/math">
                    <m:r>
                      <a:rPr lang="en-US" i="1">
                        <a:latin typeface="Cambria Math" panose="02040503050406030204" pitchFamily="18" charset="0"/>
                      </a:rPr>
                      <m:t>𝑝</m:t>
                    </m:r>
                  </m:oMath>
                </a14:m>
                <a:r>
                  <a:rPr lang="en-US" dirty="0"/>
                  <a:t> and </a:t>
                </a:r>
                <a14:m>
                  <m:oMath xmlns:m="http://schemas.openxmlformats.org/officeDocument/2006/math">
                    <m:r>
                      <a:rPr lang="en-US" i="1">
                        <a:latin typeface="Cambria Math" panose="02040503050406030204" pitchFamily="18" charset="0"/>
                      </a:rPr>
                      <m:t>𝑞</m:t>
                    </m:r>
                  </m:oMath>
                </a14:m>
                <a:r>
                  <a:rPr lang="en-US" dirty="0"/>
                  <a:t> is defined a:</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𝐾𝐿</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d>
                        <m:dPr>
                          <m:begChr m:val="|"/>
                          <m:ctrlPr>
                            <a:rPr lang="en-US" b="0" i="1" smtClean="0">
                              <a:latin typeface="Cambria Math" panose="02040503050406030204" pitchFamily="18" charset="0"/>
                            </a:rPr>
                          </m:ctrlPr>
                        </m:dPr>
                        <m:e>
                          <m:r>
                            <a:rPr lang="en-US" b="0" i="1" smtClean="0">
                              <a:latin typeface="Cambria Math" panose="02040503050406030204" pitchFamily="18" charset="0"/>
                            </a:rPr>
                            <m:t>𝑞</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e>
                          </m:func>
                        </m:e>
                      </m:nary>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e>
                          </m:d>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e>
                                  </m:d>
                                </m:num>
                                <m:den>
                                  <m:r>
                                    <a:rPr lang="en-US" b="0" i="1" smtClean="0">
                                      <a:latin typeface="Cambria Math" panose="02040503050406030204" pitchFamily="18" charset="0"/>
                                    </a:rPr>
                                    <m:t>𝑞</m:t>
                                  </m:r>
                                  <m:d>
                                    <m:dPr>
                                      <m:ctrlPr>
                                        <a:rPr lang="en-US" i="1">
                                          <a:latin typeface="Cambria Math" panose="02040503050406030204" pitchFamily="18" charset="0"/>
                                        </a:rPr>
                                      </m:ctrlPr>
                                    </m:dPr>
                                    <m:e>
                                      <m:r>
                                        <a:rPr lang="en-US" i="1">
                                          <a:latin typeface="Cambria Math" panose="02040503050406030204" pitchFamily="18" charset="0"/>
                                        </a:rPr>
                                        <m:t>𝑥</m:t>
                                      </m:r>
                                    </m:e>
                                  </m:d>
                                </m:den>
                              </m:f>
                            </m:e>
                          </m:func>
                        </m:e>
                      </m:nary>
                    </m:oMath>
                  </m:oMathPara>
                </a14:m>
                <a:endParaRPr lang="en-US" dirty="0"/>
              </a:p>
              <a:p>
                <a:pPr marL="0" indent="0">
                  <a:buNone/>
                </a:pPr>
                <a:r>
                  <a:rPr lang="en-US" dirty="0"/>
                  <a:t>For distributions </a:t>
                </a:r>
                <a14:m>
                  <m:oMath xmlns:m="http://schemas.openxmlformats.org/officeDocument/2006/math">
                    <m:r>
                      <a:rPr lang="en-US" i="1">
                        <a:latin typeface="Cambria Math" panose="02040503050406030204" pitchFamily="18" charset="0"/>
                      </a:rPr>
                      <m:t>𝑝</m:t>
                    </m:r>
                  </m:oMath>
                </a14:m>
                <a:r>
                  <a:rPr lang="en-US" dirty="0"/>
                  <a:t> and </a:t>
                </a:r>
                <a14:m>
                  <m:oMath xmlns:m="http://schemas.openxmlformats.org/officeDocument/2006/math">
                    <m:r>
                      <a:rPr lang="en-US" i="1">
                        <a:latin typeface="Cambria Math" panose="02040503050406030204" pitchFamily="18" charset="0"/>
                      </a:rPr>
                      <m:t>𝑞</m:t>
                    </m:r>
                  </m:oMath>
                </a14:m>
                <a:r>
                  <a:rPr lang="en-US" dirty="0"/>
                  <a:t> of a continuous random variable, the KL-divergence is defined to be the integral:</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𝐾𝐿</m:t>
                          </m:r>
                        </m:sub>
                      </m:s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d>
                        <m:dPr>
                          <m:begChr m:val="|"/>
                          <m:ctrlPr>
                            <a:rPr lang="en-US" i="1">
                              <a:latin typeface="Cambria Math" panose="02040503050406030204" pitchFamily="18" charset="0"/>
                            </a:rPr>
                          </m:ctrlPr>
                        </m:dPr>
                        <m:e>
                          <m:r>
                            <a:rPr lang="en-US" i="1">
                              <a:latin typeface="Cambria Math" panose="02040503050406030204" pitchFamily="18" charset="0"/>
                            </a:rPr>
                            <m:t>𝑞</m:t>
                          </m:r>
                        </m:e>
                      </m:d>
                      <m:r>
                        <a:rPr lang="en-US" i="1">
                          <a:latin typeface="Cambria Math" panose="02040503050406030204" pitchFamily="18" charset="0"/>
                        </a:rPr>
                        <m:t>=</m:t>
                      </m:r>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i="1" smtClean="0">
                              <a:latin typeface="Cambria Math" panose="02040503050406030204" pitchFamily="18" charset="0"/>
                              <a:ea typeface="Cambria Math" panose="02040503050406030204" pitchFamily="18" charset="0"/>
                            </a:rPr>
                            <m:t>∞</m:t>
                          </m:r>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e>
                          </m:d>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e>
                                  </m:d>
                                </m:num>
                                <m:den>
                                  <m:r>
                                    <a:rPr lang="en-US" i="1">
                                      <a:latin typeface="Cambria Math" panose="02040503050406030204" pitchFamily="18" charset="0"/>
                                    </a:rPr>
                                    <m:t>𝑞</m:t>
                                  </m:r>
                                  <m:d>
                                    <m:dPr>
                                      <m:ctrlPr>
                                        <a:rPr lang="en-US" i="1">
                                          <a:latin typeface="Cambria Math" panose="02040503050406030204" pitchFamily="18" charset="0"/>
                                        </a:rPr>
                                      </m:ctrlPr>
                                    </m:dPr>
                                    <m:e>
                                      <m:r>
                                        <a:rPr lang="en-US" i="1">
                                          <a:latin typeface="Cambria Math" panose="02040503050406030204" pitchFamily="18" charset="0"/>
                                        </a:rPr>
                                        <m:t>𝑥</m:t>
                                      </m:r>
                                    </m:e>
                                  </m:d>
                                </m:den>
                              </m:f>
                            </m:e>
                          </m:func>
                          <m:r>
                            <a:rPr lang="en-US" b="0" i="1" smtClean="0">
                              <a:latin typeface="Cambria Math" panose="02040503050406030204" pitchFamily="18" charset="0"/>
                            </a:rPr>
                            <m:t>𝑑𝑥</m:t>
                          </m:r>
                        </m:e>
                      </m:nary>
                    </m:oMath>
                  </m:oMathPara>
                </a14:m>
                <a:endParaRPr lang="en-US" dirty="0"/>
              </a:p>
              <a:p>
                <a:pPr marL="0" indent="0">
                  <a:buNone/>
                </a:pPr>
                <a:r>
                  <a:rPr lang="en-US" dirty="0"/>
                  <a:t>More generally: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𝐾𝐿</m:t>
                          </m:r>
                        </m:sub>
                      </m:s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d>
                        <m:dPr>
                          <m:begChr m:val="|"/>
                          <m:ctrlPr>
                            <a:rPr lang="en-US" i="1">
                              <a:latin typeface="Cambria Math" panose="02040503050406030204" pitchFamily="18" charset="0"/>
                            </a:rPr>
                          </m:ctrlPr>
                        </m:dPr>
                        <m:e>
                          <m:r>
                            <a:rPr lang="en-US" i="1">
                              <a:latin typeface="Cambria Math" panose="02040503050406030204" pitchFamily="18" charset="0"/>
                            </a:rPr>
                            <m:t>𝑞</m:t>
                          </m:r>
                        </m:e>
                      </m:d>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m:t>
                          </m:r>
                        </m:sub>
                      </m:sSub>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e>
                              </m:d>
                            </m:num>
                            <m:den>
                              <m:r>
                                <a:rPr lang="en-US" i="1">
                                  <a:latin typeface="Cambria Math" panose="02040503050406030204" pitchFamily="18" charset="0"/>
                                </a:rPr>
                                <m:t>𝑞</m:t>
                              </m:r>
                              <m:d>
                                <m:dPr>
                                  <m:ctrlPr>
                                    <a:rPr lang="en-US" i="1">
                                      <a:latin typeface="Cambria Math" panose="02040503050406030204" pitchFamily="18" charset="0"/>
                                    </a:rPr>
                                  </m:ctrlPr>
                                </m:dPr>
                                <m:e>
                                  <m:r>
                                    <a:rPr lang="en-US" i="1">
                                      <a:latin typeface="Cambria Math" panose="02040503050406030204" pitchFamily="18" charset="0"/>
                                    </a:rPr>
                                    <m:t>𝑥</m:t>
                                  </m:r>
                                </m:e>
                              </m:d>
                            </m:den>
                          </m:f>
                        </m:e>
                      </m:func>
                    </m:oMath>
                  </m:oMathPara>
                </a14:m>
                <a:endParaRPr lang="en-US" dirty="0"/>
              </a:p>
            </p:txBody>
          </p:sp>
        </mc:Choice>
        <mc:Fallback xmlns="">
          <p:sp>
            <p:nvSpPr>
              <p:cNvPr id="3" name="Content Placeholder 2">
                <a:extLst>
                  <a:ext uri="{FF2B5EF4-FFF2-40B4-BE49-F238E27FC236}">
                    <a16:creationId xmlns:a16="http://schemas.microsoft.com/office/drawing/2014/main" id="{29BFE8EC-AC2F-46AF-A640-82D28DFC418E}"/>
                  </a:ext>
                </a:extLst>
              </p:cNvPr>
              <p:cNvSpPr>
                <a:spLocks noGrp="1" noRot="1" noChangeAspect="1" noMove="1" noResize="1" noEditPoints="1" noAdjustHandles="1" noChangeArrowheads="1" noChangeShapeType="1" noTextEdit="1"/>
              </p:cNvSpPr>
              <p:nvPr>
                <p:ph idx="1"/>
              </p:nvPr>
            </p:nvSpPr>
            <p:spPr>
              <a:xfrm>
                <a:off x="818712" y="2222287"/>
                <a:ext cx="10554574" cy="4337539"/>
              </a:xfrm>
              <a:blipFill>
                <a:blip r:embed="rId2"/>
                <a:stretch>
                  <a:fillRect l="-462"/>
                </a:stretch>
              </a:blipFill>
            </p:spPr>
            <p:txBody>
              <a:bodyPr/>
              <a:lstStyle/>
              <a:p>
                <a:r>
                  <a:rPr lang="en-US">
                    <a:noFill/>
                  </a:rPr>
                  <a:t> </a:t>
                </a:r>
              </a:p>
            </p:txBody>
          </p:sp>
        </mc:Fallback>
      </mc:AlternateContent>
    </p:spTree>
    <p:extLst>
      <p:ext uri="{BB962C8B-B14F-4D97-AF65-F5344CB8AC3E}">
        <p14:creationId xmlns:p14="http://schemas.microsoft.com/office/powerpoint/2010/main" val="2951567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C75368-59C6-47C9-94A5-81D396CCE5D1}">
  <ds:schemaRefs>
    <ds:schemaRef ds:uri="http://schemas.microsoft.com/sharepoint/v3/contenttype/forms"/>
  </ds:schemaRefs>
</ds:datastoreItem>
</file>

<file path=customXml/itemProps2.xml><?xml version="1.0" encoding="utf-8"?>
<ds:datastoreItem xmlns:ds="http://schemas.openxmlformats.org/officeDocument/2006/customXml" ds:itemID="{9A1DE3E1-BE43-4468-8986-14BA0CF36A3F}">
  <ds:schemaRefs>
    <ds:schemaRef ds:uri="http://schemas.microsoft.com/office/2006/documentManagement/types"/>
    <ds:schemaRef ds:uri="http://purl.org/dc/elements/1.1/"/>
    <ds:schemaRef ds:uri="6dc4bcd6-49db-4c07-9060-8acfc67cef9f"/>
    <ds:schemaRef ds:uri="http://schemas.microsoft.com/office/2006/metadata/properties"/>
    <ds:schemaRef ds:uri="http://purl.org/dc/terms/"/>
    <ds:schemaRef ds:uri="http://purl.org/dc/dcmitype/"/>
    <ds:schemaRef ds:uri="http://schemas.microsoft.com/office/infopath/2007/PartnerControls"/>
    <ds:schemaRef ds:uri="http://schemas.microsoft.com/sharepoint/v3"/>
    <ds:schemaRef ds:uri="http://schemas.openxmlformats.org/package/2006/metadata/core-properties"/>
    <ds:schemaRef ds:uri="fb0879af-3eba-417a-a55a-ffe6dcd6ca77"/>
    <ds:schemaRef ds:uri="http://www.w3.org/XML/1998/namespace"/>
  </ds:schemaRefs>
</ds:datastoreItem>
</file>

<file path=customXml/itemProps3.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4959</Words>
  <Application>Microsoft Office PowerPoint</Application>
  <PresentationFormat>Widescreen</PresentationFormat>
  <Paragraphs>405</Paragraphs>
  <Slides>54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Cambria Math</vt:lpstr>
      <vt:lpstr>Century Gothic</vt:lpstr>
      <vt:lpstr>Consolas</vt:lpstr>
      <vt:lpstr>Wingdings 2</vt:lpstr>
      <vt:lpstr>Quotable</vt:lpstr>
      <vt:lpstr>Probabilistic Programming</vt:lpstr>
      <vt:lpstr>Variational Bayesian Methods</vt:lpstr>
      <vt:lpstr>Variational Bayesian Methods</vt:lpstr>
      <vt:lpstr>Variational Inference</vt:lpstr>
      <vt:lpstr>Variational Inference</vt:lpstr>
      <vt:lpstr>KL-divergence comes from Information Theory</vt:lpstr>
      <vt:lpstr>Information Theory</vt:lpstr>
      <vt:lpstr>The Entropy</vt:lpstr>
      <vt:lpstr>Kullback–Leibler Divergence</vt:lpstr>
      <vt:lpstr>Kullback–Leibler Divergence</vt:lpstr>
      <vt:lpstr>Coming Back to Variational Inference</vt:lpstr>
      <vt:lpstr>The Evidence Lower Bound (ELBO)</vt:lpstr>
      <vt:lpstr>Example: Probabilistic PCA</vt:lpstr>
      <vt:lpstr>Probabilistic PCA</vt:lpstr>
      <vt:lpstr>The Model</vt:lpstr>
      <vt:lpstr>The Model in TFP</vt:lpstr>
      <vt:lpstr>Using the Edward2 Model to Generate Data</vt:lpstr>
      <vt:lpstr>The Data</vt:lpstr>
      <vt:lpstr>MAP Inference</vt:lpstr>
      <vt:lpstr>MAP Inference: Training</vt:lpstr>
      <vt:lpstr>MAP Inference: Training</vt:lpstr>
      <vt:lpstr>Criticism</vt:lpstr>
      <vt:lpstr>The Results</vt:lpstr>
      <vt:lpstr>Variational Inference</vt:lpstr>
      <vt:lpstr>Variational Inference: Training</vt:lpstr>
      <vt:lpstr>Variational Inference: Training</vt:lpstr>
      <vt:lpstr>Criticism</vt:lpstr>
      <vt:lpstr>The Results</vt:lpstr>
      <vt:lpstr>VAE: Variational Autoencoders</vt:lpstr>
      <vt:lpstr>Autoencoders</vt:lpstr>
      <vt:lpstr>Autoencoders: Intuition</vt:lpstr>
      <vt:lpstr>VAE</vt:lpstr>
      <vt:lpstr>What single value would you assign for the smile attribute if you feed in a photo of the Mona Lisa?</vt:lpstr>
      <vt:lpstr>VAE</vt:lpstr>
      <vt:lpstr>PowerPoint Presentation</vt:lpstr>
      <vt:lpstr>VAE</vt:lpstr>
      <vt:lpstr>VAE Loss unction</vt:lpstr>
      <vt:lpstr>VAE Loss unction</vt:lpstr>
      <vt:lpstr>VAE Loss unction</vt:lpstr>
      <vt:lpstr>VAE</vt:lpstr>
      <vt:lpstr>VAE</vt:lpstr>
      <vt:lpstr>VAE</vt:lpstr>
      <vt:lpstr>VAE in TFP and Keras</vt:lpstr>
      <vt:lpstr>VAE in TFP and Keras</vt:lpstr>
      <vt:lpstr>VAE in TFP and Keras</vt:lpstr>
      <vt:lpstr>VAE in TFP and Keras</vt:lpstr>
      <vt:lpstr>VAE in TFP and Keras</vt:lpstr>
      <vt:lpstr>Training</vt:lpstr>
      <vt:lpstr>VAE as a Generative Model</vt:lpstr>
      <vt:lpstr>The Results</vt:lpstr>
      <vt:lpstr>Reconstruct Images</vt:lpstr>
      <vt:lpstr>The Results</vt:lpstr>
      <vt:lpstr>Visualization of Latent Space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2018-09-08T07:39:54Z</dcterms:created>
  <dcterms:modified xsi:type="dcterms:W3CDTF">2019-01-08T09:42:43Z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