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57" r:id="rId7"/>
    <p:sldId id="260" r:id="rId8"/>
    <p:sldId id="259" r:id="rId9"/>
    <p:sldId id="258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2018 - 2019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997-DDC9-4BCA-8E05-D109FEE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|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1FFD-38C0-444E-9138-3500812CB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F840DA-B959-4915-9894-4B1D4225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51" y="606669"/>
            <a:ext cx="11174278" cy="3813527"/>
          </a:xfrm>
        </p:spPr>
        <p:txBody>
          <a:bodyPr/>
          <a:lstStyle/>
          <a:p>
            <a:r>
              <a:rPr lang="en-US" dirty="0"/>
              <a:t>Mock Exam | Discussion |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A977D-BAE0-4938-A864-8E13ED213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6C39F1-CA15-44C1-9D7C-DD4796E3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Exam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426900-AD4D-4066-9A8C-CFE846FC1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152FF-D6EA-4D1A-8246-59AD269C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BF2C2-C695-45B8-86A0-F30DD56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Let us assume a probability distribution for count data. Which of the following type of distribution we would choose for modelling: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Bernoulli distribution 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Exponential distribution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Poisson distribution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B5BFAE7-3F93-4339-9A61-45AA221E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523" y="4475134"/>
            <a:ext cx="165315" cy="1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B309C-FE51-428A-825F-905B7A94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0D5D13-0E75-4F82-A590-E877AB6A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two different </a:t>
            </a:r>
            <a:r>
              <a:rPr lang="en-US" dirty="0" err="1"/>
              <a:t>PyMC</a:t>
            </a:r>
            <a:r>
              <a:rPr lang="en-US" dirty="0"/>
              <a:t> stochastic variables that can represent a discrete random variable X that takes value in {0, 1, 2, 3, 4, 5}. Which one is the must uninformative?</a:t>
            </a:r>
          </a:p>
          <a:p>
            <a:pPr marL="0" indent="0">
              <a:buNone/>
            </a:pPr>
            <a:endParaRPr lang="en-US" dirty="0"/>
          </a:p>
          <a:p>
            <a:pPr marL="685800" lvl="1"/>
            <a:r>
              <a:rPr lang="en-US" sz="1400" dirty="0">
                <a:latin typeface="Consolas" panose="020B0609020204030204" pitchFamily="49" charset="0"/>
              </a:rPr>
              <a:t>X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(“X", lower = 0, upper = 5)</a:t>
            </a:r>
          </a:p>
          <a:p>
            <a:pPr marL="685800" lvl="1"/>
            <a:r>
              <a:rPr lang="en-US" sz="1400" dirty="0">
                <a:latin typeface="Consolas" panose="020B0609020204030204" pitchFamily="49" charset="0"/>
              </a:rPr>
              <a:t>X = </a:t>
            </a:r>
            <a:r>
              <a:rPr lang="en-US" sz="1400" dirty="0" err="1">
                <a:latin typeface="Consolas" panose="020B0609020204030204" pitchFamily="49" charset="0"/>
              </a:rPr>
              <a:t>pm.Categorical</a:t>
            </a:r>
            <a:r>
              <a:rPr lang="en-US" sz="1400" dirty="0">
                <a:latin typeface="Consolas" panose="020B0609020204030204" pitchFamily="49" charset="0"/>
              </a:rPr>
              <a:t>(“X”, p = [0.1, 0.1, 0.1, 0.2, 0.2, 0.3])</a:t>
            </a:r>
          </a:p>
          <a:p>
            <a:pPr marL="685800" lvl="1"/>
            <a:r>
              <a:rPr lang="en-US" sz="1400" dirty="0" err="1">
                <a:latin typeface="Consolas" panose="020B0609020204030204" pitchFamily="49" charset="0"/>
              </a:rPr>
              <a:t>DiscreteUniform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dirty="0"/>
              <a:t>(or both if the values of </a:t>
            </a:r>
            <a:r>
              <a:rPr lang="en-US" sz="1400" dirty="0">
                <a:latin typeface="Consolas" panose="020B0609020204030204" pitchFamily="49" charset="0"/>
              </a:rPr>
              <a:t>p</a:t>
            </a:r>
            <a:r>
              <a:rPr lang="en-US" dirty="0"/>
              <a:t> are equal)</a:t>
            </a:r>
            <a:endParaRPr lang="en-US" sz="1400" dirty="0">
              <a:latin typeface="Consolas" panose="020B0609020204030204" pitchFamily="49" charset="0"/>
            </a:endParaRPr>
          </a:p>
          <a:p>
            <a:pPr marL="685800" lvl="1"/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152FF-D6EA-4D1A-8246-59AD269C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BF2C2-C695-45B8-86A0-F30DD56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following distribution which one is a conjugate prior for the Bernoulli distribution: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Gamma distribution 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Beta distribution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Uniform distribution on (0, 1)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B5BFAE7-3F93-4339-9A61-45AA221E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773" y="3963691"/>
            <a:ext cx="165315" cy="1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C645-AEA0-4E16-A297-B6C499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A842-1CEF-4F91-AA28-1F51A1C4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" y="2175793"/>
            <a:ext cx="3766088" cy="4612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The figure bellow is the result of </a:t>
            </a:r>
            <a:r>
              <a:rPr lang="en-US" sz="1400" dirty="0" err="1">
                <a:latin typeface="Consolas" panose="020B0609020204030204" pitchFamily="49" charset="0"/>
              </a:rPr>
              <a:t>pymc.Matplot.plot</a:t>
            </a:r>
            <a:r>
              <a:rPr lang="en-US" sz="1400" dirty="0"/>
              <a:t> of a stochastic variable </a:t>
            </a:r>
            <a:r>
              <a:rPr lang="en-US" sz="1400" dirty="0">
                <a:latin typeface="Consolas" panose="020B0609020204030204" pitchFamily="49" charset="0"/>
              </a:rPr>
              <a:t>alpha</a:t>
            </a:r>
            <a:r>
              <a:rPr lang="en-US" sz="1400" dirty="0"/>
              <a:t> after MCMC. Did the MCMC converged? Justify your answer.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400" dirty="0"/>
              <a:t>The MCMC has converged. Reasons:</a:t>
            </a:r>
          </a:p>
          <a:p>
            <a:pPr marL="685800" lvl="1" algn="just"/>
            <a:r>
              <a:rPr lang="en-US" sz="1200" dirty="0"/>
              <a:t>The trace shows that after varying a lot at the beginning (1000 – 2000 iterations) the chain tends toward an equilibrium value, with a smaller variance.</a:t>
            </a:r>
          </a:p>
          <a:p>
            <a:pPr marL="685800" lvl="1" algn="just"/>
            <a:r>
              <a:rPr lang="en-US" sz="1200" dirty="0"/>
              <a:t>The histogram of the posterior distribution of alpha is concentrated in a small area (around 1)</a:t>
            </a:r>
          </a:p>
          <a:p>
            <a:pPr marL="685800" lvl="1" algn="just"/>
            <a:r>
              <a:rPr lang="en-US" sz="1200" dirty="0"/>
              <a:t>The autocorrelation becomes and remains small (after lag 16 – 18)</a:t>
            </a:r>
          </a:p>
          <a:p>
            <a:pPr marL="685800" lvl="1" algn="just"/>
            <a:endParaRPr lang="en-US" sz="1200" dirty="0"/>
          </a:p>
          <a:p>
            <a:pPr marL="685800" lvl="1" algn="just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0FA308-3EC8-4761-8E36-7AB421D2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35" y="1898542"/>
            <a:ext cx="8265765" cy="49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D87D2-60DD-4B3C-8A64-D09505E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DB99DE-BEFF-41C1-B61F-F11CA069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0"/>
            <a:ext cx="7336367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pymc</a:t>
            </a:r>
            <a:r>
              <a:rPr lang="en-US" sz="1200" dirty="0">
                <a:latin typeface="Consolas" panose="020B0609020204030204" pitchFamily="49" charset="0"/>
              </a:rPr>
              <a:t> as pm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numpy</a:t>
            </a:r>
            <a:r>
              <a:rPr lang="en-US" sz="12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matplotlib.pyplot</a:t>
            </a:r>
            <a:r>
              <a:rPr lang="en-US" sz="1200" dirty="0">
                <a:latin typeface="Consolas" panose="020B0609020204030204" pitchFamily="49" charset="0"/>
              </a:rPr>
              <a:t> as </a:t>
            </a:r>
            <a:r>
              <a:rPr lang="en-US" sz="1200" dirty="0" err="1">
                <a:latin typeface="Consolas" panose="020B0609020204030204" pitchFamily="49" charset="0"/>
              </a:rPr>
              <a:t>plt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true_coin_bias</a:t>
            </a:r>
            <a:r>
              <a:rPr lang="en-US" sz="1200" dirty="0">
                <a:latin typeface="Consolas" panose="020B0609020204030204" pitchFamily="49" charset="0"/>
              </a:rPr>
              <a:t> = 0.3 # The (unknown) bias of the coin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num_flips</a:t>
            </a:r>
            <a:r>
              <a:rPr lang="en-US" sz="1200" dirty="0">
                <a:latin typeface="Consolas" panose="020B0609020204030204" pitchFamily="49" charset="0"/>
              </a:rPr>
              <a:t> = 100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The given data, the result of 100 coin flips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data = </a:t>
            </a:r>
            <a:r>
              <a:rPr lang="en-US" sz="1200" dirty="0" err="1">
                <a:latin typeface="Consolas" panose="020B0609020204030204" pitchFamily="49" charset="0"/>
              </a:rPr>
              <a:t>np.random.choice</a:t>
            </a:r>
            <a:r>
              <a:rPr lang="en-US" sz="1200" dirty="0">
                <a:latin typeface="Consolas" panose="020B0609020204030204" pitchFamily="49" charset="0"/>
              </a:rPr>
              <a:t>([0, 1], p=[1-true_coin_bias, </a:t>
            </a:r>
            <a:r>
              <a:rPr lang="en-US" sz="1200" dirty="0" err="1">
                <a:latin typeface="Consolas" panose="020B0609020204030204" pitchFamily="49" charset="0"/>
              </a:rPr>
              <a:t>true_coin_bias</a:t>
            </a:r>
            <a:r>
              <a:rPr lang="en-US" sz="1200" dirty="0">
                <a:latin typeface="Consolas" panose="020B0609020204030204" pitchFamily="49" charset="0"/>
              </a:rPr>
              <a:t>], size=</a:t>
            </a:r>
            <a:r>
              <a:rPr lang="en-US" sz="1200" dirty="0" err="1">
                <a:latin typeface="Consolas" panose="020B0609020204030204" pitchFamily="49" charset="0"/>
              </a:rPr>
              <a:t>num_flips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We want to infer the bias, p. Since p is unknown, it is a random variable.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The distribution we assign to it here is our prior distribution on p, uniform on the range [0, 1].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 = </a:t>
            </a:r>
            <a:r>
              <a:rPr lang="en-US" sz="1200" dirty="0" err="1">
                <a:latin typeface="Consolas" panose="020B0609020204030204" pitchFamily="49" charset="0"/>
              </a:rPr>
              <a:t>pm.Uniform</a:t>
            </a:r>
            <a:r>
              <a:rPr lang="en-US" sz="1200" dirty="0">
                <a:latin typeface="Consolas" panose="020B0609020204030204" pitchFamily="49" charset="0"/>
              </a:rPr>
              <a:t>("p", lower=0, upper=1)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We need another random variable for our observations.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We give the relevant data to the value argument.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 The observed flag stops the value changing during MCMC exploration.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observations = </a:t>
            </a:r>
            <a:r>
              <a:rPr lang="en-US" sz="1200" dirty="0" err="1">
                <a:latin typeface="Consolas" panose="020B0609020204030204" pitchFamily="49" charset="0"/>
              </a:rPr>
              <a:t>pm.Bernoulli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obs</a:t>
            </a:r>
            <a:r>
              <a:rPr lang="en-US" sz="1200" dirty="0">
                <a:latin typeface="Consolas" panose="020B0609020204030204" pitchFamily="49" charset="0"/>
              </a:rPr>
              <a:t>", p=p, value=data, observed=True)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model = </a:t>
            </a:r>
            <a:r>
              <a:rPr lang="en-US" sz="1200" dirty="0" err="1">
                <a:latin typeface="Consolas" panose="020B0609020204030204" pitchFamily="49" charset="0"/>
              </a:rPr>
              <a:t>pm.Model</a:t>
            </a:r>
            <a:r>
              <a:rPr lang="en-US" sz="1200" dirty="0">
                <a:latin typeface="Consolas" panose="020B0609020204030204" pitchFamily="49" charset="0"/>
              </a:rPr>
              <a:t>([p, observations])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mcmc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pm.MCMC</a:t>
            </a:r>
            <a:r>
              <a:rPr lang="en-US" sz="1200" dirty="0">
                <a:latin typeface="Consolas" panose="020B06090202040302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mcmc.sample</a:t>
            </a:r>
            <a:r>
              <a:rPr lang="en-US" sz="1200" dirty="0">
                <a:latin typeface="Consolas" panose="020B0609020204030204" pitchFamily="49" charset="0"/>
              </a:rPr>
              <a:t>(60000, 10000) # 60000 steps, with a burn in period of 10000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p_samples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mcmc.trace</a:t>
            </a:r>
            <a:r>
              <a:rPr lang="en-US" sz="1200" dirty="0">
                <a:latin typeface="Consolas" panose="020B0609020204030204" pitchFamily="49" charset="0"/>
              </a:rPr>
              <a:t>("p")[:]   # Samples from our posterior on p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</a:t>
            </a:r>
            <a:r>
              <a:rPr lang="en-US" sz="1200" dirty="0" err="1">
                <a:latin typeface="Consolas" panose="020B0609020204030204" pitchFamily="49" charset="0"/>
              </a:rPr>
              <a:t>p_samples.mean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plt.hist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p_samples</a:t>
            </a:r>
            <a:r>
              <a:rPr lang="en-US" sz="1200" dirty="0">
                <a:latin typeface="Consolas" panose="020B0609020204030204" pitchFamily="49" charset="0"/>
              </a:rPr>
              <a:t>, bins=40, normed=True)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plt.axvline</a:t>
            </a:r>
            <a:r>
              <a:rPr lang="en-US" sz="1200" dirty="0">
                <a:latin typeface="Consolas" panose="020B0609020204030204" pitchFamily="49" charset="0"/>
              </a:rPr>
              <a:t>(x=</a:t>
            </a:r>
            <a:r>
              <a:rPr lang="en-US" sz="1200" dirty="0" err="1">
                <a:latin typeface="Consolas" panose="020B0609020204030204" pitchFamily="49" charset="0"/>
              </a:rPr>
              <a:t>true_coin_bias</a:t>
            </a:r>
            <a:r>
              <a:rPr lang="en-US" sz="1200" dirty="0">
                <a:latin typeface="Consolas" panose="020B0609020204030204" pitchFamily="49" charset="0"/>
              </a:rPr>
              <a:t>, c="k")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plt.xlabel</a:t>
            </a:r>
            <a:r>
              <a:rPr lang="en-US" sz="1200" dirty="0">
                <a:latin typeface="Consolas" panose="020B0609020204030204" pitchFamily="49" charset="0"/>
              </a:rPr>
              <a:t>("p")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plt.title</a:t>
            </a:r>
            <a:r>
              <a:rPr lang="en-US" sz="1200" dirty="0">
                <a:latin typeface="Consolas" panose="020B0609020204030204" pitchFamily="49" charset="0"/>
              </a:rPr>
              <a:t>("Approximate posterior of p")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plt.xlim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plt.show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2F379-03B6-4886-BC5D-2CFA45CF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Write a </a:t>
            </a:r>
            <a:r>
              <a:rPr lang="en-US" sz="1800" dirty="0" err="1"/>
              <a:t>PyMC</a:t>
            </a:r>
            <a:r>
              <a:rPr lang="en-US" sz="1800" dirty="0"/>
              <a:t> program that infers the bias of a coin given 100 observations of the coin flips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9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F6AD74-863C-4661-9AE2-895E3E3E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28" y="0"/>
            <a:ext cx="5852172" cy="4352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8EC8B-AB68-48A3-863A-31848044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" y="3156374"/>
            <a:ext cx="6410325" cy="3610807"/>
          </a:xfrm>
          <a:prstGeom prst="rect">
            <a:avLst/>
          </a:prstGeom>
        </p:spPr>
      </p:pic>
      <p:pic>
        <p:nvPicPr>
          <p:cNvPr id="9" name="Graphic 8" descr="Grinning Face with No Fill">
            <a:extLst>
              <a:ext uri="{FF2B5EF4-FFF2-40B4-BE49-F238E27FC236}">
                <a16:creationId xmlns:a16="http://schemas.microsoft.com/office/drawing/2014/main" id="{CF049CE5-A056-435D-AF2B-B6A75054E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927" y="441036"/>
            <a:ext cx="1408546" cy="14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609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Consolas</vt:lpstr>
      <vt:lpstr>Wingdings</vt:lpstr>
      <vt:lpstr>Wingdings 2</vt:lpstr>
      <vt:lpstr>Quotable</vt:lpstr>
      <vt:lpstr>Probabilistic Programming</vt:lpstr>
      <vt:lpstr>Mock Exam | Discussion | Questions</vt:lpstr>
      <vt:lpstr>Mock Exam</vt:lpstr>
      <vt:lpstr>Question #</vt:lpstr>
      <vt:lpstr>Problem #</vt:lpstr>
      <vt:lpstr>Question #</vt:lpstr>
      <vt:lpstr>Question #</vt:lpstr>
      <vt:lpstr>Problem #</vt:lpstr>
      <vt:lpstr>PowerPoint Presentation</vt:lpstr>
      <vt:lpstr>Discussion |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2019-01-13T07:52:47Z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