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2" r:id="rId4"/>
  </p:sldMasterIdLst>
  <p:notesMasterIdLst>
    <p:notesMasterId r:id="rId50"/>
  </p:notesMasterIdLst>
  <p:handoutMasterIdLst>
    <p:handoutMasterId r:id="rId51"/>
  </p:handoutMasterIdLst>
  <p:sldIdLst>
    <p:sldId id="256" r:id="rId5"/>
    <p:sldId id="257" r:id="rId6"/>
    <p:sldId id="258" r:id="rId7"/>
    <p:sldId id="259" r:id="rId8"/>
    <p:sldId id="260" r:id="rId9"/>
    <p:sldId id="261" r:id="rId10"/>
    <p:sldId id="275" r:id="rId11"/>
    <p:sldId id="276" r:id="rId12"/>
    <p:sldId id="277" r:id="rId13"/>
    <p:sldId id="278" r:id="rId14"/>
    <p:sldId id="279" r:id="rId15"/>
    <p:sldId id="280" r:id="rId16"/>
    <p:sldId id="281" r:id="rId17"/>
    <p:sldId id="282" r:id="rId18"/>
    <p:sldId id="283" r:id="rId19"/>
    <p:sldId id="284" r:id="rId20"/>
    <p:sldId id="285" r:id="rId21"/>
    <p:sldId id="286" r:id="rId22"/>
    <p:sldId id="265" r:id="rId23"/>
    <p:sldId id="262" r:id="rId24"/>
    <p:sldId id="263" r:id="rId25"/>
    <p:sldId id="264" r:id="rId26"/>
    <p:sldId id="267" r:id="rId27"/>
    <p:sldId id="266" r:id="rId28"/>
    <p:sldId id="268" r:id="rId29"/>
    <p:sldId id="269" r:id="rId30"/>
    <p:sldId id="270" r:id="rId31"/>
    <p:sldId id="271" r:id="rId32"/>
    <p:sldId id="272" r:id="rId33"/>
    <p:sldId id="273" r:id="rId34"/>
    <p:sldId id="274" r:id="rId35"/>
    <p:sldId id="287" r:id="rId36"/>
    <p:sldId id="289" r:id="rId37"/>
    <p:sldId id="290" r:id="rId38"/>
    <p:sldId id="288" r:id="rId39"/>
    <p:sldId id="291" r:id="rId40"/>
    <p:sldId id="292" r:id="rId41"/>
    <p:sldId id="293" r:id="rId42"/>
    <p:sldId id="294" r:id="rId43"/>
    <p:sldId id="295" r:id="rId44"/>
    <p:sldId id="296" r:id="rId45"/>
    <p:sldId id="297" r:id="rId46"/>
    <p:sldId id="298" r:id="rId47"/>
    <p:sldId id="299" r:id="rId48"/>
    <p:sldId id="300"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E3E3E"/>
    <a:srgbClr val="6D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C7853C-536D-4A76-A0AE-DD22124D55A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4346" autoAdjust="0"/>
  </p:normalViewPr>
  <p:slideViewPr>
    <p:cSldViewPr snapToGrid="0">
      <p:cViewPr varScale="1">
        <p:scale>
          <a:sx n="123" d="100"/>
          <a:sy n="123" d="100"/>
        </p:scale>
        <p:origin x="114" y="25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EDD3B8-5E68-48E9-AAB1-5DE570C28ED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A897E35-4312-4077-83D3-69953080BC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836F02-AF67-416B-AB85-08CFF698F86D}" type="datetimeFigureOut">
              <a:rPr lang="en-US" smtClean="0"/>
              <a:t>11/20/2018</a:t>
            </a:fld>
            <a:endParaRPr lang="en-US" dirty="0"/>
          </a:p>
        </p:txBody>
      </p:sp>
      <p:sp>
        <p:nvSpPr>
          <p:cNvPr id="4" name="Footer Placeholder 3">
            <a:extLst>
              <a:ext uri="{FF2B5EF4-FFF2-40B4-BE49-F238E27FC236}">
                <a16:creationId xmlns:a16="http://schemas.microsoft.com/office/drawing/2014/main" id="{75853C52-2B92-4B9E-86F4-DB78684BEC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20E0EA4-BAD2-4335-9446-CA4CCFEC14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D65BC62-3B36-43F8-8B69-D6E5E743DA31}" type="slidenum">
              <a:rPr lang="en-US" smtClean="0"/>
              <a:t>‹#›</a:t>
            </a:fld>
            <a:endParaRPr lang="en-US" dirty="0"/>
          </a:p>
        </p:txBody>
      </p:sp>
    </p:spTree>
    <p:extLst>
      <p:ext uri="{BB962C8B-B14F-4D97-AF65-F5344CB8AC3E}">
        <p14:creationId xmlns:p14="http://schemas.microsoft.com/office/powerpoint/2010/main" val="33165184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B7E8F0-931C-4E43-98D1-A3CD0E0034DC}" type="datetimeFigureOut">
              <a:rPr lang="en-US" smtClean="0"/>
              <a:t>11/20/2018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AEB063-7F11-4E3B-BA52-07405B1C2D95}" type="slidenum">
              <a:rPr lang="en-US" smtClean="0"/>
              <a:t>‹#›</a:t>
            </a:fld>
            <a:endParaRPr lang="en-US" dirty="0"/>
          </a:p>
        </p:txBody>
      </p:sp>
    </p:spTree>
    <p:extLst>
      <p:ext uri="{BB962C8B-B14F-4D97-AF65-F5344CB8AC3E}">
        <p14:creationId xmlns:p14="http://schemas.microsoft.com/office/powerpoint/2010/main" val="1862930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6AEB063-7F11-4E3B-BA52-07405B1C2D95}" type="slidenum">
              <a:rPr lang="en-US" smtClean="0"/>
              <a:t>1</a:t>
            </a:fld>
            <a:endParaRPr lang="en-US" dirty="0"/>
          </a:p>
        </p:txBody>
      </p:sp>
    </p:spTree>
    <p:extLst>
      <p:ext uri="{BB962C8B-B14F-4D97-AF65-F5344CB8AC3E}">
        <p14:creationId xmlns:p14="http://schemas.microsoft.com/office/powerpoint/2010/main" val="2065167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381388F-6D01-4763-9497-2C5F78AF5477}"/>
              </a:ext>
            </a:extLst>
          </p:cNvPr>
          <p:cNvSpPr/>
          <p:nvPr userDrawn="1"/>
        </p:nvSpPr>
        <p:spPr>
          <a:xfrm>
            <a:off x="0" y="4818185"/>
            <a:ext cx="12192000" cy="20398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6"/>
          <p:cNvSpPr/>
          <p:nvPr/>
        </p:nvSpPr>
        <p:spPr bwMode="ltGray">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innerShdw blurRad="63500" dist="50800" dir="54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lgn="ctr">
              <a:defRPr sz="5400" b="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noAutofit/>
          </a:bodyPr>
          <a:lstStyle>
            <a:lvl1pPr marL="0" indent="0" algn="ct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smtClean="0"/>
              <a:t>11/20/2018</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2774326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ltGray">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a:effectLst>
            <a:innerShdw blurRad="63500" dist="50800" dir="5400000">
              <a:prstClr val="black">
                <a:alpha val="50000"/>
              </a:prstClr>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606669"/>
            <a:ext cx="10561418" cy="3813527"/>
          </a:xfrm>
        </p:spPr>
        <p:txBody>
          <a:bodyPr anchor="ctr" anchorCtr="0"/>
          <a:lstStyle>
            <a:lvl1pPr algn="ctr">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ctr" anchorCtr="0">
            <a:noAutofit/>
          </a:bodyPr>
          <a:lstStyle>
            <a:lvl1pPr marL="0" indent="0" algn="r">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B7F6C47-B260-4BB6-8230-7D14D5CDE026}" type="datetimeFigureOut">
              <a:rPr lang="en-US" smtClean="0"/>
              <a:t>11/20/2018</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576405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7F6C47-B260-4BB6-8230-7D14D5CDE026}" type="datetimeFigureOut">
              <a:rPr lang="en-US" smtClean="0"/>
              <a:t>11/20/2018</a:t>
            </a:fld>
            <a:endParaRPr lang="en-US" dirty="0"/>
          </a:p>
        </p:txBody>
      </p:sp>
      <p:sp>
        <p:nvSpPr>
          <p:cNvPr id="8" name="Footer Placeholder 7"/>
          <p:cNvSpPr>
            <a:spLocks noGrp="1"/>
          </p:cNvSpPr>
          <p:nvPr>
            <p:ph type="ftr" sz="quarter" idx="11"/>
          </p:nvPr>
        </p:nvSpPr>
        <p:spPr/>
        <p:txBody>
          <a:bodyPr/>
          <a:lstStyle/>
          <a:p>
            <a:r>
              <a:rPr lang="en-ZA" dirty="0"/>
              <a:t>Add a footer </a:t>
            </a:r>
            <a:endParaRPr lang="en-US" dirty="0"/>
          </a:p>
        </p:txBody>
      </p:sp>
      <p:sp>
        <p:nvSpPr>
          <p:cNvPr id="9" name="Slide Number Placeholder 8"/>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3550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7F6C47-B260-4BB6-8230-7D14D5CDE026}" type="datetimeFigureOut">
              <a:rPr lang="en-US" smtClean="0"/>
              <a:t>11/20/2018</a:t>
            </a:fld>
            <a:endParaRPr lang="en-US" dirty="0"/>
          </a:p>
        </p:txBody>
      </p:sp>
      <p:sp>
        <p:nvSpPr>
          <p:cNvPr id="4" name="Footer Placeholder 3"/>
          <p:cNvSpPr>
            <a:spLocks noGrp="1"/>
          </p:cNvSpPr>
          <p:nvPr>
            <p:ph type="ftr" sz="quarter" idx="11"/>
          </p:nvPr>
        </p:nvSpPr>
        <p:spPr/>
        <p:txBody>
          <a:bodyPr/>
          <a:lstStyle/>
          <a:p>
            <a:r>
              <a:rPr lang="en-ZA" dirty="0"/>
              <a:t>Add a footer </a:t>
            </a:r>
            <a:endParaRPr lang="en-US" dirty="0"/>
          </a:p>
        </p:txBody>
      </p:sp>
      <p:sp>
        <p:nvSpPr>
          <p:cNvPr id="5" name="Slide Number Placeholder 4"/>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18981268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7F6C47-B260-4BB6-8230-7D14D5CDE026}" type="datetimeFigureOut">
              <a:rPr lang="en-US" smtClean="0"/>
              <a:t>11/20/2018</a:t>
            </a:fld>
            <a:endParaRPr lang="en-US" dirty="0"/>
          </a:p>
        </p:txBody>
      </p:sp>
      <p:sp>
        <p:nvSpPr>
          <p:cNvPr id="3" name="Footer Placeholder 2"/>
          <p:cNvSpPr>
            <a:spLocks noGrp="1"/>
          </p:cNvSpPr>
          <p:nvPr>
            <p:ph type="ftr" sz="quarter" idx="11"/>
          </p:nvPr>
        </p:nvSpPr>
        <p:spPr/>
        <p:txBody>
          <a:bodyPr/>
          <a:lstStyle/>
          <a:p>
            <a:r>
              <a:rPr lang="en-ZA" dirty="0"/>
              <a:t>Add a footer </a:t>
            </a:r>
            <a:endParaRPr lang="en-US" dirty="0"/>
          </a:p>
        </p:txBody>
      </p:sp>
      <p:sp>
        <p:nvSpPr>
          <p:cNvPr id="4" name="Slide Number Placeholder 3"/>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3403657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ltGray">
          <a:xfrm>
            <a:off x="1073151" y="446087"/>
            <a:ext cx="3547533" cy="2838449"/>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ffectLst>
            <a:innerShdw blurRad="114300">
              <a:prstClr val="black"/>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2576512"/>
          </a:xfrm>
        </p:spPr>
        <p:txBody>
          <a:bodyPr anchor="ctr" anchorCtr="0"/>
          <a:lstStyle>
            <a:lvl1pPr algn="l">
              <a:defRPr sz="4000" b="0"/>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3022600"/>
            <a:ext cx="3547533" cy="2838449"/>
          </a:xfrm>
        </p:spPr>
        <p:txBody>
          <a:bodyPr>
            <a:normAutofit/>
          </a:bodyPr>
          <a:lstStyle>
            <a:lvl1pPr marL="0" indent="0">
              <a:buNone/>
              <a:defRPr sz="2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B7F6C47-B260-4BB6-8230-7D14D5CDE026}" type="datetimeFigureOut">
              <a:rPr lang="en-US" smtClean="0"/>
              <a:t>11/20/2018</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105611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ltGray">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a:effectLst>
            <a:innerShdw blurRad="114300">
              <a:prstClr val="black"/>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nchorCtr="0">
            <a:normAutofit/>
          </a:bodyPr>
          <a:lstStyle>
            <a:lvl1pPr marL="0" indent="0" algn="l">
              <a:buFontTx/>
              <a:buNone/>
              <a:defRPr sz="2800"/>
            </a:lvl1pPr>
          </a:lstStyle>
          <a:p>
            <a:pPr lvl="0"/>
            <a:r>
              <a:rPr lang="en-US"/>
              <a:t>Edit Master text styles</a:t>
            </a:r>
          </a:p>
        </p:txBody>
      </p:sp>
      <p:sp>
        <p:nvSpPr>
          <p:cNvPr id="4" name="Date Placeholder 3"/>
          <p:cNvSpPr>
            <a:spLocks noGrp="1"/>
          </p:cNvSpPr>
          <p:nvPr>
            <p:ph type="dt" sz="half" idx="10"/>
          </p:nvPr>
        </p:nvSpPr>
        <p:spPr/>
        <p:txBody>
          <a:bodyPr/>
          <a:lstStyle/>
          <a:p>
            <a:fld id="{FB7F6C47-B260-4BB6-8230-7D14D5CDE026}" type="datetimeFigureOut">
              <a:rPr lang="en-US" smtClean="0"/>
              <a:t>11/20/2018</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41409645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ltGray">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a:effectLst>
            <a:innerShdw blurRad="114300">
              <a:prstClr val="black"/>
            </a:innerShdw>
          </a:effectLst>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nchor="ctr" anchorCtr="0"/>
          <a:lstStyle>
            <a:lvl1pPr algn="l">
              <a:defRPr sz="4000" b="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ctr" anchorCtr="0">
            <a:normAutofit/>
          </a:bodyPr>
          <a:lstStyle>
            <a:lvl1pPr marL="0" indent="0" algn="ctr">
              <a:buFontTx/>
              <a:buNone/>
              <a:defRPr sz="2800"/>
            </a:lvl1pPr>
          </a:lstStyle>
          <a:p>
            <a:pPr lvl="0"/>
            <a:r>
              <a:rPr lang="en-US"/>
              <a:t>Edit Master text styles</a:t>
            </a:r>
          </a:p>
        </p:txBody>
      </p:sp>
      <p:sp>
        <p:nvSpPr>
          <p:cNvPr id="2" name="Date Placeholder 1"/>
          <p:cNvSpPr>
            <a:spLocks noGrp="1"/>
          </p:cNvSpPr>
          <p:nvPr>
            <p:ph type="dt" sz="half" idx="10"/>
          </p:nvPr>
        </p:nvSpPr>
        <p:spPr/>
        <p:txBody>
          <a:bodyPr/>
          <a:lstStyle/>
          <a:p>
            <a:fld id="{FB7F6C47-B260-4BB6-8230-7D14D5CDE026}" type="datetimeFigureOut">
              <a:rPr lang="en-US" smtClean="0"/>
              <a:t>11/20/2018</a:t>
            </a:fld>
            <a:endParaRPr lang="en-US" dirty="0"/>
          </a:p>
        </p:txBody>
      </p:sp>
      <p:sp>
        <p:nvSpPr>
          <p:cNvPr id="3" name="Footer Placeholder 2"/>
          <p:cNvSpPr>
            <a:spLocks noGrp="1"/>
          </p:cNvSpPr>
          <p:nvPr>
            <p:ph type="ftr" sz="quarter" idx="11"/>
          </p:nvPr>
        </p:nvSpPr>
        <p:spPr/>
        <p:txBody>
          <a:bodyPr/>
          <a:lstStyle/>
          <a:p>
            <a:r>
              <a:rPr lang="en-ZA" dirty="0"/>
              <a:t>Add a footer </a:t>
            </a:r>
            <a:endParaRPr lang="en-US" dirty="0"/>
          </a:p>
        </p:txBody>
      </p:sp>
      <p:sp>
        <p:nvSpPr>
          <p:cNvPr id="4" name="Slide Number Placeholder 3"/>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168461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ltGray">
          <a:xfrm>
            <a:off x="7669651" y="0"/>
            <a:ext cx="4522349" cy="5861051"/>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ffectLst>
            <a:innerShdw blurRad="63500" dist="50800" dir="81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3754460" cy="5134798"/>
          </a:xfrm>
        </p:spPr>
        <p:txBody>
          <a:bodyPr vert="horz" anchor="ctr" anchorCtr="1"/>
          <a:lstStyle>
            <a:lvl1pPr algn="l">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horz" anchor="ctr" anchorCtr="1"/>
          <a:lstStyle>
            <a:lvl1pPr algn="ctr">
              <a:defRPr/>
            </a:lvl1pPr>
            <a:lvl2pPr algn="ctr">
              <a:defRPr/>
            </a:lvl2pPr>
            <a:lvl3pPr algn="ctr">
              <a:defRPr/>
            </a:lvl3pPr>
            <a:lvl4pPr algn="ctr">
              <a:defRPr/>
            </a:lvl4pPr>
            <a:lvl5pPr algn="ct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smtClean="0"/>
              <a:t>11/20/2018</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1183694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4" name="Content Placeholder 3"/>
          <p:cNvSpPr>
            <a:spLocks noGrp="1"/>
          </p:cNvSpPr>
          <p:nvPr>
            <p:ph sz="half" idx="2"/>
          </p:nvPr>
        </p:nvSpPr>
        <p:spPr>
          <a:xfrm>
            <a:off x="6187415" y="2222287"/>
            <a:ext cx="5194583" cy="3638764"/>
          </a:xfrm>
          <a:noFill/>
          <a:ln w="25400">
            <a:gradFill>
              <a:gsLst>
                <a:gs pos="50000">
                  <a:schemeClr val="bg2"/>
                </a:gs>
                <a:gs pos="0">
                  <a:schemeClr val="bg2"/>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7F6C47-B260-4BB6-8230-7D14D5CDE026}" type="datetimeFigureOut">
              <a:rPr lang="en-US" smtClean="0"/>
              <a:t>11/20/2018</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
        <p:nvSpPr>
          <p:cNvPr id="9" name="Content Placeholder 2">
            <a:extLst>
              <a:ext uri="{FF2B5EF4-FFF2-40B4-BE49-F238E27FC236}">
                <a16:creationId xmlns:a16="http://schemas.microsoft.com/office/drawing/2014/main" id="{2A4059F8-A688-4FFE-AA79-3B6D811FA987}"/>
              </a:ext>
            </a:extLst>
          </p:cNvPr>
          <p:cNvSpPr>
            <a:spLocks noGrp="1"/>
          </p:cNvSpPr>
          <p:nvPr>
            <p:ph sz="half" idx="1"/>
          </p:nvPr>
        </p:nvSpPr>
        <p:spPr>
          <a:xfrm>
            <a:off x="838200" y="2222287"/>
            <a:ext cx="5181600" cy="363876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64910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ection Content Only ">
    <p:spTree>
      <p:nvGrpSpPr>
        <p:cNvPr id="1" name=""/>
        <p:cNvGrpSpPr/>
        <p:nvPr/>
      </p:nvGrpSpPr>
      <p:grpSpPr>
        <a:xfrm>
          <a:off x="0" y="0"/>
          <a:ext cx="0" cy="0"/>
          <a:chOff x="0" y="0"/>
          <a:chExt cx="0" cy="0"/>
        </a:xfrm>
      </p:grpSpPr>
      <p:sp>
        <p:nvSpPr>
          <p:cNvPr id="10" name="Freeform 7"/>
          <p:cNvSpPr/>
          <p:nvPr/>
        </p:nvSpPr>
        <p:spPr bwMode="ltGray">
          <a:xfrm>
            <a:off x="0" y="1"/>
            <a:ext cx="12192000" cy="6251330"/>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a:effectLst>
            <a:innerShdw blurRad="63500" dist="50800" dir="5400000">
              <a:prstClr val="black">
                <a:alpha val="50000"/>
              </a:prstClr>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51514" y="451513"/>
            <a:ext cx="11288972" cy="5149187"/>
          </a:xfrm>
        </p:spPr>
        <p:txBody>
          <a:bodyPr anchor="ctr" anchorCtr="0"/>
          <a:lstStyle>
            <a:lvl1pPr algn="ctr">
              <a:defRPr sz="4800" b="0" cap="none"/>
            </a:lvl1p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smtClean="0"/>
              <a:t>11/20/2018</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2973193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8" name="Freeform 6"/>
          <p:cNvSpPr/>
          <p:nvPr/>
        </p:nvSpPr>
        <p:spPr bwMode="ltGray">
          <a:xfrm flipH="1">
            <a:off x="12699" y="0"/>
            <a:ext cx="6004585" cy="2041975"/>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81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51514" y="375313"/>
            <a:ext cx="5114017" cy="1139895"/>
          </a:xfrm>
        </p:spPr>
        <p:txBody>
          <a:bodyPr/>
          <a:lstStyle>
            <a:lvl1pPr algn="l">
              <a:defRPr b="0"/>
            </a:lvl1pPr>
          </a:lstStyle>
          <a:p>
            <a:r>
              <a:rPr lang="en-US"/>
              <a:t>Click to edit Master title style</a:t>
            </a:r>
            <a:endParaRPr lang="en-US" dirty="0"/>
          </a:p>
        </p:txBody>
      </p:sp>
      <p:sp>
        <p:nvSpPr>
          <p:cNvPr id="3" name="Content Placeholder 2"/>
          <p:cNvSpPr>
            <a:spLocks noGrp="1"/>
          </p:cNvSpPr>
          <p:nvPr>
            <p:ph sz="half" idx="1"/>
          </p:nvPr>
        </p:nvSpPr>
        <p:spPr>
          <a:xfrm>
            <a:off x="451514" y="2222287"/>
            <a:ext cx="5553071" cy="3638763"/>
          </a:xfrm>
          <a:ln w="25400">
            <a:gradFill>
              <a:gsLst>
                <a:gs pos="0">
                  <a:schemeClr val="bg2"/>
                </a:gs>
                <a:gs pos="50000">
                  <a:srgbClr val="4A3030"/>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7F6C47-B260-4BB6-8230-7D14D5CDE026}" type="datetimeFigureOut">
              <a:rPr lang="en-US" smtClean="0"/>
              <a:t>11/20/2018</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
        <p:nvSpPr>
          <p:cNvPr id="9" name="Content Placeholder 9">
            <a:extLst>
              <a:ext uri="{FF2B5EF4-FFF2-40B4-BE49-F238E27FC236}">
                <a16:creationId xmlns:a16="http://schemas.microsoft.com/office/drawing/2014/main" id="{C95D556F-51D2-4EF4-B60F-D319BF232882}"/>
              </a:ext>
            </a:extLst>
          </p:cNvPr>
          <p:cNvSpPr>
            <a:spLocks noGrp="1"/>
          </p:cNvSpPr>
          <p:nvPr>
            <p:ph sz="quarter" idx="13"/>
          </p:nvPr>
        </p:nvSpPr>
        <p:spPr>
          <a:xfrm>
            <a:off x="6456099" y="375312"/>
            <a:ext cx="5186363" cy="5485737"/>
          </a:xfrm>
        </p:spPr>
        <p:txBody>
          <a:bodyPr anchor="t" anchorCtr="0">
            <a:normAutofit/>
          </a:bodyPr>
          <a:lstStyle>
            <a:lvl1pPr>
              <a:defRPr sz="2800"/>
            </a:lvl1pPr>
            <a:lvl2pPr>
              <a:defRPr sz="2400"/>
            </a:lvl2pPr>
            <a:lvl3pPr>
              <a:defRPr sz="2000"/>
            </a:lvl3pPr>
            <a:lvl4pPr>
              <a:defRPr sz="1800"/>
            </a:lvl4pPr>
            <a:lvl5pP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44642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_Two Content">
    <p:spTree>
      <p:nvGrpSpPr>
        <p:cNvPr id="1" name=""/>
        <p:cNvGrpSpPr/>
        <p:nvPr/>
      </p:nvGrpSpPr>
      <p:grpSpPr>
        <a:xfrm>
          <a:off x="0" y="0"/>
          <a:ext cx="0" cy="0"/>
          <a:chOff x="0" y="0"/>
          <a:chExt cx="0" cy="0"/>
        </a:xfrm>
      </p:grpSpPr>
      <p:sp>
        <p:nvSpPr>
          <p:cNvPr id="8" name="Freeform 6"/>
          <p:cNvSpPr/>
          <p:nvPr/>
        </p:nvSpPr>
        <p:spPr bwMode="ltGray">
          <a:xfrm flipH="1">
            <a:off x="6187414" y="0"/>
            <a:ext cx="6004583" cy="2041975"/>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27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632696" y="359551"/>
            <a:ext cx="5114017" cy="1139895"/>
          </a:xfrm>
        </p:spPr>
        <p:txBody>
          <a:bodyPr/>
          <a:lstStyle>
            <a:lvl1pPr algn="l">
              <a:defRPr b="0"/>
            </a:lvl1pPr>
          </a:lstStyle>
          <a:p>
            <a:r>
              <a:rPr lang="en-US"/>
              <a:t>Click to edit Master title style</a:t>
            </a:r>
            <a:endParaRPr lang="en-US" dirty="0"/>
          </a:p>
        </p:txBody>
      </p:sp>
      <p:sp>
        <p:nvSpPr>
          <p:cNvPr id="3" name="Content Placeholder 2"/>
          <p:cNvSpPr>
            <a:spLocks noGrp="1"/>
          </p:cNvSpPr>
          <p:nvPr>
            <p:ph sz="half" idx="1" hasCustomPrompt="1"/>
          </p:nvPr>
        </p:nvSpPr>
        <p:spPr>
          <a:xfrm>
            <a:off x="451514" y="451513"/>
            <a:ext cx="5553071" cy="5409537"/>
          </a:xfrm>
        </p:spPr>
        <p:txBody>
          <a:bodyPr anchor="t" anchorCtr="0">
            <a:normAutofit/>
          </a:bodyPr>
          <a:lstStyle>
            <a:lvl1pPr>
              <a:defRPr sz="2800"/>
            </a:lvl1pPr>
            <a:lvl2pPr>
              <a:defRPr sz="2800"/>
            </a:lvl2pPr>
            <a:lvl3pPr>
              <a:defRPr sz="2800"/>
            </a:lvl3pPr>
            <a:lvl4pPr>
              <a:defRPr sz="2800"/>
            </a:lvl4pPr>
            <a:lvl5pPr>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54563" y="2222287"/>
            <a:ext cx="5553071" cy="3638764"/>
          </a:xfrm>
          <a:ln>
            <a:gradFill>
              <a:gsLst>
                <a:gs pos="0">
                  <a:schemeClr val="bg2"/>
                </a:gs>
                <a:gs pos="50000">
                  <a:schemeClr val="bg2"/>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7F6C47-B260-4BB6-8230-7D14D5CDE026}" type="datetimeFigureOut">
              <a:rPr lang="en-US" smtClean="0"/>
              <a:t>11/20/2018</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687031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B2B99B50-4971-48A5-8202-4CC55C7F97A2}"/>
              </a:ext>
            </a:extLst>
          </p:cNvPr>
          <p:cNvSpPr>
            <a:spLocks noGrp="1"/>
          </p:cNvSpPr>
          <p:nvPr>
            <p:ph type="pic" idx="1"/>
          </p:nvPr>
        </p:nvSpPr>
        <p:spPr>
          <a:xfrm>
            <a:off x="6096000" y="0"/>
            <a:ext cx="6096000" cy="6857999"/>
          </a:xfrm>
          <a:custGeom>
            <a:avLst/>
            <a:gdLst>
              <a:gd name="connsiteX0" fmla="*/ 404916 w 6526400"/>
              <a:gd name="connsiteY0" fmla="*/ 0 h 6857999"/>
              <a:gd name="connsiteX1" fmla="*/ 1425163 w 6526400"/>
              <a:gd name="connsiteY1" fmla="*/ 0 h 6857999"/>
              <a:gd name="connsiteX2" fmla="*/ 2955534 w 6526400"/>
              <a:gd name="connsiteY2" fmla="*/ 0 h 6857999"/>
              <a:gd name="connsiteX3" fmla="*/ 6526400 w 6526400"/>
              <a:gd name="connsiteY3" fmla="*/ 0 h 6857999"/>
              <a:gd name="connsiteX4" fmla="*/ 6526400 w 6526400"/>
              <a:gd name="connsiteY4" fmla="*/ 6857999 h 6857999"/>
              <a:gd name="connsiteX5" fmla="*/ 404916 w 6526400"/>
              <a:gd name="connsiteY5" fmla="*/ 6857999 h 6857999"/>
              <a:gd name="connsiteX6" fmla="*/ 377830 w 6526400"/>
              <a:gd name="connsiteY6" fmla="*/ 2463800 h 6857999"/>
              <a:gd name="connsiteX7" fmla="*/ 0 w 6526400"/>
              <a:gd name="connsiteY7" fmla="*/ 2203407 h 6857999"/>
              <a:gd name="connsiteX8" fmla="*/ 391373 w 6526400"/>
              <a:gd name="connsiteY8" fmla="*/ 1854200 h 6857999"/>
              <a:gd name="connsiteX9" fmla="*/ 404916 w 6526400"/>
              <a:gd name="connsiteY9"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6400" h="6857999">
                <a:moveTo>
                  <a:pt x="404916" y="0"/>
                </a:moveTo>
                <a:lnTo>
                  <a:pt x="1425163" y="0"/>
                </a:lnTo>
                <a:lnTo>
                  <a:pt x="2955534" y="0"/>
                </a:lnTo>
                <a:lnTo>
                  <a:pt x="6526400" y="0"/>
                </a:lnTo>
                <a:lnTo>
                  <a:pt x="6526400" y="6857999"/>
                </a:lnTo>
                <a:lnTo>
                  <a:pt x="404916" y="6857999"/>
                </a:lnTo>
                <a:lnTo>
                  <a:pt x="377830" y="2463800"/>
                </a:lnTo>
                <a:lnTo>
                  <a:pt x="0" y="2203407"/>
                </a:lnTo>
                <a:lnTo>
                  <a:pt x="391373" y="1854200"/>
                </a:lnTo>
                <a:cubicBezTo>
                  <a:pt x="395887" y="1282700"/>
                  <a:pt x="400402" y="571500"/>
                  <a:pt x="404916" y="0"/>
                </a:cubicBezTo>
                <a:close/>
              </a:path>
            </a:pathLst>
          </a:custGeom>
          <a:ln/>
          <a:effectLst>
            <a:innerShdw blurRad="63500" dist="50800" dir="27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wrap="square">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 name="Title 1"/>
          <p:cNvSpPr>
            <a:spLocks noGrp="1"/>
          </p:cNvSpPr>
          <p:nvPr>
            <p:ph type="title"/>
          </p:nvPr>
        </p:nvSpPr>
        <p:spPr>
          <a:xfrm>
            <a:off x="590396" y="311813"/>
            <a:ext cx="5334448" cy="1453488"/>
          </a:xfrm>
          <a:effectLst/>
        </p:spPr>
        <p:txBody>
          <a:bodyPr anchor="b">
            <a:normAutofit/>
          </a:bodyPr>
          <a:lstStyle>
            <a:lvl1pPr algn="l">
              <a:defRPr sz="4000" b="0">
                <a:ln>
                  <a:noFill/>
                </a:ln>
                <a:solidFill>
                  <a:schemeClr val="tx1"/>
                </a:solidFill>
                <a:effectLst/>
              </a:defRPr>
            </a:lvl1pPr>
          </a:lstStyle>
          <a:p>
            <a:r>
              <a:rPr lang="en-US"/>
              <a:t>Click to edit Master title style</a:t>
            </a:r>
            <a:endParaRPr lang="en-US" dirty="0"/>
          </a:p>
        </p:txBody>
      </p:sp>
      <p:sp>
        <p:nvSpPr>
          <p:cNvPr id="5" name="Date Placeholder 4"/>
          <p:cNvSpPr>
            <a:spLocks noGrp="1"/>
          </p:cNvSpPr>
          <p:nvPr>
            <p:ph type="dt" sz="half" idx="10"/>
          </p:nvPr>
        </p:nvSpPr>
        <p:spPr>
          <a:xfrm>
            <a:off x="3885810" y="6041362"/>
            <a:ext cx="976879" cy="365125"/>
          </a:xfrm>
        </p:spPr>
        <p:txBody>
          <a:bodyPr/>
          <a:lstStyle/>
          <a:p>
            <a:fld id="{FB7F6C47-B260-4BB6-8230-7D14D5CDE026}" type="datetimeFigureOut">
              <a:rPr lang="en-US" smtClean="0"/>
              <a:t>11/20/2018</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r>
              <a:rPr lang="en-ZA" dirty="0"/>
              <a:t>Add a footer </a:t>
            </a:r>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A4942799-31AF-4FF8-9D79-C1A3E01FB207}" type="slidenum">
              <a:rPr lang="en-US" smtClean="0"/>
              <a:t>‹#›</a:t>
            </a:fld>
            <a:endParaRPr lang="en-US" dirty="0"/>
          </a:p>
        </p:txBody>
      </p:sp>
      <p:sp>
        <p:nvSpPr>
          <p:cNvPr id="12" name="Text Placeholder 3">
            <a:extLst>
              <a:ext uri="{FF2B5EF4-FFF2-40B4-BE49-F238E27FC236}">
                <a16:creationId xmlns:a16="http://schemas.microsoft.com/office/drawing/2014/main" id="{EB4FB892-38DF-40F9-B034-BC1E61FC6BF0}"/>
              </a:ext>
            </a:extLst>
          </p:cNvPr>
          <p:cNvSpPr>
            <a:spLocks noGrp="1"/>
          </p:cNvSpPr>
          <p:nvPr>
            <p:ph type="body" sz="half" idx="2"/>
          </p:nvPr>
        </p:nvSpPr>
        <p:spPr>
          <a:xfrm>
            <a:off x="590396" y="2057400"/>
            <a:ext cx="5334448" cy="3811588"/>
          </a:xfrm>
        </p:spPr>
        <p:txBody>
          <a:bodyPr anchor="t">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197305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Title and Content">
    <p:spTree>
      <p:nvGrpSpPr>
        <p:cNvPr id="1" name=""/>
        <p:cNvGrpSpPr/>
        <p:nvPr/>
      </p:nvGrpSpPr>
      <p:grpSpPr>
        <a:xfrm>
          <a:off x="0" y="0"/>
          <a:ext cx="0" cy="0"/>
          <a:chOff x="0" y="0"/>
          <a:chExt cx="0" cy="0"/>
        </a:xfrm>
      </p:grpSpPr>
      <p:sp>
        <p:nvSpPr>
          <p:cNvPr id="8"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4" name="Content Placeholder 3"/>
          <p:cNvSpPr>
            <a:spLocks noGrp="1"/>
          </p:cNvSpPr>
          <p:nvPr>
            <p:ph sz="half" idx="2" hasCustomPrompt="1"/>
          </p:nvPr>
        </p:nvSpPr>
        <p:spPr>
          <a:xfrm>
            <a:off x="810001" y="2222287"/>
            <a:ext cx="10571998" cy="3638764"/>
          </a:xfrm>
        </p:spPr>
        <p:txBody>
          <a:bodyPr>
            <a:normAutofit/>
          </a:bodyPr>
          <a:lstStyle>
            <a:lvl1pPr>
              <a:defRPr sz="2800"/>
            </a:lvl1pPr>
            <a:lvl2pPr>
              <a:defRPr sz="2800"/>
            </a:lvl2pPr>
            <a:lvl3pPr>
              <a:defRPr sz="2800"/>
            </a:lvl3pPr>
            <a:lvl4pPr>
              <a:defRPr sz="2800"/>
            </a:lvl4pPr>
            <a:lvl5pPr>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FB7F6C47-B260-4BB6-8230-7D14D5CDE026}" type="datetimeFigureOut">
              <a:rPr lang="en-US" smtClean="0"/>
              <a:t>11/20/2018</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1337688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489884"/>
            <a:ext cx="10561418" cy="1426004"/>
          </a:xfrm>
        </p:spPr>
        <p:txBody>
          <a:bodyPr anchor="ctr" anchorCtr="0">
            <a:normAutofit/>
          </a:bodyPr>
          <a:lstStyle>
            <a:lvl1pPr algn="ctr">
              <a:defRPr sz="4000" b="0">
                <a:ln>
                  <a:noFill/>
                </a:ln>
                <a:solidFill>
                  <a:schemeClr val="tx1"/>
                </a:solidFill>
                <a:latin typeface="+mj-lt"/>
              </a:defRPr>
            </a:lvl1p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FB7F6C47-B260-4BB6-8230-7D14D5CDE026}" type="datetimeFigureOut">
              <a:rPr lang="en-US" smtClean="0"/>
              <a:t>11/20/2018</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
        <p:nvSpPr>
          <p:cNvPr id="9" name="Content Placeholder 8">
            <a:extLst>
              <a:ext uri="{FF2B5EF4-FFF2-40B4-BE49-F238E27FC236}">
                <a16:creationId xmlns:a16="http://schemas.microsoft.com/office/drawing/2014/main" id="{EC1FEB3F-0898-4AE0-B8C4-970BF80A3766}"/>
              </a:ext>
            </a:extLst>
          </p:cNvPr>
          <p:cNvSpPr>
            <a:spLocks noGrp="1"/>
          </p:cNvSpPr>
          <p:nvPr>
            <p:ph sz="quarter" idx="14"/>
          </p:nvPr>
        </p:nvSpPr>
        <p:spPr bwMode="ltGray">
          <a:xfrm>
            <a:off x="-5291" y="-57584"/>
            <a:ext cx="12192000" cy="4851400"/>
          </a:xfrm>
          <a:custGeom>
            <a:avLst/>
            <a:gdLst>
              <a:gd name="connsiteX0" fmla="*/ 0 w 10561638"/>
              <a:gd name="connsiteY0" fmla="*/ 0 h 3937000"/>
              <a:gd name="connsiteX1" fmla="*/ 1760273 w 10561638"/>
              <a:gd name="connsiteY1" fmla="*/ 0 h 3937000"/>
              <a:gd name="connsiteX2" fmla="*/ 1760273 w 10561638"/>
              <a:gd name="connsiteY2" fmla="*/ 0 h 3937000"/>
              <a:gd name="connsiteX3" fmla="*/ 4400683 w 10561638"/>
              <a:gd name="connsiteY3" fmla="*/ 0 h 3937000"/>
              <a:gd name="connsiteX4" fmla="*/ 10561638 w 10561638"/>
              <a:gd name="connsiteY4" fmla="*/ 0 h 3937000"/>
              <a:gd name="connsiteX5" fmla="*/ 10561638 w 10561638"/>
              <a:gd name="connsiteY5" fmla="*/ 2296583 h 3937000"/>
              <a:gd name="connsiteX6" fmla="*/ 10561638 w 10561638"/>
              <a:gd name="connsiteY6" fmla="*/ 2296583 h 3937000"/>
              <a:gd name="connsiteX7" fmla="*/ 10561638 w 10561638"/>
              <a:gd name="connsiteY7" fmla="*/ 3280833 h 3937000"/>
              <a:gd name="connsiteX8" fmla="*/ 10561638 w 10561638"/>
              <a:gd name="connsiteY8" fmla="*/ 3937000 h 3937000"/>
              <a:gd name="connsiteX9" fmla="*/ 4400683 w 10561638"/>
              <a:gd name="connsiteY9" fmla="*/ 3937000 h 3937000"/>
              <a:gd name="connsiteX10" fmla="*/ 2077263 w 10561638"/>
              <a:gd name="connsiteY10" fmla="*/ 4251330 h 3937000"/>
              <a:gd name="connsiteX11" fmla="*/ 1760273 w 10561638"/>
              <a:gd name="connsiteY11" fmla="*/ 3937000 h 3937000"/>
              <a:gd name="connsiteX12" fmla="*/ 0 w 10561638"/>
              <a:gd name="connsiteY12" fmla="*/ 3937000 h 3937000"/>
              <a:gd name="connsiteX13" fmla="*/ 0 w 10561638"/>
              <a:gd name="connsiteY13" fmla="*/ 3280833 h 3937000"/>
              <a:gd name="connsiteX14" fmla="*/ 0 w 10561638"/>
              <a:gd name="connsiteY14" fmla="*/ 2296583 h 3937000"/>
              <a:gd name="connsiteX15" fmla="*/ 0 w 10561638"/>
              <a:gd name="connsiteY15" fmla="*/ 2296583 h 3937000"/>
              <a:gd name="connsiteX16" fmla="*/ 0 w 10561638"/>
              <a:gd name="connsiteY16" fmla="*/ 0 h 393700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482983 w 10561638"/>
              <a:gd name="connsiteY9" fmla="*/ 39751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878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624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243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561638" h="4251330">
                <a:moveTo>
                  <a:pt x="0" y="0"/>
                </a:moveTo>
                <a:lnTo>
                  <a:pt x="1760273" y="0"/>
                </a:lnTo>
                <a:lnTo>
                  <a:pt x="1760273" y="0"/>
                </a:lnTo>
                <a:lnTo>
                  <a:pt x="4400683" y="0"/>
                </a:lnTo>
                <a:lnTo>
                  <a:pt x="10561638" y="0"/>
                </a:lnTo>
                <a:lnTo>
                  <a:pt x="10561638" y="2296583"/>
                </a:lnTo>
                <a:lnTo>
                  <a:pt x="10561638" y="2296583"/>
                </a:lnTo>
                <a:lnTo>
                  <a:pt x="10561638" y="3280833"/>
                </a:lnTo>
                <a:lnTo>
                  <a:pt x="10561638" y="3937000"/>
                </a:lnTo>
                <a:lnTo>
                  <a:pt x="2343283" y="3924300"/>
                </a:lnTo>
                <a:lnTo>
                  <a:pt x="2077263" y="4251330"/>
                </a:lnTo>
                <a:lnTo>
                  <a:pt x="1760273" y="3937000"/>
                </a:lnTo>
                <a:lnTo>
                  <a:pt x="0" y="3937000"/>
                </a:lnTo>
                <a:lnTo>
                  <a:pt x="0" y="3280833"/>
                </a:lnTo>
                <a:lnTo>
                  <a:pt x="0" y="2296583"/>
                </a:lnTo>
                <a:lnTo>
                  <a:pt x="0" y="2296583"/>
                </a:lnTo>
                <a:lnTo>
                  <a:pt x="0" y="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effectLst>
            <a:innerShdw blurRad="63500" dist="50800" dir="5400000">
              <a:prstClr val="black">
                <a:alpha val="50000"/>
              </a:prstClr>
            </a:innerShdw>
          </a:effectLst>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31117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nchor="ctr" anchorCtr="0"/>
          <a:lstStyle>
            <a:lvl1pPr>
              <a:defRPr b="0"/>
            </a:lvl1p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smtClean="0"/>
              <a:t>11/20/2018</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4240281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p:spPr>
        <p:txBody>
          <a:bodyPr vert="horz" lIns="91440" tIns="45720" rIns="91440" bIns="45720" rtlCol="0" anchor="ctr"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r>
              <a:rPr lang="en-ZA" dirty="0"/>
              <a:t>Add a footer</a:t>
            </a:r>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FB7F6C47-B260-4BB6-8230-7D14D5CDE026}" type="datetimeFigureOut">
              <a:rPr lang="en-US" smtClean="0"/>
              <a:t>11/20/2018</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A4942799-31AF-4FF8-9D79-C1A3E01FB207}" type="slidenum">
              <a:rPr lang="en-US" smtClean="0"/>
              <a:t>‹#›</a:t>
            </a:fld>
            <a:endParaRPr lang="en-US" dirty="0"/>
          </a:p>
        </p:txBody>
      </p:sp>
    </p:spTree>
    <p:extLst>
      <p:ext uri="{BB962C8B-B14F-4D97-AF65-F5344CB8AC3E}">
        <p14:creationId xmlns:p14="http://schemas.microsoft.com/office/powerpoint/2010/main" val="3689481523"/>
      </p:ext>
    </p:extLst>
  </p:cSld>
  <p:clrMap bg1="lt1" tx1="dk1" bg2="lt2" tx2="dk2" accent1="accent1" accent2="accent2" accent3="accent3" accent4="accent4" accent5="accent5" accent6="accent6" hlink="hlink" folHlink="folHlink"/>
  <p:sldLayoutIdLst>
    <p:sldLayoutId id="2147483673" r:id="rId1"/>
    <p:sldLayoutId id="2147483676" r:id="rId2"/>
    <p:sldLayoutId id="2147483687" r:id="rId3"/>
    <p:sldLayoutId id="2147483688" r:id="rId4"/>
    <p:sldLayoutId id="2147483689" r:id="rId5"/>
    <p:sldLayoutId id="2147483681" r:id="rId6"/>
    <p:sldLayoutId id="2147483690" r:id="rId7"/>
    <p:sldLayoutId id="2147483682" r:id="rId8"/>
    <p:sldLayoutId id="2147483674" r:id="rId9"/>
    <p:sldLayoutId id="2147483675" r:id="rId10"/>
    <p:sldLayoutId id="2147483677" r:id="rId11"/>
    <p:sldLayoutId id="2147483678" r:id="rId12"/>
    <p:sldLayoutId id="2147483679" r:id="rId13"/>
    <p:sldLayoutId id="2147483680" r:id="rId14"/>
    <p:sldLayoutId id="2147483683" r:id="rId15"/>
    <p:sldLayoutId id="2147483684" r:id="rId16"/>
    <p:sldLayoutId id="2147483686" r:id="rId17"/>
  </p:sldLayoutIdLst>
  <p:txStyles>
    <p:titleStyle>
      <a:lvl1pPr algn="l" defTabSz="457200" rtl="0" eaLnBrk="1" latinLnBrk="0" hangingPunct="1">
        <a:spcBef>
          <a:spcPct val="0"/>
        </a:spcBef>
        <a:buNone/>
        <a:defRPr sz="4000" b="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SzPct val="80000"/>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SzPct val="80000"/>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opescunmarius@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9.xml"/><Relationship Id="rId6" Type="http://schemas.openxmlformats.org/officeDocument/2006/relationships/image" Target="../media/image15.png"/><Relationship Id="rId5" Type="http://schemas.openxmlformats.org/officeDocument/2006/relationships/image" Target="../media/image21.png"/><Relationship Id="rId4" Type="http://schemas.openxmlformats.org/officeDocument/2006/relationships/image" Target="../media/image20.svg"/></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9.png"/><Relationship Id="rId1" Type="http://schemas.openxmlformats.org/officeDocument/2006/relationships/slideLayout" Target="../slideLayouts/slideLayout9.xml"/><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7.png"/><Relationship Id="rId1" Type="http://schemas.openxmlformats.org/officeDocument/2006/relationships/slideLayout" Target="../slideLayouts/slideLayout9.xml"/><Relationship Id="rId4" Type="http://schemas.openxmlformats.org/officeDocument/2006/relationships/image" Target="../media/image15.png"/></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1.png"/><Relationship Id="rId1" Type="http://schemas.openxmlformats.org/officeDocument/2006/relationships/slideLayout" Target="../slideLayouts/slideLayout9.xml"/><Relationship Id="rId4" Type="http://schemas.openxmlformats.org/officeDocument/2006/relationships/image" Target="../media/image1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BBD2A-60FD-4D0C-8344-28D7E6E38BA0}"/>
              </a:ext>
            </a:extLst>
          </p:cNvPr>
          <p:cNvSpPr>
            <a:spLocks noGrp="1"/>
          </p:cNvSpPr>
          <p:nvPr>
            <p:ph type="ctrTitle"/>
          </p:nvPr>
        </p:nvSpPr>
        <p:spPr/>
        <p:txBody>
          <a:bodyPr/>
          <a:lstStyle/>
          <a:p>
            <a:r>
              <a:rPr lang="en-US" dirty="0"/>
              <a:t>Probabilistic Programming</a:t>
            </a:r>
          </a:p>
        </p:txBody>
      </p:sp>
      <p:sp>
        <p:nvSpPr>
          <p:cNvPr id="3" name="Subtitle 2">
            <a:extLst>
              <a:ext uri="{FF2B5EF4-FFF2-40B4-BE49-F238E27FC236}">
                <a16:creationId xmlns:a16="http://schemas.microsoft.com/office/drawing/2014/main" id="{805F24E6-2AE8-4FD8-B92D-FE2CE716A235}"/>
              </a:ext>
            </a:extLst>
          </p:cNvPr>
          <p:cNvSpPr>
            <a:spLocks noGrp="1"/>
          </p:cNvSpPr>
          <p:nvPr>
            <p:ph type="subTitle" idx="1"/>
          </p:nvPr>
        </p:nvSpPr>
        <p:spPr>
          <a:xfrm>
            <a:off x="810001" y="5280846"/>
            <a:ext cx="10572000" cy="1398249"/>
          </a:xfrm>
        </p:spPr>
        <p:txBody>
          <a:bodyPr/>
          <a:lstStyle/>
          <a:p>
            <a:r>
              <a:rPr lang="en-US" dirty="0"/>
              <a:t>Marius Popescu</a:t>
            </a:r>
          </a:p>
          <a:p>
            <a:r>
              <a:rPr lang="en-US" sz="1800" dirty="0">
                <a:hlinkClick r:id="rId3"/>
              </a:rPr>
              <a:t>popescunmarius@gmail.com</a:t>
            </a:r>
            <a:endParaRPr lang="en-US" sz="1800" dirty="0"/>
          </a:p>
          <a:p>
            <a:r>
              <a:rPr lang="en-US" dirty="0"/>
              <a:t>2018 - 2019</a:t>
            </a:r>
          </a:p>
          <a:p>
            <a:endParaRPr lang="en-US" dirty="0"/>
          </a:p>
        </p:txBody>
      </p:sp>
    </p:spTree>
    <p:extLst>
      <p:ext uri="{BB962C8B-B14F-4D97-AF65-F5344CB8AC3E}">
        <p14:creationId xmlns:p14="http://schemas.microsoft.com/office/powerpoint/2010/main" val="2093881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417D1-66B2-4964-BE48-6D296759939A}"/>
              </a:ext>
            </a:extLst>
          </p:cNvPr>
          <p:cNvSpPr>
            <a:spLocks noGrp="1"/>
          </p:cNvSpPr>
          <p:nvPr>
            <p:ph type="title"/>
          </p:nvPr>
        </p:nvSpPr>
        <p:spPr/>
        <p:txBody>
          <a:bodyPr/>
          <a:lstStyle/>
          <a:p>
            <a:r>
              <a:rPr lang="en-US" dirty="0"/>
              <a:t>Example: Financial Prediction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3CDB182-1041-4E6F-947E-DF3201DAEA00}"/>
                  </a:ext>
                </a:extLst>
              </p:cNvPr>
              <p:cNvSpPr>
                <a:spLocks noGrp="1"/>
              </p:cNvSpPr>
              <p:nvPr>
                <p:ph idx="1"/>
              </p:nvPr>
            </p:nvSpPr>
            <p:spPr/>
            <p:txBody>
              <a:bodyPr>
                <a:normAutofit fontScale="92500" lnSpcReduction="10000"/>
              </a:bodyPr>
              <a:lstStyle/>
              <a:p>
                <a:pPr marL="0" indent="0" algn="just">
                  <a:buNone/>
                </a:pPr>
                <a:endParaRPr lang="en-US" dirty="0"/>
              </a:p>
              <a:p>
                <a:pPr marL="0" indent="0" algn="just">
                  <a:buNone/>
                </a:pPr>
                <a:r>
                  <a:rPr lang="en-US" dirty="0"/>
                  <a:t>Suppose the future return of a stock price is very small, say 0.01 (or 1%). We have a model that predicts the stock's future price, and our profit and loss is directly tied to us acting on the prediction. How should we measure the loss associated with the model's predictions, and subsequent future predictions? A squared-error loss is agnostic to the signage and would penalize a prediction of -0.01 equally as bad a prediction of 0.03:</a:t>
                </a:r>
              </a:p>
              <a:p>
                <a:pPr marL="0" indent="0" algn="just">
                  <a:buNone/>
                </a:pPr>
                <a:endParaRPr lang="en-US" dirty="0"/>
              </a:p>
              <a:p>
                <a:pPr marL="0" indent="0" algn="just">
                  <a:buNone/>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m:rPr>
                              <m:nor/>
                            </m:rPr>
                            <a:rPr lang="en-US" dirty="0"/>
                            <m:t> </m:t>
                          </m:r>
                          <m:r>
                            <a:rPr lang="en-US" i="1">
                              <a:latin typeface="Cambria Math" panose="02040503050406030204" pitchFamily="18" charset="0"/>
                            </a:rPr>
                            <m:t>(0.01−</m:t>
                          </m:r>
                          <m:d>
                            <m:dPr>
                              <m:ctrlPr>
                                <a:rPr lang="en-US" i="1">
                                  <a:latin typeface="Cambria Math" panose="02040503050406030204" pitchFamily="18" charset="0"/>
                                </a:rPr>
                              </m:ctrlPr>
                            </m:dPr>
                            <m:e>
                              <m:r>
                                <a:rPr lang="en-US" i="1">
                                  <a:latin typeface="Cambria Math" panose="02040503050406030204" pitchFamily="18" charset="0"/>
                                </a:rPr>
                                <m:t>−0.01</m:t>
                              </m:r>
                            </m:e>
                          </m:d>
                          <m:r>
                            <a:rPr lang="en-US" i="1">
                              <a:latin typeface="Cambria Math" panose="02040503050406030204" pitchFamily="18" charset="0"/>
                            </a:rPr>
                            <m:t>)</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(0.01−0.03)</m:t>
                          </m:r>
                        </m:e>
                        <m:sup>
                          <m:r>
                            <a:rPr lang="en-US" b="0" i="1" smtClean="0">
                              <a:latin typeface="Cambria Math" panose="02040503050406030204" pitchFamily="18" charset="0"/>
                            </a:rPr>
                            <m:t>2</m:t>
                          </m:r>
                        </m:sup>
                      </m:sSup>
                      <m:r>
                        <a:rPr lang="en-US" b="0" i="1" smtClean="0">
                          <a:latin typeface="Cambria Math" panose="02040503050406030204" pitchFamily="18" charset="0"/>
                        </a:rPr>
                        <m:t>=0.004</m:t>
                      </m:r>
                    </m:oMath>
                  </m:oMathPara>
                </a14:m>
                <a:endParaRPr lang="en-US" dirty="0"/>
              </a:p>
              <a:p>
                <a:pPr marL="0" indent="0" algn="just">
                  <a:buNone/>
                </a:pPr>
                <a:endParaRPr lang="en-US" dirty="0"/>
              </a:p>
              <a:p>
                <a:pPr marL="0" indent="0" algn="just">
                  <a:buNone/>
                </a:pPr>
                <a:r>
                  <a:rPr lang="en-US" dirty="0"/>
                  <a:t>If you had made a bet based on your model's prediction, you would have earned money with a prediction of 0.03, and lost money with a prediction of -0.01, yet our loss did not capture this. We need a better loss that takes into account the sign of the prediction and true value.</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A3CDB182-1041-4E6F-947E-DF3201DAEA00}"/>
                  </a:ext>
                </a:extLst>
              </p:cNvPr>
              <p:cNvSpPr>
                <a:spLocks noGrp="1" noRot="1" noChangeAspect="1" noMove="1" noResize="1" noEditPoints="1" noAdjustHandles="1" noChangeArrowheads="1" noChangeShapeType="1" noTextEdit="1"/>
              </p:cNvSpPr>
              <p:nvPr>
                <p:ph idx="1"/>
              </p:nvPr>
            </p:nvSpPr>
            <p:spPr>
              <a:blipFill>
                <a:blip r:embed="rId2"/>
                <a:stretch>
                  <a:fillRect l="-346" r="-346"/>
                </a:stretch>
              </a:blipFill>
            </p:spPr>
            <p:txBody>
              <a:bodyPr/>
              <a:lstStyle/>
              <a:p>
                <a:r>
                  <a:rPr lang="en-US">
                    <a:noFill/>
                  </a:rPr>
                  <a:t> </a:t>
                </a:r>
              </a:p>
            </p:txBody>
          </p:sp>
        </mc:Fallback>
      </mc:AlternateContent>
    </p:spTree>
    <p:extLst>
      <p:ext uri="{BB962C8B-B14F-4D97-AF65-F5344CB8AC3E}">
        <p14:creationId xmlns:p14="http://schemas.microsoft.com/office/powerpoint/2010/main" val="1077815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417D1-66B2-4964-BE48-6D296759939A}"/>
              </a:ext>
            </a:extLst>
          </p:cNvPr>
          <p:cNvSpPr>
            <a:spLocks noGrp="1"/>
          </p:cNvSpPr>
          <p:nvPr>
            <p:ph type="title"/>
          </p:nvPr>
        </p:nvSpPr>
        <p:spPr>
          <a:xfrm>
            <a:off x="92765" y="447188"/>
            <a:ext cx="11289233" cy="1249090"/>
          </a:xfrm>
        </p:spPr>
        <p:txBody>
          <a:bodyPr/>
          <a:lstStyle/>
          <a:p>
            <a:r>
              <a:rPr lang="en-US" dirty="0"/>
              <a:t>A New Loss that is Better for Financial Applications</a:t>
            </a:r>
          </a:p>
        </p:txBody>
      </p:sp>
      <p:sp>
        <p:nvSpPr>
          <p:cNvPr id="3" name="Content Placeholder 2">
            <a:extLst>
              <a:ext uri="{FF2B5EF4-FFF2-40B4-BE49-F238E27FC236}">
                <a16:creationId xmlns:a16="http://schemas.microsoft.com/office/drawing/2014/main" id="{A3CDB182-1041-4E6F-947E-DF3201DAEA00}"/>
              </a:ext>
            </a:extLst>
          </p:cNvPr>
          <p:cNvSpPr>
            <a:spLocks noGrp="1"/>
          </p:cNvSpPr>
          <p:nvPr>
            <p:ph idx="1"/>
          </p:nvPr>
        </p:nvSpPr>
        <p:spPr/>
        <p:txBody>
          <a:bodyPr>
            <a:normAutofit/>
          </a:bodyPr>
          <a:lstStyle/>
          <a:p>
            <a:pPr marL="0" indent="0" algn="just">
              <a:buNone/>
            </a:pPr>
            <a:endParaRPr lang="en-US" dirty="0"/>
          </a:p>
          <a:p>
            <a:pPr marL="0" indent="0" algn="just">
              <a:buNone/>
            </a:pPr>
            <a:r>
              <a:rPr lang="en-US" dirty="0"/>
              <a:t>Let’s design a new loss that is better for financial applications:</a:t>
            </a:r>
          </a:p>
          <a:p>
            <a:pPr marL="0" indent="0" algn="just">
              <a:buNone/>
            </a:pPr>
            <a:endParaRPr lang="en-US" dirty="0"/>
          </a:p>
          <a:p>
            <a:pPr marL="0" indent="0" algn="just">
              <a:buNone/>
            </a:pPr>
            <a:r>
              <a:rPr lang="en-US" sz="1400" dirty="0">
                <a:latin typeface="Consolas" panose="020B0609020204030204" pitchFamily="49" charset="0"/>
              </a:rPr>
              <a:t>def </a:t>
            </a:r>
            <a:r>
              <a:rPr lang="en-US" sz="1400" dirty="0" err="1">
                <a:latin typeface="Consolas" panose="020B0609020204030204" pitchFamily="49" charset="0"/>
              </a:rPr>
              <a:t>stock_loss</a:t>
            </a:r>
            <a:r>
              <a:rPr lang="en-US" sz="1400" dirty="0">
                <a:latin typeface="Consolas" panose="020B0609020204030204" pitchFamily="49" charset="0"/>
              </a:rPr>
              <a:t>(</a:t>
            </a:r>
            <a:r>
              <a:rPr lang="en-US" sz="1400" dirty="0" err="1">
                <a:latin typeface="Consolas" panose="020B0609020204030204" pitchFamily="49" charset="0"/>
              </a:rPr>
              <a:t>true_return</a:t>
            </a:r>
            <a:r>
              <a:rPr lang="en-US" sz="1400" dirty="0">
                <a:latin typeface="Consolas" panose="020B0609020204030204" pitchFamily="49" charset="0"/>
              </a:rPr>
              <a:t>, </a:t>
            </a:r>
            <a:r>
              <a:rPr lang="en-US" sz="1400" dirty="0" err="1">
                <a:latin typeface="Consolas" panose="020B0609020204030204" pitchFamily="49" charset="0"/>
              </a:rPr>
              <a:t>yhat</a:t>
            </a:r>
            <a:r>
              <a:rPr lang="en-US" sz="1400" dirty="0">
                <a:latin typeface="Consolas" panose="020B0609020204030204" pitchFamily="49" charset="0"/>
              </a:rPr>
              <a:t>, alpha=100.):</a:t>
            </a:r>
          </a:p>
          <a:p>
            <a:pPr marL="0" indent="0" algn="just">
              <a:buNone/>
            </a:pPr>
            <a:r>
              <a:rPr lang="en-US" sz="1400" dirty="0">
                <a:latin typeface="Consolas" panose="020B0609020204030204" pitchFamily="49" charset="0"/>
              </a:rPr>
              <a:t>    if </a:t>
            </a:r>
            <a:r>
              <a:rPr lang="en-US" sz="1400" dirty="0" err="1">
                <a:latin typeface="Consolas" panose="020B0609020204030204" pitchFamily="49" charset="0"/>
              </a:rPr>
              <a:t>true_return</a:t>
            </a:r>
            <a:r>
              <a:rPr lang="en-US" sz="1400" dirty="0">
                <a:latin typeface="Consolas" panose="020B0609020204030204" pitchFamily="49" charset="0"/>
              </a:rPr>
              <a:t> * </a:t>
            </a:r>
            <a:r>
              <a:rPr lang="en-US" sz="1400" dirty="0" err="1">
                <a:latin typeface="Consolas" panose="020B0609020204030204" pitchFamily="49" charset="0"/>
              </a:rPr>
              <a:t>yhat</a:t>
            </a:r>
            <a:r>
              <a:rPr lang="en-US" sz="1400" dirty="0">
                <a:latin typeface="Consolas" panose="020B0609020204030204" pitchFamily="49" charset="0"/>
              </a:rPr>
              <a:t> &lt; 0:</a:t>
            </a:r>
          </a:p>
          <a:p>
            <a:pPr marL="0" indent="0" algn="just">
              <a:buNone/>
            </a:pPr>
            <a:r>
              <a:rPr lang="en-US" sz="1400" dirty="0">
                <a:latin typeface="Consolas" panose="020B0609020204030204" pitchFamily="49" charset="0"/>
              </a:rPr>
              <a:t>        # opposite signs, not good</a:t>
            </a:r>
          </a:p>
          <a:p>
            <a:pPr marL="0" indent="0" algn="just">
              <a:buNone/>
            </a:pPr>
            <a:r>
              <a:rPr lang="en-US" sz="1400" dirty="0">
                <a:latin typeface="Consolas" panose="020B0609020204030204" pitchFamily="49" charset="0"/>
              </a:rPr>
              <a:t>        return alpha * </a:t>
            </a:r>
            <a:r>
              <a:rPr lang="en-US" sz="1400" dirty="0" err="1">
                <a:latin typeface="Consolas" panose="020B0609020204030204" pitchFamily="49" charset="0"/>
              </a:rPr>
              <a:t>yhat</a:t>
            </a:r>
            <a:r>
              <a:rPr lang="en-US" sz="1400" dirty="0">
                <a:latin typeface="Consolas" panose="020B0609020204030204" pitchFamily="49" charset="0"/>
              </a:rPr>
              <a:t> ** 2 - </a:t>
            </a:r>
            <a:r>
              <a:rPr lang="en-US" sz="1400" dirty="0" err="1">
                <a:latin typeface="Consolas" panose="020B0609020204030204" pitchFamily="49" charset="0"/>
              </a:rPr>
              <a:t>np.sign</a:t>
            </a:r>
            <a:r>
              <a:rPr lang="en-US" sz="1400" dirty="0">
                <a:latin typeface="Consolas" panose="020B0609020204030204" pitchFamily="49" charset="0"/>
              </a:rPr>
              <a:t>(</a:t>
            </a:r>
            <a:r>
              <a:rPr lang="en-US" sz="1400" dirty="0" err="1">
                <a:latin typeface="Consolas" panose="020B0609020204030204" pitchFamily="49" charset="0"/>
              </a:rPr>
              <a:t>true_return</a:t>
            </a:r>
            <a:r>
              <a:rPr lang="en-US" sz="1400" dirty="0">
                <a:latin typeface="Consolas" panose="020B0609020204030204" pitchFamily="49" charset="0"/>
              </a:rPr>
              <a:t>) * </a:t>
            </a:r>
            <a:r>
              <a:rPr lang="en-US" sz="1400" dirty="0" err="1">
                <a:latin typeface="Consolas" panose="020B0609020204030204" pitchFamily="49" charset="0"/>
              </a:rPr>
              <a:t>yhat</a:t>
            </a:r>
            <a:r>
              <a:rPr lang="en-US" sz="1400" dirty="0">
                <a:latin typeface="Consolas" panose="020B0609020204030204" pitchFamily="49" charset="0"/>
              </a:rPr>
              <a:t> \</a:t>
            </a:r>
          </a:p>
          <a:p>
            <a:pPr marL="0" indent="0" algn="just">
              <a:buNone/>
            </a:pPr>
            <a:r>
              <a:rPr lang="en-US" sz="1400" dirty="0">
                <a:latin typeface="Consolas" panose="020B0609020204030204" pitchFamily="49" charset="0"/>
              </a:rPr>
              <a:t>            + abs(</a:t>
            </a:r>
            <a:r>
              <a:rPr lang="en-US" sz="1400" dirty="0" err="1">
                <a:latin typeface="Consolas" panose="020B0609020204030204" pitchFamily="49" charset="0"/>
              </a:rPr>
              <a:t>true_return</a:t>
            </a:r>
            <a:r>
              <a:rPr lang="en-US" sz="1400" dirty="0">
                <a:latin typeface="Consolas" panose="020B0609020204030204" pitchFamily="49" charset="0"/>
              </a:rPr>
              <a:t>)</a:t>
            </a:r>
          </a:p>
          <a:p>
            <a:pPr marL="0" indent="0" algn="just">
              <a:buNone/>
            </a:pPr>
            <a:r>
              <a:rPr lang="en-US" sz="1400" dirty="0">
                <a:latin typeface="Consolas" panose="020B0609020204030204" pitchFamily="49" charset="0"/>
              </a:rPr>
              <a:t>    else:</a:t>
            </a:r>
          </a:p>
          <a:p>
            <a:pPr marL="0" indent="0" algn="just">
              <a:buNone/>
            </a:pPr>
            <a:r>
              <a:rPr lang="en-US" sz="1400" dirty="0">
                <a:latin typeface="Consolas" panose="020B0609020204030204" pitchFamily="49" charset="0"/>
              </a:rPr>
              <a:t>        return abs(</a:t>
            </a:r>
            <a:r>
              <a:rPr lang="en-US" sz="1400" dirty="0" err="1">
                <a:latin typeface="Consolas" panose="020B0609020204030204" pitchFamily="49" charset="0"/>
              </a:rPr>
              <a:t>true_return</a:t>
            </a:r>
            <a:r>
              <a:rPr lang="en-US" sz="1400" dirty="0">
                <a:latin typeface="Consolas" panose="020B0609020204030204" pitchFamily="49" charset="0"/>
              </a:rPr>
              <a:t> - </a:t>
            </a:r>
            <a:r>
              <a:rPr lang="en-US" sz="1400" dirty="0" err="1">
                <a:latin typeface="Consolas" panose="020B0609020204030204" pitchFamily="49" charset="0"/>
              </a:rPr>
              <a:t>yhat</a:t>
            </a:r>
            <a:r>
              <a:rPr lang="en-US" sz="1400" dirty="0">
                <a:latin typeface="Consolas" panose="020B0609020204030204" pitchFamily="49" charset="0"/>
              </a:rPr>
              <a:t>)</a:t>
            </a:r>
          </a:p>
          <a:p>
            <a:pPr marL="0" indent="0">
              <a:buNone/>
            </a:pPr>
            <a:endParaRPr lang="en-US" dirty="0"/>
          </a:p>
        </p:txBody>
      </p:sp>
    </p:spTree>
    <p:extLst>
      <p:ext uri="{BB962C8B-B14F-4D97-AF65-F5344CB8AC3E}">
        <p14:creationId xmlns:p14="http://schemas.microsoft.com/office/powerpoint/2010/main" val="774265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773C7-E8E2-46CB-A4A6-918CF0251C11}"/>
              </a:ext>
            </a:extLst>
          </p:cNvPr>
          <p:cNvSpPr>
            <a:spLocks noGrp="1"/>
          </p:cNvSpPr>
          <p:nvPr>
            <p:ph type="title"/>
          </p:nvPr>
        </p:nvSpPr>
        <p:spPr>
          <a:xfrm>
            <a:off x="810000" y="447187"/>
            <a:ext cx="10571998" cy="1116569"/>
          </a:xfrm>
        </p:spPr>
        <p:txBody>
          <a:bodyPr/>
          <a:lstStyle/>
          <a:p>
            <a:r>
              <a:rPr lang="en-US" dirty="0"/>
              <a:t>A New Loss that is Better for Financial Applications</a:t>
            </a:r>
          </a:p>
        </p:txBody>
      </p:sp>
      <p:pic>
        <p:nvPicPr>
          <p:cNvPr id="5" name="Picture 4" descr="A close up of a map&#10;&#10;Description automatically generated">
            <a:extLst>
              <a:ext uri="{FF2B5EF4-FFF2-40B4-BE49-F238E27FC236}">
                <a16:creationId xmlns:a16="http://schemas.microsoft.com/office/drawing/2014/main" id="{BDB3A1D9-850B-4AA8-A0FF-50A8FDB9FF2F}"/>
              </a:ext>
            </a:extLst>
          </p:cNvPr>
          <p:cNvPicPr>
            <a:picLocks noChangeAspect="1"/>
          </p:cNvPicPr>
          <p:nvPr/>
        </p:nvPicPr>
        <p:blipFill>
          <a:blip r:embed="rId2"/>
          <a:stretch>
            <a:fillRect/>
          </a:stretch>
        </p:blipFill>
        <p:spPr>
          <a:xfrm>
            <a:off x="2154099" y="2275025"/>
            <a:ext cx="8334375" cy="3076575"/>
          </a:xfrm>
          <a:prstGeom prst="rect">
            <a:avLst/>
          </a:prstGeom>
        </p:spPr>
      </p:pic>
      <p:sp>
        <p:nvSpPr>
          <p:cNvPr id="6" name="TextBox 5">
            <a:extLst>
              <a:ext uri="{FF2B5EF4-FFF2-40B4-BE49-F238E27FC236}">
                <a16:creationId xmlns:a16="http://schemas.microsoft.com/office/drawing/2014/main" id="{EC6954CE-1445-4116-BBB1-B046C58926CA}"/>
              </a:ext>
            </a:extLst>
          </p:cNvPr>
          <p:cNvSpPr txBox="1"/>
          <p:nvPr/>
        </p:nvSpPr>
        <p:spPr>
          <a:xfrm>
            <a:off x="0" y="5380672"/>
            <a:ext cx="12192000" cy="1477328"/>
          </a:xfrm>
          <a:prstGeom prst="rect">
            <a:avLst/>
          </a:prstGeom>
          <a:noFill/>
        </p:spPr>
        <p:txBody>
          <a:bodyPr wrap="square" rtlCol="0">
            <a:spAutoFit/>
          </a:bodyPr>
          <a:lstStyle/>
          <a:p>
            <a:pPr algn="just"/>
            <a:r>
              <a:rPr lang="en-US" dirty="0"/>
              <a:t>Note the change in the shape of the loss as the prediction crosses zero. This loss reflects that the user really does not want to guess the wrong sign, especially be wrong and a large </a:t>
            </a:r>
            <a:r>
              <a:rPr lang="en-US"/>
              <a:t>magnitude.</a:t>
            </a:r>
          </a:p>
          <a:p>
            <a:pPr algn="just"/>
            <a:endParaRPr lang="en-US" dirty="0"/>
          </a:p>
          <a:p>
            <a:pPr algn="just"/>
            <a:r>
              <a:rPr lang="en-US" dirty="0"/>
              <a:t>Why would the user care about the magnitude? Why is the loss not 0 for predicting the correct sign? Surely, if the return is 0.01 and we bet millions we will still be (very) happy.</a:t>
            </a:r>
          </a:p>
        </p:txBody>
      </p:sp>
    </p:spTree>
    <p:extLst>
      <p:ext uri="{BB962C8B-B14F-4D97-AF65-F5344CB8AC3E}">
        <p14:creationId xmlns:p14="http://schemas.microsoft.com/office/powerpoint/2010/main" val="898918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40B030-0938-48E5-8EFA-BFE71CD41844}"/>
              </a:ext>
            </a:extLst>
          </p:cNvPr>
          <p:cNvSpPr>
            <a:spLocks noGrp="1"/>
          </p:cNvSpPr>
          <p:nvPr>
            <p:ph type="title"/>
          </p:nvPr>
        </p:nvSpPr>
        <p:spPr/>
        <p:txBody>
          <a:bodyPr/>
          <a:lstStyle/>
          <a:p>
            <a:r>
              <a:rPr lang="en-US" dirty="0"/>
              <a:t>The Data</a:t>
            </a:r>
          </a:p>
        </p:txBody>
      </p:sp>
      <p:sp>
        <p:nvSpPr>
          <p:cNvPr id="5" name="Content Placeholder 4">
            <a:extLst>
              <a:ext uri="{FF2B5EF4-FFF2-40B4-BE49-F238E27FC236}">
                <a16:creationId xmlns:a16="http://schemas.microsoft.com/office/drawing/2014/main" id="{662ADCB7-53B6-4C2A-90D2-BAE1FFDF2689}"/>
              </a:ext>
            </a:extLst>
          </p:cNvPr>
          <p:cNvSpPr>
            <a:spLocks noGrp="1"/>
          </p:cNvSpPr>
          <p:nvPr>
            <p:ph idx="1"/>
          </p:nvPr>
        </p:nvSpPr>
        <p:spPr>
          <a:xfrm>
            <a:off x="5353878" y="0"/>
            <a:ext cx="5764971" cy="3138985"/>
          </a:xfrm>
        </p:spPr>
        <p:txBody>
          <a:bodyPr>
            <a:normAutofit/>
          </a:bodyPr>
          <a:lstStyle/>
          <a:p>
            <a:pPr marL="0" indent="0">
              <a:buNone/>
            </a:pPr>
            <a:r>
              <a:rPr lang="en-US" dirty="0"/>
              <a:t>Our dataset is artificial, as most financial data is not even close to linear. </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N = 100</a:t>
            </a:r>
          </a:p>
          <a:p>
            <a:pPr marL="0" indent="0">
              <a:buNone/>
            </a:pPr>
            <a:r>
              <a:rPr lang="en-US" sz="1400" dirty="0">
                <a:latin typeface="Consolas" panose="020B0609020204030204" pitchFamily="49" charset="0"/>
              </a:rPr>
              <a:t>X = 0.025 * </a:t>
            </a:r>
            <a:r>
              <a:rPr lang="en-US" sz="1400" dirty="0" err="1">
                <a:latin typeface="Consolas" panose="020B0609020204030204" pitchFamily="49" charset="0"/>
              </a:rPr>
              <a:t>np.random.randn</a:t>
            </a:r>
            <a:r>
              <a:rPr lang="en-US" sz="1400" dirty="0">
                <a:latin typeface="Consolas" panose="020B0609020204030204" pitchFamily="49" charset="0"/>
              </a:rPr>
              <a:t>(N)</a:t>
            </a:r>
          </a:p>
          <a:p>
            <a:pPr marL="0" indent="0">
              <a:buNone/>
            </a:pPr>
            <a:r>
              <a:rPr lang="en-US" sz="1400" dirty="0">
                <a:latin typeface="Consolas" panose="020B0609020204030204" pitchFamily="49" charset="0"/>
              </a:rPr>
              <a:t>Y = 0.5 * X + 0.01 * </a:t>
            </a:r>
            <a:r>
              <a:rPr lang="en-US" sz="1400" dirty="0" err="1">
                <a:latin typeface="Consolas" panose="020B0609020204030204" pitchFamily="49" charset="0"/>
              </a:rPr>
              <a:t>np.random.randn</a:t>
            </a:r>
            <a:r>
              <a:rPr lang="en-US" sz="1400" dirty="0">
                <a:latin typeface="Consolas" panose="020B0609020204030204" pitchFamily="49" charset="0"/>
              </a:rPr>
              <a:t>(N)</a:t>
            </a:r>
          </a:p>
          <a:p>
            <a:pPr marL="0" indent="0">
              <a:buNone/>
            </a:pPr>
            <a:endParaRPr lang="en-US" sz="1400" dirty="0">
              <a:latin typeface="Consolas" panose="020B0609020204030204" pitchFamily="49" charset="0"/>
            </a:endParaRPr>
          </a:p>
          <a:p>
            <a:pPr marL="0" indent="0">
              <a:buNone/>
            </a:pPr>
            <a:r>
              <a:rPr lang="en-US" sz="1400" dirty="0" err="1">
                <a:latin typeface="Consolas" panose="020B0609020204030204" pitchFamily="49" charset="0"/>
              </a:rPr>
              <a:t>ls_coef</a:t>
            </a:r>
            <a:r>
              <a:rPr lang="en-US" sz="1400" dirty="0">
                <a:latin typeface="Consolas" panose="020B0609020204030204" pitchFamily="49" charset="0"/>
              </a:rPr>
              <a:t>_ = </a:t>
            </a:r>
            <a:r>
              <a:rPr lang="en-US" sz="1400" dirty="0" err="1">
                <a:latin typeface="Consolas" panose="020B0609020204030204" pitchFamily="49" charset="0"/>
              </a:rPr>
              <a:t>np.cov</a:t>
            </a:r>
            <a:r>
              <a:rPr lang="en-US" sz="1400" dirty="0">
                <a:latin typeface="Consolas" panose="020B0609020204030204" pitchFamily="49" charset="0"/>
              </a:rPr>
              <a:t>(X, Y)[0, 1] / </a:t>
            </a:r>
            <a:r>
              <a:rPr lang="en-US" sz="1400" dirty="0" err="1">
                <a:latin typeface="Consolas" panose="020B0609020204030204" pitchFamily="49" charset="0"/>
              </a:rPr>
              <a:t>np.var</a:t>
            </a:r>
            <a:r>
              <a:rPr lang="en-US" sz="1400" dirty="0">
                <a:latin typeface="Consolas" panose="020B0609020204030204" pitchFamily="49" charset="0"/>
              </a:rPr>
              <a:t>(X)</a:t>
            </a:r>
          </a:p>
          <a:p>
            <a:pPr marL="0" indent="0">
              <a:buNone/>
            </a:pPr>
            <a:r>
              <a:rPr lang="en-US" sz="1400" dirty="0" err="1">
                <a:latin typeface="Consolas" panose="020B0609020204030204" pitchFamily="49" charset="0"/>
              </a:rPr>
              <a:t>ls_intercept</a:t>
            </a:r>
            <a:r>
              <a:rPr lang="en-US" sz="1400" dirty="0">
                <a:latin typeface="Consolas" panose="020B0609020204030204" pitchFamily="49" charset="0"/>
              </a:rPr>
              <a:t> = </a:t>
            </a:r>
            <a:r>
              <a:rPr lang="en-US" sz="1400" dirty="0" err="1">
                <a:latin typeface="Consolas" panose="020B0609020204030204" pitchFamily="49" charset="0"/>
              </a:rPr>
              <a:t>Y.mean</a:t>
            </a:r>
            <a:r>
              <a:rPr lang="en-US" sz="1400" dirty="0">
                <a:latin typeface="Consolas" panose="020B0609020204030204" pitchFamily="49" charset="0"/>
              </a:rPr>
              <a:t>() - </a:t>
            </a:r>
            <a:r>
              <a:rPr lang="en-US" sz="1400" dirty="0" err="1">
                <a:latin typeface="Consolas" panose="020B0609020204030204" pitchFamily="49" charset="0"/>
              </a:rPr>
              <a:t>ls_coef</a:t>
            </a:r>
            <a:r>
              <a:rPr lang="en-US" sz="1400" dirty="0">
                <a:latin typeface="Consolas" panose="020B0609020204030204" pitchFamily="49" charset="0"/>
              </a:rPr>
              <a:t>_ * </a:t>
            </a:r>
            <a:r>
              <a:rPr lang="en-US" sz="1400" dirty="0" err="1">
                <a:latin typeface="Consolas" panose="020B0609020204030204" pitchFamily="49" charset="0"/>
              </a:rPr>
              <a:t>X.mean</a:t>
            </a:r>
            <a:r>
              <a:rPr lang="en-US" sz="1400" dirty="0">
                <a:latin typeface="Consolas" panose="020B0609020204030204" pitchFamily="49" charset="0"/>
              </a:rPr>
              <a:t>()</a:t>
            </a:r>
          </a:p>
        </p:txBody>
      </p:sp>
      <p:pic>
        <p:nvPicPr>
          <p:cNvPr id="8" name="Picture 7" descr="A close up of a map&#10;&#10;Description automatically generated">
            <a:extLst>
              <a:ext uri="{FF2B5EF4-FFF2-40B4-BE49-F238E27FC236}">
                <a16:creationId xmlns:a16="http://schemas.microsoft.com/office/drawing/2014/main" id="{2B25FE4D-4B57-4C62-ABD7-6EF99EA804E9}"/>
              </a:ext>
            </a:extLst>
          </p:cNvPr>
          <p:cNvPicPr>
            <a:picLocks noChangeAspect="1"/>
          </p:cNvPicPr>
          <p:nvPr/>
        </p:nvPicPr>
        <p:blipFill>
          <a:blip r:embed="rId2"/>
          <a:stretch>
            <a:fillRect/>
          </a:stretch>
        </p:blipFill>
        <p:spPr>
          <a:xfrm>
            <a:off x="2024062" y="3430587"/>
            <a:ext cx="8143875" cy="2981325"/>
          </a:xfrm>
          <a:prstGeom prst="rect">
            <a:avLst/>
          </a:prstGeom>
        </p:spPr>
      </p:pic>
    </p:spTree>
    <p:extLst>
      <p:ext uri="{BB962C8B-B14F-4D97-AF65-F5344CB8AC3E}">
        <p14:creationId xmlns:p14="http://schemas.microsoft.com/office/powerpoint/2010/main" val="4113470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C6BA6-8708-429D-854C-80C80DDFDB16}"/>
              </a:ext>
            </a:extLst>
          </p:cNvPr>
          <p:cNvSpPr>
            <a:spLocks noGrp="1"/>
          </p:cNvSpPr>
          <p:nvPr>
            <p:ph type="title"/>
          </p:nvPr>
        </p:nvSpPr>
        <p:spPr>
          <a:xfrm>
            <a:off x="1073151" y="446088"/>
            <a:ext cx="3547533" cy="2576512"/>
          </a:xfrm>
        </p:spPr>
        <p:txBody>
          <a:bodyPr/>
          <a:lstStyle/>
          <a:p>
            <a:r>
              <a:rPr lang="en-US" dirty="0"/>
              <a:t>Bayesian Regression on this dataset</a:t>
            </a:r>
          </a:p>
        </p:txBody>
      </p:sp>
      <p:sp>
        <p:nvSpPr>
          <p:cNvPr id="3" name="Content Placeholder 2">
            <a:extLst>
              <a:ext uri="{FF2B5EF4-FFF2-40B4-BE49-F238E27FC236}">
                <a16:creationId xmlns:a16="http://schemas.microsoft.com/office/drawing/2014/main" id="{12DB0C17-7ED4-4B87-88C9-86DFB6AD0FBD}"/>
              </a:ext>
            </a:extLst>
          </p:cNvPr>
          <p:cNvSpPr>
            <a:spLocks noGrp="1"/>
          </p:cNvSpPr>
          <p:nvPr>
            <p:ph idx="1"/>
          </p:nvPr>
        </p:nvSpPr>
        <p:spPr>
          <a:xfrm>
            <a:off x="257129" y="3180522"/>
            <a:ext cx="4363555" cy="3677478"/>
          </a:xfrm>
        </p:spPr>
        <p:txBody>
          <a:bodyPr>
            <a:normAutofit fontScale="62500" lnSpcReduction="20000"/>
          </a:bodyPr>
          <a:lstStyle/>
          <a:p>
            <a:pPr marL="0" indent="0">
              <a:buNone/>
            </a:pPr>
            <a:r>
              <a:rPr lang="en-US" sz="1400" dirty="0">
                <a:latin typeface="Consolas" panose="020B0609020204030204" pitchFamily="49" charset="0"/>
              </a:rPr>
              <a:t>std = </a:t>
            </a:r>
            <a:r>
              <a:rPr lang="en-US" sz="1400" dirty="0" err="1">
                <a:latin typeface="Consolas" panose="020B0609020204030204" pitchFamily="49" charset="0"/>
              </a:rPr>
              <a:t>pm.Uniform</a:t>
            </a:r>
            <a:r>
              <a:rPr lang="en-US" sz="1400" dirty="0">
                <a:latin typeface="Consolas" panose="020B0609020204030204" pitchFamily="49" charset="0"/>
              </a:rPr>
              <a:t>("std", 0, 100, trace=False)  </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a:t>
            </a:r>
            <a:r>
              <a:rPr lang="en-US" sz="1400" dirty="0" err="1">
                <a:latin typeface="Consolas" panose="020B0609020204030204" pitchFamily="49" charset="0"/>
              </a:rPr>
              <a:t>pm.deterministic</a:t>
            </a:r>
            <a:endParaRPr lang="en-US" sz="1400" dirty="0">
              <a:latin typeface="Consolas" panose="020B0609020204030204" pitchFamily="49" charset="0"/>
            </a:endParaRPr>
          </a:p>
          <a:p>
            <a:pPr marL="0" indent="0">
              <a:buNone/>
            </a:pPr>
            <a:r>
              <a:rPr lang="en-US" sz="1400" dirty="0">
                <a:latin typeface="Consolas" panose="020B0609020204030204" pitchFamily="49" charset="0"/>
              </a:rPr>
              <a:t>def </a:t>
            </a:r>
            <a:r>
              <a:rPr lang="en-US" sz="1400" dirty="0" err="1">
                <a:latin typeface="Consolas" panose="020B0609020204030204" pitchFamily="49" charset="0"/>
              </a:rPr>
              <a:t>prec</a:t>
            </a:r>
            <a:r>
              <a:rPr lang="en-US" sz="1400" dirty="0">
                <a:latin typeface="Consolas" panose="020B0609020204030204" pitchFamily="49" charset="0"/>
              </a:rPr>
              <a:t>(U=std):</a:t>
            </a:r>
          </a:p>
          <a:p>
            <a:pPr marL="0" indent="0">
              <a:buNone/>
            </a:pPr>
            <a:r>
              <a:rPr lang="en-US" sz="1400" dirty="0">
                <a:latin typeface="Consolas" panose="020B0609020204030204" pitchFamily="49" charset="0"/>
              </a:rPr>
              <a:t>    return 1.0 / (U) ** 2</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beta = </a:t>
            </a:r>
            <a:r>
              <a:rPr lang="en-US" sz="1400" dirty="0" err="1">
                <a:latin typeface="Consolas" panose="020B0609020204030204" pitchFamily="49" charset="0"/>
              </a:rPr>
              <a:t>pm.Normal</a:t>
            </a:r>
            <a:r>
              <a:rPr lang="en-US" sz="1400" dirty="0">
                <a:latin typeface="Consolas" panose="020B0609020204030204" pitchFamily="49" charset="0"/>
              </a:rPr>
              <a:t>("beta", 0, 0.0001)</a:t>
            </a:r>
          </a:p>
          <a:p>
            <a:pPr marL="0" indent="0">
              <a:buNone/>
            </a:pPr>
            <a:r>
              <a:rPr lang="en-US" sz="1400" dirty="0">
                <a:latin typeface="Consolas" panose="020B0609020204030204" pitchFamily="49" charset="0"/>
              </a:rPr>
              <a:t>alpha = </a:t>
            </a:r>
            <a:r>
              <a:rPr lang="en-US" sz="1400" dirty="0" err="1">
                <a:latin typeface="Consolas" panose="020B0609020204030204" pitchFamily="49" charset="0"/>
              </a:rPr>
              <a:t>pm.Normal</a:t>
            </a:r>
            <a:r>
              <a:rPr lang="en-US" sz="1400" dirty="0">
                <a:latin typeface="Consolas" panose="020B0609020204030204" pitchFamily="49" charset="0"/>
              </a:rPr>
              <a:t>("alpha", 0, 0.0001)</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a:t>
            </a:r>
            <a:r>
              <a:rPr lang="en-US" sz="1400" dirty="0" err="1">
                <a:latin typeface="Consolas" panose="020B0609020204030204" pitchFamily="49" charset="0"/>
              </a:rPr>
              <a:t>pm.deterministic</a:t>
            </a:r>
            <a:endParaRPr lang="en-US" sz="1400" dirty="0">
              <a:latin typeface="Consolas" panose="020B0609020204030204" pitchFamily="49" charset="0"/>
            </a:endParaRPr>
          </a:p>
          <a:p>
            <a:pPr marL="0" indent="0">
              <a:buNone/>
            </a:pPr>
            <a:r>
              <a:rPr lang="en-US" sz="1400" dirty="0">
                <a:latin typeface="Consolas" panose="020B0609020204030204" pitchFamily="49" charset="0"/>
              </a:rPr>
              <a:t>def mean(X=X, alpha=alpha, beta=beta):</a:t>
            </a:r>
          </a:p>
          <a:p>
            <a:pPr marL="0" indent="0">
              <a:buNone/>
            </a:pPr>
            <a:r>
              <a:rPr lang="en-US" sz="1400" dirty="0">
                <a:latin typeface="Consolas" panose="020B0609020204030204" pitchFamily="49" charset="0"/>
              </a:rPr>
              <a:t>    return alpha + beta * X</a:t>
            </a:r>
          </a:p>
          <a:p>
            <a:pPr marL="0" indent="0">
              <a:buNone/>
            </a:pPr>
            <a:endParaRPr lang="en-US" sz="1400" dirty="0">
              <a:latin typeface="Consolas" panose="020B0609020204030204" pitchFamily="49" charset="0"/>
            </a:endParaRPr>
          </a:p>
          <a:p>
            <a:pPr marL="0" indent="0">
              <a:buNone/>
            </a:pPr>
            <a:r>
              <a:rPr lang="en-US" sz="1400" dirty="0" err="1">
                <a:latin typeface="Consolas" panose="020B0609020204030204" pitchFamily="49" charset="0"/>
              </a:rPr>
              <a:t>obs</a:t>
            </a:r>
            <a:r>
              <a:rPr lang="en-US" sz="1400" dirty="0">
                <a:latin typeface="Consolas" panose="020B0609020204030204" pitchFamily="49" charset="0"/>
              </a:rPr>
              <a:t> = </a:t>
            </a:r>
            <a:r>
              <a:rPr lang="en-US" sz="1400" dirty="0" err="1">
                <a:latin typeface="Consolas" panose="020B0609020204030204" pitchFamily="49" charset="0"/>
              </a:rPr>
              <a:t>pm.Normal</a:t>
            </a:r>
            <a:r>
              <a:rPr lang="en-US" sz="1400" dirty="0">
                <a:latin typeface="Consolas" panose="020B0609020204030204" pitchFamily="49" charset="0"/>
              </a:rPr>
              <a:t>("</a:t>
            </a:r>
            <a:r>
              <a:rPr lang="en-US" sz="1400" dirty="0" err="1">
                <a:latin typeface="Consolas" panose="020B0609020204030204" pitchFamily="49" charset="0"/>
              </a:rPr>
              <a:t>obs</a:t>
            </a:r>
            <a:r>
              <a:rPr lang="en-US" sz="1400" dirty="0">
                <a:latin typeface="Consolas" panose="020B0609020204030204" pitchFamily="49" charset="0"/>
              </a:rPr>
              <a:t>", mean, </a:t>
            </a:r>
            <a:r>
              <a:rPr lang="en-US" sz="1400" dirty="0" err="1">
                <a:latin typeface="Consolas" panose="020B0609020204030204" pitchFamily="49" charset="0"/>
              </a:rPr>
              <a:t>prec</a:t>
            </a:r>
            <a:r>
              <a:rPr lang="en-US" sz="1400" dirty="0">
                <a:latin typeface="Consolas" panose="020B0609020204030204" pitchFamily="49" charset="0"/>
              </a:rPr>
              <a:t>, value=Y, observed=True)</a:t>
            </a:r>
          </a:p>
          <a:p>
            <a:pPr marL="0" indent="0">
              <a:buNone/>
            </a:pPr>
            <a:r>
              <a:rPr lang="en-US" sz="1400" dirty="0" err="1">
                <a:latin typeface="Consolas" panose="020B0609020204030204" pitchFamily="49" charset="0"/>
              </a:rPr>
              <a:t>mcmc</a:t>
            </a:r>
            <a:r>
              <a:rPr lang="en-US" sz="1400" dirty="0">
                <a:latin typeface="Consolas" panose="020B0609020204030204" pitchFamily="49" charset="0"/>
              </a:rPr>
              <a:t> = </a:t>
            </a:r>
            <a:r>
              <a:rPr lang="en-US" sz="1400" dirty="0" err="1">
                <a:latin typeface="Consolas" panose="020B0609020204030204" pitchFamily="49" charset="0"/>
              </a:rPr>
              <a:t>pm.MCMC</a:t>
            </a:r>
            <a:r>
              <a:rPr lang="en-US" sz="1400" dirty="0">
                <a:latin typeface="Consolas" panose="020B0609020204030204" pitchFamily="49" charset="0"/>
              </a:rPr>
              <a:t>([</a:t>
            </a:r>
            <a:r>
              <a:rPr lang="en-US" sz="1400" dirty="0" err="1">
                <a:latin typeface="Consolas" panose="020B0609020204030204" pitchFamily="49" charset="0"/>
              </a:rPr>
              <a:t>obs</a:t>
            </a:r>
            <a:r>
              <a:rPr lang="en-US" sz="1400" dirty="0">
                <a:latin typeface="Consolas" panose="020B0609020204030204" pitchFamily="49" charset="0"/>
              </a:rPr>
              <a:t>, beta, alpha, std, </a:t>
            </a:r>
            <a:r>
              <a:rPr lang="en-US" sz="1400" dirty="0" err="1">
                <a:latin typeface="Consolas" panose="020B0609020204030204" pitchFamily="49" charset="0"/>
              </a:rPr>
              <a:t>prec</a:t>
            </a:r>
            <a:r>
              <a:rPr lang="en-US" sz="1400" dirty="0">
                <a:latin typeface="Consolas" panose="020B0609020204030204" pitchFamily="49" charset="0"/>
              </a:rPr>
              <a:t>])</a:t>
            </a:r>
          </a:p>
          <a:p>
            <a:pPr marL="0" indent="0">
              <a:buNone/>
            </a:pPr>
            <a:r>
              <a:rPr lang="en-US" sz="1400" dirty="0" err="1">
                <a:latin typeface="Consolas" panose="020B0609020204030204" pitchFamily="49" charset="0"/>
              </a:rPr>
              <a:t>mcmc.sample</a:t>
            </a:r>
            <a:r>
              <a:rPr lang="en-US" sz="1400" dirty="0">
                <a:latin typeface="Consolas" panose="020B0609020204030204" pitchFamily="49" charset="0"/>
              </a:rPr>
              <a:t>(100000, 80000)</a:t>
            </a:r>
          </a:p>
          <a:p>
            <a:pPr marL="0" indent="0">
              <a:buNone/>
            </a:pPr>
            <a:r>
              <a:rPr lang="en-US" sz="1400" dirty="0">
                <a:latin typeface="Consolas" panose="020B0609020204030204" pitchFamily="49" charset="0"/>
              </a:rPr>
              <a:t>#</a:t>
            </a:r>
            <a:r>
              <a:rPr lang="en-US" sz="1400" dirty="0" err="1">
                <a:latin typeface="Consolas" panose="020B0609020204030204" pitchFamily="49" charset="0"/>
              </a:rPr>
              <a:t>pm.Matplot.plot</a:t>
            </a:r>
            <a:r>
              <a:rPr lang="en-US" sz="1400" dirty="0">
                <a:latin typeface="Consolas" panose="020B0609020204030204" pitchFamily="49" charset="0"/>
              </a:rPr>
              <a:t>(</a:t>
            </a:r>
            <a:r>
              <a:rPr lang="en-US" sz="1400" dirty="0" err="1">
                <a:latin typeface="Consolas" panose="020B0609020204030204" pitchFamily="49" charset="0"/>
              </a:rPr>
              <a:t>mcmc</a:t>
            </a:r>
            <a:r>
              <a:rPr lang="en-US" sz="1400" dirty="0">
                <a:latin typeface="Consolas" panose="020B0609020204030204" pitchFamily="49" charset="0"/>
              </a:rPr>
              <a:t>)</a:t>
            </a:r>
          </a:p>
        </p:txBody>
      </p:sp>
      <p:pic>
        <p:nvPicPr>
          <p:cNvPr id="6" name="Picture 5" descr="A close up of a piece of paper&#10;&#10;Description automatically generated">
            <a:extLst>
              <a:ext uri="{FF2B5EF4-FFF2-40B4-BE49-F238E27FC236}">
                <a16:creationId xmlns:a16="http://schemas.microsoft.com/office/drawing/2014/main" id="{785AE3A6-0A25-400E-B799-B4C64A63E06C}"/>
              </a:ext>
            </a:extLst>
          </p:cNvPr>
          <p:cNvPicPr>
            <a:picLocks noChangeAspect="1"/>
          </p:cNvPicPr>
          <p:nvPr/>
        </p:nvPicPr>
        <p:blipFill>
          <a:blip r:embed="rId2"/>
          <a:stretch>
            <a:fillRect/>
          </a:stretch>
        </p:blipFill>
        <p:spPr>
          <a:xfrm>
            <a:off x="7119108" y="742950"/>
            <a:ext cx="3095625" cy="5372100"/>
          </a:xfrm>
          <a:prstGeom prst="rect">
            <a:avLst/>
          </a:prstGeom>
        </p:spPr>
      </p:pic>
    </p:spTree>
    <p:extLst>
      <p:ext uri="{BB962C8B-B14F-4D97-AF65-F5344CB8AC3E}">
        <p14:creationId xmlns:p14="http://schemas.microsoft.com/office/powerpoint/2010/main" val="23849983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5808F14-13CB-413B-8BD3-BE58E6812F7E}"/>
              </a:ext>
            </a:extLst>
          </p:cNvPr>
          <p:cNvSpPr>
            <a:spLocks noGrp="1"/>
          </p:cNvSpPr>
          <p:nvPr>
            <p:ph type="title"/>
          </p:nvPr>
        </p:nvSpPr>
        <p:spPr/>
        <p:txBody>
          <a:bodyPr/>
          <a:lstStyle/>
          <a:p>
            <a:r>
              <a:rPr lang="en-US" dirty="0"/>
              <a:t>Best Prediction with Respect to our Loss</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A7DABCE1-4D31-433F-9D28-3CC1723D8241}"/>
                  </a:ext>
                </a:extLst>
              </p:cNvPr>
              <p:cNvSpPr>
                <a:spLocks noGrp="1"/>
              </p:cNvSpPr>
              <p:nvPr>
                <p:ph idx="1"/>
              </p:nvPr>
            </p:nvSpPr>
            <p:spPr/>
            <p:txBody>
              <a:bodyPr/>
              <a:lstStyle/>
              <a:p>
                <a:pPr marL="0" indent="0">
                  <a:buNone/>
                </a:pPr>
                <a:r>
                  <a:rPr lang="en-US" dirty="0"/>
                  <a:t>For a specific trading signal, call it </a:t>
                </a:r>
                <a14:m>
                  <m:oMath xmlns:m="http://schemas.openxmlformats.org/officeDocument/2006/math">
                    <m:r>
                      <a:rPr lang="en-US" b="0" i="1" smtClean="0">
                        <a:latin typeface="Cambria Math" panose="02040503050406030204" pitchFamily="18" charset="0"/>
                      </a:rPr>
                      <m:t>𝑥</m:t>
                    </m:r>
                  </m:oMath>
                </a14:m>
                <a:r>
                  <a:rPr lang="en-US" dirty="0"/>
                  <a:t>, the distribution of possible returns has the form:</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𝑖</m:t>
                          </m:r>
                        </m:sub>
                      </m:sSub>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𝜀</m:t>
                      </m:r>
                    </m:oMath>
                  </m:oMathPara>
                </a14:m>
                <a:endParaRPr lang="en-US" dirty="0"/>
              </a:p>
              <a:p>
                <a:pPr marL="0" indent="0">
                  <a:buNone/>
                </a:pPr>
                <a:r>
                  <a:rPr lang="en-US" dirty="0"/>
                  <a:t>where </a:t>
                </a:r>
                <a14:m>
                  <m:oMath xmlns:m="http://schemas.openxmlformats.org/officeDocument/2006/math">
                    <m:r>
                      <a:rPr lang="en-US" i="1" smtClean="0">
                        <a:latin typeface="Cambria Math" panose="02040503050406030204" pitchFamily="18" charset="0"/>
                        <a:ea typeface="Cambria Math" panose="02040503050406030204" pitchFamily="18" charset="0"/>
                      </a:rPr>
                      <m:t>𝜀</m:t>
                    </m:r>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0, </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𝜏</m:t>
                            </m:r>
                          </m:den>
                        </m:f>
                      </m:e>
                    </m:d>
                  </m:oMath>
                </a14:m>
                <a:r>
                  <a:rPr lang="en-US" dirty="0"/>
                  <a:t> and </a:t>
                </a:r>
                <a14:m>
                  <m:oMath xmlns:m="http://schemas.openxmlformats.org/officeDocument/2006/math">
                    <m:r>
                      <a:rPr lang="en-US" b="0" i="1" smtClean="0">
                        <a:latin typeface="Cambria Math" panose="02040503050406030204" pitchFamily="18" charset="0"/>
                      </a:rPr>
                      <m:t>𝑖</m:t>
                    </m:r>
                  </m:oMath>
                </a14:m>
                <a:r>
                  <a:rPr lang="en-US" dirty="0"/>
                  <a:t> indexes our posterior samples. </a:t>
                </a:r>
              </a:p>
              <a:p>
                <a:pPr marL="0" indent="0">
                  <a:buNone/>
                </a:pPr>
                <a:r>
                  <a:rPr lang="en-US" dirty="0"/>
                  <a:t>We wish to find the solution to:</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nor/>
                            </m:rPr>
                            <a:rPr lang="en-US" b="0" i="0" smtClean="0">
                              <a:latin typeface="Cambria Math" panose="02040503050406030204" pitchFamily="18" charset="0"/>
                            </a:rPr>
                            <m:t>argmin</m:t>
                          </m:r>
                        </m:e>
                        <m:sub>
                          <m:r>
                            <a:rPr lang="en-US" b="0" i="1" smtClean="0">
                              <a:latin typeface="Cambria Math" panose="02040503050406030204" pitchFamily="18" charset="0"/>
                            </a:rPr>
                            <m:t>𝑟</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𝑅</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sub>
                      </m:sSub>
                      <m:r>
                        <a:rPr lang="en-US" b="0" i="1" smtClean="0">
                          <a:latin typeface="Cambria Math" panose="02040503050406030204" pitchFamily="18" charset="0"/>
                        </a:rPr>
                        <m:t>[</m:t>
                      </m:r>
                      <m:r>
                        <a:rPr lang="en-US" b="0" i="1" smtClean="0">
                          <a:latin typeface="Cambria Math" panose="02040503050406030204" pitchFamily="18" charset="0"/>
                        </a:rPr>
                        <m:t>𝐿</m:t>
                      </m:r>
                      <m:r>
                        <a:rPr lang="en-US" b="0" i="1" smtClean="0">
                          <a:latin typeface="Cambria Math" panose="02040503050406030204" pitchFamily="18" charset="0"/>
                        </a:rPr>
                        <m:t>(</m:t>
                      </m:r>
                      <m:r>
                        <a:rPr lang="en-US" b="0" i="1" smtClean="0">
                          <a:latin typeface="Cambria Math" panose="02040503050406030204" pitchFamily="18" charset="0"/>
                        </a:rPr>
                        <m:t>𝑅</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 </m:t>
                      </m:r>
                      <m:r>
                        <a:rPr lang="en-US" b="0" i="1" smtClean="0">
                          <a:latin typeface="Cambria Math" panose="02040503050406030204" pitchFamily="18" charset="0"/>
                        </a:rPr>
                        <m:t>𝑟</m:t>
                      </m:r>
                      <m:r>
                        <a:rPr lang="en-US" b="0" i="1" smtClean="0">
                          <a:latin typeface="Cambria Math" panose="02040503050406030204" pitchFamily="18" charset="0"/>
                        </a:rPr>
                        <m:t>)]</m:t>
                      </m:r>
                    </m:oMath>
                  </m:oMathPara>
                </a14:m>
                <a:endParaRPr lang="en-US" dirty="0"/>
              </a:p>
              <a:p>
                <a:pPr marL="0" indent="0">
                  <a:buNone/>
                </a:pPr>
                <a:r>
                  <a:rPr lang="en-US" dirty="0"/>
                  <a:t>according to the loss given above. This </a:t>
                </a:r>
                <a14:m>
                  <m:oMath xmlns:m="http://schemas.openxmlformats.org/officeDocument/2006/math">
                    <m:r>
                      <a:rPr lang="en-US" b="0" i="1" smtClean="0">
                        <a:latin typeface="Cambria Math" panose="02040503050406030204" pitchFamily="18" charset="0"/>
                      </a:rPr>
                      <m:t>𝑟</m:t>
                    </m:r>
                  </m:oMath>
                </a14:m>
                <a:r>
                  <a:rPr lang="en-US" dirty="0"/>
                  <a:t> is our Bayes prediction for trading signal </a:t>
                </a:r>
                <a14:m>
                  <m:oMath xmlns:m="http://schemas.openxmlformats.org/officeDocument/2006/math">
                    <m:r>
                      <a:rPr lang="en-US" b="0" i="1" smtClean="0">
                        <a:latin typeface="Cambria Math" panose="02040503050406030204" pitchFamily="18" charset="0"/>
                      </a:rPr>
                      <m:t>𝑥</m:t>
                    </m:r>
                  </m:oMath>
                </a14:m>
                <a:r>
                  <a:rPr lang="en-US" dirty="0"/>
                  <a:t>.</a:t>
                </a:r>
              </a:p>
            </p:txBody>
          </p:sp>
        </mc:Choice>
        <mc:Fallback xmlns="">
          <p:sp>
            <p:nvSpPr>
              <p:cNvPr id="6" name="Content Placeholder 5">
                <a:extLst>
                  <a:ext uri="{FF2B5EF4-FFF2-40B4-BE49-F238E27FC236}">
                    <a16:creationId xmlns:a16="http://schemas.microsoft.com/office/drawing/2014/main" id="{A7DABCE1-4D31-433F-9D28-3CC1723D8241}"/>
                  </a:ext>
                </a:extLst>
              </p:cNvPr>
              <p:cNvSpPr>
                <a:spLocks noGrp="1" noRot="1" noChangeAspect="1" noMove="1" noResize="1" noEditPoints="1" noAdjustHandles="1" noChangeArrowheads="1" noChangeShapeType="1" noTextEdit="1"/>
              </p:cNvSpPr>
              <p:nvPr>
                <p:ph idx="1"/>
              </p:nvPr>
            </p:nvSpPr>
            <p:spPr>
              <a:blipFill>
                <a:blip r:embed="rId2"/>
                <a:stretch>
                  <a:fillRect l="-462"/>
                </a:stretch>
              </a:blipFill>
            </p:spPr>
            <p:txBody>
              <a:bodyPr/>
              <a:lstStyle/>
              <a:p>
                <a:r>
                  <a:rPr lang="en-US">
                    <a:noFill/>
                  </a:rPr>
                  <a:t> </a:t>
                </a:r>
              </a:p>
            </p:txBody>
          </p:sp>
        </mc:Fallback>
      </mc:AlternateContent>
    </p:spTree>
    <p:extLst>
      <p:ext uri="{BB962C8B-B14F-4D97-AF65-F5344CB8AC3E}">
        <p14:creationId xmlns:p14="http://schemas.microsoft.com/office/powerpoint/2010/main" val="25656257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5808F14-13CB-413B-8BD3-BE58E6812F7E}"/>
              </a:ext>
            </a:extLst>
          </p:cNvPr>
          <p:cNvSpPr>
            <a:spLocks noGrp="1"/>
          </p:cNvSpPr>
          <p:nvPr>
            <p:ph type="title"/>
          </p:nvPr>
        </p:nvSpPr>
        <p:spPr/>
        <p:txBody>
          <a:bodyPr/>
          <a:lstStyle/>
          <a:p>
            <a:r>
              <a:rPr lang="en-US" dirty="0"/>
              <a:t>Best Prediction with Respect to our Loss</a:t>
            </a:r>
          </a:p>
        </p:txBody>
      </p:sp>
      <p:sp>
        <p:nvSpPr>
          <p:cNvPr id="6" name="Content Placeholder 5">
            <a:extLst>
              <a:ext uri="{FF2B5EF4-FFF2-40B4-BE49-F238E27FC236}">
                <a16:creationId xmlns:a16="http://schemas.microsoft.com/office/drawing/2014/main" id="{A7DABCE1-4D31-433F-9D28-3CC1723D8241}"/>
              </a:ext>
            </a:extLst>
          </p:cNvPr>
          <p:cNvSpPr>
            <a:spLocks noGrp="1"/>
          </p:cNvSpPr>
          <p:nvPr>
            <p:ph idx="1"/>
          </p:nvPr>
        </p:nvSpPr>
        <p:spPr/>
        <p:txBody>
          <a:bodyPr>
            <a:normAutofit/>
          </a:bodyPr>
          <a:lstStyle/>
          <a:p>
            <a:pPr marL="0" indent="0">
              <a:buNone/>
            </a:pPr>
            <a:r>
              <a:rPr lang="en-US" sz="1400" dirty="0">
                <a:latin typeface="Consolas" panose="020B0609020204030204" pitchFamily="49" charset="0"/>
              </a:rPr>
              <a:t>def </a:t>
            </a:r>
            <a:r>
              <a:rPr lang="en-US" sz="1400" dirty="0" err="1">
                <a:latin typeface="Consolas" panose="020B0609020204030204" pitchFamily="49" charset="0"/>
              </a:rPr>
              <a:t>stock_loss</a:t>
            </a:r>
            <a:r>
              <a:rPr lang="en-US" sz="1400" dirty="0">
                <a:latin typeface="Consolas" panose="020B0609020204030204" pitchFamily="49" charset="0"/>
              </a:rPr>
              <a:t>(price, </a:t>
            </a:r>
            <a:r>
              <a:rPr lang="en-US" sz="1400" dirty="0" err="1">
                <a:latin typeface="Consolas" panose="020B0609020204030204" pitchFamily="49" charset="0"/>
              </a:rPr>
              <a:t>pred</a:t>
            </a:r>
            <a:r>
              <a:rPr lang="en-US" sz="1400" dirty="0">
                <a:latin typeface="Consolas" panose="020B0609020204030204" pitchFamily="49" charset="0"/>
              </a:rPr>
              <a:t>, </a:t>
            </a:r>
            <a:r>
              <a:rPr lang="en-US" sz="1400" dirty="0" err="1">
                <a:latin typeface="Consolas" panose="020B0609020204030204" pitchFamily="49" charset="0"/>
              </a:rPr>
              <a:t>coef</a:t>
            </a:r>
            <a:r>
              <a:rPr lang="en-US" sz="1400" dirty="0">
                <a:latin typeface="Consolas" panose="020B0609020204030204" pitchFamily="49" charset="0"/>
              </a:rPr>
              <a:t>=500):</a:t>
            </a:r>
          </a:p>
          <a:p>
            <a:pPr marL="0" indent="0">
              <a:buNone/>
            </a:pPr>
            <a:r>
              <a:rPr lang="en-US" sz="1400" dirty="0">
                <a:latin typeface="Consolas" panose="020B0609020204030204" pitchFamily="49" charset="0"/>
              </a:rPr>
              <a:t>    """vectorized for </a:t>
            </a:r>
            <a:r>
              <a:rPr lang="en-US" sz="1400" dirty="0" err="1">
                <a:latin typeface="Consolas" panose="020B0609020204030204" pitchFamily="49" charset="0"/>
              </a:rPr>
              <a:t>numpy</a:t>
            </a:r>
            <a:r>
              <a:rPr lang="en-US" sz="1400" dirty="0">
                <a:latin typeface="Consolas" panose="020B0609020204030204" pitchFamily="49" charset="0"/>
              </a:rPr>
              <a:t>"""</a:t>
            </a:r>
          </a:p>
          <a:p>
            <a:pPr marL="0" indent="0">
              <a:buNone/>
            </a:pPr>
            <a:r>
              <a:rPr lang="en-US" sz="1400" dirty="0">
                <a:latin typeface="Consolas" panose="020B0609020204030204" pitchFamily="49" charset="0"/>
              </a:rPr>
              <a:t>    sol = </a:t>
            </a:r>
            <a:r>
              <a:rPr lang="en-US" sz="1400" dirty="0" err="1">
                <a:latin typeface="Consolas" panose="020B0609020204030204" pitchFamily="49" charset="0"/>
              </a:rPr>
              <a:t>np.zeros_like</a:t>
            </a:r>
            <a:r>
              <a:rPr lang="en-US" sz="1400" dirty="0">
                <a:latin typeface="Consolas" panose="020B0609020204030204" pitchFamily="49" charset="0"/>
              </a:rPr>
              <a:t>(price)</a:t>
            </a:r>
          </a:p>
          <a:p>
            <a:pPr marL="0" indent="0">
              <a:buNone/>
            </a:pPr>
            <a:r>
              <a:rPr lang="en-US" sz="1400" dirty="0">
                <a:latin typeface="Consolas" panose="020B0609020204030204" pitchFamily="49" charset="0"/>
              </a:rPr>
              <a:t>    ix = price * </a:t>
            </a:r>
            <a:r>
              <a:rPr lang="en-US" sz="1400" dirty="0" err="1">
                <a:latin typeface="Consolas" panose="020B0609020204030204" pitchFamily="49" charset="0"/>
              </a:rPr>
              <a:t>pred</a:t>
            </a:r>
            <a:r>
              <a:rPr lang="en-US" sz="1400" dirty="0">
                <a:latin typeface="Consolas" panose="020B0609020204030204" pitchFamily="49" charset="0"/>
              </a:rPr>
              <a:t> &lt; 0</a:t>
            </a:r>
          </a:p>
          <a:p>
            <a:pPr marL="0" indent="0">
              <a:buNone/>
            </a:pPr>
            <a:r>
              <a:rPr lang="en-US" sz="1400" dirty="0">
                <a:latin typeface="Consolas" panose="020B0609020204030204" pitchFamily="49" charset="0"/>
              </a:rPr>
              <a:t>    sol[ix] = </a:t>
            </a:r>
            <a:r>
              <a:rPr lang="en-US" sz="1400" dirty="0" err="1">
                <a:latin typeface="Consolas" panose="020B0609020204030204" pitchFamily="49" charset="0"/>
              </a:rPr>
              <a:t>coef</a:t>
            </a:r>
            <a:r>
              <a:rPr lang="en-US" sz="1400" dirty="0">
                <a:latin typeface="Consolas" panose="020B0609020204030204" pitchFamily="49" charset="0"/>
              </a:rPr>
              <a:t> * </a:t>
            </a:r>
            <a:r>
              <a:rPr lang="en-US" sz="1400" dirty="0" err="1">
                <a:latin typeface="Consolas" panose="020B0609020204030204" pitchFamily="49" charset="0"/>
              </a:rPr>
              <a:t>pred</a:t>
            </a:r>
            <a:r>
              <a:rPr lang="en-US" sz="1400" dirty="0">
                <a:latin typeface="Consolas" panose="020B0609020204030204" pitchFamily="49" charset="0"/>
              </a:rPr>
              <a:t> ** 2 - </a:t>
            </a:r>
            <a:r>
              <a:rPr lang="en-US" sz="1400" dirty="0" err="1">
                <a:latin typeface="Consolas" panose="020B0609020204030204" pitchFamily="49" charset="0"/>
              </a:rPr>
              <a:t>np.sign</a:t>
            </a:r>
            <a:r>
              <a:rPr lang="en-US" sz="1400" dirty="0">
                <a:latin typeface="Consolas" panose="020B0609020204030204" pitchFamily="49" charset="0"/>
              </a:rPr>
              <a:t>(price[ix]) * </a:t>
            </a:r>
            <a:r>
              <a:rPr lang="en-US" sz="1400" dirty="0" err="1">
                <a:latin typeface="Consolas" panose="020B0609020204030204" pitchFamily="49" charset="0"/>
              </a:rPr>
              <a:t>pred</a:t>
            </a:r>
            <a:r>
              <a:rPr lang="en-US" sz="1400" dirty="0">
                <a:latin typeface="Consolas" panose="020B0609020204030204" pitchFamily="49" charset="0"/>
              </a:rPr>
              <a:t> + abs(price[ix])</a:t>
            </a:r>
          </a:p>
          <a:p>
            <a:pPr marL="0" indent="0">
              <a:buNone/>
            </a:pPr>
            <a:r>
              <a:rPr lang="en-US" sz="1400" dirty="0">
                <a:latin typeface="Consolas" panose="020B0609020204030204" pitchFamily="49" charset="0"/>
              </a:rPr>
              <a:t>    sol[~ix] = abs(price[~ix] - </a:t>
            </a:r>
            <a:r>
              <a:rPr lang="en-US" sz="1400" dirty="0" err="1">
                <a:latin typeface="Consolas" panose="020B0609020204030204" pitchFamily="49" charset="0"/>
              </a:rPr>
              <a:t>pred</a:t>
            </a:r>
            <a:r>
              <a:rPr lang="en-US" sz="1400" dirty="0">
                <a:latin typeface="Consolas" panose="020B0609020204030204" pitchFamily="49" charset="0"/>
              </a:rPr>
              <a:t>)</a:t>
            </a:r>
          </a:p>
          <a:p>
            <a:pPr marL="0" indent="0">
              <a:buNone/>
            </a:pPr>
            <a:r>
              <a:rPr lang="en-US" sz="1400" dirty="0">
                <a:latin typeface="Consolas" panose="020B0609020204030204" pitchFamily="49" charset="0"/>
              </a:rPr>
              <a:t>    return sol</a:t>
            </a:r>
          </a:p>
          <a:p>
            <a:pPr marL="0" indent="0">
              <a:buNone/>
            </a:pPr>
            <a:endParaRPr lang="en-US" sz="1400" dirty="0">
              <a:latin typeface="Consolas" panose="020B0609020204030204" pitchFamily="49" charset="0"/>
            </a:endParaRPr>
          </a:p>
        </p:txBody>
      </p:sp>
    </p:spTree>
    <p:extLst>
      <p:ext uri="{BB962C8B-B14F-4D97-AF65-F5344CB8AC3E}">
        <p14:creationId xmlns:p14="http://schemas.microsoft.com/office/powerpoint/2010/main" val="4135477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5808F14-13CB-413B-8BD3-BE58E6812F7E}"/>
              </a:ext>
            </a:extLst>
          </p:cNvPr>
          <p:cNvSpPr>
            <a:spLocks noGrp="1"/>
          </p:cNvSpPr>
          <p:nvPr>
            <p:ph type="title"/>
          </p:nvPr>
        </p:nvSpPr>
        <p:spPr/>
        <p:txBody>
          <a:bodyPr/>
          <a:lstStyle/>
          <a:p>
            <a:r>
              <a:rPr lang="en-US" dirty="0"/>
              <a:t>Best Prediction with Respect to our Loss</a:t>
            </a:r>
          </a:p>
        </p:txBody>
      </p:sp>
      <p:sp>
        <p:nvSpPr>
          <p:cNvPr id="6" name="Content Placeholder 5">
            <a:extLst>
              <a:ext uri="{FF2B5EF4-FFF2-40B4-BE49-F238E27FC236}">
                <a16:creationId xmlns:a16="http://schemas.microsoft.com/office/drawing/2014/main" id="{A7DABCE1-4D31-433F-9D28-3CC1723D8241}"/>
              </a:ext>
            </a:extLst>
          </p:cNvPr>
          <p:cNvSpPr>
            <a:spLocks noGrp="1"/>
          </p:cNvSpPr>
          <p:nvPr>
            <p:ph idx="1"/>
          </p:nvPr>
        </p:nvSpPr>
        <p:spPr>
          <a:xfrm>
            <a:off x="818712" y="2120349"/>
            <a:ext cx="10554574" cy="4737652"/>
          </a:xfrm>
        </p:spPr>
        <p:txBody>
          <a:bodyPr>
            <a:normAutofit fontScale="85000" lnSpcReduction="20000"/>
          </a:bodyPr>
          <a:lstStyle/>
          <a:p>
            <a:pPr marL="0" indent="0">
              <a:buNone/>
            </a:pPr>
            <a:r>
              <a:rPr lang="en-US" sz="1400" dirty="0">
                <a:latin typeface="Consolas" panose="020B0609020204030204" pitchFamily="49" charset="0"/>
              </a:rPr>
              <a:t>from </a:t>
            </a:r>
            <a:r>
              <a:rPr lang="en-US" sz="1400" dirty="0" err="1">
                <a:latin typeface="Consolas" panose="020B0609020204030204" pitchFamily="49" charset="0"/>
              </a:rPr>
              <a:t>scipy.optimize</a:t>
            </a:r>
            <a:r>
              <a:rPr lang="en-US" sz="1400" dirty="0">
                <a:latin typeface="Consolas" panose="020B0609020204030204" pitchFamily="49" charset="0"/>
              </a:rPr>
              <a:t> import </a:t>
            </a:r>
            <a:r>
              <a:rPr lang="en-US" sz="1400" dirty="0" err="1">
                <a:latin typeface="Consolas" panose="020B0609020204030204" pitchFamily="49" charset="0"/>
              </a:rPr>
              <a:t>fmin</a:t>
            </a:r>
            <a:endParaRPr lang="en-US" sz="1400" dirty="0">
              <a:latin typeface="Consolas" panose="020B0609020204030204" pitchFamily="49" charset="0"/>
            </a:endParaRPr>
          </a:p>
          <a:p>
            <a:pPr marL="0" indent="0">
              <a:buNone/>
            </a:pPr>
            <a:endParaRPr lang="en-US" sz="1400" dirty="0">
              <a:latin typeface="Consolas" panose="020B0609020204030204" pitchFamily="49" charset="0"/>
            </a:endParaRPr>
          </a:p>
          <a:p>
            <a:pPr marL="0" indent="0">
              <a:buNone/>
            </a:pPr>
            <a:r>
              <a:rPr lang="en-US" sz="1400" dirty="0" err="1">
                <a:latin typeface="Consolas" panose="020B0609020204030204" pitchFamily="49" charset="0"/>
              </a:rPr>
              <a:t>tau_samples</a:t>
            </a:r>
            <a:r>
              <a:rPr lang="en-US" sz="1400" dirty="0">
                <a:latin typeface="Consolas" panose="020B0609020204030204" pitchFamily="49" charset="0"/>
              </a:rPr>
              <a:t> = </a:t>
            </a:r>
            <a:r>
              <a:rPr lang="en-US" sz="1400" dirty="0" err="1">
                <a:latin typeface="Consolas" panose="020B0609020204030204" pitchFamily="49" charset="0"/>
              </a:rPr>
              <a:t>mcmc.trace</a:t>
            </a:r>
            <a:r>
              <a:rPr lang="en-US" sz="1400" dirty="0">
                <a:latin typeface="Consolas" panose="020B0609020204030204" pitchFamily="49" charset="0"/>
              </a:rPr>
              <a:t>("</a:t>
            </a:r>
            <a:r>
              <a:rPr lang="en-US" sz="1400" dirty="0" err="1">
                <a:latin typeface="Consolas" panose="020B0609020204030204" pitchFamily="49" charset="0"/>
              </a:rPr>
              <a:t>prec</a:t>
            </a:r>
            <a:r>
              <a:rPr lang="en-US" sz="1400" dirty="0">
                <a:latin typeface="Consolas" panose="020B0609020204030204" pitchFamily="49" charset="0"/>
              </a:rPr>
              <a:t>")[:]</a:t>
            </a:r>
          </a:p>
          <a:p>
            <a:pPr marL="0" indent="0">
              <a:buNone/>
            </a:pPr>
            <a:r>
              <a:rPr lang="en-US" sz="1400" dirty="0" err="1">
                <a:latin typeface="Consolas" panose="020B0609020204030204" pitchFamily="49" charset="0"/>
              </a:rPr>
              <a:t>alpha_samples</a:t>
            </a:r>
            <a:r>
              <a:rPr lang="en-US" sz="1400" dirty="0">
                <a:latin typeface="Consolas" panose="020B0609020204030204" pitchFamily="49" charset="0"/>
              </a:rPr>
              <a:t> = </a:t>
            </a:r>
            <a:r>
              <a:rPr lang="en-US" sz="1400" dirty="0" err="1">
                <a:latin typeface="Consolas" panose="020B0609020204030204" pitchFamily="49" charset="0"/>
              </a:rPr>
              <a:t>mcmc.trace</a:t>
            </a:r>
            <a:r>
              <a:rPr lang="en-US" sz="1400" dirty="0">
                <a:latin typeface="Consolas" panose="020B0609020204030204" pitchFamily="49" charset="0"/>
              </a:rPr>
              <a:t>("alpha")[:]</a:t>
            </a:r>
          </a:p>
          <a:p>
            <a:pPr marL="0" indent="0">
              <a:buNone/>
            </a:pPr>
            <a:r>
              <a:rPr lang="en-US" sz="1400" dirty="0" err="1">
                <a:latin typeface="Consolas" panose="020B0609020204030204" pitchFamily="49" charset="0"/>
              </a:rPr>
              <a:t>beta_samples</a:t>
            </a:r>
            <a:r>
              <a:rPr lang="en-US" sz="1400" dirty="0">
                <a:latin typeface="Consolas" panose="020B0609020204030204" pitchFamily="49" charset="0"/>
              </a:rPr>
              <a:t> = </a:t>
            </a:r>
            <a:r>
              <a:rPr lang="en-US" sz="1400" dirty="0" err="1">
                <a:latin typeface="Consolas" panose="020B0609020204030204" pitchFamily="49" charset="0"/>
              </a:rPr>
              <a:t>mcmc.trace</a:t>
            </a:r>
            <a:r>
              <a:rPr lang="en-US" sz="1400" dirty="0">
                <a:latin typeface="Consolas" panose="020B0609020204030204" pitchFamily="49" charset="0"/>
              </a:rPr>
              <a:t>("beta")[:]</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N = </a:t>
            </a:r>
            <a:r>
              <a:rPr lang="en-US" sz="1400" dirty="0" err="1">
                <a:latin typeface="Consolas" panose="020B0609020204030204" pitchFamily="49" charset="0"/>
              </a:rPr>
              <a:t>tau_samples.shape</a:t>
            </a:r>
            <a:r>
              <a:rPr lang="en-US" sz="1400" dirty="0">
                <a:latin typeface="Consolas" panose="020B0609020204030204" pitchFamily="49" charset="0"/>
              </a:rPr>
              <a:t>[0]</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noise = 1. / </a:t>
            </a:r>
            <a:r>
              <a:rPr lang="en-US" sz="1400" dirty="0" err="1">
                <a:latin typeface="Consolas" panose="020B0609020204030204" pitchFamily="49" charset="0"/>
              </a:rPr>
              <a:t>np.sqrt</a:t>
            </a:r>
            <a:r>
              <a:rPr lang="en-US" sz="1400" dirty="0">
                <a:latin typeface="Consolas" panose="020B0609020204030204" pitchFamily="49" charset="0"/>
              </a:rPr>
              <a:t>(</a:t>
            </a:r>
            <a:r>
              <a:rPr lang="en-US" sz="1400" dirty="0" err="1">
                <a:latin typeface="Consolas" panose="020B0609020204030204" pitchFamily="49" charset="0"/>
              </a:rPr>
              <a:t>tau_samples</a:t>
            </a:r>
            <a:r>
              <a:rPr lang="en-US" sz="1400" dirty="0">
                <a:latin typeface="Consolas" panose="020B0609020204030204" pitchFamily="49" charset="0"/>
              </a:rPr>
              <a:t>) * </a:t>
            </a:r>
            <a:r>
              <a:rPr lang="en-US" sz="1400" dirty="0" err="1">
                <a:latin typeface="Consolas" panose="020B0609020204030204" pitchFamily="49" charset="0"/>
              </a:rPr>
              <a:t>np.random.randn</a:t>
            </a:r>
            <a:r>
              <a:rPr lang="en-US" sz="1400" dirty="0">
                <a:latin typeface="Consolas" panose="020B0609020204030204" pitchFamily="49" charset="0"/>
              </a:rPr>
              <a:t>(N)</a:t>
            </a:r>
          </a:p>
          <a:p>
            <a:pPr marL="0" indent="0">
              <a:buNone/>
            </a:pPr>
            <a:endParaRPr lang="en-US" sz="1400" dirty="0">
              <a:latin typeface="Consolas" panose="020B0609020204030204" pitchFamily="49" charset="0"/>
            </a:endParaRPr>
          </a:p>
          <a:p>
            <a:pPr marL="0" indent="0">
              <a:buNone/>
            </a:pPr>
            <a:r>
              <a:rPr lang="en-US" sz="1400" dirty="0" err="1">
                <a:latin typeface="Consolas" panose="020B0609020204030204" pitchFamily="49" charset="0"/>
              </a:rPr>
              <a:t>possible_outcomes</a:t>
            </a:r>
            <a:r>
              <a:rPr lang="en-US" sz="1400" dirty="0">
                <a:latin typeface="Consolas" panose="020B0609020204030204" pitchFamily="49" charset="0"/>
              </a:rPr>
              <a:t> = lambda signal: </a:t>
            </a:r>
            <a:r>
              <a:rPr lang="en-US" sz="1400" dirty="0" err="1">
                <a:latin typeface="Consolas" panose="020B0609020204030204" pitchFamily="49" charset="0"/>
              </a:rPr>
              <a:t>alpha_samples</a:t>
            </a:r>
            <a:r>
              <a:rPr lang="en-US" sz="1400" dirty="0">
                <a:latin typeface="Consolas" panose="020B0609020204030204" pitchFamily="49" charset="0"/>
              </a:rPr>
              <a:t> + </a:t>
            </a:r>
            <a:r>
              <a:rPr lang="en-US" sz="1400" dirty="0" err="1">
                <a:latin typeface="Consolas" panose="020B0609020204030204" pitchFamily="49" charset="0"/>
              </a:rPr>
              <a:t>beta_samples</a:t>
            </a:r>
            <a:r>
              <a:rPr lang="en-US" sz="1400" dirty="0">
                <a:latin typeface="Consolas" panose="020B0609020204030204" pitchFamily="49" charset="0"/>
              </a:rPr>
              <a:t> * signal + noise</a:t>
            </a:r>
          </a:p>
          <a:p>
            <a:pPr marL="0" indent="0">
              <a:buNone/>
            </a:pPr>
            <a:endParaRPr lang="en-US" sz="1400" dirty="0">
              <a:latin typeface="Consolas" panose="020B0609020204030204" pitchFamily="49" charset="0"/>
            </a:endParaRPr>
          </a:p>
          <a:p>
            <a:pPr marL="0" indent="0">
              <a:buNone/>
            </a:pPr>
            <a:r>
              <a:rPr lang="en-US" sz="1400" dirty="0" err="1">
                <a:latin typeface="Consolas" panose="020B0609020204030204" pitchFamily="49" charset="0"/>
              </a:rPr>
              <a:t>opt_predictions</a:t>
            </a:r>
            <a:r>
              <a:rPr lang="en-US" sz="1400" dirty="0">
                <a:latin typeface="Consolas" panose="020B0609020204030204" pitchFamily="49" charset="0"/>
              </a:rPr>
              <a:t> = </a:t>
            </a:r>
            <a:r>
              <a:rPr lang="en-US" sz="1400" dirty="0" err="1">
                <a:latin typeface="Consolas" panose="020B0609020204030204" pitchFamily="49" charset="0"/>
              </a:rPr>
              <a:t>np.zeros</a:t>
            </a:r>
            <a:r>
              <a:rPr lang="en-US" sz="1400" dirty="0">
                <a:latin typeface="Consolas" panose="020B0609020204030204" pitchFamily="49" charset="0"/>
              </a:rPr>
              <a:t>(50)</a:t>
            </a:r>
          </a:p>
          <a:p>
            <a:pPr marL="0" indent="0">
              <a:buNone/>
            </a:pPr>
            <a:r>
              <a:rPr lang="en-US" sz="1400" dirty="0" err="1">
                <a:latin typeface="Consolas" panose="020B0609020204030204" pitchFamily="49" charset="0"/>
              </a:rPr>
              <a:t>trading_signals</a:t>
            </a:r>
            <a:r>
              <a:rPr lang="en-US" sz="1400" dirty="0">
                <a:latin typeface="Consolas" panose="020B0609020204030204" pitchFamily="49" charset="0"/>
              </a:rPr>
              <a:t> = </a:t>
            </a:r>
            <a:r>
              <a:rPr lang="en-US" sz="1400" dirty="0" err="1">
                <a:latin typeface="Consolas" panose="020B0609020204030204" pitchFamily="49" charset="0"/>
              </a:rPr>
              <a:t>np.linspace</a:t>
            </a:r>
            <a:r>
              <a:rPr lang="en-US" sz="1400" dirty="0">
                <a:latin typeface="Consolas" panose="020B0609020204030204" pitchFamily="49" charset="0"/>
              </a:rPr>
              <a:t>(</a:t>
            </a:r>
            <a:r>
              <a:rPr lang="en-US" sz="1400" dirty="0" err="1">
                <a:latin typeface="Consolas" panose="020B0609020204030204" pitchFamily="49" charset="0"/>
              </a:rPr>
              <a:t>X.min</a:t>
            </a:r>
            <a:r>
              <a:rPr lang="en-US" sz="1400" dirty="0">
                <a:latin typeface="Consolas" panose="020B0609020204030204" pitchFamily="49" charset="0"/>
              </a:rPr>
              <a:t>(), </a:t>
            </a:r>
            <a:r>
              <a:rPr lang="en-US" sz="1400" dirty="0" err="1">
                <a:latin typeface="Consolas" panose="020B0609020204030204" pitchFamily="49" charset="0"/>
              </a:rPr>
              <a:t>X.max</a:t>
            </a:r>
            <a:r>
              <a:rPr lang="en-US" sz="1400" dirty="0">
                <a:latin typeface="Consolas" panose="020B0609020204030204" pitchFamily="49" charset="0"/>
              </a:rPr>
              <a:t>(), 50)</a:t>
            </a:r>
          </a:p>
          <a:p>
            <a:pPr marL="0" indent="0">
              <a:buNone/>
            </a:pPr>
            <a:r>
              <a:rPr lang="en-US" sz="1400" dirty="0">
                <a:latin typeface="Consolas" panose="020B0609020204030204" pitchFamily="49" charset="0"/>
              </a:rPr>
              <a:t>for </a:t>
            </a:r>
            <a:r>
              <a:rPr lang="en-US" sz="1400" dirty="0" err="1">
                <a:latin typeface="Consolas" panose="020B0609020204030204" pitchFamily="49" charset="0"/>
              </a:rPr>
              <a:t>i</a:t>
            </a:r>
            <a:r>
              <a:rPr lang="en-US" sz="1400" dirty="0">
                <a:latin typeface="Consolas" panose="020B0609020204030204" pitchFamily="49" charset="0"/>
              </a:rPr>
              <a:t>, _signal in enumerate(</a:t>
            </a:r>
            <a:r>
              <a:rPr lang="en-US" sz="1400" dirty="0" err="1">
                <a:latin typeface="Consolas" panose="020B0609020204030204" pitchFamily="49" charset="0"/>
              </a:rPr>
              <a:t>trading_signals</a:t>
            </a:r>
            <a:r>
              <a:rPr lang="en-US" sz="1400" dirty="0">
                <a:latin typeface="Consolas" panose="020B0609020204030204" pitchFamily="49" charset="0"/>
              </a:rPr>
              <a:t>):</a:t>
            </a:r>
          </a:p>
          <a:p>
            <a:pPr marL="0" indent="0">
              <a:buNone/>
            </a:pPr>
            <a:r>
              <a:rPr lang="en-US" sz="1400" dirty="0">
                <a:latin typeface="Consolas" panose="020B0609020204030204" pitchFamily="49" charset="0"/>
              </a:rPr>
              <a:t>    _</a:t>
            </a:r>
            <a:r>
              <a:rPr lang="en-US" sz="1400" dirty="0" err="1">
                <a:latin typeface="Consolas" panose="020B0609020204030204" pitchFamily="49" charset="0"/>
              </a:rPr>
              <a:t>possible_outcomes</a:t>
            </a:r>
            <a:r>
              <a:rPr lang="en-US" sz="1400" dirty="0">
                <a:latin typeface="Consolas" panose="020B0609020204030204" pitchFamily="49" charset="0"/>
              </a:rPr>
              <a:t> = </a:t>
            </a:r>
            <a:r>
              <a:rPr lang="en-US" sz="1400" dirty="0" err="1">
                <a:latin typeface="Consolas" panose="020B0609020204030204" pitchFamily="49" charset="0"/>
              </a:rPr>
              <a:t>possible_outcomes</a:t>
            </a:r>
            <a:r>
              <a:rPr lang="en-US" sz="1400" dirty="0">
                <a:latin typeface="Consolas" panose="020B0609020204030204" pitchFamily="49" charset="0"/>
              </a:rPr>
              <a:t>(_signal)</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tomin</a:t>
            </a:r>
            <a:r>
              <a:rPr lang="en-US" sz="1400" dirty="0">
                <a:latin typeface="Consolas" panose="020B0609020204030204" pitchFamily="49" charset="0"/>
              </a:rPr>
              <a:t> = lambda </a:t>
            </a:r>
            <a:r>
              <a:rPr lang="en-US" sz="1400" dirty="0" err="1">
                <a:latin typeface="Consolas" panose="020B0609020204030204" pitchFamily="49" charset="0"/>
              </a:rPr>
              <a:t>pred</a:t>
            </a:r>
            <a:r>
              <a:rPr lang="en-US" sz="1400" dirty="0">
                <a:latin typeface="Consolas" panose="020B0609020204030204" pitchFamily="49" charset="0"/>
              </a:rPr>
              <a:t>: </a:t>
            </a:r>
            <a:r>
              <a:rPr lang="en-US" sz="1400" dirty="0" err="1">
                <a:latin typeface="Consolas" panose="020B0609020204030204" pitchFamily="49" charset="0"/>
              </a:rPr>
              <a:t>stock_loss</a:t>
            </a:r>
            <a:r>
              <a:rPr lang="en-US" sz="1400" dirty="0">
                <a:latin typeface="Consolas" panose="020B0609020204030204" pitchFamily="49" charset="0"/>
              </a:rPr>
              <a:t>(_</a:t>
            </a:r>
            <a:r>
              <a:rPr lang="en-US" sz="1400" dirty="0" err="1">
                <a:latin typeface="Consolas" panose="020B0609020204030204" pitchFamily="49" charset="0"/>
              </a:rPr>
              <a:t>possible_outcomes</a:t>
            </a:r>
            <a:r>
              <a:rPr lang="en-US" sz="1400" dirty="0">
                <a:latin typeface="Consolas" panose="020B0609020204030204" pitchFamily="49" charset="0"/>
              </a:rPr>
              <a:t>, </a:t>
            </a:r>
            <a:r>
              <a:rPr lang="en-US" sz="1400" dirty="0" err="1">
                <a:latin typeface="Consolas" panose="020B0609020204030204" pitchFamily="49" charset="0"/>
              </a:rPr>
              <a:t>pred</a:t>
            </a:r>
            <a:r>
              <a:rPr lang="en-US" sz="1400" dirty="0">
                <a:latin typeface="Consolas" panose="020B0609020204030204" pitchFamily="49" charset="0"/>
              </a:rPr>
              <a:t>).mean()</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opt_predictions</a:t>
            </a:r>
            <a:r>
              <a:rPr lang="en-US" sz="1400" dirty="0">
                <a:latin typeface="Consolas" panose="020B0609020204030204" pitchFamily="49" charset="0"/>
              </a:rPr>
              <a:t>[</a:t>
            </a:r>
            <a:r>
              <a:rPr lang="en-US" sz="1400" dirty="0" err="1">
                <a:latin typeface="Consolas" panose="020B0609020204030204" pitchFamily="49" charset="0"/>
              </a:rPr>
              <a:t>i</a:t>
            </a:r>
            <a:r>
              <a:rPr lang="en-US" sz="1400" dirty="0">
                <a:latin typeface="Consolas" panose="020B0609020204030204" pitchFamily="49" charset="0"/>
              </a:rPr>
              <a:t>] = </a:t>
            </a:r>
            <a:r>
              <a:rPr lang="en-US" sz="1400" dirty="0" err="1">
                <a:latin typeface="Consolas" panose="020B0609020204030204" pitchFamily="49" charset="0"/>
              </a:rPr>
              <a:t>fmin</a:t>
            </a:r>
            <a:r>
              <a:rPr lang="en-US" sz="1400" dirty="0">
                <a:latin typeface="Consolas" panose="020B0609020204030204" pitchFamily="49" charset="0"/>
              </a:rPr>
              <a:t>(</a:t>
            </a:r>
            <a:r>
              <a:rPr lang="en-US" sz="1400" dirty="0" err="1">
                <a:latin typeface="Consolas" panose="020B0609020204030204" pitchFamily="49" charset="0"/>
              </a:rPr>
              <a:t>tomin</a:t>
            </a:r>
            <a:r>
              <a:rPr lang="en-US" sz="1400" dirty="0">
                <a:latin typeface="Consolas" panose="020B0609020204030204" pitchFamily="49" charset="0"/>
              </a:rPr>
              <a:t>, 0, </a:t>
            </a:r>
            <a:r>
              <a:rPr lang="en-US" sz="1400" dirty="0" err="1">
                <a:latin typeface="Consolas" panose="020B0609020204030204" pitchFamily="49" charset="0"/>
              </a:rPr>
              <a:t>disp</a:t>
            </a:r>
            <a:r>
              <a:rPr lang="en-US" sz="1400" dirty="0">
                <a:latin typeface="Consolas" panose="020B0609020204030204" pitchFamily="49" charset="0"/>
              </a:rPr>
              <a:t>=False)</a:t>
            </a:r>
          </a:p>
        </p:txBody>
      </p:sp>
    </p:spTree>
    <p:extLst>
      <p:ext uri="{BB962C8B-B14F-4D97-AF65-F5344CB8AC3E}">
        <p14:creationId xmlns:p14="http://schemas.microsoft.com/office/powerpoint/2010/main" val="33174395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AA99D8-E841-49B4-A8B1-EA915E806711}"/>
              </a:ext>
            </a:extLst>
          </p:cNvPr>
          <p:cNvSpPr>
            <a:spLocks noGrp="1"/>
          </p:cNvSpPr>
          <p:nvPr>
            <p:ph type="title"/>
          </p:nvPr>
        </p:nvSpPr>
        <p:spPr/>
        <p:txBody>
          <a:bodyPr/>
          <a:lstStyle/>
          <a:p>
            <a:r>
              <a:rPr lang="en-US" dirty="0"/>
              <a:t>Our Prediction</a:t>
            </a:r>
          </a:p>
        </p:txBody>
      </p:sp>
      <p:sp>
        <p:nvSpPr>
          <p:cNvPr id="5" name="Content Placeholder 4">
            <a:extLst>
              <a:ext uri="{FF2B5EF4-FFF2-40B4-BE49-F238E27FC236}">
                <a16:creationId xmlns:a16="http://schemas.microsoft.com/office/drawing/2014/main" id="{F7EC8281-4600-4BA2-89AD-9FB8A8B50DF2}"/>
              </a:ext>
            </a:extLst>
          </p:cNvPr>
          <p:cNvSpPr>
            <a:spLocks noGrp="1"/>
          </p:cNvSpPr>
          <p:nvPr>
            <p:ph idx="1"/>
          </p:nvPr>
        </p:nvSpPr>
        <p:spPr>
          <a:xfrm>
            <a:off x="230625" y="4929808"/>
            <a:ext cx="11630071" cy="1482103"/>
          </a:xfrm>
        </p:spPr>
        <p:txBody>
          <a:bodyPr/>
          <a:lstStyle/>
          <a:p>
            <a:pPr marL="0" indent="0" algn="just">
              <a:buNone/>
            </a:pPr>
            <a:r>
              <a:rPr lang="en-US" dirty="0"/>
              <a:t>Interesting, when the signal is near 0, and many of the possible returns are possibly both positive and negative, our best (with respect to our loss) move is to predict close to 0; that is, take on no position. Only when we are very confident do we enter into a position. As the signal becomes more and more extreme, and we feel more and more confident about the positiveness / </a:t>
            </a:r>
            <a:r>
              <a:rPr lang="en-US" dirty="0" err="1"/>
              <a:t>negativeness</a:t>
            </a:r>
            <a:r>
              <a:rPr lang="en-US" dirty="0"/>
              <a:t> of returns, our position converges with that of the least-squares line.</a:t>
            </a:r>
          </a:p>
        </p:txBody>
      </p:sp>
      <p:pic>
        <p:nvPicPr>
          <p:cNvPr id="8" name="Picture 7" descr="A close up of a map&#10;&#10;Description automatically generated">
            <a:extLst>
              <a:ext uri="{FF2B5EF4-FFF2-40B4-BE49-F238E27FC236}">
                <a16:creationId xmlns:a16="http://schemas.microsoft.com/office/drawing/2014/main" id="{38B710FD-AED4-4327-B169-C5773D3F48A6}"/>
              </a:ext>
            </a:extLst>
          </p:cNvPr>
          <p:cNvPicPr>
            <a:picLocks noChangeAspect="1"/>
          </p:cNvPicPr>
          <p:nvPr/>
        </p:nvPicPr>
        <p:blipFill>
          <a:blip r:embed="rId2"/>
          <a:stretch>
            <a:fillRect/>
          </a:stretch>
        </p:blipFill>
        <p:spPr>
          <a:xfrm>
            <a:off x="4620684" y="446088"/>
            <a:ext cx="7620000" cy="3810000"/>
          </a:xfrm>
          <a:prstGeom prst="rect">
            <a:avLst/>
          </a:prstGeom>
        </p:spPr>
      </p:pic>
    </p:spTree>
    <p:extLst>
      <p:ext uri="{BB962C8B-B14F-4D97-AF65-F5344CB8AC3E}">
        <p14:creationId xmlns:p14="http://schemas.microsoft.com/office/powerpoint/2010/main" val="12150729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CF2454-F7E0-4DB7-B324-5714C1765B86}"/>
              </a:ext>
            </a:extLst>
          </p:cNvPr>
          <p:cNvSpPr>
            <a:spLocks noGrp="1"/>
          </p:cNvSpPr>
          <p:nvPr>
            <p:ph type="title"/>
          </p:nvPr>
        </p:nvSpPr>
        <p:spPr>
          <a:xfrm>
            <a:off x="0" y="606669"/>
            <a:ext cx="12192000" cy="3813527"/>
          </a:xfrm>
        </p:spPr>
        <p:txBody>
          <a:bodyPr/>
          <a:lstStyle/>
          <a:p>
            <a:r>
              <a:rPr lang="en-US" dirty="0"/>
              <a:t>Two Machine Learning Success Stories</a:t>
            </a:r>
          </a:p>
        </p:txBody>
      </p:sp>
      <p:sp>
        <p:nvSpPr>
          <p:cNvPr id="5" name="Text Placeholder 4">
            <a:extLst>
              <a:ext uri="{FF2B5EF4-FFF2-40B4-BE49-F238E27FC236}">
                <a16:creationId xmlns:a16="http://schemas.microsoft.com/office/drawing/2014/main" id="{486B3401-FF50-4565-88C4-8588A4B5F574}"/>
              </a:ext>
            </a:extLst>
          </p:cNvPr>
          <p:cNvSpPr>
            <a:spLocks noGrp="1"/>
          </p:cNvSpPr>
          <p:nvPr>
            <p:ph type="body" idx="1"/>
          </p:nvPr>
        </p:nvSpPr>
        <p:spPr>
          <a:xfrm>
            <a:off x="810000" y="5281201"/>
            <a:ext cx="10561418" cy="1318382"/>
          </a:xfrm>
        </p:spPr>
        <p:txBody>
          <a:bodyPr/>
          <a:lstStyle/>
          <a:p>
            <a:r>
              <a:rPr lang="en-US" dirty="0"/>
              <a:t>One Place: Kaggle</a:t>
            </a:r>
          </a:p>
          <a:p>
            <a:r>
              <a:rPr lang="en-US" dirty="0"/>
              <a:t>One Man: Tim </a:t>
            </a:r>
            <a:r>
              <a:rPr lang="en-US" dirty="0" err="1"/>
              <a:t>Salimans</a:t>
            </a:r>
            <a:endParaRPr lang="en-US" dirty="0"/>
          </a:p>
        </p:txBody>
      </p:sp>
    </p:spTree>
    <p:extLst>
      <p:ext uri="{BB962C8B-B14F-4D97-AF65-F5344CB8AC3E}">
        <p14:creationId xmlns:p14="http://schemas.microsoft.com/office/powerpoint/2010/main" val="2545999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CDC10E0-5B38-47AB-A30A-01E9AC4CE5EA}"/>
              </a:ext>
            </a:extLst>
          </p:cNvPr>
          <p:cNvSpPr>
            <a:spLocks noGrp="1"/>
          </p:cNvSpPr>
          <p:nvPr>
            <p:ph type="title"/>
          </p:nvPr>
        </p:nvSpPr>
        <p:spPr/>
        <p:txBody>
          <a:bodyPr/>
          <a:lstStyle/>
          <a:p>
            <a:r>
              <a:rPr lang="en-US" dirty="0"/>
              <a:t>Loss Functions &amp; Machine Learning</a:t>
            </a:r>
          </a:p>
        </p:txBody>
      </p:sp>
      <p:sp>
        <p:nvSpPr>
          <p:cNvPr id="6" name="Text Placeholder 5">
            <a:extLst>
              <a:ext uri="{FF2B5EF4-FFF2-40B4-BE49-F238E27FC236}">
                <a16:creationId xmlns:a16="http://schemas.microsoft.com/office/drawing/2014/main" id="{B5813A25-4B13-4BB7-B97B-D4790A5C2FE4}"/>
              </a:ext>
            </a:extLst>
          </p:cNvPr>
          <p:cNvSpPr>
            <a:spLocks noGrp="1"/>
          </p:cNvSpPr>
          <p:nvPr>
            <p:ph type="body" idx="1"/>
          </p:nvPr>
        </p:nvSpPr>
        <p:spPr/>
        <p:txBody>
          <a:bodyPr/>
          <a:lstStyle/>
          <a:p>
            <a:r>
              <a:rPr lang="en-US" dirty="0"/>
              <a:t>Bayesian Approach</a:t>
            </a:r>
          </a:p>
        </p:txBody>
      </p:sp>
    </p:spTree>
    <p:extLst>
      <p:ext uri="{BB962C8B-B14F-4D97-AF65-F5344CB8AC3E}">
        <p14:creationId xmlns:p14="http://schemas.microsoft.com/office/powerpoint/2010/main" val="2675891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screenshot of a social media post&#10;&#10;Description automatically generated">
            <a:extLst>
              <a:ext uri="{FF2B5EF4-FFF2-40B4-BE49-F238E27FC236}">
                <a16:creationId xmlns:a16="http://schemas.microsoft.com/office/drawing/2014/main" id="{10877E75-9F4F-4086-B66B-EBAEB690DCC1}"/>
              </a:ext>
            </a:extLst>
          </p:cNvPr>
          <p:cNvPicPr>
            <a:picLocks noChangeAspect="1"/>
          </p:cNvPicPr>
          <p:nvPr/>
        </p:nvPicPr>
        <p:blipFill rotWithShape="1">
          <a:blip r:embed="rId2"/>
          <a:srcRect r="5333"/>
          <a:stretch/>
        </p:blipFill>
        <p:spPr>
          <a:xfrm>
            <a:off x="20" y="10"/>
            <a:ext cx="12191980" cy="6857990"/>
          </a:xfrm>
          <a:prstGeom prst="rect">
            <a:avLst/>
          </a:prstGeom>
        </p:spPr>
      </p:pic>
    </p:spTree>
    <p:extLst>
      <p:ext uri="{BB962C8B-B14F-4D97-AF65-F5344CB8AC3E}">
        <p14:creationId xmlns:p14="http://schemas.microsoft.com/office/powerpoint/2010/main" val="6850199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157F4595-A6FE-4DDC-8C50-58E2C34B1AD8}"/>
              </a:ext>
            </a:extLst>
          </p:cNvPr>
          <p:cNvPicPr>
            <a:picLocks noChangeAspect="1"/>
          </p:cNvPicPr>
          <p:nvPr/>
        </p:nvPicPr>
        <p:blipFill rotWithShape="1">
          <a:blip r:embed="rId2"/>
          <a:srcRect l="5333"/>
          <a:stretch/>
        </p:blipFill>
        <p:spPr>
          <a:xfrm>
            <a:off x="20" y="10"/>
            <a:ext cx="12191980" cy="6857990"/>
          </a:xfrm>
          <a:prstGeom prst="rect">
            <a:avLst/>
          </a:prstGeom>
        </p:spPr>
      </p:pic>
    </p:spTree>
    <p:extLst>
      <p:ext uri="{BB962C8B-B14F-4D97-AF65-F5344CB8AC3E}">
        <p14:creationId xmlns:p14="http://schemas.microsoft.com/office/powerpoint/2010/main" val="14491290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30142-CFFB-4ECC-B59A-B0531D5D537A}"/>
              </a:ext>
            </a:extLst>
          </p:cNvPr>
          <p:cNvSpPr>
            <a:spLocks noGrp="1"/>
          </p:cNvSpPr>
          <p:nvPr>
            <p:ph type="title"/>
          </p:nvPr>
        </p:nvSpPr>
        <p:spPr>
          <a:xfrm>
            <a:off x="0" y="1"/>
            <a:ext cx="12192000" cy="1868556"/>
          </a:xfrm>
        </p:spPr>
        <p:txBody>
          <a:bodyPr/>
          <a:lstStyle/>
          <a:p>
            <a:r>
              <a:rPr lang="en-US" dirty="0"/>
              <a:t>Between February 28, 2011 and May 15, 2011, Kaggle hosted a prediction competition entitled “Don’t Overfit!”</a:t>
            </a:r>
          </a:p>
        </p:txBody>
      </p:sp>
      <p:pic>
        <p:nvPicPr>
          <p:cNvPr id="4" name="Picture 3">
            <a:extLst>
              <a:ext uri="{FF2B5EF4-FFF2-40B4-BE49-F238E27FC236}">
                <a16:creationId xmlns:a16="http://schemas.microsoft.com/office/drawing/2014/main" id="{A8207CC6-977C-4371-8200-3A0A7B52B246}"/>
              </a:ext>
            </a:extLst>
          </p:cNvPr>
          <p:cNvPicPr>
            <a:picLocks noChangeAspect="1"/>
          </p:cNvPicPr>
          <p:nvPr/>
        </p:nvPicPr>
        <p:blipFill>
          <a:blip r:embed="rId2"/>
          <a:stretch>
            <a:fillRect/>
          </a:stretch>
        </p:blipFill>
        <p:spPr>
          <a:xfrm>
            <a:off x="2888973" y="2020083"/>
            <a:ext cx="9077739" cy="4837917"/>
          </a:xfrm>
          <a:prstGeom prst="rect">
            <a:avLst/>
          </a:prstGeom>
        </p:spPr>
      </p:pic>
    </p:spTree>
    <p:extLst>
      <p:ext uri="{BB962C8B-B14F-4D97-AF65-F5344CB8AC3E}">
        <p14:creationId xmlns:p14="http://schemas.microsoft.com/office/powerpoint/2010/main" val="4061614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C9168-3539-4F1B-BDFA-B7972212EA68}"/>
              </a:ext>
            </a:extLst>
          </p:cNvPr>
          <p:cNvSpPr>
            <a:spLocks noGrp="1"/>
          </p:cNvSpPr>
          <p:nvPr>
            <p:ph type="title"/>
          </p:nvPr>
        </p:nvSpPr>
        <p:spPr/>
        <p:txBody>
          <a:bodyPr/>
          <a:lstStyle/>
          <a:p>
            <a:r>
              <a:rPr lang="en-US" dirty="0"/>
              <a:t>Don’t Overfit!</a:t>
            </a:r>
          </a:p>
        </p:txBody>
      </p:sp>
      <p:sp>
        <p:nvSpPr>
          <p:cNvPr id="3" name="Content Placeholder 2">
            <a:extLst>
              <a:ext uri="{FF2B5EF4-FFF2-40B4-BE49-F238E27FC236}">
                <a16:creationId xmlns:a16="http://schemas.microsoft.com/office/drawing/2014/main" id="{902A070E-784F-48A0-9FCF-765C59BE2E61}"/>
              </a:ext>
            </a:extLst>
          </p:cNvPr>
          <p:cNvSpPr>
            <a:spLocks noGrp="1"/>
          </p:cNvSpPr>
          <p:nvPr>
            <p:ph idx="1"/>
          </p:nvPr>
        </p:nvSpPr>
        <p:spPr>
          <a:xfrm>
            <a:off x="818712" y="2222287"/>
            <a:ext cx="10554574" cy="4188525"/>
          </a:xfrm>
        </p:spPr>
        <p:txBody>
          <a:bodyPr/>
          <a:lstStyle/>
          <a:p>
            <a:pPr marL="0" indent="0">
              <a:buNone/>
            </a:pPr>
            <a:r>
              <a:rPr lang="en-US" dirty="0"/>
              <a:t>The goal of this competition was to develop a model that would predict well in a setting where you have little data and many explanatory variables.</a:t>
            </a:r>
          </a:p>
          <a:p>
            <a:pPr marL="0" indent="0" algn="just">
              <a:buNone/>
            </a:pPr>
            <a:endParaRPr lang="en-US" dirty="0"/>
          </a:p>
          <a:p>
            <a:pPr marL="400050" lvl="1" indent="0" algn="just">
              <a:buNone/>
            </a:pPr>
            <a:r>
              <a:rPr lang="en-US" dirty="0"/>
              <a:t>“The purpose of this challenge is to stimulate research and highlight existing algorithms, techniques or strategies that can be used to guard against overfitting.</a:t>
            </a:r>
          </a:p>
          <a:p>
            <a:pPr marL="400050" lvl="1" indent="0" algn="just">
              <a:buNone/>
            </a:pPr>
            <a:r>
              <a:rPr lang="en-US" dirty="0"/>
              <a:t>In order to achieve this we have created a simulated data set with 200 variables and 20,000 cases. An ‘equation’ based on this data was created in order to generate a Target to be predicted. Given the all 20,000 cases, the problem is very easy to solve – but you only get given the Target value of 250 cases – the task is to build a model that gives the best predictions on the remaining 19,750 cases.”</a:t>
            </a:r>
          </a:p>
        </p:txBody>
      </p:sp>
    </p:spTree>
    <p:extLst>
      <p:ext uri="{BB962C8B-B14F-4D97-AF65-F5344CB8AC3E}">
        <p14:creationId xmlns:p14="http://schemas.microsoft.com/office/powerpoint/2010/main" val="42611147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151A7-F7FF-4341-93B9-07DACA9DC669}"/>
              </a:ext>
            </a:extLst>
          </p:cNvPr>
          <p:cNvSpPr>
            <a:spLocks noGrp="1"/>
          </p:cNvSpPr>
          <p:nvPr>
            <p:ph type="title"/>
          </p:nvPr>
        </p:nvSpPr>
        <p:spPr/>
        <p:txBody>
          <a:bodyPr/>
          <a:lstStyle/>
          <a:p>
            <a:r>
              <a:rPr lang="en-US" dirty="0"/>
              <a:t>Winning the “Don’t Overfit!” Competition</a:t>
            </a:r>
          </a:p>
        </p:txBody>
      </p:sp>
      <p:pic>
        <p:nvPicPr>
          <p:cNvPr id="4" name="Picture 3">
            <a:extLst>
              <a:ext uri="{FF2B5EF4-FFF2-40B4-BE49-F238E27FC236}">
                <a16:creationId xmlns:a16="http://schemas.microsoft.com/office/drawing/2014/main" id="{2A713E69-4C4E-4903-BAA4-504A73F31BC6}"/>
              </a:ext>
            </a:extLst>
          </p:cNvPr>
          <p:cNvPicPr>
            <a:picLocks noChangeAspect="1"/>
          </p:cNvPicPr>
          <p:nvPr/>
        </p:nvPicPr>
        <p:blipFill>
          <a:blip r:embed="rId2"/>
          <a:stretch>
            <a:fillRect/>
          </a:stretch>
        </p:blipFill>
        <p:spPr>
          <a:xfrm>
            <a:off x="3633084" y="2037771"/>
            <a:ext cx="8452900" cy="4752436"/>
          </a:xfrm>
          <a:prstGeom prst="rect">
            <a:avLst/>
          </a:prstGeom>
        </p:spPr>
      </p:pic>
      <p:sp>
        <p:nvSpPr>
          <p:cNvPr id="5" name="TextBox 4">
            <a:extLst>
              <a:ext uri="{FF2B5EF4-FFF2-40B4-BE49-F238E27FC236}">
                <a16:creationId xmlns:a16="http://schemas.microsoft.com/office/drawing/2014/main" id="{BDED8501-3327-4AE8-A125-E1542E4D828B}"/>
              </a:ext>
            </a:extLst>
          </p:cNvPr>
          <p:cNvSpPr txBox="1"/>
          <p:nvPr/>
        </p:nvSpPr>
        <p:spPr>
          <a:xfrm>
            <a:off x="187146" y="3140765"/>
            <a:ext cx="3405809" cy="2308324"/>
          </a:xfrm>
          <a:prstGeom prst="rect">
            <a:avLst/>
          </a:prstGeom>
          <a:noFill/>
        </p:spPr>
        <p:txBody>
          <a:bodyPr wrap="square" rtlCol="0">
            <a:spAutoFit/>
          </a:bodyPr>
          <a:lstStyle/>
          <a:p>
            <a:pPr algn="just"/>
            <a:r>
              <a:rPr lang="en-US" dirty="0"/>
              <a:t>“The question “how do we prevent overfitting?” has been asked again and again, but in my opinion the answer has been known since Laplace: </a:t>
            </a:r>
            <a:r>
              <a:rPr lang="en-US" b="1" dirty="0"/>
              <a:t>use Bayesian analysis with a sensible prior</a:t>
            </a:r>
            <a:r>
              <a:rPr lang="en-US" dirty="0"/>
              <a:t>.”</a:t>
            </a:r>
          </a:p>
        </p:txBody>
      </p:sp>
    </p:spTree>
    <p:extLst>
      <p:ext uri="{BB962C8B-B14F-4D97-AF65-F5344CB8AC3E}">
        <p14:creationId xmlns:p14="http://schemas.microsoft.com/office/powerpoint/2010/main" val="16599055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35A10-D1D4-4FAD-9991-7CA5BF3E810B}"/>
              </a:ext>
            </a:extLst>
          </p:cNvPr>
          <p:cNvSpPr>
            <a:spLocks noGrp="1"/>
          </p:cNvSpPr>
          <p:nvPr>
            <p:ph type="title"/>
          </p:nvPr>
        </p:nvSpPr>
        <p:spPr/>
        <p:txBody>
          <a:bodyPr/>
          <a:lstStyle/>
          <a:p>
            <a:r>
              <a:rPr lang="en-US" dirty="0"/>
              <a:t>Winning the “Don’t Overfit!” Competition</a:t>
            </a:r>
          </a:p>
        </p:txBody>
      </p:sp>
      <p:sp>
        <p:nvSpPr>
          <p:cNvPr id="3" name="Content Placeholder 2">
            <a:extLst>
              <a:ext uri="{FF2B5EF4-FFF2-40B4-BE49-F238E27FC236}">
                <a16:creationId xmlns:a16="http://schemas.microsoft.com/office/drawing/2014/main" id="{C84953DB-80A3-4057-993D-C5E9398FAC36}"/>
              </a:ext>
            </a:extLst>
          </p:cNvPr>
          <p:cNvSpPr>
            <a:spLocks noGrp="1"/>
          </p:cNvSpPr>
          <p:nvPr>
            <p:ph idx="1"/>
          </p:nvPr>
        </p:nvSpPr>
        <p:spPr>
          <a:xfrm>
            <a:off x="1476788" y="2222287"/>
            <a:ext cx="9896497" cy="3636511"/>
          </a:xfrm>
        </p:spPr>
        <p:txBody>
          <a:bodyPr/>
          <a:lstStyle/>
          <a:p>
            <a:pPr marL="0" indent="0" algn="just">
              <a:buNone/>
            </a:pPr>
            <a:r>
              <a:rPr lang="en-US" dirty="0"/>
              <a:t>I started this contest with very little time left, but fortunately the other participants had already left me lots of clues in the forum. In particular, a quick read revealed the following:</a:t>
            </a:r>
          </a:p>
          <a:p>
            <a:pPr algn="just"/>
            <a:endParaRPr lang="en-US" dirty="0"/>
          </a:p>
          <a:p>
            <a:pPr algn="just"/>
            <a:r>
              <a:rPr lang="en-US" dirty="0"/>
              <a:t>The “equation” used to generate the data seemed to be linear</a:t>
            </a:r>
          </a:p>
          <a:p>
            <a:pPr algn="just"/>
            <a:r>
              <a:rPr lang="en-US" dirty="0"/>
              <a:t>The coefficient of the explanatory variables all seemed to be of the same sign</a:t>
            </a:r>
          </a:p>
          <a:p>
            <a:pPr algn="just"/>
            <a:r>
              <a:rPr lang="en-US" dirty="0"/>
              <a:t>According to Phil [Brierley the competition organizer] the “equation” did not have any noise in it</a:t>
            </a:r>
          </a:p>
        </p:txBody>
      </p:sp>
      <p:pic>
        <p:nvPicPr>
          <p:cNvPr id="5" name="Picture 4">
            <a:extLst>
              <a:ext uri="{FF2B5EF4-FFF2-40B4-BE49-F238E27FC236}">
                <a16:creationId xmlns:a16="http://schemas.microsoft.com/office/drawing/2014/main" id="{18B7F656-2C14-47C6-AD7D-34A702E81241}"/>
              </a:ext>
            </a:extLst>
          </p:cNvPr>
          <p:cNvPicPr>
            <a:picLocks noChangeAspect="1"/>
          </p:cNvPicPr>
          <p:nvPr/>
        </p:nvPicPr>
        <p:blipFill>
          <a:blip r:embed="rId2"/>
          <a:stretch>
            <a:fillRect/>
          </a:stretch>
        </p:blipFill>
        <p:spPr>
          <a:xfrm>
            <a:off x="0" y="1901687"/>
            <a:ext cx="1476789" cy="918891"/>
          </a:xfrm>
          <a:prstGeom prst="rect">
            <a:avLst/>
          </a:prstGeom>
        </p:spPr>
      </p:pic>
      <p:pic>
        <p:nvPicPr>
          <p:cNvPr id="6" name="Picture 5">
            <a:extLst>
              <a:ext uri="{FF2B5EF4-FFF2-40B4-BE49-F238E27FC236}">
                <a16:creationId xmlns:a16="http://schemas.microsoft.com/office/drawing/2014/main" id="{F91292C3-8F67-43A1-B976-8D1EDCB37518}"/>
              </a:ext>
            </a:extLst>
          </p:cNvPr>
          <p:cNvPicPr>
            <a:picLocks noChangeAspect="1"/>
          </p:cNvPicPr>
          <p:nvPr/>
        </p:nvPicPr>
        <p:blipFill>
          <a:blip r:embed="rId3"/>
          <a:stretch>
            <a:fillRect/>
          </a:stretch>
        </p:blipFill>
        <p:spPr>
          <a:xfrm>
            <a:off x="10716640" y="5934184"/>
            <a:ext cx="1475360" cy="920576"/>
          </a:xfrm>
          <a:prstGeom prst="rect">
            <a:avLst/>
          </a:prstGeom>
        </p:spPr>
      </p:pic>
    </p:spTree>
    <p:extLst>
      <p:ext uri="{BB962C8B-B14F-4D97-AF65-F5344CB8AC3E}">
        <p14:creationId xmlns:p14="http://schemas.microsoft.com/office/powerpoint/2010/main" val="20156447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35A10-D1D4-4FAD-9991-7CA5BF3E810B}"/>
              </a:ext>
            </a:extLst>
          </p:cNvPr>
          <p:cNvSpPr>
            <a:spLocks noGrp="1"/>
          </p:cNvSpPr>
          <p:nvPr>
            <p:ph type="title"/>
          </p:nvPr>
        </p:nvSpPr>
        <p:spPr/>
        <p:txBody>
          <a:bodyPr/>
          <a:lstStyle/>
          <a:p>
            <a:r>
              <a:rPr lang="en-US" dirty="0"/>
              <a:t>Winning the “Don’t Overfit!” Competition</a:t>
            </a:r>
          </a:p>
        </p:txBody>
      </p:sp>
      <p:sp>
        <p:nvSpPr>
          <p:cNvPr id="3" name="Content Placeholder 2">
            <a:extLst>
              <a:ext uri="{FF2B5EF4-FFF2-40B4-BE49-F238E27FC236}">
                <a16:creationId xmlns:a16="http://schemas.microsoft.com/office/drawing/2014/main" id="{C84953DB-80A3-4057-993D-C5E9398FAC36}"/>
              </a:ext>
            </a:extLst>
          </p:cNvPr>
          <p:cNvSpPr>
            <a:spLocks noGrp="1"/>
          </p:cNvSpPr>
          <p:nvPr>
            <p:ph idx="1"/>
          </p:nvPr>
        </p:nvSpPr>
        <p:spPr>
          <a:xfrm>
            <a:off x="1476788" y="2222287"/>
            <a:ext cx="9896497" cy="4635713"/>
          </a:xfrm>
        </p:spPr>
        <p:txBody>
          <a:bodyPr/>
          <a:lstStyle/>
          <a:p>
            <a:pPr marL="0" indent="0" algn="just">
              <a:buNone/>
            </a:pPr>
            <a:r>
              <a:rPr lang="en-US" dirty="0"/>
              <a:t>Based on these clues and some experimentation, I guessed that the data was generated as follows:</a:t>
            </a:r>
          </a:p>
          <a:p>
            <a:pPr marL="0" indent="0" algn="just">
              <a:buNone/>
            </a:pPr>
            <a:endParaRPr lang="en-US" dirty="0"/>
          </a:p>
          <a:p>
            <a:pPr algn="just">
              <a:buFont typeface="+mj-lt"/>
              <a:buAutoNum type="arabicPeriod"/>
            </a:pPr>
            <a:r>
              <a:rPr lang="en-US" dirty="0"/>
              <a:t>Sample the 200 explanatory variables ‘X’ uniformly on [0,1]</a:t>
            </a:r>
          </a:p>
          <a:p>
            <a:pPr algn="just">
              <a:buFont typeface="+mj-lt"/>
              <a:buAutoNum type="arabicPeriod"/>
            </a:pPr>
            <a:r>
              <a:rPr lang="en-US" dirty="0"/>
              <a:t>With probability 0.5 select each different X variable for use in the “equation”</a:t>
            </a:r>
          </a:p>
          <a:p>
            <a:pPr algn="just">
              <a:buFont typeface="+mj-lt"/>
              <a:buAutoNum type="arabicPeriod"/>
            </a:pPr>
            <a:r>
              <a:rPr lang="en-US" dirty="0"/>
              <a:t>For each included variable uniformly sample a coefficient A</a:t>
            </a:r>
          </a:p>
          <a:p>
            <a:pPr algn="just">
              <a:buFont typeface="+mj-lt"/>
              <a:buAutoNum type="arabicPeriod"/>
            </a:pPr>
            <a:r>
              <a:rPr lang="es-ES" dirty="0"/>
              <a:t>Define Y = A_1*X_1 + A_2*X_2 </a:t>
            </a:r>
            <a:r>
              <a:rPr lang="es-ES" dirty="0" err="1"/>
              <a:t>etc</a:t>
            </a:r>
            <a:endParaRPr lang="es-ES" dirty="0"/>
          </a:p>
          <a:p>
            <a:pPr algn="just">
              <a:buFont typeface="+mj-lt"/>
              <a:buAutoNum type="arabicPeriod"/>
            </a:pPr>
            <a:r>
              <a:rPr lang="es-ES" dirty="0"/>
              <a:t>Define Z = Y – mean(Y)</a:t>
            </a:r>
          </a:p>
          <a:p>
            <a:pPr algn="just">
              <a:buFont typeface="+mj-lt"/>
              <a:buAutoNum type="arabicPeriod"/>
            </a:pPr>
            <a:r>
              <a:rPr lang="en-US" dirty="0"/>
              <a:t>Set </a:t>
            </a:r>
            <a:r>
              <a:rPr lang="en-US" dirty="0" err="1"/>
              <a:t>T_i</a:t>
            </a:r>
            <a:r>
              <a:rPr lang="en-US" dirty="0"/>
              <a:t> = 1 if </a:t>
            </a:r>
            <a:r>
              <a:rPr lang="en-US" dirty="0" err="1"/>
              <a:t>Z_i</a:t>
            </a:r>
            <a:r>
              <a:rPr lang="en-US" dirty="0"/>
              <a:t> &lt; 0 and set </a:t>
            </a:r>
            <a:r>
              <a:rPr lang="en-US" dirty="0" err="1"/>
              <a:t>T_i</a:t>
            </a:r>
            <a:r>
              <a:rPr lang="en-US" dirty="0"/>
              <a:t> = 0 otherwise</a:t>
            </a:r>
          </a:p>
          <a:p>
            <a:pPr algn="just">
              <a:buFont typeface="+mj-lt"/>
              <a:buAutoNum type="arabicPeriod"/>
            </a:pPr>
            <a:r>
              <a:rPr lang="en-US" dirty="0"/>
              <a:t>Round all X variables to 3 decimal places</a:t>
            </a:r>
          </a:p>
        </p:txBody>
      </p:sp>
      <p:pic>
        <p:nvPicPr>
          <p:cNvPr id="5" name="Picture 4">
            <a:extLst>
              <a:ext uri="{FF2B5EF4-FFF2-40B4-BE49-F238E27FC236}">
                <a16:creationId xmlns:a16="http://schemas.microsoft.com/office/drawing/2014/main" id="{18B7F656-2C14-47C6-AD7D-34A702E81241}"/>
              </a:ext>
            </a:extLst>
          </p:cNvPr>
          <p:cNvPicPr>
            <a:picLocks noChangeAspect="1"/>
          </p:cNvPicPr>
          <p:nvPr/>
        </p:nvPicPr>
        <p:blipFill>
          <a:blip r:embed="rId2"/>
          <a:stretch>
            <a:fillRect/>
          </a:stretch>
        </p:blipFill>
        <p:spPr>
          <a:xfrm>
            <a:off x="0" y="1901687"/>
            <a:ext cx="1476789" cy="918891"/>
          </a:xfrm>
          <a:prstGeom prst="rect">
            <a:avLst/>
          </a:prstGeom>
        </p:spPr>
      </p:pic>
      <p:pic>
        <p:nvPicPr>
          <p:cNvPr id="4" name="Picture 3">
            <a:extLst>
              <a:ext uri="{FF2B5EF4-FFF2-40B4-BE49-F238E27FC236}">
                <a16:creationId xmlns:a16="http://schemas.microsoft.com/office/drawing/2014/main" id="{45E3DCAC-D8C8-42CB-A47F-A2DF7CBEE63B}"/>
              </a:ext>
            </a:extLst>
          </p:cNvPr>
          <p:cNvPicPr>
            <a:picLocks noChangeAspect="1"/>
          </p:cNvPicPr>
          <p:nvPr/>
        </p:nvPicPr>
        <p:blipFill>
          <a:blip r:embed="rId3"/>
          <a:stretch>
            <a:fillRect/>
          </a:stretch>
        </p:blipFill>
        <p:spPr>
          <a:xfrm>
            <a:off x="10724095" y="5937424"/>
            <a:ext cx="1475360" cy="920576"/>
          </a:xfrm>
          <a:prstGeom prst="rect">
            <a:avLst/>
          </a:prstGeom>
        </p:spPr>
      </p:pic>
    </p:spTree>
    <p:extLst>
      <p:ext uri="{BB962C8B-B14F-4D97-AF65-F5344CB8AC3E}">
        <p14:creationId xmlns:p14="http://schemas.microsoft.com/office/powerpoint/2010/main" val="13189155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FCEC39-9EC5-440E-B64C-AD83A3C9666C}"/>
              </a:ext>
            </a:extLst>
          </p:cNvPr>
          <p:cNvSpPr>
            <a:spLocks noGrp="1"/>
          </p:cNvSpPr>
          <p:nvPr>
            <p:ph type="title"/>
          </p:nvPr>
        </p:nvSpPr>
        <p:spPr/>
        <p:txBody>
          <a:bodyPr/>
          <a:lstStyle/>
          <a:p>
            <a:r>
              <a:rPr lang="en-US" dirty="0"/>
              <a:t>Don’t Overfit!</a:t>
            </a:r>
            <a:br>
              <a:rPr lang="en-US" dirty="0"/>
            </a:br>
            <a:r>
              <a:rPr lang="en-US" dirty="0"/>
              <a:t>In </a:t>
            </a:r>
            <a:r>
              <a:rPr lang="en-US" dirty="0" err="1"/>
              <a:t>PyMC</a:t>
            </a:r>
            <a:endParaRPr lang="en-US" dirty="0"/>
          </a:p>
        </p:txBody>
      </p:sp>
      <p:sp>
        <p:nvSpPr>
          <p:cNvPr id="5" name="Content Placeholder 4">
            <a:extLst>
              <a:ext uri="{FF2B5EF4-FFF2-40B4-BE49-F238E27FC236}">
                <a16:creationId xmlns:a16="http://schemas.microsoft.com/office/drawing/2014/main" id="{A591A6E0-6C79-4070-95E5-8C0B07EB2971}"/>
              </a:ext>
            </a:extLst>
          </p:cNvPr>
          <p:cNvSpPr>
            <a:spLocks noGrp="1"/>
          </p:cNvSpPr>
          <p:nvPr>
            <p:ph idx="1"/>
          </p:nvPr>
        </p:nvSpPr>
        <p:spPr>
          <a:xfrm>
            <a:off x="4855633" y="159026"/>
            <a:ext cx="7336367" cy="6698974"/>
          </a:xfrm>
        </p:spPr>
        <p:txBody>
          <a:bodyPr>
            <a:normAutofit lnSpcReduction="10000"/>
          </a:bodyPr>
          <a:lstStyle/>
          <a:p>
            <a:pPr marL="0" indent="0">
              <a:buNone/>
            </a:pPr>
            <a:r>
              <a:rPr lang="en-US" sz="1400" dirty="0">
                <a:latin typeface="Consolas" panose="020B0609020204030204" pitchFamily="49" charset="0"/>
              </a:rPr>
              <a:t>d = 200</a:t>
            </a:r>
          </a:p>
          <a:p>
            <a:pPr marL="0" indent="0">
              <a:buNone/>
            </a:pPr>
            <a:r>
              <a:rPr lang="en-US" sz="1400" dirty="0">
                <a:latin typeface="Consolas" panose="020B0609020204030204" pitchFamily="49" charset="0"/>
              </a:rPr>
              <a:t>n = 20000 # number of data points</a:t>
            </a:r>
          </a:p>
          <a:p>
            <a:pPr marL="0" indent="0">
              <a:buNone/>
            </a:pPr>
            <a:r>
              <a:rPr lang="en-US" sz="1400" dirty="0" err="1">
                <a:latin typeface="Consolas" panose="020B0609020204030204" pitchFamily="49" charset="0"/>
              </a:rPr>
              <a:t>x_data</a:t>
            </a:r>
            <a:r>
              <a:rPr lang="en-US" sz="1400" dirty="0">
                <a:latin typeface="Consolas" panose="020B0609020204030204" pitchFamily="49" charset="0"/>
              </a:rPr>
              <a:t> = </a:t>
            </a:r>
            <a:r>
              <a:rPr lang="en-US" sz="1400" dirty="0" err="1">
                <a:latin typeface="Consolas" panose="020B0609020204030204" pitchFamily="49" charset="0"/>
              </a:rPr>
              <a:t>np.random.random</a:t>
            </a:r>
            <a:r>
              <a:rPr lang="en-US" sz="1400" dirty="0">
                <a:latin typeface="Consolas" panose="020B0609020204030204" pitchFamily="49" charset="0"/>
              </a:rPr>
              <a:t>((</a:t>
            </a:r>
            <a:r>
              <a:rPr lang="en-US" sz="1400" dirty="0" err="1">
                <a:latin typeface="Consolas" panose="020B0609020204030204" pitchFamily="49" charset="0"/>
              </a:rPr>
              <a:t>n,d</a:t>
            </a:r>
            <a:r>
              <a:rPr lang="en-US" sz="1400" dirty="0">
                <a:latin typeface="Consolas" panose="020B0609020204030204" pitchFamily="49" charset="0"/>
              </a:rPr>
              <a:t>))</a:t>
            </a:r>
          </a:p>
          <a:p>
            <a:pPr marL="0" indent="0">
              <a:buNone/>
            </a:pPr>
            <a:r>
              <a:rPr lang="en-US" sz="1400" dirty="0">
                <a:latin typeface="Consolas" panose="020B0609020204030204" pitchFamily="49" charset="0"/>
              </a:rPr>
              <a:t>A = </a:t>
            </a:r>
            <a:r>
              <a:rPr lang="en-US" sz="1400" dirty="0" err="1">
                <a:latin typeface="Consolas" panose="020B0609020204030204" pitchFamily="49" charset="0"/>
              </a:rPr>
              <a:t>np.random.random</a:t>
            </a:r>
            <a:r>
              <a:rPr lang="en-US" sz="1400" dirty="0">
                <a:latin typeface="Consolas" panose="020B0609020204030204" pitchFamily="49" charset="0"/>
              </a:rPr>
              <a:t>(d)</a:t>
            </a:r>
          </a:p>
          <a:p>
            <a:pPr marL="0" indent="0">
              <a:buNone/>
            </a:pPr>
            <a:r>
              <a:rPr lang="en-US" sz="1400" dirty="0" err="1">
                <a:latin typeface="Consolas" panose="020B0609020204030204" pitchFamily="49" charset="0"/>
              </a:rPr>
              <a:t>isel</a:t>
            </a:r>
            <a:r>
              <a:rPr lang="en-US" sz="1400" dirty="0">
                <a:latin typeface="Consolas" panose="020B0609020204030204" pitchFamily="49" charset="0"/>
              </a:rPr>
              <a:t> = </a:t>
            </a:r>
            <a:r>
              <a:rPr lang="en-US" sz="1400" dirty="0" err="1">
                <a:latin typeface="Consolas" panose="020B0609020204030204" pitchFamily="49" charset="0"/>
              </a:rPr>
              <a:t>np.random.binomial</a:t>
            </a:r>
            <a:r>
              <a:rPr lang="en-US" sz="1400" dirty="0">
                <a:latin typeface="Consolas" panose="020B0609020204030204" pitchFamily="49" charset="0"/>
              </a:rPr>
              <a:t>(1, 0.5, d)</a:t>
            </a:r>
          </a:p>
          <a:p>
            <a:pPr marL="0" indent="0">
              <a:buNone/>
            </a:pPr>
            <a:r>
              <a:rPr lang="en-US" sz="1400" dirty="0">
                <a:latin typeface="Consolas" panose="020B0609020204030204" pitchFamily="49" charset="0"/>
              </a:rPr>
              <a:t>A = A * </a:t>
            </a:r>
            <a:r>
              <a:rPr lang="en-US" sz="1400" dirty="0" err="1">
                <a:latin typeface="Consolas" panose="020B0609020204030204" pitchFamily="49" charset="0"/>
              </a:rPr>
              <a:t>isel</a:t>
            </a:r>
            <a:endParaRPr lang="en-US" sz="1400" dirty="0">
              <a:latin typeface="Consolas" panose="020B0609020204030204" pitchFamily="49" charset="0"/>
            </a:endParaRPr>
          </a:p>
          <a:p>
            <a:pPr marL="0" indent="0">
              <a:buNone/>
            </a:pPr>
            <a:r>
              <a:rPr lang="en-US" sz="1400" dirty="0" err="1">
                <a:latin typeface="Consolas" panose="020B0609020204030204" pitchFamily="49" charset="0"/>
              </a:rPr>
              <a:t>y_data</a:t>
            </a:r>
            <a:r>
              <a:rPr lang="en-US" sz="1400" dirty="0">
                <a:latin typeface="Consolas" panose="020B0609020204030204" pitchFamily="49" charset="0"/>
              </a:rPr>
              <a:t> = np.dot(</a:t>
            </a:r>
            <a:r>
              <a:rPr lang="en-US" sz="1400" dirty="0" err="1">
                <a:latin typeface="Consolas" panose="020B0609020204030204" pitchFamily="49" charset="0"/>
              </a:rPr>
              <a:t>x_data</a:t>
            </a:r>
            <a:r>
              <a:rPr lang="en-US" sz="1400" dirty="0">
                <a:latin typeface="Consolas" panose="020B0609020204030204" pitchFamily="49" charset="0"/>
              </a:rPr>
              <a:t>, A)</a:t>
            </a:r>
          </a:p>
          <a:p>
            <a:pPr marL="0" indent="0">
              <a:buNone/>
            </a:pPr>
            <a:r>
              <a:rPr lang="en-US" sz="1400" dirty="0" err="1">
                <a:latin typeface="Consolas" panose="020B0609020204030204" pitchFamily="49" charset="0"/>
              </a:rPr>
              <a:t>y_data</a:t>
            </a:r>
            <a:r>
              <a:rPr lang="en-US" sz="1400" dirty="0">
                <a:latin typeface="Consolas" panose="020B0609020204030204" pitchFamily="49" charset="0"/>
              </a:rPr>
              <a:t> = </a:t>
            </a:r>
            <a:r>
              <a:rPr lang="en-US" sz="1400" dirty="0" err="1">
                <a:latin typeface="Consolas" panose="020B0609020204030204" pitchFamily="49" charset="0"/>
              </a:rPr>
              <a:t>y_data</a:t>
            </a:r>
            <a:r>
              <a:rPr lang="en-US" sz="1400" dirty="0">
                <a:latin typeface="Consolas" panose="020B0609020204030204" pitchFamily="49" charset="0"/>
              </a:rPr>
              <a:t> - </a:t>
            </a:r>
            <a:r>
              <a:rPr lang="en-US" sz="1400" dirty="0" err="1">
                <a:latin typeface="Consolas" panose="020B0609020204030204" pitchFamily="49" charset="0"/>
              </a:rPr>
              <a:t>y_data.mean</a:t>
            </a:r>
            <a:r>
              <a:rPr lang="en-US" sz="1400" dirty="0">
                <a:latin typeface="Consolas" panose="020B0609020204030204" pitchFamily="49" charset="0"/>
              </a:rPr>
              <a:t>()</a:t>
            </a:r>
          </a:p>
          <a:p>
            <a:pPr marL="0" indent="0">
              <a:buNone/>
            </a:pPr>
            <a:r>
              <a:rPr lang="en-US" sz="1400" dirty="0" err="1">
                <a:latin typeface="Consolas" panose="020B0609020204030204" pitchFamily="49" charset="0"/>
              </a:rPr>
              <a:t>y_data</a:t>
            </a:r>
            <a:r>
              <a:rPr lang="en-US" sz="1400" dirty="0">
                <a:latin typeface="Consolas" panose="020B0609020204030204" pitchFamily="49" charset="0"/>
              </a:rPr>
              <a:t> = 0.5 * (</a:t>
            </a:r>
            <a:r>
              <a:rPr lang="en-US" sz="1400" dirty="0" err="1">
                <a:latin typeface="Consolas" panose="020B0609020204030204" pitchFamily="49" charset="0"/>
              </a:rPr>
              <a:t>np.sign</a:t>
            </a:r>
            <a:r>
              <a:rPr lang="en-US" sz="1400" dirty="0">
                <a:latin typeface="Consolas" panose="020B0609020204030204" pitchFamily="49" charset="0"/>
              </a:rPr>
              <a:t>(</a:t>
            </a:r>
            <a:r>
              <a:rPr lang="en-US" sz="1400" dirty="0" err="1">
                <a:latin typeface="Consolas" panose="020B0609020204030204" pitchFamily="49" charset="0"/>
              </a:rPr>
              <a:t>y_data</a:t>
            </a:r>
            <a:r>
              <a:rPr lang="en-US" sz="1400" dirty="0">
                <a:latin typeface="Consolas" panose="020B0609020204030204" pitchFamily="49" charset="0"/>
              </a:rPr>
              <a:t>) + 1)</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it = </a:t>
            </a:r>
            <a:r>
              <a:rPr lang="en-US" sz="1400" dirty="0" err="1">
                <a:latin typeface="Consolas" panose="020B0609020204030204" pitchFamily="49" charset="0"/>
              </a:rPr>
              <a:t>np.random.choice</a:t>
            </a:r>
            <a:r>
              <a:rPr lang="en-US" sz="1400" dirty="0">
                <a:latin typeface="Consolas" panose="020B0609020204030204" pitchFamily="49" charset="0"/>
              </a:rPr>
              <a:t>(20000, 250)</a:t>
            </a:r>
          </a:p>
          <a:p>
            <a:pPr marL="0" indent="0">
              <a:buNone/>
            </a:pPr>
            <a:endParaRPr lang="en-US" sz="1400" dirty="0">
              <a:latin typeface="Consolas" panose="020B0609020204030204" pitchFamily="49" charset="0"/>
            </a:endParaRPr>
          </a:p>
          <a:p>
            <a:pPr marL="0" indent="0">
              <a:buNone/>
            </a:pPr>
            <a:r>
              <a:rPr lang="en-US" sz="1400" dirty="0" err="1">
                <a:latin typeface="Consolas" panose="020B0609020204030204" pitchFamily="49" charset="0"/>
              </a:rPr>
              <a:t>ix_training</a:t>
            </a:r>
            <a:r>
              <a:rPr lang="en-US" sz="1400" dirty="0">
                <a:latin typeface="Consolas" panose="020B0609020204030204" pitchFamily="49" charset="0"/>
              </a:rPr>
              <a:t> = it</a:t>
            </a:r>
          </a:p>
          <a:p>
            <a:pPr marL="0" indent="0">
              <a:buNone/>
            </a:pPr>
            <a:r>
              <a:rPr lang="en-US" sz="1400" dirty="0" err="1">
                <a:latin typeface="Consolas" panose="020B0609020204030204" pitchFamily="49" charset="0"/>
              </a:rPr>
              <a:t>ix_testing</a:t>
            </a:r>
            <a:r>
              <a:rPr lang="en-US" sz="1400" dirty="0">
                <a:latin typeface="Consolas" panose="020B0609020204030204" pitchFamily="49" charset="0"/>
              </a:rPr>
              <a:t> = </a:t>
            </a:r>
            <a:r>
              <a:rPr lang="en-US" sz="1400" dirty="0" err="1">
                <a:latin typeface="Consolas" panose="020B0609020204030204" pitchFamily="49" charset="0"/>
              </a:rPr>
              <a:t>np.ones</a:t>
            </a:r>
            <a:r>
              <a:rPr lang="en-US" sz="1400" dirty="0">
                <a:latin typeface="Consolas" panose="020B0609020204030204" pitchFamily="49" charset="0"/>
              </a:rPr>
              <a:t>(20000)</a:t>
            </a:r>
          </a:p>
          <a:p>
            <a:pPr marL="0" indent="0">
              <a:buNone/>
            </a:pPr>
            <a:r>
              <a:rPr lang="en-US" sz="1400" dirty="0" err="1">
                <a:latin typeface="Consolas" panose="020B0609020204030204" pitchFamily="49" charset="0"/>
              </a:rPr>
              <a:t>ix_testing</a:t>
            </a:r>
            <a:r>
              <a:rPr lang="en-US" sz="1400" dirty="0">
                <a:latin typeface="Consolas" panose="020B0609020204030204" pitchFamily="49" charset="0"/>
              </a:rPr>
              <a:t>[it] = 0</a:t>
            </a:r>
          </a:p>
          <a:p>
            <a:pPr marL="0" indent="0">
              <a:buNone/>
            </a:pPr>
            <a:r>
              <a:rPr lang="en-US" sz="1400" dirty="0" err="1">
                <a:latin typeface="Consolas" panose="020B0609020204030204" pitchFamily="49" charset="0"/>
              </a:rPr>
              <a:t>ix_testing</a:t>
            </a:r>
            <a:r>
              <a:rPr lang="en-US" sz="1400" dirty="0">
                <a:latin typeface="Consolas" panose="020B0609020204030204" pitchFamily="49" charset="0"/>
              </a:rPr>
              <a:t> = </a:t>
            </a:r>
            <a:r>
              <a:rPr lang="en-US" sz="1400" dirty="0" err="1">
                <a:latin typeface="Consolas" panose="020B0609020204030204" pitchFamily="49" charset="0"/>
              </a:rPr>
              <a:t>ix_testing</a:t>
            </a:r>
            <a:r>
              <a:rPr lang="en-US" sz="1400" dirty="0">
                <a:latin typeface="Consolas" panose="020B0609020204030204" pitchFamily="49" charset="0"/>
              </a:rPr>
              <a:t> == 1</a:t>
            </a:r>
          </a:p>
          <a:p>
            <a:pPr marL="0" indent="0">
              <a:buNone/>
            </a:pPr>
            <a:endParaRPr lang="en-US" sz="1400" dirty="0">
              <a:latin typeface="Consolas" panose="020B0609020204030204" pitchFamily="49" charset="0"/>
            </a:endParaRPr>
          </a:p>
          <a:p>
            <a:pPr marL="0" indent="0">
              <a:buNone/>
            </a:pPr>
            <a:r>
              <a:rPr lang="en-US" sz="1400" dirty="0" err="1">
                <a:latin typeface="Consolas" panose="020B0609020204030204" pitchFamily="49" charset="0"/>
              </a:rPr>
              <a:t>training_data</a:t>
            </a:r>
            <a:r>
              <a:rPr lang="en-US" sz="1400" dirty="0">
                <a:latin typeface="Consolas" panose="020B0609020204030204" pitchFamily="49" charset="0"/>
              </a:rPr>
              <a:t> = </a:t>
            </a:r>
            <a:r>
              <a:rPr lang="en-US" sz="1400" dirty="0" err="1">
                <a:latin typeface="Consolas" panose="020B0609020204030204" pitchFamily="49" charset="0"/>
              </a:rPr>
              <a:t>x_data</a:t>
            </a:r>
            <a:r>
              <a:rPr lang="en-US" sz="1400" dirty="0">
                <a:latin typeface="Consolas" panose="020B0609020204030204" pitchFamily="49" charset="0"/>
              </a:rPr>
              <a:t>[</a:t>
            </a:r>
            <a:r>
              <a:rPr lang="en-US" sz="1400" dirty="0" err="1">
                <a:latin typeface="Consolas" panose="020B0609020204030204" pitchFamily="49" charset="0"/>
              </a:rPr>
              <a:t>ix_training</a:t>
            </a:r>
            <a:r>
              <a:rPr lang="en-US" sz="1400" dirty="0">
                <a:latin typeface="Consolas" panose="020B0609020204030204" pitchFamily="49" charset="0"/>
              </a:rPr>
              <a:t>]</a:t>
            </a:r>
          </a:p>
          <a:p>
            <a:pPr marL="0" indent="0">
              <a:buNone/>
            </a:pPr>
            <a:r>
              <a:rPr lang="en-US" sz="1400" dirty="0" err="1">
                <a:latin typeface="Consolas" panose="020B0609020204030204" pitchFamily="49" charset="0"/>
              </a:rPr>
              <a:t>testing_data</a:t>
            </a:r>
            <a:r>
              <a:rPr lang="en-US" sz="1400" dirty="0">
                <a:latin typeface="Consolas" panose="020B0609020204030204" pitchFamily="49" charset="0"/>
              </a:rPr>
              <a:t> = </a:t>
            </a:r>
            <a:r>
              <a:rPr lang="en-US" sz="1400" dirty="0" err="1">
                <a:latin typeface="Consolas" panose="020B0609020204030204" pitchFamily="49" charset="0"/>
              </a:rPr>
              <a:t>x_data</a:t>
            </a:r>
            <a:r>
              <a:rPr lang="en-US" sz="1400" dirty="0">
                <a:latin typeface="Consolas" panose="020B0609020204030204" pitchFamily="49" charset="0"/>
              </a:rPr>
              <a:t>[</a:t>
            </a:r>
            <a:r>
              <a:rPr lang="en-US" sz="1400" dirty="0" err="1">
                <a:latin typeface="Consolas" panose="020B0609020204030204" pitchFamily="49" charset="0"/>
              </a:rPr>
              <a:t>ix_testing</a:t>
            </a:r>
            <a:r>
              <a:rPr lang="en-US" sz="1400" dirty="0">
                <a:latin typeface="Consolas" panose="020B0609020204030204" pitchFamily="49" charset="0"/>
              </a:rPr>
              <a:t>]</a:t>
            </a:r>
          </a:p>
          <a:p>
            <a:pPr marL="0" indent="0">
              <a:buNone/>
            </a:pPr>
            <a:r>
              <a:rPr lang="en-US" sz="1400" dirty="0" err="1">
                <a:latin typeface="Consolas" panose="020B0609020204030204" pitchFamily="49" charset="0"/>
              </a:rPr>
              <a:t>training_labels</a:t>
            </a:r>
            <a:r>
              <a:rPr lang="en-US" sz="1400" dirty="0">
                <a:latin typeface="Consolas" panose="020B0609020204030204" pitchFamily="49" charset="0"/>
              </a:rPr>
              <a:t> = </a:t>
            </a:r>
            <a:r>
              <a:rPr lang="en-US" sz="1400" dirty="0" err="1">
                <a:latin typeface="Consolas" panose="020B0609020204030204" pitchFamily="49" charset="0"/>
              </a:rPr>
              <a:t>y_data</a:t>
            </a:r>
            <a:r>
              <a:rPr lang="en-US" sz="1400" dirty="0">
                <a:latin typeface="Consolas" panose="020B0609020204030204" pitchFamily="49" charset="0"/>
              </a:rPr>
              <a:t>[</a:t>
            </a:r>
            <a:r>
              <a:rPr lang="en-US" sz="1400" dirty="0" err="1">
                <a:latin typeface="Consolas" panose="020B0609020204030204" pitchFamily="49" charset="0"/>
              </a:rPr>
              <a:t>ix_training</a:t>
            </a:r>
            <a:r>
              <a:rPr lang="en-US" sz="1400" dirty="0">
                <a:latin typeface="Consolas" panose="020B0609020204030204" pitchFamily="49" charset="0"/>
              </a:rPr>
              <a:t>]</a:t>
            </a:r>
          </a:p>
          <a:p>
            <a:pPr marL="0" indent="0">
              <a:buNone/>
            </a:pPr>
            <a:r>
              <a:rPr lang="en-US" sz="1400" dirty="0" err="1">
                <a:latin typeface="Consolas" panose="020B0609020204030204" pitchFamily="49" charset="0"/>
              </a:rPr>
              <a:t>testing_labels</a:t>
            </a:r>
            <a:r>
              <a:rPr lang="en-US" sz="1400" dirty="0">
                <a:latin typeface="Consolas" panose="020B0609020204030204" pitchFamily="49" charset="0"/>
              </a:rPr>
              <a:t> = </a:t>
            </a:r>
            <a:r>
              <a:rPr lang="en-US" sz="1400" dirty="0" err="1">
                <a:latin typeface="Consolas" panose="020B0609020204030204" pitchFamily="49" charset="0"/>
              </a:rPr>
              <a:t>y_data</a:t>
            </a:r>
            <a:r>
              <a:rPr lang="en-US" sz="1400" dirty="0">
                <a:latin typeface="Consolas" panose="020B0609020204030204" pitchFamily="49" charset="0"/>
              </a:rPr>
              <a:t>[</a:t>
            </a:r>
            <a:r>
              <a:rPr lang="en-US" sz="1400" dirty="0" err="1">
                <a:latin typeface="Consolas" panose="020B0609020204030204" pitchFamily="49" charset="0"/>
              </a:rPr>
              <a:t>ix_testing</a:t>
            </a:r>
            <a:r>
              <a:rPr lang="en-US" sz="1400" dirty="0">
                <a:latin typeface="Consolas" panose="020B0609020204030204" pitchFamily="49" charset="0"/>
              </a:rPr>
              <a:t>]</a:t>
            </a:r>
          </a:p>
        </p:txBody>
      </p:sp>
    </p:spTree>
    <p:extLst>
      <p:ext uri="{BB962C8B-B14F-4D97-AF65-F5344CB8AC3E}">
        <p14:creationId xmlns:p14="http://schemas.microsoft.com/office/powerpoint/2010/main" val="31162693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FCEC39-9EC5-440E-B64C-AD83A3C9666C}"/>
              </a:ext>
            </a:extLst>
          </p:cNvPr>
          <p:cNvSpPr>
            <a:spLocks noGrp="1"/>
          </p:cNvSpPr>
          <p:nvPr>
            <p:ph type="title"/>
          </p:nvPr>
        </p:nvSpPr>
        <p:spPr/>
        <p:txBody>
          <a:bodyPr/>
          <a:lstStyle/>
          <a:p>
            <a:r>
              <a:rPr lang="en-US" dirty="0"/>
              <a:t>Don’t Overfit!</a:t>
            </a:r>
            <a:br>
              <a:rPr lang="en-US" dirty="0"/>
            </a:br>
            <a:r>
              <a:rPr lang="en-US" dirty="0"/>
              <a:t>In </a:t>
            </a:r>
            <a:r>
              <a:rPr lang="en-US" dirty="0" err="1"/>
              <a:t>PyMC</a:t>
            </a:r>
            <a:endParaRPr lang="en-US" dirty="0"/>
          </a:p>
        </p:txBody>
      </p:sp>
      <p:sp>
        <p:nvSpPr>
          <p:cNvPr id="5" name="Content Placeholder 4">
            <a:extLst>
              <a:ext uri="{FF2B5EF4-FFF2-40B4-BE49-F238E27FC236}">
                <a16:creationId xmlns:a16="http://schemas.microsoft.com/office/drawing/2014/main" id="{A591A6E0-6C79-4070-95E5-8C0B07EB2971}"/>
              </a:ext>
            </a:extLst>
          </p:cNvPr>
          <p:cNvSpPr>
            <a:spLocks noGrp="1"/>
          </p:cNvSpPr>
          <p:nvPr>
            <p:ph idx="1"/>
          </p:nvPr>
        </p:nvSpPr>
        <p:spPr>
          <a:xfrm>
            <a:off x="4855633" y="159026"/>
            <a:ext cx="7336367" cy="6698974"/>
          </a:xfrm>
        </p:spPr>
        <p:txBody>
          <a:bodyPr>
            <a:normAutofit lnSpcReduction="10000"/>
          </a:bodyPr>
          <a:lstStyle/>
          <a:p>
            <a:pPr marL="0" indent="0">
              <a:buNone/>
            </a:pPr>
            <a:r>
              <a:rPr lang="en-US" sz="1400" dirty="0" err="1">
                <a:latin typeface="Consolas" panose="020B0609020204030204" pitchFamily="49" charset="0"/>
              </a:rPr>
              <a:t>to_include</a:t>
            </a:r>
            <a:r>
              <a:rPr lang="en-US" sz="1400" dirty="0">
                <a:latin typeface="Consolas" panose="020B0609020204030204" pitchFamily="49" charset="0"/>
              </a:rPr>
              <a:t> = </a:t>
            </a:r>
            <a:r>
              <a:rPr lang="en-US" sz="1400" dirty="0" err="1">
                <a:latin typeface="Consolas" panose="020B0609020204030204" pitchFamily="49" charset="0"/>
              </a:rPr>
              <a:t>pm.Bernoulli</a:t>
            </a:r>
            <a:r>
              <a:rPr lang="en-US" sz="1400" dirty="0">
                <a:latin typeface="Consolas" panose="020B0609020204030204" pitchFamily="49" charset="0"/>
              </a:rPr>
              <a:t>("</a:t>
            </a:r>
            <a:r>
              <a:rPr lang="en-US" sz="1400" dirty="0" err="1">
                <a:latin typeface="Consolas" panose="020B0609020204030204" pitchFamily="49" charset="0"/>
              </a:rPr>
              <a:t>to_include</a:t>
            </a:r>
            <a:r>
              <a:rPr lang="en-US" sz="1400" dirty="0">
                <a:latin typeface="Consolas" panose="020B0609020204030204" pitchFamily="49" charset="0"/>
              </a:rPr>
              <a:t>", 0.5, size=200)</a:t>
            </a:r>
          </a:p>
          <a:p>
            <a:pPr marL="0" indent="0">
              <a:buNone/>
            </a:pPr>
            <a:endParaRPr lang="en-US" sz="1400" dirty="0">
              <a:latin typeface="Consolas" panose="020B0609020204030204" pitchFamily="49" charset="0"/>
            </a:endParaRPr>
          </a:p>
          <a:p>
            <a:pPr marL="0" indent="0">
              <a:buNone/>
            </a:pPr>
            <a:r>
              <a:rPr lang="en-US" sz="1400" dirty="0" err="1">
                <a:latin typeface="Consolas" panose="020B0609020204030204" pitchFamily="49" charset="0"/>
              </a:rPr>
              <a:t>coef</a:t>
            </a:r>
            <a:r>
              <a:rPr lang="en-US" sz="1400" dirty="0">
                <a:latin typeface="Consolas" panose="020B0609020204030204" pitchFamily="49" charset="0"/>
              </a:rPr>
              <a:t> = </a:t>
            </a:r>
            <a:r>
              <a:rPr lang="en-US" sz="1400" dirty="0" err="1">
                <a:latin typeface="Consolas" panose="020B0609020204030204" pitchFamily="49" charset="0"/>
              </a:rPr>
              <a:t>pm.Uniform</a:t>
            </a:r>
            <a:r>
              <a:rPr lang="en-US" sz="1400" dirty="0">
                <a:latin typeface="Consolas" panose="020B0609020204030204" pitchFamily="49" charset="0"/>
              </a:rPr>
              <a:t>("</a:t>
            </a:r>
            <a:r>
              <a:rPr lang="en-US" sz="1400" dirty="0" err="1">
                <a:latin typeface="Consolas" panose="020B0609020204030204" pitchFamily="49" charset="0"/>
              </a:rPr>
              <a:t>coefs</a:t>
            </a:r>
            <a:r>
              <a:rPr lang="en-US" sz="1400" dirty="0">
                <a:latin typeface="Consolas" panose="020B0609020204030204" pitchFamily="49" charset="0"/>
              </a:rPr>
              <a:t>", 0, 1, size=200)</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a:t>
            </a:r>
            <a:r>
              <a:rPr lang="en-US" sz="1400" dirty="0" err="1">
                <a:latin typeface="Consolas" panose="020B0609020204030204" pitchFamily="49" charset="0"/>
              </a:rPr>
              <a:t>pm.deterministic</a:t>
            </a:r>
            <a:endParaRPr lang="en-US" sz="1400" dirty="0">
              <a:latin typeface="Consolas" panose="020B0609020204030204" pitchFamily="49" charset="0"/>
            </a:endParaRPr>
          </a:p>
          <a:p>
            <a:pPr marL="0" indent="0">
              <a:buNone/>
            </a:pPr>
            <a:r>
              <a:rPr lang="en-US" sz="1400" dirty="0">
                <a:latin typeface="Consolas" panose="020B0609020204030204" pitchFamily="49" charset="0"/>
              </a:rPr>
              <a:t>def Z(</a:t>
            </a:r>
            <a:r>
              <a:rPr lang="en-US" sz="1400" dirty="0" err="1">
                <a:latin typeface="Consolas" panose="020B0609020204030204" pitchFamily="49" charset="0"/>
              </a:rPr>
              <a:t>coef</a:t>
            </a:r>
            <a:r>
              <a:rPr lang="en-US" sz="1400" dirty="0">
                <a:latin typeface="Consolas" panose="020B0609020204030204" pitchFamily="49" charset="0"/>
              </a:rPr>
              <a:t>=</a:t>
            </a:r>
            <a:r>
              <a:rPr lang="en-US" sz="1400" dirty="0" err="1">
                <a:latin typeface="Consolas" panose="020B0609020204030204" pitchFamily="49" charset="0"/>
              </a:rPr>
              <a:t>coef</a:t>
            </a:r>
            <a:r>
              <a:rPr lang="en-US" sz="1400" dirty="0">
                <a:latin typeface="Consolas" panose="020B0609020204030204" pitchFamily="49" charset="0"/>
              </a:rPr>
              <a:t>, </a:t>
            </a:r>
            <a:r>
              <a:rPr lang="en-US" sz="1400" dirty="0" err="1">
                <a:latin typeface="Consolas" panose="020B0609020204030204" pitchFamily="49" charset="0"/>
              </a:rPr>
              <a:t>to_include</a:t>
            </a:r>
            <a:r>
              <a:rPr lang="en-US" sz="1400" dirty="0">
                <a:latin typeface="Consolas" panose="020B0609020204030204" pitchFamily="49" charset="0"/>
              </a:rPr>
              <a:t>=</a:t>
            </a:r>
            <a:r>
              <a:rPr lang="en-US" sz="1400" dirty="0" err="1">
                <a:latin typeface="Consolas" panose="020B0609020204030204" pitchFamily="49" charset="0"/>
              </a:rPr>
              <a:t>to_include</a:t>
            </a:r>
            <a:r>
              <a:rPr lang="en-US" sz="1400" dirty="0">
                <a:latin typeface="Consolas" panose="020B0609020204030204" pitchFamily="49" charset="0"/>
              </a:rPr>
              <a:t>, data=</a:t>
            </a:r>
            <a:r>
              <a:rPr lang="en-US" sz="1400" dirty="0" err="1">
                <a:latin typeface="Consolas" panose="020B0609020204030204" pitchFamily="49" charset="0"/>
              </a:rPr>
              <a:t>training_data</a:t>
            </a:r>
            <a:r>
              <a:rPr lang="en-US" sz="1400" dirty="0">
                <a:latin typeface="Consolas" panose="020B0609020204030204" pitchFamily="49" charset="0"/>
              </a:rPr>
              <a:t>):</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ym</a:t>
            </a:r>
            <a:r>
              <a:rPr lang="en-US" sz="1400" dirty="0">
                <a:latin typeface="Consolas" panose="020B0609020204030204" pitchFamily="49" charset="0"/>
              </a:rPr>
              <a:t> = np.dot(</a:t>
            </a:r>
            <a:r>
              <a:rPr lang="en-US" sz="1400" dirty="0" err="1">
                <a:latin typeface="Consolas" panose="020B0609020204030204" pitchFamily="49" charset="0"/>
              </a:rPr>
              <a:t>to_include</a:t>
            </a:r>
            <a:r>
              <a:rPr lang="en-US" sz="1400" dirty="0">
                <a:latin typeface="Consolas" panose="020B0609020204030204" pitchFamily="49" charset="0"/>
              </a:rPr>
              <a:t> * </a:t>
            </a:r>
            <a:r>
              <a:rPr lang="en-US" sz="1400" dirty="0" err="1">
                <a:latin typeface="Consolas" panose="020B0609020204030204" pitchFamily="49" charset="0"/>
              </a:rPr>
              <a:t>training_data</a:t>
            </a:r>
            <a:r>
              <a:rPr lang="en-US" sz="1400" dirty="0">
                <a:latin typeface="Consolas" panose="020B0609020204030204" pitchFamily="49" charset="0"/>
              </a:rPr>
              <a:t>, </a:t>
            </a:r>
            <a:r>
              <a:rPr lang="en-US" sz="1400" dirty="0" err="1">
                <a:latin typeface="Consolas" panose="020B0609020204030204" pitchFamily="49" charset="0"/>
              </a:rPr>
              <a:t>coef</a:t>
            </a:r>
            <a:r>
              <a:rPr lang="en-US" sz="1400" dirty="0">
                <a:latin typeface="Consolas" panose="020B0609020204030204" pitchFamily="49" charset="0"/>
              </a:rPr>
              <a:t>)</a:t>
            </a:r>
          </a:p>
          <a:p>
            <a:pPr marL="0" indent="0">
              <a:buNone/>
            </a:pPr>
            <a:r>
              <a:rPr lang="en-US" sz="1400" dirty="0">
                <a:latin typeface="Consolas" panose="020B0609020204030204" pitchFamily="49" charset="0"/>
              </a:rPr>
              <a:t>    return </a:t>
            </a:r>
            <a:r>
              <a:rPr lang="en-US" sz="1400" dirty="0" err="1">
                <a:latin typeface="Consolas" panose="020B0609020204030204" pitchFamily="49" charset="0"/>
              </a:rPr>
              <a:t>ym</a:t>
            </a:r>
            <a:r>
              <a:rPr lang="en-US" sz="1400" dirty="0">
                <a:latin typeface="Consolas" panose="020B0609020204030204" pitchFamily="49" charset="0"/>
              </a:rPr>
              <a:t> - </a:t>
            </a:r>
            <a:r>
              <a:rPr lang="en-US" sz="1400" dirty="0" err="1">
                <a:latin typeface="Consolas" panose="020B0609020204030204" pitchFamily="49" charset="0"/>
              </a:rPr>
              <a:t>ym.mean</a:t>
            </a:r>
            <a:r>
              <a:rPr lang="en-US" sz="1400" dirty="0">
                <a:latin typeface="Consolas" panose="020B0609020204030204" pitchFamily="49" charset="0"/>
              </a:rPr>
              <a:t>()</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a:t>
            </a:r>
            <a:r>
              <a:rPr lang="en-US" sz="1400" dirty="0" err="1">
                <a:latin typeface="Consolas" panose="020B0609020204030204" pitchFamily="49" charset="0"/>
              </a:rPr>
              <a:t>pm.deterministic</a:t>
            </a:r>
            <a:endParaRPr lang="en-US" sz="1400" dirty="0">
              <a:latin typeface="Consolas" panose="020B0609020204030204" pitchFamily="49" charset="0"/>
            </a:endParaRPr>
          </a:p>
          <a:p>
            <a:pPr marL="0" indent="0">
              <a:buNone/>
            </a:pPr>
            <a:r>
              <a:rPr lang="en-US" sz="1400" dirty="0">
                <a:latin typeface="Consolas" panose="020B0609020204030204" pitchFamily="49" charset="0"/>
              </a:rPr>
              <a:t>def T(z=Z):</a:t>
            </a:r>
          </a:p>
          <a:p>
            <a:pPr marL="0" indent="0">
              <a:buNone/>
            </a:pPr>
            <a:r>
              <a:rPr lang="en-US" sz="1400" dirty="0">
                <a:latin typeface="Consolas" panose="020B0609020204030204" pitchFamily="49" charset="0"/>
              </a:rPr>
              <a:t>    return 0.45 * (</a:t>
            </a:r>
            <a:r>
              <a:rPr lang="en-US" sz="1400" dirty="0" err="1">
                <a:latin typeface="Consolas" panose="020B0609020204030204" pitchFamily="49" charset="0"/>
              </a:rPr>
              <a:t>np.sign</a:t>
            </a:r>
            <a:r>
              <a:rPr lang="en-US" sz="1400" dirty="0">
                <a:latin typeface="Consolas" panose="020B0609020204030204" pitchFamily="49" charset="0"/>
              </a:rPr>
              <a:t>(z) + 1.1)</a:t>
            </a:r>
          </a:p>
          <a:p>
            <a:pPr marL="0" indent="0">
              <a:buNone/>
            </a:pPr>
            <a:endParaRPr lang="en-US" sz="1400" dirty="0">
              <a:latin typeface="Consolas" panose="020B0609020204030204" pitchFamily="49" charset="0"/>
            </a:endParaRPr>
          </a:p>
          <a:p>
            <a:pPr marL="0" indent="0">
              <a:buNone/>
            </a:pPr>
            <a:r>
              <a:rPr lang="en-US" sz="1400" dirty="0" err="1">
                <a:latin typeface="Consolas" panose="020B0609020204030204" pitchFamily="49" charset="0"/>
              </a:rPr>
              <a:t>obs</a:t>
            </a:r>
            <a:r>
              <a:rPr lang="en-US" sz="1400" dirty="0">
                <a:latin typeface="Consolas" panose="020B0609020204030204" pitchFamily="49" charset="0"/>
              </a:rPr>
              <a:t> = </a:t>
            </a:r>
            <a:r>
              <a:rPr lang="en-US" sz="1400" dirty="0" err="1">
                <a:latin typeface="Consolas" panose="020B0609020204030204" pitchFamily="49" charset="0"/>
              </a:rPr>
              <a:t>pm.Bernoulli</a:t>
            </a:r>
            <a:r>
              <a:rPr lang="en-US" sz="1400" dirty="0">
                <a:latin typeface="Consolas" panose="020B0609020204030204" pitchFamily="49" charset="0"/>
              </a:rPr>
              <a:t>("</a:t>
            </a:r>
            <a:r>
              <a:rPr lang="en-US" sz="1400" dirty="0" err="1">
                <a:latin typeface="Consolas" panose="020B0609020204030204" pitchFamily="49" charset="0"/>
              </a:rPr>
              <a:t>obs</a:t>
            </a:r>
            <a:r>
              <a:rPr lang="en-US" sz="1400" dirty="0">
                <a:latin typeface="Consolas" panose="020B0609020204030204" pitchFamily="49" charset="0"/>
              </a:rPr>
              <a:t>", T, value=</a:t>
            </a:r>
            <a:r>
              <a:rPr lang="en-US" sz="1400" dirty="0" err="1">
                <a:latin typeface="Consolas" panose="020B0609020204030204" pitchFamily="49" charset="0"/>
              </a:rPr>
              <a:t>training_labels</a:t>
            </a:r>
            <a:r>
              <a:rPr lang="en-US" sz="1400" dirty="0">
                <a:latin typeface="Consolas" panose="020B0609020204030204" pitchFamily="49" charset="0"/>
              </a:rPr>
              <a:t>, observed=True)</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model = </a:t>
            </a:r>
            <a:r>
              <a:rPr lang="en-US" sz="1400" dirty="0" err="1">
                <a:latin typeface="Consolas" panose="020B0609020204030204" pitchFamily="49" charset="0"/>
              </a:rPr>
              <a:t>pm.Model</a:t>
            </a:r>
            <a:r>
              <a:rPr lang="en-US" sz="1400" dirty="0">
                <a:latin typeface="Consolas" panose="020B0609020204030204" pitchFamily="49" charset="0"/>
              </a:rPr>
              <a:t>([</a:t>
            </a:r>
            <a:r>
              <a:rPr lang="en-US" sz="1400" dirty="0" err="1">
                <a:latin typeface="Consolas" panose="020B0609020204030204" pitchFamily="49" charset="0"/>
              </a:rPr>
              <a:t>to_include</a:t>
            </a:r>
            <a:r>
              <a:rPr lang="en-US" sz="1400" dirty="0">
                <a:latin typeface="Consolas" panose="020B0609020204030204" pitchFamily="49" charset="0"/>
              </a:rPr>
              <a:t>, </a:t>
            </a:r>
            <a:r>
              <a:rPr lang="en-US" sz="1400" dirty="0" err="1">
                <a:latin typeface="Consolas" panose="020B0609020204030204" pitchFamily="49" charset="0"/>
              </a:rPr>
              <a:t>coef</a:t>
            </a:r>
            <a:r>
              <a:rPr lang="en-US" sz="1400" dirty="0">
                <a:latin typeface="Consolas" panose="020B0609020204030204" pitchFamily="49" charset="0"/>
              </a:rPr>
              <a:t>, Z, T, </a:t>
            </a:r>
            <a:r>
              <a:rPr lang="en-US" sz="1400" dirty="0" err="1">
                <a:latin typeface="Consolas" panose="020B0609020204030204" pitchFamily="49" charset="0"/>
              </a:rPr>
              <a:t>obs</a:t>
            </a:r>
            <a:r>
              <a:rPr lang="en-US" sz="1400" dirty="0">
                <a:latin typeface="Consolas" panose="020B0609020204030204" pitchFamily="49" charset="0"/>
              </a:rPr>
              <a:t>])</a:t>
            </a:r>
          </a:p>
          <a:p>
            <a:pPr marL="0" indent="0">
              <a:buNone/>
            </a:pPr>
            <a:r>
              <a:rPr lang="en-US" sz="1400" dirty="0">
                <a:latin typeface="Consolas" panose="020B0609020204030204" pitchFamily="49" charset="0"/>
              </a:rPr>
              <a:t>map_ = </a:t>
            </a:r>
            <a:r>
              <a:rPr lang="en-US" sz="1400" dirty="0" err="1">
                <a:latin typeface="Consolas" panose="020B0609020204030204" pitchFamily="49" charset="0"/>
              </a:rPr>
              <a:t>pm.MAP</a:t>
            </a:r>
            <a:r>
              <a:rPr lang="en-US" sz="1400" dirty="0">
                <a:latin typeface="Consolas" panose="020B0609020204030204" pitchFamily="49" charset="0"/>
              </a:rPr>
              <a:t>(model)</a:t>
            </a:r>
          </a:p>
          <a:p>
            <a:pPr marL="0" indent="0">
              <a:buNone/>
            </a:pPr>
            <a:r>
              <a:rPr lang="en-US" sz="1400" dirty="0" err="1">
                <a:latin typeface="Consolas" panose="020B0609020204030204" pitchFamily="49" charset="0"/>
              </a:rPr>
              <a:t>map_.fit</a:t>
            </a:r>
            <a:r>
              <a:rPr lang="en-US" sz="1400" dirty="0">
                <a:latin typeface="Consolas" panose="020B0609020204030204" pitchFamily="49" charset="0"/>
              </a:rPr>
              <a:t>()</a:t>
            </a:r>
          </a:p>
          <a:p>
            <a:pPr marL="0" indent="0">
              <a:buNone/>
            </a:pPr>
            <a:endParaRPr lang="en-US" sz="1400" dirty="0">
              <a:latin typeface="Consolas" panose="020B0609020204030204" pitchFamily="49" charset="0"/>
            </a:endParaRPr>
          </a:p>
          <a:p>
            <a:pPr marL="0" indent="0">
              <a:buNone/>
            </a:pPr>
            <a:r>
              <a:rPr lang="en-US" sz="1400" dirty="0" err="1">
                <a:latin typeface="Consolas" panose="020B0609020204030204" pitchFamily="49" charset="0"/>
              </a:rPr>
              <a:t>mcmc</a:t>
            </a:r>
            <a:r>
              <a:rPr lang="en-US" sz="1400" dirty="0">
                <a:latin typeface="Consolas" panose="020B0609020204030204" pitchFamily="49" charset="0"/>
              </a:rPr>
              <a:t> = </a:t>
            </a:r>
            <a:r>
              <a:rPr lang="en-US" sz="1400" dirty="0" err="1">
                <a:latin typeface="Consolas" panose="020B0609020204030204" pitchFamily="49" charset="0"/>
              </a:rPr>
              <a:t>pm.MCMC</a:t>
            </a:r>
            <a:r>
              <a:rPr lang="en-US" sz="1400" dirty="0">
                <a:latin typeface="Consolas" panose="020B0609020204030204" pitchFamily="49" charset="0"/>
              </a:rPr>
              <a:t>(model)</a:t>
            </a:r>
          </a:p>
          <a:p>
            <a:pPr marL="0" indent="0">
              <a:buNone/>
            </a:pPr>
            <a:r>
              <a:rPr lang="en-US" sz="1400" dirty="0" err="1">
                <a:latin typeface="Consolas" panose="020B0609020204030204" pitchFamily="49" charset="0"/>
              </a:rPr>
              <a:t>mcmc.sample</a:t>
            </a:r>
            <a:r>
              <a:rPr lang="en-US" sz="1400" dirty="0">
                <a:latin typeface="Consolas" panose="020B0609020204030204" pitchFamily="49" charset="0"/>
              </a:rPr>
              <a:t>(1000000, 990000)</a:t>
            </a:r>
          </a:p>
        </p:txBody>
      </p:sp>
    </p:spTree>
    <p:extLst>
      <p:ext uri="{BB962C8B-B14F-4D97-AF65-F5344CB8AC3E}">
        <p14:creationId xmlns:p14="http://schemas.microsoft.com/office/powerpoint/2010/main" val="5742239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FCEC39-9EC5-440E-B64C-AD83A3C9666C}"/>
              </a:ext>
            </a:extLst>
          </p:cNvPr>
          <p:cNvSpPr>
            <a:spLocks noGrp="1"/>
          </p:cNvSpPr>
          <p:nvPr>
            <p:ph type="title"/>
          </p:nvPr>
        </p:nvSpPr>
        <p:spPr/>
        <p:txBody>
          <a:bodyPr/>
          <a:lstStyle/>
          <a:p>
            <a:r>
              <a:rPr lang="en-US" dirty="0"/>
              <a:t>The Results</a:t>
            </a:r>
          </a:p>
        </p:txBody>
      </p:sp>
      <p:sp>
        <p:nvSpPr>
          <p:cNvPr id="5" name="Content Placeholder 4">
            <a:extLst>
              <a:ext uri="{FF2B5EF4-FFF2-40B4-BE49-F238E27FC236}">
                <a16:creationId xmlns:a16="http://schemas.microsoft.com/office/drawing/2014/main" id="{A591A6E0-6C79-4070-95E5-8C0B07EB2971}"/>
              </a:ext>
            </a:extLst>
          </p:cNvPr>
          <p:cNvSpPr>
            <a:spLocks noGrp="1"/>
          </p:cNvSpPr>
          <p:nvPr>
            <p:ph idx="1"/>
          </p:nvPr>
        </p:nvSpPr>
        <p:spPr>
          <a:xfrm>
            <a:off x="4855633" y="159026"/>
            <a:ext cx="7336367" cy="6698974"/>
          </a:xfrm>
        </p:spPr>
        <p:txBody>
          <a:bodyPr>
            <a:normAutofit/>
          </a:bodyPr>
          <a:lstStyle/>
          <a:p>
            <a:pPr marL="0" indent="0">
              <a:buNone/>
            </a:pPr>
            <a:r>
              <a:rPr lang="en-US" sz="1400" dirty="0" err="1">
                <a:latin typeface="Consolas" panose="020B0609020204030204" pitchFamily="49" charset="0"/>
              </a:rPr>
              <a:t>t_trace</a:t>
            </a:r>
            <a:r>
              <a:rPr lang="en-US" sz="1400" dirty="0">
                <a:latin typeface="Consolas" panose="020B0609020204030204" pitchFamily="49" charset="0"/>
              </a:rPr>
              <a:t> = </a:t>
            </a:r>
            <a:r>
              <a:rPr lang="en-US" sz="1400" dirty="0" err="1">
                <a:latin typeface="Consolas" panose="020B0609020204030204" pitchFamily="49" charset="0"/>
              </a:rPr>
              <a:t>mcmc.trace</a:t>
            </a:r>
            <a:r>
              <a:rPr lang="en-US" sz="1400" dirty="0">
                <a:latin typeface="Consolas" panose="020B0609020204030204" pitchFamily="49" charset="0"/>
              </a:rPr>
              <a:t>("T")[:]</a:t>
            </a:r>
          </a:p>
          <a:p>
            <a:pPr marL="0" indent="0">
              <a:buNone/>
            </a:pPr>
            <a:r>
              <a:rPr lang="en-US" sz="1400" dirty="0" err="1">
                <a:latin typeface="Consolas" panose="020B0609020204030204" pitchFamily="49" charset="0"/>
              </a:rPr>
              <a:t>include_trace</a:t>
            </a:r>
            <a:r>
              <a:rPr lang="en-US" sz="1400" dirty="0">
                <a:latin typeface="Consolas" panose="020B0609020204030204" pitchFamily="49" charset="0"/>
              </a:rPr>
              <a:t> = </a:t>
            </a:r>
            <a:r>
              <a:rPr lang="en-US" sz="1400" dirty="0" err="1">
                <a:latin typeface="Consolas" panose="020B0609020204030204" pitchFamily="49" charset="0"/>
              </a:rPr>
              <a:t>mcmc.trace</a:t>
            </a:r>
            <a:r>
              <a:rPr lang="en-US" sz="1400" dirty="0">
                <a:latin typeface="Consolas" panose="020B0609020204030204" pitchFamily="49" charset="0"/>
              </a:rPr>
              <a:t>("</a:t>
            </a:r>
            <a:r>
              <a:rPr lang="en-US" sz="1400" dirty="0" err="1">
                <a:latin typeface="Consolas" panose="020B0609020204030204" pitchFamily="49" charset="0"/>
              </a:rPr>
              <a:t>to_include</a:t>
            </a:r>
            <a:r>
              <a:rPr lang="en-US" sz="1400" dirty="0">
                <a:latin typeface="Consolas" panose="020B0609020204030204" pitchFamily="49" charset="0"/>
              </a:rPr>
              <a:t>")[:]</a:t>
            </a:r>
          </a:p>
          <a:p>
            <a:pPr marL="0" indent="0">
              <a:buNone/>
            </a:pPr>
            <a:r>
              <a:rPr lang="en-US" sz="1400" dirty="0" err="1">
                <a:latin typeface="Consolas" panose="020B0609020204030204" pitchFamily="49" charset="0"/>
              </a:rPr>
              <a:t>coef_trace</a:t>
            </a:r>
            <a:r>
              <a:rPr lang="en-US" sz="1400" dirty="0">
                <a:latin typeface="Consolas" panose="020B0609020204030204" pitchFamily="49" charset="0"/>
              </a:rPr>
              <a:t> = </a:t>
            </a:r>
            <a:r>
              <a:rPr lang="en-US" sz="1400" dirty="0" err="1">
                <a:latin typeface="Consolas" panose="020B0609020204030204" pitchFamily="49" charset="0"/>
              </a:rPr>
              <a:t>mcmc.trace</a:t>
            </a:r>
            <a:r>
              <a:rPr lang="en-US" sz="1400" dirty="0">
                <a:latin typeface="Consolas" panose="020B0609020204030204" pitchFamily="49" charset="0"/>
              </a:rPr>
              <a:t>("</a:t>
            </a:r>
            <a:r>
              <a:rPr lang="en-US" sz="1400" dirty="0" err="1">
                <a:latin typeface="Consolas" panose="020B0609020204030204" pitchFamily="49" charset="0"/>
              </a:rPr>
              <a:t>coefs</a:t>
            </a:r>
            <a:r>
              <a:rPr lang="en-US" sz="1400" dirty="0">
                <a:latin typeface="Consolas" panose="020B0609020204030204" pitchFamily="49" charset="0"/>
              </a:rPr>
              <a:t>")[:]</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print((</a:t>
            </a:r>
            <a:r>
              <a:rPr lang="en-US" sz="1400" dirty="0" err="1">
                <a:latin typeface="Consolas" panose="020B0609020204030204" pitchFamily="49" charset="0"/>
              </a:rPr>
              <a:t>np.round</a:t>
            </a:r>
            <a:r>
              <a:rPr lang="en-US" sz="1400" dirty="0">
                <a:latin typeface="Consolas" panose="020B0609020204030204" pitchFamily="49" charset="0"/>
              </a:rPr>
              <a:t>(</a:t>
            </a:r>
            <a:r>
              <a:rPr lang="en-US" sz="1400" dirty="0" err="1">
                <a:latin typeface="Consolas" panose="020B0609020204030204" pitchFamily="49" charset="0"/>
              </a:rPr>
              <a:t>t_trace.mean</a:t>
            </a:r>
            <a:r>
              <a:rPr lang="en-US" sz="1400" dirty="0">
                <a:latin typeface="Consolas" panose="020B0609020204030204" pitchFamily="49" charset="0"/>
              </a:rPr>
              <a:t>(axis=0)) == </a:t>
            </a:r>
            <a:r>
              <a:rPr lang="en-US" sz="1400" dirty="0" err="1">
                <a:latin typeface="Consolas" panose="020B0609020204030204" pitchFamily="49" charset="0"/>
              </a:rPr>
              <a:t>training_labels</a:t>
            </a:r>
            <a:r>
              <a:rPr lang="en-US" sz="1400" dirty="0">
                <a:latin typeface="Consolas" panose="020B0609020204030204" pitchFamily="49" charset="0"/>
              </a:rPr>
              <a:t>).mean())</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include = </a:t>
            </a:r>
            <a:r>
              <a:rPr lang="en-US" sz="1400" dirty="0" err="1">
                <a:latin typeface="Consolas" panose="020B0609020204030204" pitchFamily="49" charset="0"/>
              </a:rPr>
              <a:t>include_trace.mean</a:t>
            </a:r>
            <a:r>
              <a:rPr lang="en-US" sz="1400" dirty="0">
                <a:latin typeface="Consolas" panose="020B0609020204030204" pitchFamily="49" charset="0"/>
              </a:rPr>
              <a:t>(axis=0)</a:t>
            </a:r>
          </a:p>
          <a:p>
            <a:pPr marL="0" indent="0">
              <a:buNone/>
            </a:pPr>
            <a:r>
              <a:rPr lang="en-US" sz="1400" dirty="0" err="1">
                <a:latin typeface="Consolas" panose="020B0609020204030204" pitchFamily="49" charset="0"/>
              </a:rPr>
              <a:t>coef</a:t>
            </a:r>
            <a:r>
              <a:rPr lang="en-US" sz="1400" dirty="0">
                <a:latin typeface="Consolas" panose="020B0609020204030204" pitchFamily="49" charset="0"/>
              </a:rPr>
              <a:t> = </a:t>
            </a:r>
            <a:r>
              <a:rPr lang="en-US" sz="1400" dirty="0" err="1">
                <a:latin typeface="Consolas" panose="020B0609020204030204" pitchFamily="49" charset="0"/>
              </a:rPr>
              <a:t>coef_trace.mean</a:t>
            </a:r>
            <a:r>
              <a:rPr lang="en-US" sz="1400" dirty="0">
                <a:latin typeface="Consolas" panose="020B0609020204030204" pitchFamily="49" charset="0"/>
              </a:rPr>
              <a:t>(axis=0)</a:t>
            </a:r>
          </a:p>
          <a:p>
            <a:pPr marL="0" indent="0">
              <a:buNone/>
            </a:pPr>
            <a:endParaRPr lang="en-US" sz="1400" dirty="0">
              <a:latin typeface="Consolas" panose="020B0609020204030204" pitchFamily="49" charset="0"/>
            </a:endParaRPr>
          </a:p>
          <a:p>
            <a:pPr marL="0" indent="0">
              <a:buNone/>
            </a:pPr>
            <a:r>
              <a:rPr lang="en-US" sz="1400" dirty="0" err="1">
                <a:latin typeface="Consolas" panose="020B0609020204030204" pitchFamily="49" charset="0"/>
              </a:rPr>
              <a:t>yh</a:t>
            </a:r>
            <a:r>
              <a:rPr lang="en-US" sz="1400" dirty="0">
                <a:latin typeface="Consolas" panose="020B0609020204030204" pitchFamily="49" charset="0"/>
              </a:rPr>
              <a:t> = np.dot(include * </a:t>
            </a:r>
            <a:r>
              <a:rPr lang="en-US" sz="1400" dirty="0" err="1">
                <a:latin typeface="Consolas" panose="020B0609020204030204" pitchFamily="49" charset="0"/>
              </a:rPr>
              <a:t>training_data</a:t>
            </a:r>
            <a:r>
              <a:rPr lang="en-US" sz="1400" dirty="0">
                <a:latin typeface="Consolas" panose="020B0609020204030204" pitchFamily="49" charset="0"/>
              </a:rPr>
              <a:t>, </a:t>
            </a:r>
            <a:r>
              <a:rPr lang="en-US" sz="1400" dirty="0" err="1">
                <a:latin typeface="Consolas" panose="020B0609020204030204" pitchFamily="49" charset="0"/>
              </a:rPr>
              <a:t>coef</a:t>
            </a:r>
            <a:r>
              <a:rPr lang="en-US" sz="1400" dirty="0">
                <a:latin typeface="Consolas" panose="020B0609020204030204" pitchFamily="49" charset="0"/>
              </a:rPr>
              <a:t>)</a:t>
            </a:r>
          </a:p>
          <a:p>
            <a:pPr marL="0" indent="0">
              <a:buNone/>
            </a:pPr>
            <a:r>
              <a:rPr lang="en-US" sz="1400" dirty="0" err="1">
                <a:latin typeface="Consolas" panose="020B0609020204030204" pitchFamily="49" charset="0"/>
              </a:rPr>
              <a:t>yh</a:t>
            </a:r>
            <a:r>
              <a:rPr lang="en-US" sz="1400" dirty="0">
                <a:latin typeface="Consolas" panose="020B0609020204030204" pitchFamily="49" charset="0"/>
              </a:rPr>
              <a:t> = </a:t>
            </a:r>
            <a:r>
              <a:rPr lang="en-US" sz="1400" dirty="0" err="1">
                <a:latin typeface="Consolas" panose="020B0609020204030204" pitchFamily="49" charset="0"/>
              </a:rPr>
              <a:t>yh</a:t>
            </a:r>
            <a:r>
              <a:rPr lang="en-US" sz="1400" dirty="0">
                <a:latin typeface="Consolas" panose="020B0609020204030204" pitchFamily="49" charset="0"/>
              </a:rPr>
              <a:t> - </a:t>
            </a:r>
            <a:r>
              <a:rPr lang="en-US" sz="1400" dirty="0" err="1">
                <a:latin typeface="Consolas" panose="020B0609020204030204" pitchFamily="49" charset="0"/>
              </a:rPr>
              <a:t>yh.mean</a:t>
            </a:r>
            <a:r>
              <a:rPr lang="en-US" sz="1400" dirty="0">
                <a:latin typeface="Consolas" panose="020B0609020204030204" pitchFamily="49" charset="0"/>
              </a:rPr>
              <a:t>()</a:t>
            </a:r>
          </a:p>
          <a:p>
            <a:pPr marL="0" indent="0">
              <a:buNone/>
            </a:pPr>
            <a:r>
              <a:rPr lang="en-US" sz="1400" dirty="0">
                <a:latin typeface="Consolas" panose="020B0609020204030204" pitchFamily="49" charset="0"/>
              </a:rPr>
              <a:t>print(</a:t>
            </a:r>
            <a:r>
              <a:rPr lang="en-US" sz="1400" dirty="0" err="1">
                <a:latin typeface="Consolas" panose="020B0609020204030204" pitchFamily="49" charset="0"/>
              </a:rPr>
              <a:t>metrics.roc_auc_score</a:t>
            </a:r>
            <a:r>
              <a:rPr lang="en-US" sz="1400" dirty="0">
                <a:latin typeface="Consolas" panose="020B0609020204030204" pitchFamily="49" charset="0"/>
              </a:rPr>
              <a:t>(</a:t>
            </a:r>
            <a:r>
              <a:rPr lang="en-US" sz="1400" dirty="0" err="1">
                <a:latin typeface="Consolas" panose="020B0609020204030204" pitchFamily="49" charset="0"/>
              </a:rPr>
              <a:t>training_labels</a:t>
            </a:r>
            <a:r>
              <a:rPr lang="en-US" sz="1400" dirty="0">
                <a:latin typeface="Consolas" panose="020B0609020204030204" pitchFamily="49" charset="0"/>
              </a:rPr>
              <a:t>, </a:t>
            </a:r>
            <a:r>
              <a:rPr lang="en-US" sz="1400" dirty="0" err="1">
                <a:latin typeface="Consolas" panose="020B0609020204030204" pitchFamily="49" charset="0"/>
              </a:rPr>
              <a:t>yh</a:t>
            </a:r>
            <a:r>
              <a:rPr lang="en-US" sz="1400" dirty="0">
                <a:latin typeface="Consolas" panose="020B0609020204030204" pitchFamily="49" charset="0"/>
              </a:rPr>
              <a:t>))</a:t>
            </a:r>
          </a:p>
          <a:p>
            <a:pPr marL="0" indent="0">
              <a:buNone/>
            </a:pPr>
            <a:r>
              <a:rPr lang="en-US" sz="1400" dirty="0" err="1">
                <a:latin typeface="Consolas" panose="020B0609020204030204" pitchFamily="49" charset="0"/>
              </a:rPr>
              <a:t>yh</a:t>
            </a:r>
            <a:r>
              <a:rPr lang="en-US" sz="1400" dirty="0">
                <a:latin typeface="Consolas" panose="020B0609020204030204" pitchFamily="49" charset="0"/>
              </a:rPr>
              <a:t> = 0.5 * (</a:t>
            </a:r>
            <a:r>
              <a:rPr lang="en-US" sz="1400" dirty="0" err="1">
                <a:latin typeface="Consolas" panose="020B0609020204030204" pitchFamily="49" charset="0"/>
              </a:rPr>
              <a:t>np.sign</a:t>
            </a:r>
            <a:r>
              <a:rPr lang="en-US" sz="1400" dirty="0">
                <a:latin typeface="Consolas" panose="020B0609020204030204" pitchFamily="49" charset="0"/>
              </a:rPr>
              <a:t>(</a:t>
            </a:r>
            <a:r>
              <a:rPr lang="en-US" sz="1400" dirty="0" err="1">
                <a:latin typeface="Consolas" panose="020B0609020204030204" pitchFamily="49" charset="0"/>
              </a:rPr>
              <a:t>yh</a:t>
            </a:r>
            <a:r>
              <a:rPr lang="en-US" sz="1400" dirty="0">
                <a:latin typeface="Consolas" panose="020B0609020204030204" pitchFamily="49" charset="0"/>
              </a:rPr>
              <a:t>) + 1)</a:t>
            </a:r>
          </a:p>
          <a:p>
            <a:pPr marL="0" indent="0">
              <a:buNone/>
            </a:pPr>
            <a:r>
              <a:rPr lang="en-US" sz="1400" dirty="0">
                <a:latin typeface="Consolas" panose="020B0609020204030204" pitchFamily="49" charset="0"/>
              </a:rPr>
              <a:t>print((</a:t>
            </a:r>
            <a:r>
              <a:rPr lang="en-US" sz="1400" dirty="0" err="1">
                <a:latin typeface="Consolas" panose="020B0609020204030204" pitchFamily="49" charset="0"/>
              </a:rPr>
              <a:t>yh</a:t>
            </a:r>
            <a:r>
              <a:rPr lang="en-US" sz="1400" dirty="0">
                <a:latin typeface="Consolas" panose="020B0609020204030204" pitchFamily="49" charset="0"/>
              </a:rPr>
              <a:t> == </a:t>
            </a:r>
            <a:r>
              <a:rPr lang="en-US" sz="1400" dirty="0" err="1">
                <a:latin typeface="Consolas" panose="020B0609020204030204" pitchFamily="49" charset="0"/>
              </a:rPr>
              <a:t>training_labels</a:t>
            </a:r>
            <a:r>
              <a:rPr lang="en-US" sz="1400" dirty="0">
                <a:latin typeface="Consolas" panose="020B0609020204030204" pitchFamily="49" charset="0"/>
              </a:rPr>
              <a:t>).mean())</a:t>
            </a:r>
          </a:p>
          <a:p>
            <a:pPr marL="0" indent="0">
              <a:buNone/>
            </a:pPr>
            <a:endParaRPr lang="en-US" sz="1400" dirty="0">
              <a:latin typeface="Consolas" panose="020B0609020204030204" pitchFamily="49" charset="0"/>
            </a:endParaRPr>
          </a:p>
          <a:p>
            <a:pPr marL="0" indent="0">
              <a:buNone/>
            </a:pPr>
            <a:r>
              <a:rPr lang="en-US" sz="1400" dirty="0" err="1">
                <a:latin typeface="Consolas" panose="020B0609020204030204" pitchFamily="49" charset="0"/>
              </a:rPr>
              <a:t>yt</a:t>
            </a:r>
            <a:r>
              <a:rPr lang="en-US" sz="1400" dirty="0">
                <a:latin typeface="Consolas" panose="020B0609020204030204" pitchFamily="49" charset="0"/>
              </a:rPr>
              <a:t> = np.dot(include * </a:t>
            </a:r>
            <a:r>
              <a:rPr lang="en-US" sz="1400" dirty="0" err="1">
                <a:latin typeface="Consolas" panose="020B0609020204030204" pitchFamily="49" charset="0"/>
              </a:rPr>
              <a:t>testing_data</a:t>
            </a:r>
            <a:r>
              <a:rPr lang="en-US" sz="1400" dirty="0">
                <a:latin typeface="Consolas" panose="020B0609020204030204" pitchFamily="49" charset="0"/>
              </a:rPr>
              <a:t>, </a:t>
            </a:r>
            <a:r>
              <a:rPr lang="en-US" sz="1400" dirty="0" err="1">
                <a:latin typeface="Consolas" panose="020B0609020204030204" pitchFamily="49" charset="0"/>
              </a:rPr>
              <a:t>coef</a:t>
            </a:r>
            <a:r>
              <a:rPr lang="en-US" sz="1400" dirty="0">
                <a:latin typeface="Consolas" panose="020B0609020204030204" pitchFamily="49" charset="0"/>
              </a:rPr>
              <a:t>)</a:t>
            </a:r>
          </a:p>
          <a:p>
            <a:pPr marL="0" indent="0">
              <a:buNone/>
            </a:pPr>
            <a:r>
              <a:rPr lang="en-US" sz="1400" dirty="0" err="1">
                <a:latin typeface="Consolas" panose="020B0609020204030204" pitchFamily="49" charset="0"/>
              </a:rPr>
              <a:t>yt</a:t>
            </a:r>
            <a:r>
              <a:rPr lang="en-US" sz="1400" dirty="0">
                <a:latin typeface="Consolas" panose="020B0609020204030204" pitchFamily="49" charset="0"/>
              </a:rPr>
              <a:t> = </a:t>
            </a:r>
            <a:r>
              <a:rPr lang="en-US" sz="1400" dirty="0" err="1">
                <a:latin typeface="Consolas" panose="020B0609020204030204" pitchFamily="49" charset="0"/>
              </a:rPr>
              <a:t>yt</a:t>
            </a:r>
            <a:r>
              <a:rPr lang="en-US" sz="1400" dirty="0">
                <a:latin typeface="Consolas" panose="020B0609020204030204" pitchFamily="49" charset="0"/>
              </a:rPr>
              <a:t> - </a:t>
            </a:r>
            <a:r>
              <a:rPr lang="en-US" sz="1400" dirty="0" err="1">
                <a:latin typeface="Consolas" panose="020B0609020204030204" pitchFamily="49" charset="0"/>
              </a:rPr>
              <a:t>yt.mean</a:t>
            </a:r>
            <a:r>
              <a:rPr lang="en-US" sz="1400" dirty="0">
                <a:latin typeface="Consolas" panose="020B0609020204030204" pitchFamily="49" charset="0"/>
              </a:rPr>
              <a:t>()</a:t>
            </a:r>
          </a:p>
          <a:p>
            <a:pPr marL="0" indent="0">
              <a:buNone/>
            </a:pPr>
            <a:r>
              <a:rPr lang="en-US" sz="1400" dirty="0">
                <a:latin typeface="Consolas" panose="020B0609020204030204" pitchFamily="49" charset="0"/>
              </a:rPr>
              <a:t>print(</a:t>
            </a:r>
            <a:r>
              <a:rPr lang="en-US" sz="1400" dirty="0" err="1">
                <a:latin typeface="Consolas" panose="020B0609020204030204" pitchFamily="49" charset="0"/>
              </a:rPr>
              <a:t>metrics.roc_auc_score</a:t>
            </a:r>
            <a:r>
              <a:rPr lang="en-US" sz="1400" dirty="0">
                <a:latin typeface="Consolas" panose="020B0609020204030204" pitchFamily="49" charset="0"/>
              </a:rPr>
              <a:t>(</a:t>
            </a:r>
            <a:r>
              <a:rPr lang="en-US" sz="1400" dirty="0" err="1">
                <a:latin typeface="Consolas" panose="020B0609020204030204" pitchFamily="49" charset="0"/>
              </a:rPr>
              <a:t>testing_labels</a:t>
            </a:r>
            <a:r>
              <a:rPr lang="en-US" sz="1400" dirty="0">
                <a:latin typeface="Consolas" panose="020B0609020204030204" pitchFamily="49" charset="0"/>
              </a:rPr>
              <a:t>, </a:t>
            </a:r>
            <a:r>
              <a:rPr lang="en-US" sz="1400" dirty="0" err="1">
                <a:latin typeface="Consolas" panose="020B0609020204030204" pitchFamily="49" charset="0"/>
              </a:rPr>
              <a:t>yt</a:t>
            </a:r>
            <a:r>
              <a:rPr lang="en-US" sz="1400" dirty="0">
                <a:latin typeface="Consolas" panose="020B0609020204030204" pitchFamily="49" charset="0"/>
              </a:rPr>
              <a:t>))</a:t>
            </a:r>
          </a:p>
          <a:p>
            <a:pPr marL="0" indent="0">
              <a:buNone/>
            </a:pPr>
            <a:r>
              <a:rPr lang="en-US" sz="1400" dirty="0" err="1">
                <a:latin typeface="Consolas" panose="020B0609020204030204" pitchFamily="49" charset="0"/>
              </a:rPr>
              <a:t>yt</a:t>
            </a:r>
            <a:r>
              <a:rPr lang="en-US" sz="1400" dirty="0">
                <a:latin typeface="Consolas" panose="020B0609020204030204" pitchFamily="49" charset="0"/>
              </a:rPr>
              <a:t> = 0.5 * (</a:t>
            </a:r>
            <a:r>
              <a:rPr lang="en-US" sz="1400" dirty="0" err="1">
                <a:latin typeface="Consolas" panose="020B0609020204030204" pitchFamily="49" charset="0"/>
              </a:rPr>
              <a:t>np.sign</a:t>
            </a:r>
            <a:r>
              <a:rPr lang="en-US" sz="1400" dirty="0">
                <a:latin typeface="Consolas" panose="020B0609020204030204" pitchFamily="49" charset="0"/>
              </a:rPr>
              <a:t>(</a:t>
            </a:r>
            <a:r>
              <a:rPr lang="en-US" sz="1400" dirty="0" err="1">
                <a:latin typeface="Consolas" panose="020B0609020204030204" pitchFamily="49" charset="0"/>
              </a:rPr>
              <a:t>yt</a:t>
            </a:r>
            <a:r>
              <a:rPr lang="en-US" sz="1400" dirty="0">
                <a:latin typeface="Consolas" panose="020B0609020204030204" pitchFamily="49" charset="0"/>
              </a:rPr>
              <a:t>) + 1)</a:t>
            </a:r>
          </a:p>
          <a:p>
            <a:pPr marL="0" indent="0">
              <a:buNone/>
            </a:pPr>
            <a:r>
              <a:rPr lang="en-US" sz="1400" dirty="0">
                <a:latin typeface="Consolas" panose="020B0609020204030204" pitchFamily="49" charset="0"/>
              </a:rPr>
              <a:t>print((</a:t>
            </a:r>
            <a:r>
              <a:rPr lang="en-US" sz="1400" dirty="0" err="1">
                <a:latin typeface="Consolas" panose="020B0609020204030204" pitchFamily="49" charset="0"/>
              </a:rPr>
              <a:t>yt</a:t>
            </a:r>
            <a:r>
              <a:rPr lang="en-US" sz="1400" dirty="0">
                <a:latin typeface="Consolas" panose="020B0609020204030204" pitchFamily="49" charset="0"/>
              </a:rPr>
              <a:t> == </a:t>
            </a:r>
            <a:r>
              <a:rPr lang="en-US" sz="1400" dirty="0" err="1">
                <a:latin typeface="Consolas" panose="020B0609020204030204" pitchFamily="49" charset="0"/>
              </a:rPr>
              <a:t>testing_labels</a:t>
            </a:r>
            <a:r>
              <a:rPr lang="en-US" sz="1400" dirty="0">
                <a:latin typeface="Consolas" panose="020B0609020204030204" pitchFamily="49" charset="0"/>
              </a:rPr>
              <a:t>).mean())</a:t>
            </a:r>
          </a:p>
        </p:txBody>
      </p:sp>
      <p:pic>
        <p:nvPicPr>
          <p:cNvPr id="3" name="Picture 2">
            <a:extLst>
              <a:ext uri="{FF2B5EF4-FFF2-40B4-BE49-F238E27FC236}">
                <a16:creationId xmlns:a16="http://schemas.microsoft.com/office/drawing/2014/main" id="{163EE7C2-BD98-4CD4-9120-1C356138DC3E}"/>
              </a:ext>
            </a:extLst>
          </p:cNvPr>
          <p:cNvPicPr>
            <a:picLocks noChangeAspect="1"/>
          </p:cNvPicPr>
          <p:nvPr/>
        </p:nvPicPr>
        <p:blipFill>
          <a:blip r:embed="rId2"/>
          <a:stretch>
            <a:fillRect/>
          </a:stretch>
        </p:blipFill>
        <p:spPr>
          <a:xfrm>
            <a:off x="1073151" y="3995531"/>
            <a:ext cx="2637539" cy="1742660"/>
          </a:xfrm>
          <a:prstGeom prst="rect">
            <a:avLst/>
          </a:prstGeom>
        </p:spPr>
      </p:pic>
    </p:spTree>
    <p:extLst>
      <p:ext uri="{BB962C8B-B14F-4D97-AF65-F5344CB8AC3E}">
        <p14:creationId xmlns:p14="http://schemas.microsoft.com/office/powerpoint/2010/main" val="1421780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2CB51AC-4BD8-429B-8C9F-B38C53F00ED3}"/>
              </a:ext>
            </a:extLst>
          </p:cNvPr>
          <p:cNvSpPr>
            <a:spLocks noGrp="1"/>
          </p:cNvSpPr>
          <p:nvPr>
            <p:ph type="title"/>
          </p:nvPr>
        </p:nvSpPr>
        <p:spPr/>
        <p:txBody>
          <a:bodyPr/>
          <a:lstStyle/>
          <a:p>
            <a:r>
              <a:rPr lang="en-US" dirty="0"/>
              <a:t>Loss Functions</a:t>
            </a:r>
          </a:p>
        </p:txBody>
      </p:sp>
      <p:sp>
        <p:nvSpPr>
          <p:cNvPr id="5" name="Content Placeholder 4">
            <a:extLst>
              <a:ext uri="{FF2B5EF4-FFF2-40B4-BE49-F238E27FC236}">
                <a16:creationId xmlns:a16="http://schemas.microsoft.com/office/drawing/2014/main" id="{C50E9FC8-FC61-44DB-AE9A-25A9EB9FB900}"/>
              </a:ext>
            </a:extLst>
          </p:cNvPr>
          <p:cNvSpPr>
            <a:spLocks noGrp="1"/>
          </p:cNvSpPr>
          <p:nvPr>
            <p:ph idx="1"/>
          </p:nvPr>
        </p:nvSpPr>
        <p:spPr>
          <a:xfrm>
            <a:off x="540985" y="2158403"/>
            <a:ext cx="6913700" cy="4441984"/>
          </a:xfrm>
        </p:spPr>
        <p:txBody>
          <a:bodyPr>
            <a:normAutofit/>
          </a:bodyPr>
          <a:lstStyle/>
          <a:p>
            <a:pPr marL="800100" lvl="2" indent="0" algn="just">
              <a:buNone/>
            </a:pPr>
            <a:r>
              <a:rPr lang="en-US" dirty="0"/>
              <a:t>A meteorologist is predicting the probability of a possible hurricane striking his city. He estimates, with 95% confidence, that the probability of it not striking is between 99% - 100%. He is very happy with his precision and advises the city that a major evacuation is unnecessary. Unfortunately, the hurricane does strike and the city is flooded</a:t>
            </a:r>
          </a:p>
          <a:p>
            <a:pPr marL="800100" lvl="2" indent="0" algn="just">
              <a:buNone/>
            </a:pPr>
            <a:endParaRPr lang="en-US" dirty="0"/>
          </a:p>
          <a:p>
            <a:pPr marL="0" indent="0" algn="just">
              <a:buNone/>
            </a:pPr>
            <a:r>
              <a:rPr lang="en-US" dirty="0"/>
              <a:t>Using a measure that emphasizes estimation accuracy, while an appealing and objective thing to do, misses the point of why you are even performing the statistical inference in the first place: results of inference. Furthermore, we’d like a method that stresses the importance  of payoffs of decisions, not the accuracy of estimation alone.  Nassim </a:t>
            </a:r>
            <a:r>
              <a:rPr lang="en-US" dirty="0" err="1"/>
              <a:t>Taleb</a:t>
            </a:r>
            <a:r>
              <a:rPr lang="en-US" dirty="0"/>
              <a:t> distills this quite succinctly: "I would rather be vaguely right than very precisely wrong."</a:t>
            </a:r>
          </a:p>
        </p:txBody>
      </p:sp>
      <p:pic>
        <p:nvPicPr>
          <p:cNvPr id="6" name="Picture 5">
            <a:extLst>
              <a:ext uri="{FF2B5EF4-FFF2-40B4-BE49-F238E27FC236}">
                <a16:creationId xmlns:a16="http://schemas.microsoft.com/office/drawing/2014/main" id="{9B016C86-64E1-419B-BFD9-943502EC8D81}"/>
              </a:ext>
            </a:extLst>
          </p:cNvPr>
          <p:cNvPicPr>
            <a:picLocks noChangeAspect="1"/>
          </p:cNvPicPr>
          <p:nvPr/>
        </p:nvPicPr>
        <p:blipFill>
          <a:blip r:embed="rId2"/>
          <a:stretch>
            <a:fillRect/>
          </a:stretch>
        </p:blipFill>
        <p:spPr>
          <a:xfrm>
            <a:off x="8379524" y="1976206"/>
            <a:ext cx="3002474" cy="4624181"/>
          </a:xfrm>
          <a:prstGeom prst="rect">
            <a:avLst/>
          </a:prstGeom>
        </p:spPr>
      </p:pic>
    </p:spTree>
    <p:extLst>
      <p:ext uri="{BB962C8B-B14F-4D97-AF65-F5344CB8AC3E}">
        <p14:creationId xmlns:p14="http://schemas.microsoft.com/office/powerpoint/2010/main" val="1439533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7AB70-C04E-4ACB-A402-7162758794F6}"/>
              </a:ext>
            </a:extLst>
          </p:cNvPr>
          <p:cNvSpPr>
            <a:spLocks noGrp="1"/>
          </p:cNvSpPr>
          <p:nvPr>
            <p:ph type="title"/>
          </p:nvPr>
        </p:nvSpPr>
        <p:spPr/>
        <p:txBody>
          <a:bodyPr/>
          <a:lstStyle/>
          <a:p>
            <a:r>
              <a:rPr lang="en-US" dirty="0"/>
              <a:t>The Results</a:t>
            </a:r>
          </a:p>
        </p:txBody>
      </p:sp>
      <p:pic>
        <p:nvPicPr>
          <p:cNvPr id="6" name="Picture 5" descr="A screenshot of a cell phone&#10;&#10;Description automatically generated">
            <a:extLst>
              <a:ext uri="{FF2B5EF4-FFF2-40B4-BE49-F238E27FC236}">
                <a16:creationId xmlns:a16="http://schemas.microsoft.com/office/drawing/2014/main" id="{C1DEEA06-DD0A-42C9-9B55-96E861F32987}"/>
              </a:ext>
            </a:extLst>
          </p:cNvPr>
          <p:cNvPicPr>
            <a:picLocks noChangeAspect="1"/>
          </p:cNvPicPr>
          <p:nvPr/>
        </p:nvPicPr>
        <p:blipFill>
          <a:blip r:embed="rId2"/>
          <a:stretch>
            <a:fillRect/>
          </a:stretch>
        </p:blipFill>
        <p:spPr>
          <a:xfrm>
            <a:off x="7529880" y="-6667"/>
            <a:ext cx="4662120" cy="3482021"/>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4AE6D50B-A32D-48E8-AFE1-4A8666ACCEA4}"/>
              </a:ext>
            </a:extLst>
          </p:cNvPr>
          <p:cNvPicPr>
            <a:picLocks noChangeAspect="1"/>
          </p:cNvPicPr>
          <p:nvPr/>
        </p:nvPicPr>
        <p:blipFill>
          <a:blip r:embed="rId3"/>
          <a:stretch>
            <a:fillRect/>
          </a:stretch>
        </p:blipFill>
        <p:spPr>
          <a:xfrm>
            <a:off x="7529882" y="3280634"/>
            <a:ext cx="4662118" cy="3482020"/>
          </a:xfrm>
          <a:prstGeom prst="rect">
            <a:avLst/>
          </a:prstGeom>
        </p:spPr>
      </p:pic>
      <p:sp>
        <p:nvSpPr>
          <p:cNvPr id="9" name="TextBox 8">
            <a:extLst>
              <a:ext uri="{FF2B5EF4-FFF2-40B4-BE49-F238E27FC236}">
                <a16:creationId xmlns:a16="http://schemas.microsoft.com/office/drawing/2014/main" id="{D09B7DC1-3C1D-450F-AB79-095DEC505FAB}"/>
              </a:ext>
            </a:extLst>
          </p:cNvPr>
          <p:cNvSpPr txBox="1"/>
          <p:nvPr/>
        </p:nvSpPr>
        <p:spPr>
          <a:xfrm>
            <a:off x="1073151" y="4041913"/>
            <a:ext cx="3644349" cy="1384995"/>
          </a:xfrm>
          <a:prstGeom prst="rect">
            <a:avLst/>
          </a:prstGeom>
          <a:noFill/>
        </p:spPr>
        <p:txBody>
          <a:bodyPr wrap="square" rtlCol="0">
            <a:spAutoFit/>
          </a:bodyPr>
          <a:lstStyle/>
          <a:p>
            <a:r>
              <a:rPr lang="en-US" sz="1400" dirty="0" err="1">
                <a:latin typeface="Consolas" panose="020B0609020204030204" pitchFamily="49" charset="0"/>
              </a:rPr>
              <a:t>plt.bar</a:t>
            </a:r>
            <a:r>
              <a:rPr lang="en-US" sz="1400" dirty="0">
                <a:latin typeface="Consolas" panose="020B0609020204030204" pitchFamily="49" charset="0"/>
              </a:rPr>
              <a:t>(range(200), </a:t>
            </a:r>
            <a:r>
              <a:rPr lang="en-US" sz="1400" dirty="0" err="1">
                <a:latin typeface="Consolas" panose="020B0609020204030204" pitchFamily="49" charset="0"/>
              </a:rPr>
              <a:t>isel</a:t>
            </a:r>
            <a:r>
              <a:rPr lang="en-US" sz="1400" dirty="0">
                <a:latin typeface="Consolas" panose="020B0609020204030204" pitchFamily="49" charset="0"/>
              </a:rPr>
              <a:t>)</a:t>
            </a:r>
          </a:p>
          <a:p>
            <a:r>
              <a:rPr lang="en-US" sz="1400" dirty="0" err="1">
                <a:latin typeface="Consolas" panose="020B0609020204030204" pitchFamily="49" charset="0"/>
              </a:rPr>
              <a:t>plt.show</a:t>
            </a:r>
            <a:r>
              <a:rPr lang="en-US" sz="1400" dirty="0">
                <a:latin typeface="Consolas" panose="020B0609020204030204" pitchFamily="49" charset="0"/>
              </a:rPr>
              <a:t>()</a:t>
            </a:r>
          </a:p>
          <a:p>
            <a:endParaRPr lang="en-US" sz="1400" dirty="0">
              <a:latin typeface="Consolas" panose="020B0609020204030204" pitchFamily="49" charset="0"/>
            </a:endParaRPr>
          </a:p>
          <a:p>
            <a:r>
              <a:rPr lang="en-US" sz="1400" dirty="0" err="1">
                <a:latin typeface="Consolas" panose="020B0609020204030204" pitchFamily="49" charset="0"/>
              </a:rPr>
              <a:t>plt.bar</a:t>
            </a:r>
            <a:r>
              <a:rPr lang="en-US" sz="1400" dirty="0">
                <a:latin typeface="Consolas" panose="020B0609020204030204" pitchFamily="49" charset="0"/>
              </a:rPr>
              <a:t>(range(200), include)</a:t>
            </a:r>
          </a:p>
          <a:p>
            <a:r>
              <a:rPr lang="en-US" sz="1400" dirty="0" err="1">
                <a:latin typeface="Consolas" panose="020B0609020204030204" pitchFamily="49" charset="0"/>
              </a:rPr>
              <a:t>plt.show</a:t>
            </a:r>
            <a:r>
              <a:rPr lang="en-US" sz="1400" dirty="0">
                <a:latin typeface="Consolas" panose="020B0609020204030204" pitchFamily="49" charset="0"/>
              </a:rPr>
              <a:t>()</a:t>
            </a:r>
          </a:p>
          <a:p>
            <a:endParaRPr lang="en-US" sz="1400" dirty="0">
              <a:latin typeface="Consolas" panose="020B0609020204030204" pitchFamily="49" charset="0"/>
            </a:endParaRPr>
          </a:p>
        </p:txBody>
      </p:sp>
    </p:spTree>
    <p:extLst>
      <p:ext uri="{BB962C8B-B14F-4D97-AF65-F5344CB8AC3E}">
        <p14:creationId xmlns:p14="http://schemas.microsoft.com/office/powerpoint/2010/main" val="42513351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35A10-D1D4-4FAD-9991-7CA5BF3E810B}"/>
              </a:ext>
            </a:extLst>
          </p:cNvPr>
          <p:cNvSpPr>
            <a:spLocks noGrp="1"/>
          </p:cNvSpPr>
          <p:nvPr>
            <p:ph type="title"/>
          </p:nvPr>
        </p:nvSpPr>
        <p:spPr/>
        <p:txBody>
          <a:bodyPr/>
          <a:lstStyle/>
          <a:p>
            <a:r>
              <a:rPr lang="en-US" dirty="0"/>
              <a:t>Winning the “Don’t Overfit!” Competition</a:t>
            </a:r>
          </a:p>
        </p:txBody>
      </p:sp>
      <p:sp>
        <p:nvSpPr>
          <p:cNvPr id="3" name="Content Placeholder 2">
            <a:extLst>
              <a:ext uri="{FF2B5EF4-FFF2-40B4-BE49-F238E27FC236}">
                <a16:creationId xmlns:a16="http://schemas.microsoft.com/office/drawing/2014/main" id="{C84953DB-80A3-4057-993D-C5E9398FAC36}"/>
              </a:ext>
            </a:extLst>
          </p:cNvPr>
          <p:cNvSpPr>
            <a:spLocks noGrp="1"/>
          </p:cNvSpPr>
          <p:nvPr>
            <p:ph idx="1"/>
          </p:nvPr>
        </p:nvSpPr>
        <p:spPr>
          <a:xfrm>
            <a:off x="1476789" y="2222288"/>
            <a:ext cx="5546864" cy="3356878"/>
          </a:xfrm>
        </p:spPr>
        <p:txBody>
          <a:bodyPr/>
          <a:lstStyle/>
          <a:p>
            <a:pPr marL="0" indent="0" algn="just">
              <a:buNone/>
            </a:pPr>
            <a:r>
              <a:rPr lang="en-US" dirty="0"/>
              <a:t>I had fun with this competition, and I would like to thank Phil Brierley for organizing it. If this post has coincidentally managed to convert any of you to the Bayesian religion  , I strongly recommend reading Jaynes’s “Probability Theory: The Logic of Science. (that’s how I first learned Bayesian analysis)</a:t>
            </a:r>
          </a:p>
        </p:txBody>
      </p:sp>
      <p:pic>
        <p:nvPicPr>
          <p:cNvPr id="5" name="Picture 4">
            <a:extLst>
              <a:ext uri="{FF2B5EF4-FFF2-40B4-BE49-F238E27FC236}">
                <a16:creationId xmlns:a16="http://schemas.microsoft.com/office/drawing/2014/main" id="{18B7F656-2C14-47C6-AD7D-34A702E81241}"/>
              </a:ext>
            </a:extLst>
          </p:cNvPr>
          <p:cNvPicPr>
            <a:picLocks noChangeAspect="1"/>
          </p:cNvPicPr>
          <p:nvPr/>
        </p:nvPicPr>
        <p:blipFill>
          <a:blip r:embed="rId2"/>
          <a:stretch>
            <a:fillRect/>
          </a:stretch>
        </p:blipFill>
        <p:spPr>
          <a:xfrm>
            <a:off x="0" y="1901687"/>
            <a:ext cx="1476789" cy="918891"/>
          </a:xfrm>
          <a:prstGeom prst="rect">
            <a:avLst/>
          </a:prstGeom>
        </p:spPr>
      </p:pic>
      <p:pic>
        <p:nvPicPr>
          <p:cNvPr id="6" name="Graphic 5" descr="Smiling Face with No Fill">
            <a:extLst>
              <a:ext uri="{FF2B5EF4-FFF2-40B4-BE49-F238E27FC236}">
                <a16:creationId xmlns:a16="http://schemas.microsoft.com/office/drawing/2014/main" id="{660C36C2-C695-45F0-BE1C-BFD20617204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27983" y="3705257"/>
            <a:ext cx="390939" cy="390939"/>
          </a:xfrm>
          <a:prstGeom prst="rect">
            <a:avLst/>
          </a:prstGeom>
        </p:spPr>
      </p:pic>
      <p:pic>
        <p:nvPicPr>
          <p:cNvPr id="7" name="Picture 6">
            <a:extLst>
              <a:ext uri="{FF2B5EF4-FFF2-40B4-BE49-F238E27FC236}">
                <a16:creationId xmlns:a16="http://schemas.microsoft.com/office/drawing/2014/main" id="{FB83A16E-1935-401A-A7C5-3D143567583F}"/>
              </a:ext>
            </a:extLst>
          </p:cNvPr>
          <p:cNvPicPr>
            <a:picLocks noChangeAspect="1"/>
          </p:cNvPicPr>
          <p:nvPr/>
        </p:nvPicPr>
        <p:blipFill>
          <a:blip r:embed="rId5"/>
          <a:stretch>
            <a:fillRect/>
          </a:stretch>
        </p:blipFill>
        <p:spPr>
          <a:xfrm>
            <a:off x="8174727" y="2006669"/>
            <a:ext cx="3343275" cy="4752975"/>
          </a:xfrm>
          <a:prstGeom prst="rect">
            <a:avLst/>
          </a:prstGeom>
        </p:spPr>
      </p:pic>
      <p:pic>
        <p:nvPicPr>
          <p:cNvPr id="8" name="Picture 7">
            <a:extLst>
              <a:ext uri="{FF2B5EF4-FFF2-40B4-BE49-F238E27FC236}">
                <a16:creationId xmlns:a16="http://schemas.microsoft.com/office/drawing/2014/main" id="{A75D27CC-33AC-4643-BC37-2CB56B326EE4}"/>
              </a:ext>
            </a:extLst>
          </p:cNvPr>
          <p:cNvPicPr>
            <a:picLocks noChangeAspect="1"/>
          </p:cNvPicPr>
          <p:nvPr/>
        </p:nvPicPr>
        <p:blipFill>
          <a:blip r:embed="rId6"/>
          <a:stretch>
            <a:fillRect/>
          </a:stretch>
        </p:blipFill>
        <p:spPr>
          <a:xfrm>
            <a:off x="5548293" y="5439479"/>
            <a:ext cx="1475360" cy="920576"/>
          </a:xfrm>
          <a:prstGeom prst="rect">
            <a:avLst/>
          </a:prstGeom>
        </p:spPr>
      </p:pic>
    </p:spTree>
    <p:extLst>
      <p:ext uri="{BB962C8B-B14F-4D97-AF65-F5344CB8AC3E}">
        <p14:creationId xmlns:p14="http://schemas.microsoft.com/office/powerpoint/2010/main" val="27929661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30142-CFFB-4ECC-B59A-B0531D5D537A}"/>
              </a:ext>
            </a:extLst>
          </p:cNvPr>
          <p:cNvSpPr>
            <a:spLocks noGrp="1"/>
          </p:cNvSpPr>
          <p:nvPr>
            <p:ph type="title"/>
          </p:nvPr>
        </p:nvSpPr>
        <p:spPr>
          <a:xfrm>
            <a:off x="0" y="1"/>
            <a:ext cx="12192000" cy="1868556"/>
          </a:xfrm>
        </p:spPr>
        <p:txBody>
          <a:bodyPr/>
          <a:lstStyle/>
          <a:p>
            <a:r>
              <a:rPr lang="en-US" dirty="0"/>
              <a:t>Between Oct. 12, 2012 and Dec. 17, 2012, Kaggle hosted a prediction competition entitled “Observing Dark Worlds”</a:t>
            </a:r>
          </a:p>
        </p:txBody>
      </p:sp>
      <p:pic>
        <p:nvPicPr>
          <p:cNvPr id="3" name="Picture 2">
            <a:extLst>
              <a:ext uri="{FF2B5EF4-FFF2-40B4-BE49-F238E27FC236}">
                <a16:creationId xmlns:a16="http://schemas.microsoft.com/office/drawing/2014/main" id="{9760AFF7-F8ED-447D-8767-D2899A7F24CE}"/>
              </a:ext>
            </a:extLst>
          </p:cNvPr>
          <p:cNvPicPr>
            <a:picLocks noChangeAspect="1"/>
          </p:cNvPicPr>
          <p:nvPr/>
        </p:nvPicPr>
        <p:blipFill>
          <a:blip r:embed="rId2"/>
          <a:stretch>
            <a:fillRect/>
          </a:stretch>
        </p:blipFill>
        <p:spPr>
          <a:xfrm>
            <a:off x="2902225" y="2014330"/>
            <a:ext cx="9090992" cy="4844980"/>
          </a:xfrm>
          <a:prstGeom prst="rect">
            <a:avLst/>
          </a:prstGeom>
        </p:spPr>
      </p:pic>
    </p:spTree>
    <p:extLst>
      <p:ext uri="{BB962C8B-B14F-4D97-AF65-F5344CB8AC3E}">
        <p14:creationId xmlns:p14="http://schemas.microsoft.com/office/powerpoint/2010/main" val="24031902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BABAB-47C9-47A2-80E6-D49C53882B93}"/>
              </a:ext>
            </a:extLst>
          </p:cNvPr>
          <p:cNvSpPr>
            <a:spLocks noGrp="1"/>
          </p:cNvSpPr>
          <p:nvPr>
            <p:ph type="title"/>
          </p:nvPr>
        </p:nvSpPr>
        <p:spPr/>
        <p:txBody>
          <a:bodyPr/>
          <a:lstStyle/>
          <a:p>
            <a:r>
              <a:rPr lang="en-US" dirty="0"/>
              <a:t>Observing Dark Worlds</a:t>
            </a:r>
          </a:p>
        </p:txBody>
      </p:sp>
      <p:sp>
        <p:nvSpPr>
          <p:cNvPr id="3" name="Content Placeholder 2">
            <a:extLst>
              <a:ext uri="{FF2B5EF4-FFF2-40B4-BE49-F238E27FC236}">
                <a16:creationId xmlns:a16="http://schemas.microsoft.com/office/drawing/2014/main" id="{640684F1-153C-41B8-A581-0C664AF5FFC1}"/>
              </a:ext>
            </a:extLst>
          </p:cNvPr>
          <p:cNvSpPr>
            <a:spLocks noGrp="1"/>
          </p:cNvSpPr>
          <p:nvPr>
            <p:ph idx="1"/>
          </p:nvPr>
        </p:nvSpPr>
        <p:spPr>
          <a:xfrm>
            <a:off x="818712" y="2222287"/>
            <a:ext cx="10554574" cy="4635713"/>
          </a:xfrm>
        </p:spPr>
        <p:txBody>
          <a:bodyPr/>
          <a:lstStyle/>
          <a:p>
            <a:pPr marL="0" indent="0" algn="just">
              <a:buNone/>
            </a:pPr>
            <a:r>
              <a:rPr lang="en-US" dirty="0"/>
              <a:t>The goal of this competition was to detect clouds of dark matter floating around the universe through their effect on the light emitted by background galaxies.</a:t>
            </a:r>
          </a:p>
          <a:p>
            <a:pPr marL="0" indent="0" algn="just">
              <a:buNone/>
            </a:pPr>
            <a:endParaRPr lang="en-US" dirty="0"/>
          </a:p>
          <a:p>
            <a:pPr marL="400050" lvl="1" indent="0" algn="just">
              <a:buNone/>
            </a:pPr>
            <a:r>
              <a:rPr lang="en-US" dirty="0"/>
              <a:t>“There is more to the Universe than meets the eye. Out in the cosmos exists a form of matter that outnumbers the stuff we can see by almost 7 to 1, and we don’t know what it is. What we do know is that it does not emit or absorb light, so we call it Dark Matter. Such a vast amount of aggregated matter does not go unnoticed. In fact we observe that this stuff aggregates and forms massive structures called Dark Matter Halos. Although dark, it warps and bends spacetime such that any light from a background galaxy which passes close to the Dark Matter will have its path altered and changed. This bending causes the galaxy to appear as an ellipse in the sky.”</a:t>
            </a:r>
          </a:p>
        </p:txBody>
      </p:sp>
    </p:spTree>
    <p:extLst>
      <p:ext uri="{BB962C8B-B14F-4D97-AF65-F5344CB8AC3E}">
        <p14:creationId xmlns:p14="http://schemas.microsoft.com/office/powerpoint/2010/main" val="17696155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92807-4FB3-4F3E-9000-6406981F8665}"/>
              </a:ext>
            </a:extLst>
          </p:cNvPr>
          <p:cNvSpPr>
            <a:spLocks noGrp="1"/>
          </p:cNvSpPr>
          <p:nvPr>
            <p:ph type="title"/>
          </p:nvPr>
        </p:nvSpPr>
        <p:spPr>
          <a:xfrm>
            <a:off x="318052" y="447188"/>
            <a:ext cx="11648660" cy="970450"/>
          </a:xfrm>
        </p:spPr>
        <p:txBody>
          <a:bodyPr/>
          <a:lstStyle/>
          <a:p>
            <a:r>
              <a:rPr lang="en-US" dirty="0"/>
              <a:t>Use this “bending of light” to estimate where in the sky this dark matter is located.</a:t>
            </a:r>
          </a:p>
        </p:txBody>
      </p:sp>
      <p:pic>
        <p:nvPicPr>
          <p:cNvPr id="4" name="Picture 3">
            <a:extLst>
              <a:ext uri="{FF2B5EF4-FFF2-40B4-BE49-F238E27FC236}">
                <a16:creationId xmlns:a16="http://schemas.microsoft.com/office/drawing/2014/main" id="{E99AC14C-A555-4A68-8CB9-BEC810948231}"/>
              </a:ext>
            </a:extLst>
          </p:cNvPr>
          <p:cNvPicPr>
            <a:picLocks noChangeAspect="1"/>
          </p:cNvPicPr>
          <p:nvPr/>
        </p:nvPicPr>
        <p:blipFill>
          <a:blip r:embed="rId2"/>
          <a:stretch>
            <a:fillRect/>
          </a:stretch>
        </p:blipFill>
        <p:spPr>
          <a:xfrm>
            <a:off x="477078" y="2165206"/>
            <a:ext cx="11489634" cy="4692794"/>
          </a:xfrm>
          <a:prstGeom prst="rect">
            <a:avLst/>
          </a:prstGeom>
        </p:spPr>
      </p:pic>
    </p:spTree>
    <p:extLst>
      <p:ext uri="{BB962C8B-B14F-4D97-AF65-F5344CB8AC3E}">
        <p14:creationId xmlns:p14="http://schemas.microsoft.com/office/powerpoint/2010/main" val="28562421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151A7-F7FF-4341-93B9-07DACA9DC669}"/>
              </a:ext>
            </a:extLst>
          </p:cNvPr>
          <p:cNvSpPr>
            <a:spLocks noGrp="1"/>
          </p:cNvSpPr>
          <p:nvPr>
            <p:ph type="title"/>
          </p:nvPr>
        </p:nvSpPr>
        <p:spPr>
          <a:xfrm>
            <a:off x="810000" y="447188"/>
            <a:ext cx="10571998" cy="970450"/>
          </a:xfrm>
        </p:spPr>
        <p:txBody>
          <a:bodyPr/>
          <a:lstStyle/>
          <a:p>
            <a:r>
              <a:rPr lang="en-US" dirty="0"/>
              <a:t>Winning the “Observing Dark Worlds” Competition</a:t>
            </a:r>
          </a:p>
        </p:txBody>
      </p:sp>
      <p:sp>
        <p:nvSpPr>
          <p:cNvPr id="5" name="TextBox 4">
            <a:extLst>
              <a:ext uri="{FF2B5EF4-FFF2-40B4-BE49-F238E27FC236}">
                <a16:creationId xmlns:a16="http://schemas.microsoft.com/office/drawing/2014/main" id="{BDED8501-3327-4AE8-A125-E1542E4D828B}"/>
              </a:ext>
            </a:extLst>
          </p:cNvPr>
          <p:cNvSpPr txBox="1"/>
          <p:nvPr/>
        </p:nvSpPr>
        <p:spPr>
          <a:xfrm>
            <a:off x="106016" y="2252870"/>
            <a:ext cx="3405809" cy="3970318"/>
          </a:xfrm>
          <a:prstGeom prst="rect">
            <a:avLst/>
          </a:prstGeom>
          <a:noFill/>
        </p:spPr>
        <p:txBody>
          <a:bodyPr wrap="square" rtlCol="0">
            <a:spAutoFit/>
          </a:bodyPr>
          <a:lstStyle/>
          <a:p>
            <a:pPr algn="just"/>
            <a:r>
              <a:rPr lang="en-US" dirty="0"/>
              <a:t>“Although the description makes this sound like a physics problem, it is really one of statistics: given the noisy data (the elliptical galaxies) recover the model and parameters (position and mass of the dark matter) that generated them. </a:t>
            </a:r>
          </a:p>
          <a:p>
            <a:pPr algn="just"/>
            <a:endParaRPr lang="en-US" dirty="0"/>
          </a:p>
          <a:p>
            <a:pPr algn="just"/>
            <a:r>
              <a:rPr lang="en-US" b="1" dirty="0"/>
              <a:t>Bayesian analysis provided the winning recipe for solving this problem</a:t>
            </a:r>
            <a:r>
              <a:rPr lang="en-US" dirty="0"/>
              <a:t>.”</a:t>
            </a:r>
          </a:p>
        </p:txBody>
      </p:sp>
      <p:pic>
        <p:nvPicPr>
          <p:cNvPr id="3" name="Picture 2">
            <a:extLst>
              <a:ext uri="{FF2B5EF4-FFF2-40B4-BE49-F238E27FC236}">
                <a16:creationId xmlns:a16="http://schemas.microsoft.com/office/drawing/2014/main" id="{90101ED7-EB88-4AE0-88A6-BFF565B6DA41}"/>
              </a:ext>
            </a:extLst>
          </p:cNvPr>
          <p:cNvPicPr>
            <a:picLocks noChangeAspect="1"/>
          </p:cNvPicPr>
          <p:nvPr/>
        </p:nvPicPr>
        <p:blipFill>
          <a:blip r:embed="rId2"/>
          <a:stretch>
            <a:fillRect/>
          </a:stretch>
        </p:blipFill>
        <p:spPr>
          <a:xfrm>
            <a:off x="3662202" y="2060426"/>
            <a:ext cx="8529798" cy="4545895"/>
          </a:xfrm>
          <a:prstGeom prst="rect">
            <a:avLst/>
          </a:prstGeom>
        </p:spPr>
      </p:pic>
    </p:spTree>
    <p:extLst>
      <p:ext uri="{BB962C8B-B14F-4D97-AF65-F5344CB8AC3E}">
        <p14:creationId xmlns:p14="http://schemas.microsoft.com/office/powerpoint/2010/main" val="8142157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12679-AA04-4EEA-B99D-7B2855A6D237}"/>
              </a:ext>
            </a:extLst>
          </p:cNvPr>
          <p:cNvSpPr>
            <a:spLocks noGrp="1"/>
          </p:cNvSpPr>
          <p:nvPr>
            <p:ph type="title"/>
          </p:nvPr>
        </p:nvSpPr>
        <p:spPr/>
        <p:txBody>
          <a:bodyPr/>
          <a:lstStyle/>
          <a:p>
            <a:r>
              <a:rPr lang="en-US" dirty="0"/>
              <a:t>The Data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2498F11-ACC6-4FBA-9E70-71050F90C059}"/>
                  </a:ext>
                </a:extLst>
              </p:cNvPr>
              <p:cNvSpPr>
                <a:spLocks noGrp="1"/>
              </p:cNvSpPr>
              <p:nvPr>
                <p:ph idx="1"/>
              </p:nvPr>
            </p:nvSpPr>
            <p:spPr>
              <a:xfrm>
                <a:off x="354886" y="2116271"/>
                <a:ext cx="7993984" cy="2296704"/>
              </a:xfrm>
            </p:spPr>
            <p:txBody>
              <a:bodyPr>
                <a:normAutofit lnSpcReduction="10000"/>
              </a:bodyPr>
              <a:lstStyle/>
              <a:p>
                <a:pPr marL="0" indent="0" algn="just">
                  <a:buNone/>
                </a:pPr>
                <a:r>
                  <a:rPr lang="en-US" dirty="0"/>
                  <a:t>The dataset is actually 300 separate files, each representing a sky. In each file, or sky, are between 300 and 720 galaxies. Each galaxy has an </a:t>
                </a:r>
                <a14:m>
                  <m:oMath xmlns:m="http://schemas.openxmlformats.org/officeDocument/2006/math">
                    <m:r>
                      <a:rPr lang="en-US" b="0" i="1" smtClean="0">
                        <a:latin typeface="Cambria Math" panose="02040503050406030204" pitchFamily="18" charset="0"/>
                      </a:rPr>
                      <m:t>𝑥</m:t>
                    </m:r>
                  </m:oMath>
                </a14:m>
                <a:r>
                  <a:rPr lang="en-US" dirty="0"/>
                  <a:t> and </a:t>
                </a:r>
                <a14:m>
                  <m:oMath xmlns:m="http://schemas.openxmlformats.org/officeDocument/2006/math">
                    <m:r>
                      <a:rPr lang="en-US" b="0" i="1" smtClean="0">
                        <a:latin typeface="Cambria Math" panose="02040503050406030204" pitchFamily="18" charset="0"/>
                      </a:rPr>
                      <m:t>𝑦</m:t>
                    </m:r>
                  </m:oMath>
                </a14:m>
                <a:r>
                  <a:rPr lang="en-US" dirty="0"/>
                  <a:t> position associated with it, ranging from 0 to 4200, and measures of ellipticity: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1</m:t>
                        </m:r>
                      </m:sub>
                    </m:sSub>
                  </m:oMath>
                </a14:m>
                <a:r>
                  <a:rPr lang="en-US" dirty="0"/>
                  <a:t> and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2</m:t>
                        </m:r>
                      </m:sub>
                    </m:sSub>
                  </m:oMath>
                </a14:m>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1</m:t>
                        </m:r>
                      </m:sub>
                    </m:sSub>
                  </m:oMath>
                </a14:m>
                <a:r>
                  <a:rPr lang="en-US" dirty="0"/>
                  <a:t> describes how elongated the galaxy is in the </a:t>
                </a:r>
                <a14:m>
                  <m:oMath xmlns:m="http://schemas.openxmlformats.org/officeDocument/2006/math">
                    <m:r>
                      <a:rPr lang="en-US" b="0" i="1" smtClean="0">
                        <a:latin typeface="Cambria Math" panose="02040503050406030204" pitchFamily="18" charset="0"/>
                      </a:rPr>
                      <m:t>𝑥</m:t>
                    </m:r>
                  </m:oMath>
                </a14:m>
                <a:r>
                  <a:rPr lang="en-US" dirty="0"/>
                  <a:t> and </a:t>
                </a:r>
                <a14:m>
                  <m:oMath xmlns:m="http://schemas.openxmlformats.org/officeDocument/2006/math">
                    <m:r>
                      <a:rPr lang="en-US" b="0" i="1" smtClean="0">
                        <a:latin typeface="Cambria Math" panose="02040503050406030204" pitchFamily="18" charset="0"/>
                      </a:rPr>
                      <m:t>𝑦</m:t>
                    </m:r>
                  </m:oMath>
                </a14:m>
                <a:r>
                  <a:rPr lang="en-US" dirty="0"/>
                  <a:t> direction, while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2</m:t>
                        </m:r>
                      </m:sub>
                    </m:sSub>
                  </m:oMath>
                </a14:m>
                <a:r>
                  <a:rPr lang="en-US" dirty="0"/>
                  <a:t> describes how elongated the galaxy is along a 45-degree angle.  But for our purposes it does not matter besides for visualization purposes. </a:t>
                </a:r>
              </a:p>
              <a:p>
                <a:pPr marL="0" indent="0" algn="just">
                  <a:buNone/>
                </a:pPr>
                <a:r>
                  <a:rPr lang="en-US" dirty="0"/>
                  <a:t>Each sky has one, two or three dark matter halos in it. </a:t>
                </a:r>
              </a:p>
            </p:txBody>
          </p:sp>
        </mc:Choice>
        <mc:Fallback xmlns="">
          <p:sp>
            <p:nvSpPr>
              <p:cNvPr id="3" name="Content Placeholder 2">
                <a:extLst>
                  <a:ext uri="{FF2B5EF4-FFF2-40B4-BE49-F238E27FC236}">
                    <a16:creationId xmlns:a16="http://schemas.microsoft.com/office/drawing/2014/main" id="{A2498F11-ACC6-4FBA-9E70-71050F90C059}"/>
                  </a:ext>
                </a:extLst>
              </p:cNvPr>
              <p:cNvSpPr>
                <a:spLocks noGrp="1" noRot="1" noChangeAspect="1" noMove="1" noResize="1" noEditPoints="1" noAdjustHandles="1" noChangeArrowheads="1" noChangeShapeType="1" noTextEdit="1"/>
              </p:cNvSpPr>
              <p:nvPr>
                <p:ph idx="1"/>
              </p:nvPr>
            </p:nvSpPr>
            <p:spPr>
              <a:xfrm>
                <a:off x="354886" y="2116271"/>
                <a:ext cx="7993984" cy="2296704"/>
              </a:xfrm>
              <a:blipFill>
                <a:blip r:embed="rId2"/>
                <a:stretch>
                  <a:fillRect l="-610" t="-531" r="-610" b="-1857"/>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70163027-81F2-4987-9D8F-4776D23034F0}"/>
              </a:ext>
            </a:extLst>
          </p:cNvPr>
          <p:cNvPicPr>
            <a:picLocks noChangeAspect="1"/>
          </p:cNvPicPr>
          <p:nvPr/>
        </p:nvPicPr>
        <p:blipFill>
          <a:blip r:embed="rId3"/>
          <a:stretch>
            <a:fillRect/>
          </a:stretch>
        </p:blipFill>
        <p:spPr>
          <a:xfrm>
            <a:off x="8942882" y="2116269"/>
            <a:ext cx="2834549" cy="2097921"/>
          </a:xfrm>
          <a:prstGeom prst="rect">
            <a:avLst/>
          </a:prstGeom>
        </p:spPr>
      </p:pic>
      <p:sp>
        <p:nvSpPr>
          <p:cNvPr id="5" name="TextBox 4">
            <a:extLst>
              <a:ext uri="{FF2B5EF4-FFF2-40B4-BE49-F238E27FC236}">
                <a16:creationId xmlns:a16="http://schemas.microsoft.com/office/drawing/2014/main" id="{75F91360-ED1B-42C1-B128-8360E9F960C1}"/>
              </a:ext>
            </a:extLst>
          </p:cNvPr>
          <p:cNvSpPr txBox="1"/>
          <p:nvPr/>
        </p:nvSpPr>
        <p:spPr>
          <a:xfrm>
            <a:off x="217200" y="4758934"/>
            <a:ext cx="4134678" cy="1384995"/>
          </a:xfrm>
          <a:prstGeom prst="rect">
            <a:avLst/>
          </a:prstGeom>
          <a:noFill/>
        </p:spPr>
        <p:txBody>
          <a:bodyPr wrap="square" rtlCol="0">
            <a:spAutoFit/>
          </a:bodyPr>
          <a:lstStyle/>
          <a:p>
            <a:r>
              <a:rPr lang="en-US" sz="1200" dirty="0">
                <a:latin typeface="Consolas" panose="020B0609020204030204" pitchFamily="49" charset="0"/>
              </a:rPr>
              <a:t>Training_Sky3.csv</a:t>
            </a:r>
          </a:p>
          <a:p>
            <a:endParaRPr lang="en-US" sz="1200" dirty="0">
              <a:latin typeface="Consolas" panose="020B0609020204030204" pitchFamily="49" charset="0"/>
            </a:endParaRPr>
          </a:p>
          <a:p>
            <a:endParaRPr lang="en-US" sz="1200" dirty="0">
              <a:latin typeface="Consolas" panose="020B0609020204030204" pitchFamily="49" charset="0"/>
            </a:endParaRPr>
          </a:p>
          <a:p>
            <a:r>
              <a:rPr lang="en-US" sz="1200" dirty="0">
                <a:latin typeface="Consolas" panose="020B0609020204030204" pitchFamily="49" charset="0"/>
              </a:rPr>
              <a:t>GalaxyID,x,y,e1,e2</a:t>
            </a:r>
          </a:p>
          <a:p>
            <a:r>
              <a:rPr lang="en-US" sz="1200" dirty="0">
                <a:latin typeface="Consolas" panose="020B0609020204030204" pitchFamily="49" charset="0"/>
              </a:rPr>
              <a:t>Galaxy1,162.69,1600.06,0.114664,-0.190326</a:t>
            </a:r>
          </a:p>
          <a:p>
            <a:r>
              <a:rPr lang="en-US" sz="1200" dirty="0">
                <a:latin typeface="Consolas" panose="020B0609020204030204" pitchFamily="49" charset="0"/>
              </a:rPr>
              <a:t>Galaxy2,2272.28,540.04,0.623555,0.214979</a:t>
            </a:r>
          </a:p>
          <a:p>
            <a:r>
              <a:rPr lang="en-US" sz="1200" dirty="0">
                <a:latin typeface="Consolas" panose="020B0609020204030204" pitchFamily="49" charset="0"/>
              </a:rPr>
              <a:t>Galaxy3,3553.64,2697.71,0.283527,-0.301870</a:t>
            </a:r>
          </a:p>
        </p:txBody>
      </p:sp>
      <p:sp>
        <p:nvSpPr>
          <p:cNvPr id="6" name="TextBox 5">
            <a:extLst>
              <a:ext uri="{FF2B5EF4-FFF2-40B4-BE49-F238E27FC236}">
                <a16:creationId xmlns:a16="http://schemas.microsoft.com/office/drawing/2014/main" id="{CE9A50E4-81AB-4055-80E2-64BA60DCA2CD}"/>
              </a:ext>
            </a:extLst>
          </p:cNvPr>
          <p:cNvSpPr txBox="1"/>
          <p:nvPr/>
        </p:nvSpPr>
        <p:spPr>
          <a:xfrm>
            <a:off x="5248030" y="4758934"/>
            <a:ext cx="7389703" cy="1384995"/>
          </a:xfrm>
          <a:prstGeom prst="rect">
            <a:avLst/>
          </a:prstGeom>
          <a:noFill/>
        </p:spPr>
        <p:txBody>
          <a:bodyPr wrap="square" rtlCol="0">
            <a:spAutoFit/>
          </a:bodyPr>
          <a:lstStyle/>
          <a:p>
            <a:r>
              <a:rPr lang="en-US" sz="1200" dirty="0">
                <a:latin typeface="Consolas" panose="020B0609020204030204" pitchFamily="49" charset="0"/>
              </a:rPr>
              <a:t>Training_halos.csv</a:t>
            </a:r>
          </a:p>
          <a:p>
            <a:endParaRPr lang="en-US" sz="1200" dirty="0">
              <a:latin typeface="Consolas" panose="020B0609020204030204" pitchFamily="49" charset="0"/>
            </a:endParaRPr>
          </a:p>
          <a:p>
            <a:endParaRPr lang="en-US" sz="1200" dirty="0">
              <a:latin typeface="Consolas" panose="020B0609020204030204" pitchFamily="49" charset="0"/>
            </a:endParaRPr>
          </a:p>
          <a:p>
            <a:r>
              <a:rPr lang="es-ES" sz="1200" dirty="0">
                <a:latin typeface="Consolas" panose="020B0609020204030204" pitchFamily="49" charset="0"/>
              </a:rPr>
              <a:t>SkyId,numberHalos,x_ref,y_ref,halo_x1,halo_y1,halo_x2,halo_y2,halo_x3,halo_y3</a:t>
            </a:r>
          </a:p>
          <a:p>
            <a:r>
              <a:rPr lang="es-ES" sz="1200" dirty="0">
                <a:latin typeface="Consolas" panose="020B0609020204030204" pitchFamily="49" charset="0"/>
              </a:rPr>
              <a:t>Sky1,1,1086.80,1114.61,1086.80,1114.61,0.00,0.00,0.00,0.00</a:t>
            </a:r>
          </a:p>
          <a:p>
            <a:r>
              <a:rPr lang="es-ES" sz="1200" dirty="0">
                <a:latin typeface="Consolas" panose="020B0609020204030204" pitchFamily="49" charset="0"/>
              </a:rPr>
              <a:t>Sky2,1,3477.71,1907.33,3477.71,1907.33,0.00,0.00,0.00,0.00</a:t>
            </a:r>
          </a:p>
          <a:p>
            <a:r>
              <a:rPr lang="es-ES" sz="1200" dirty="0">
                <a:latin typeface="Consolas" panose="020B0609020204030204" pitchFamily="49" charset="0"/>
              </a:rPr>
              <a:t>Sky3,1,2315.78,1081.95,2315.78,1081.95,0.00,0.00,0.00,0.00</a:t>
            </a:r>
            <a:endParaRPr lang="en-US" sz="1200" dirty="0">
              <a:latin typeface="Consolas" panose="020B0609020204030204" pitchFamily="49" charset="0"/>
            </a:endParaRPr>
          </a:p>
        </p:txBody>
      </p:sp>
    </p:spTree>
    <p:extLst>
      <p:ext uri="{BB962C8B-B14F-4D97-AF65-F5344CB8AC3E}">
        <p14:creationId xmlns:p14="http://schemas.microsoft.com/office/powerpoint/2010/main" val="10463645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48B1A-08DE-4940-B106-A1F3B162B62F}"/>
              </a:ext>
            </a:extLst>
          </p:cNvPr>
          <p:cNvSpPr>
            <a:spLocks noGrp="1"/>
          </p:cNvSpPr>
          <p:nvPr>
            <p:ph type="title"/>
          </p:nvPr>
        </p:nvSpPr>
        <p:spPr/>
        <p:txBody>
          <a:bodyPr/>
          <a:lstStyle/>
          <a:p>
            <a:r>
              <a:rPr lang="en-US" dirty="0"/>
              <a:t>The Data</a:t>
            </a:r>
          </a:p>
        </p:txBody>
      </p:sp>
      <p:pic>
        <p:nvPicPr>
          <p:cNvPr id="5" name="Picture 4">
            <a:extLst>
              <a:ext uri="{FF2B5EF4-FFF2-40B4-BE49-F238E27FC236}">
                <a16:creationId xmlns:a16="http://schemas.microsoft.com/office/drawing/2014/main" id="{99344452-DC21-420F-B93F-B0461DA27E3A}"/>
              </a:ext>
            </a:extLst>
          </p:cNvPr>
          <p:cNvPicPr>
            <a:picLocks noChangeAspect="1"/>
          </p:cNvPicPr>
          <p:nvPr/>
        </p:nvPicPr>
        <p:blipFill>
          <a:blip r:embed="rId2"/>
          <a:stretch>
            <a:fillRect/>
          </a:stretch>
        </p:blipFill>
        <p:spPr>
          <a:xfrm>
            <a:off x="3655735" y="1973488"/>
            <a:ext cx="4880527" cy="4778495"/>
          </a:xfrm>
          <a:prstGeom prst="rect">
            <a:avLst/>
          </a:prstGeom>
        </p:spPr>
      </p:pic>
    </p:spTree>
    <p:extLst>
      <p:ext uri="{BB962C8B-B14F-4D97-AF65-F5344CB8AC3E}">
        <p14:creationId xmlns:p14="http://schemas.microsoft.com/office/powerpoint/2010/main" val="3118780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AEE3B-EB36-496E-AB52-482652B36806}"/>
              </a:ext>
            </a:extLst>
          </p:cNvPr>
          <p:cNvSpPr>
            <a:spLocks noGrp="1"/>
          </p:cNvSpPr>
          <p:nvPr>
            <p:ph type="title"/>
          </p:nvPr>
        </p:nvSpPr>
        <p:spPr/>
        <p:txBody>
          <a:bodyPr/>
          <a:lstStyle/>
          <a:p>
            <a:r>
              <a:rPr lang="en-US" dirty="0"/>
              <a:t>The Loss Function</a:t>
            </a:r>
          </a:p>
        </p:txBody>
      </p:sp>
      <p:sp>
        <p:nvSpPr>
          <p:cNvPr id="3" name="Content Placeholder 2">
            <a:extLst>
              <a:ext uri="{FF2B5EF4-FFF2-40B4-BE49-F238E27FC236}">
                <a16:creationId xmlns:a16="http://schemas.microsoft.com/office/drawing/2014/main" id="{F3287CF2-0126-4658-BA6D-1C33C128793E}"/>
              </a:ext>
            </a:extLst>
          </p:cNvPr>
          <p:cNvSpPr>
            <a:spLocks noGrp="1"/>
          </p:cNvSpPr>
          <p:nvPr>
            <p:ph idx="1"/>
          </p:nvPr>
        </p:nvSpPr>
        <p:spPr/>
        <p:txBody>
          <a:bodyPr/>
          <a:lstStyle/>
          <a:p>
            <a:pPr marL="0" indent="0" algn="just">
              <a:buNone/>
            </a:pPr>
            <a:r>
              <a:rPr lang="en-US" dirty="0"/>
              <a:t>The loss function in this problem is very complicated. For the very determined, the loss function is contained in the file </a:t>
            </a:r>
            <a:r>
              <a:rPr lang="en-US" sz="1400" dirty="0">
                <a:latin typeface="Consolas" panose="020B0609020204030204" pitchFamily="49" charset="0"/>
              </a:rPr>
              <a:t>DarkWorldsMetric.py </a:t>
            </a:r>
            <a:r>
              <a:rPr lang="en-US" dirty="0"/>
              <a:t>(provided by the organizers).  Though I suggest not reading it all, suffice to say the loss function is about 160 lines of code — not something that can be written down in a single mathematical line. The loss function attempts to measure the accuracy of prediction, in a Euclidean distance sense, such that no shift-bias is present.</a:t>
            </a:r>
          </a:p>
        </p:txBody>
      </p:sp>
    </p:spTree>
    <p:extLst>
      <p:ext uri="{BB962C8B-B14F-4D97-AF65-F5344CB8AC3E}">
        <p14:creationId xmlns:p14="http://schemas.microsoft.com/office/powerpoint/2010/main" val="1869170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35A10-D1D4-4FAD-9991-7CA5BF3E810B}"/>
              </a:ext>
            </a:extLst>
          </p:cNvPr>
          <p:cNvSpPr>
            <a:spLocks noGrp="1"/>
          </p:cNvSpPr>
          <p:nvPr>
            <p:ph type="title"/>
          </p:nvPr>
        </p:nvSpPr>
        <p:spPr/>
        <p:txBody>
          <a:bodyPr/>
          <a:lstStyle/>
          <a:p>
            <a:r>
              <a:rPr lang="en-US" dirty="0"/>
              <a:t>The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84953DB-80A3-4057-993D-C5E9398FAC36}"/>
                  </a:ext>
                </a:extLst>
              </p:cNvPr>
              <p:cNvSpPr>
                <a:spLocks noGrp="1"/>
              </p:cNvSpPr>
              <p:nvPr>
                <p:ph idx="1"/>
              </p:nvPr>
            </p:nvSpPr>
            <p:spPr>
              <a:xfrm>
                <a:off x="1476788" y="2222287"/>
                <a:ext cx="10105612" cy="4635713"/>
              </a:xfrm>
            </p:spPr>
            <p:txBody>
              <a:bodyPr/>
              <a:lstStyle/>
              <a:p>
                <a:pPr algn="just">
                  <a:buFont typeface="+mj-lt"/>
                  <a:buAutoNum type="arabicPeriod"/>
                </a:pPr>
                <a:r>
                  <a:rPr lang="en-US" dirty="0"/>
                  <a:t>Construct a prior distribution for the halo positions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i.e. formulate our expectations about the halo positions before looking at the data</a:t>
                </a:r>
              </a:p>
              <a:p>
                <a:pPr algn="just">
                  <a:buFont typeface="+mj-lt"/>
                  <a:buAutoNum type="arabicPeriod"/>
                </a:pPr>
                <a:r>
                  <a:rPr lang="en-US" dirty="0"/>
                  <a:t>Construct a probabilistic model for the data (observed ellipticities of the galaxies) given the positions of the dark matter halos: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𝑒</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endParaRPr lang="es-ES" dirty="0"/>
              </a:p>
              <a:p>
                <a:pPr algn="just">
                  <a:buFont typeface="+mj-lt"/>
                  <a:buAutoNum type="arabicPeriod"/>
                </a:pPr>
                <a:r>
                  <a:rPr lang="en-US" dirty="0"/>
                  <a:t>Use Bayes’ rule to get the posterior distribution of the halo positions: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e>
                        <m:r>
                          <a:rPr lang="en-US" b="0" i="1" smtClean="0">
                            <a:latin typeface="Cambria Math" panose="02040503050406030204" pitchFamily="18" charset="0"/>
                          </a:rPr>
                          <m:t>𝑒</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𝑒</m:t>
                            </m:r>
                          </m:e>
                          <m:e>
                            <m:r>
                              <a:rPr lang="en-US" b="0" i="1" smtClean="0">
                                <a:latin typeface="Cambria Math" panose="02040503050406030204" pitchFamily="18" charset="0"/>
                              </a:rPr>
                              <m:t>𝑥</m:t>
                            </m:r>
                          </m:e>
                        </m:d>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num>
                      <m:den>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𝑒</m:t>
                        </m:r>
                        <m:r>
                          <a:rPr lang="en-US" b="0" i="1" smtClean="0">
                            <a:latin typeface="Cambria Math" panose="02040503050406030204" pitchFamily="18" charset="0"/>
                          </a:rPr>
                          <m:t>)</m:t>
                        </m:r>
                      </m:den>
                    </m:f>
                  </m:oMath>
                </a14:m>
                <a:r>
                  <a:rPr lang="en-US" dirty="0"/>
                  <a:t>, i.e. use the data to guess where the dark matter halos might be</a:t>
                </a:r>
              </a:p>
              <a:p>
                <a:pPr algn="just">
                  <a:buFont typeface="+mj-lt"/>
                  <a:buAutoNum type="arabicPeriod"/>
                </a:pPr>
                <a:r>
                  <a:rPr lang="en-US" dirty="0"/>
                  <a:t>Minimize the expected loss with respect to the posterior distribution over the predictions for the halo positions: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m:rPr>
                            <m:nor/>
                          </m:rPr>
                          <a:rPr lang="en-US" b="0" i="0" smtClean="0">
                            <a:latin typeface="Cambria Math" panose="02040503050406030204" pitchFamily="18" charset="0"/>
                          </a:rPr>
                          <m:t>argmin</m:t>
                        </m:r>
                      </m:e>
                      <m:sub>
                        <m:r>
                          <m:rPr>
                            <m:nor/>
                          </m:rPr>
                          <a:rPr lang="en-US" b="0" i="0" smtClean="0">
                            <a:latin typeface="Cambria Math" panose="02040503050406030204" pitchFamily="18" charset="0"/>
                          </a:rPr>
                          <m:t>prediction</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𝑒</m:t>
                        </m:r>
                        <m:r>
                          <a:rPr lang="en-US" b="0" i="1" smtClean="0">
                            <a:latin typeface="Cambria Math" panose="02040503050406030204" pitchFamily="18" charset="0"/>
                          </a:rPr>
                          <m:t>)</m:t>
                        </m:r>
                      </m:sub>
                    </m:sSub>
                    <m:r>
                      <a:rPr lang="en-US" b="0" i="1" smtClean="0">
                        <a:latin typeface="Cambria Math" panose="02040503050406030204" pitchFamily="18" charset="0"/>
                      </a:rPr>
                      <m:t>[</m:t>
                    </m:r>
                    <m:r>
                      <a:rPr lang="en-US" b="0" i="1" smtClean="0">
                        <a:latin typeface="Cambria Math" panose="02040503050406030204" pitchFamily="18" charset="0"/>
                      </a:rPr>
                      <m:t>𝐿</m:t>
                    </m:r>
                    <m:d>
                      <m:dPr>
                        <m:ctrlPr>
                          <a:rPr lang="en-US" b="0" i="1" smtClean="0">
                            <a:latin typeface="Cambria Math" panose="02040503050406030204" pitchFamily="18" charset="0"/>
                          </a:rPr>
                        </m:ctrlPr>
                      </m:dPr>
                      <m:e>
                        <m:r>
                          <m:rPr>
                            <m:nor/>
                          </m:rPr>
                          <a:rPr lang="en-US" b="0" i="0" smtClean="0">
                            <a:latin typeface="Cambria Math" panose="02040503050406030204" pitchFamily="18" charset="0"/>
                          </a:rPr>
                          <m:t>prediction</m:t>
                        </m:r>
                        <m:r>
                          <a:rPr lang="en-US" b="0" i="1" smtClean="0">
                            <a:latin typeface="Cambria Math" panose="02040503050406030204" pitchFamily="18" charset="0"/>
                          </a:rPr>
                          <m:t>, </m:t>
                        </m:r>
                        <m:r>
                          <a:rPr lang="en-US" b="0" i="1" smtClean="0">
                            <a:latin typeface="Cambria Math" panose="02040503050406030204" pitchFamily="18" charset="0"/>
                          </a:rPr>
                          <m:t>𝑥</m:t>
                        </m:r>
                      </m:e>
                    </m:d>
                    <m:r>
                      <a:rPr lang="en-US" b="0" i="1" smtClean="0">
                        <a:latin typeface="Cambria Math" panose="02040503050406030204" pitchFamily="18" charset="0"/>
                      </a:rPr>
                      <m:t>]</m:t>
                    </m:r>
                  </m:oMath>
                </a14:m>
                <a:r>
                  <a:rPr lang="es-ES" dirty="0"/>
                  <a:t>, </a:t>
                </a:r>
                <a:r>
                  <a:rPr lang="en-US" dirty="0"/>
                  <a:t>i.e. tune our predictions to be as good as possible for the given error metric.</a:t>
                </a:r>
                <a:endParaRPr lang="es-ES" dirty="0"/>
              </a:p>
            </p:txBody>
          </p:sp>
        </mc:Choice>
        <mc:Fallback xmlns="">
          <p:sp>
            <p:nvSpPr>
              <p:cNvPr id="3" name="Content Placeholder 2">
                <a:extLst>
                  <a:ext uri="{FF2B5EF4-FFF2-40B4-BE49-F238E27FC236}">
                    <a16:creationId xmlns:a16="http://schemas.microsoft.com/office/drawing/2014/main" id="{C84953DB-80A3-4057-993D-C5E9398FAC36}"/>
                  </a:ext>
                </a:extLst>
              </p:cNvPr>
              <p:cNvSpPr>
                <a:spLocks noGrp="1" noRot="1" noChangeAspect="1" noMove="1" noResize="1" noEditPoints="1" noAdjustHandles="1" noChangeArrowheads="1" noChangeShapeType="1" noTextEdit="1"/>
              </p:cNvSpPr>
              <p:nvPr>
                <p:ph idx="1"/>
              </p:nvPr>
            </p:nvSpPr>
            <p:spPr>
              <a:xfrm>
                <a:off x="1476788" y="2222287"/>
                <a:ext cx="10105612" cy="4635713"/>
              </a:xfrm>
              <a:blipFill>
                <a:blip r:embed="rId2"/>
                <a:stretch>
                  <a:fillRect l="-181" r="-543"/>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18B7F656-2C14-47C6-AD7D-34A702E81241}"/>
              </a:ext>
            </a:extLst>
          </p:cNvPr>
          <p:cNvPicPr>
            <a:picLocks noChangeAspect="1"/>
          </p:cNvPicPr>
          <p:nvPr/>
        </p:nvPicPr>
        <p:blipFill>
          <a:blip r:embed="rId3"/>
          <a:stretch>
            <a:fillRect/>
          </a:stretch>
        </p:blipFill>
        <p:spPr>
          <a:xfrm>
            <a:off x="0" y="1901687"/>
            <a:ext cx="1476789" cy="918891"/>
          </a:xfrm>
          <a:prstGeom prst="rect">
            <a:avLst/>
          </a:prstGeom>
        </p:spPr>
      </p:pic>
      <p:pic>
        <p:nvPicPr>
          <p:cNvPr id="4" name="Picture 3">
            <a:extLst>
              <a:ext uri="{FF2B5EF4-FFF2-40B4-BE49-F238E27FC236}">
                <a16:creationId xmlns:a16="http://schemas.microsoft.com/office/drawing/2014/main" id="{45E3DCAC-D8C8-42CB-A47F-A2DF7CBEE63B}"/>
              </a:ext>
            </a:extLst>
          </p:cNvPr>
          <p:cNvPicPr>
            <a:picLocks noChangeAspect="1"/>
          </p:cNvPicPr>
          <p:nvPr/>
        </p:nvPicPr>
        <p:blipFill>
          <a:blip r:embed="rId4"/>
          <a:stretch>
            <a:fillRect/>
          </a:stretch>
        </p:blipFill>
        <p:spPr>
          <a:xfrm>
            <a:off x="10724095" y="5937424"/>
            <a:ext cx="1475360" cy="920576"/>
          </a:xfrm>
          <a:prstGeom prst="rect">
            <a:avLst/>
          </a:prstGeom>
        </p:spPr>
      </p:pic>
    </p:spTree>
    <p:extLst>
      <p:ext uri="{BB962C8B-B14F-4D97-AF65-F5344CB8AC3E}">
        <p14:creationId xmlns:p14="http://schemas.microsoft.com/office/powerpoint/2010/main" val="3210168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EF2E7-B3CD-49F3-B5B6-169F1D4E0642}"/>
              </a:ext>
            </a:extLst>
          </p:cNvPr>
          <p:cNvSpPr>
            <a:spLocks noGrp="1"/>
          </p:cNvSpPr>
          <p:nvPr>
            <p:ph type="title"/>
          </p:nvPr>
        </p:nvSpPr>
        <p:spPr/>
        <p:txBody>
          <a:bodyPr/>
          <a:lstStyle/>
          <a:p>
            <a:r>
              <a:rPr lang="en-US" dirty="0"/>
              <a:t>Loss Functions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C633DF2-8976-4048-A31E-099E6001D0FD}"/>
                  </a:ext>
                </a:extLst>
              </p:cNvPr>
              <p:cNvSpPr>
                <a:spLocks noGrp="1"/>
              </p:cNvSpPr>
              <p:nvPr>
                <p:ph idx="1"/>
              </p:nvPr>
            </p:nvSpPr>
            <p:spPr/>
            <p:txBody>
              <a:bodyPr/>
              <a:lstStyle/>
              <a:p>
                <a:pPr marL="0" indent="0" algn="just">
                  <a:buNone/>
                </a:pPr>
                <a:r>
                  <a:rPr lang="en-US" dirty="0"/>
                  <a:t>By shifting our focus from trying to be incredibly precise about parameter estimation to focusing on the outcomes of our parameter estimation, we can customize our estimates to be optimized for our application. This requires us to use loss functions that reflect our goals and outcomes.</a:t>
                </a:r>
              </a:p>
              <a:p>
                <a:pPr marL="0" indent="0" algn="just">
                  <a:buNone/>
                </a:pPr>
                <a:endParaRPr lang="en-US" dirty="0"/>
              </a:p>
              <a:p>
                <a:pPr marL="0" indent="0" algn="just">
                  <a:buNone/>
                </a:pPr>
                <a:r>
                  <a:rPr lang="en-US" dirty="0"/>
                  <a:t>A </a:t>
                </a:r>
                <a:r>
                  <a:rPr lang="en-US" i="1" dirty="0"/>
                  <a:t>loss function</a:t>
                </a:r>
                <a:r>
                  <a:rPr lang="en-US" dirty="0"/>
                  <a:t> is a function of the true parameter, and an estimate of that parameter:</a:t>
                </a:r>
              </a:p>
              <a:p>
                <a:pPr marL="0" indent="0" algn="just">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 </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𝜃</m:t>
                              </m:r>
                            </m:e>
                          </m:acc>
                        </m:e>
                      </m:d>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ea typeface="Cambria Math" panose="02040503050406030204" pitchFamily="18" charset="0"/>
                            </a:rPr>
                            <m:t>, </m:t>
                          </m:r>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𝜃</m:t>
                              </m:r>
                            </m:e>
                          </m:acc>
                        </m:e>
                      </m:d>
                      <m:r>
                        <a:rPr lang="en-US" b="0" i="1" smtClean="0">
                          <a:latin typeface="Cambria Math" panose="02040503050406030204" pitchFamily="18" charset="0"/>
                        </a:rPr>
                        <m:t>,  </m:t>
                      </m:r>
                      <m:r>
                        <a:rPr lang="en-US" b="0" i="1" smtClean="0">
                          <a:latin typeface="Cambria Math" panose="02040503050406030204" pitchFamily="18" charset="0"/>
                        </a:rPr>
                        <m:t>𝑓</m:t>
                      </m:r>
                      <m:r>
                        <a:rPr lang="en-US" b="0" i="1" smtClean="0">
                          <a:latin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Θ</m:t>
                      </m:r>
                      <m:r>
                        <a:rPr lang="el-GR" b="0" i="1" smtClean="0">
                          <a:latin typeface="Cambria Math" panose="02040503050406030204" pitchFamily="18" charset="0"/>
                          <a:ea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Θ</m:t>
                      </m:r>
                      <m:r>
                        <a:rPr lang="el-GR" b="0" i="1" smtClean="0">
                          <a:latin typeface="Cambria Math" panose="02040503050406030204" pitchFamily="18" charset="0"/>
                          <a:ea typeface="Cambria Math" panose="02040503050406030204" pitchFamily="18" charset="0"/>
                        </a:rPr>
                        <m:t>→</m:t>
                      </m:r>
                      <m:sSup>
                        <m:sSupPr>
                          <m:ctrlPr>
                            <a:rPr lang="el-GR" b="0" i="1" smtClean="0">
                              <a:latin typeface="Cambria Math" panose="02040503050406030204" pitchFamily="18" charset="0"/>
                              <a:ea typeface="Cambria Math" panose="02040503050406030204" pitchFamily="18" charset="0"/>
                            </a:rPr>
                          </m:ctrlPr>
                        </m:sSupPr>
                        <m:e>
                          <m:r>
                            <a:rPr lang="el-GR" b="0" i="1" smtClean="0">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m:t>
                          </m:r>
                        </m:sup>
                      </m:sSup>
                    </m:oMath>
                  </m:oMathPara>
                </a14:m>
                <a:endParaRPr lang="en-US" dirty="0"/>
              </a:p>
              <a:p>
                <a:pPr marL="0" indent="0" algn="just">
                  <a:buNone/>
                </a:pPr>
                <a:endParaRPr lang="en-US" dirty="0"/>
              </a:p>
              <a:p>
                <a:pPr marL="0" indent="0" algn="just">
                  <a:buNone/>
                </a:pPr>
                <a:r>
                  <a:rPr lang="en-US" dirty="0"/>
                  <a:t>The important point of loss functions is that it measures how </a:t>
                </a:r>
                <a:r>
                  <a:rPr lang="en-US" i="1" dirty="0"/>
                  <a:t>bad</a:t>
                </a:r>
                <a:r>
                  <a:rPr lang="en-US" dirty="0"/>
                  <a:t> our current estimate is: the larger the loss, the worse the estimate is according to the loss function. </a:t>
                </a:r>
              </a:p>
            </p:txBody>
          </p:sp>
        </mc:Choice>
        <mc:Fallback xmlns="">
          <p:sp>
            <p:nvSpPr>
              <p:cNvPr id="3" name="Content Placeholder 2">
                <a:extLst>
                  <a:ext uri="{FF2B5EF4-FFF2-40B4-BE49-F238E27FC236}">
                    <a16:creationId xmlns:a16="http://schemas.microsoft.com/office/drawing/2014/main" id="{DC633DF2-8976-4048-A31E-099E6001D0FD}"/>
                  </a:ext>
                </a:extLst>
              </p:cNvPr>
              <p:cNvSpPr>
                <a:spLocks noGrp="1" noRot="1" noChangeAspect="1" noMove="1" noResize="1" noEditPoints="1" noAdjustHandles="1" noChangeArrowheads="1" noChangeShapeType="1" noTextEdit="1"/>
              </p:cNvSpPr>
              <p:nvPr>
                <p:ph idx="1"/>
              </p:nvPr>
            </p:nvSpPr>
            <p:spPr>
              <a:blipFill>
                <a:blip r:embed="rId2"/>
                <a:stretch>
                  <a:fillRect l="-462" r="-462" b="-336"/>
                </a:stretch>
              </a:blipFill>
            </p:spPr>
            <p:txBody>
              <a:bodyPr/>
              <a:lstStyle/>
              <a:p>
                <a:r>
                  <a:rPr lang="en-US">
                    <a:noFill/>
                  </a:rPr>
                  <a:t> </a:t>
                </a:r>
              </a:p>
            </p:txBody>
          </p:sp>
        </mc:Fallback>
      </mc:AlternateContent>
    </p:spTree>
    <p:extLst>
      <p:ext uri="{BB962C8B-B14F-4D97-AF65-F5344CB8AC3E}">
        <p14:creationId xmlns:p14="http://schemas.microsoft.com/office/powerpoint/2010/main" val="35466768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35A10-D1D4-4FAD-9991-7CA5BF3E810B}"/>
              </a:ext>
            </a:extLst>
          </p:cNvPr>
          <p:cNvSpPr>
            <a:spLocks noGrp="1"/>
          </p:cNvSpPr>
          <p:nvPr>
            <p:ph type="title"/>
          </p:nvPr>
        </p:nvSpPr>
        <p:spPr/>
        <p:txBody>
          <a:bodyPr/>
          <a:lstStyle/>
          <a:p>
            <a:r>
              <a:rPr lang="en-US" dirty="0"/>
              <a:t>The 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84953DB-80A3-4057-993D-C5E9398FAC36}"/>
                  </a:ext>
                </a:extLst>
              </p:cNvPr>
              <p:cNvSpPr>
                <a:spLocks noGrp="1"/>
              </p:cNvSpPr>
              <p:nvPr>
                <p:ph idx="1"/>
              </p:nvPr>
            </p:nvSpPr>
            <p:spPr>
              <a:xfrm>
                <a:off x="1476788" y="2222287"/>
                <a:ext cx="10105612" cy="3715137"/>
              </a:xfrm>
            </p:spPr>
            <p:txBody>
              <a:bodyPr>
                <a:normAutofit/>
              </a:bodyPr>
              <a:lstStyle/>
              <a:p>
                <a:pPr marL="0" indent="0" algn="just">
                  <a:buNone/>
                </a:pPr>
                <a:r>
                  <a:rPr lang="en-US" dirty="0"/>
                  <a:t>For step 1. I simply assumed that the dark matter halos were distributed uniformly at random across the sky. Step 2 is more complicated. After reading through the tutorials and forum posts it became clear that the following model should be reasonable:</a:t>
                </a:r>
              </a:p>
              <a:p>
                <a:pPr marL="0" indent="0" algn="just">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m:t>
                              </m:r>
                            </m:sub>
                          </m:sSub>
                        </m:e>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𝑁</m:t>
                      </m:r>
                      <m:d>
                        <m:dPr>
                          <m:ctrlPr>
                            <a:rPr lang="en-US" b="0" i="1" smtClean="0">
                              <a:latin typeface="Cambria Math" panose="02040503050406030204" pitchFamily="18" charset="0"/>
                            </a:rPr>
                          </m:ctrlPr>
                        </m:dPr>
                        <m:e>
                          <m:nary>
                            <m:naryPr>
                              <m:chr m:val="∑"/>
                              <m:limLoc m:val="subSup"/>
                              <m:supHide m:val="on"/>
                              <m:ctrlPr>
                                <a:rPr lang="en-US" i="1">
                                  <a:latin typeface="Cambria Math" panose="02040503050406030204" pitchFamily="18" charset="0"/>
                                </a:rPr>
                              </m:ctrlPr>
                            </m:naryPr>
                            <m:sub>
                              <m:r>
                                <m:rPr>
                                  <m:brk m:alnAt="9"/>
                                </m:rPr>
                                <a:rPr lang="en-US" b="0" i="1" smtClean="0">
                                  <a:latin typeface="Cambria Math" panose="02040503050406030204" pitchFamily="18" charset="0"/>
                                </a:rPr>
                                <m:t>𝑗</m:t>
                              </m:r>
                              <m:r>
                                <a:rPr lang="en-US" b="0" i="1" smtClean="0">
                                  <a:latin typeface="Cambria Math" panose="02040503050406030204" pitchFamily="18" charset="0"/>
                                </a:rPr>
                                <m:t>=</m:t>
                              </m:r>
                              <m:r>
                                <m:rPr>
                                  <m:nor/>
                                  <m:brk m:alnAt="9"/>
                                </m:rPr>
                                <a:rPr lang="en-US" b="0" i="0" smtClean="0">
                                  <a:latin typeface="Cambria Math" panose="02040503050406030204" pitchFamily="18" charset="0"/>
                                </a:rPr>
                                <m:t>a</m:t>
                              </m:r>
                              <m:r>
                                <m:rPr>
                                  <m:nor/>
                                </m:rPr>
                                <a:rPr lang="en-US" b="0" i="0" smtClean="0">
                                  <a:latin typeface="Cambria Math" panose="02040503050406030204" pitchFamily="18" charset="0"/>
                                </a:rPr>
                                <m:t>ll</m:t>
                              </m:r>
                              <m:r>
                                <m:rPr>
                                  <m:nor/>
                                </m:rPr>
                                <a:rPr lang="en-US" b="0" i="0" smtClean="0">
                                  <a:latin typeface="Cambria Math" panose="02040503050406030204" pitchFamily="18" charset="0"/>
                                </a:rPr>
                                <m:t> </m:t>
                              </m:r>
                              <m:r>
                                <m:rPr>
                                  <m:nor/>
                                </m:rPr>
                                <a:rPr lang="en-US" b="0" i="0" smtClean="0">
                                  <a:latin typeface="Cambria Math" panose="02040503050406030204" pitchFamily="18" charset="0"/>
                                </a:rPr>
                                <m:t>halos</m:t>
                              </m:r>
                            </m:sub>
                            <m:sup/>
                            <m:e>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𝑗</m:t>
                                  </m:r>
                                </m:sub>
                              </m:sSub>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e>
                              </m:d>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rPr>
                                    <m:t>2</m:t>
                                  </m:r>
                                </m:sup>
                              </m:sSup>
                            </m:e>
                          </m:nary>
                        </m:e>
                      </m:d>
                    </m:oMath>
                  </m:oMathPara>
                </a14:m>
                <a:endParaRPr lang="es-ES" dirty="0"/>
              </a:p>
              <a:p>
                <a:pPr marL="0" indent="0" algn="just">
                  <a:buNone/>
                </a:pPr>
                <a:r>
                  <a:rPr lang="es-ES" dirty="0" err="1"/>
                  <a:t>where</a:t>
                </a:r>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oMath>
                </a14:m>
                <a:r>
                  <a:rPr lang="en-US" dirty="0"/>
                  <a:t> is the </a:t>
                </a:r>
                <a:r>
                  <a:rPr lang="en-US" i="1" dirty="0"/>
                  <a:t>tangential direction</a:t>
                </a:r>
                <a:r>
                  <a:rPr lang="en-US" dirty="0"/>
                  <a:t>, i.e. the direction in which halo j bends the light of galaxy </a:t>
                </a:r>
                <a14:m>
                  <m:oMath xmlns:m="http://schemas.openxmlformats.org/officeDocument/2006/math">
                    <m:r>
                      <a:rPr lang="en-US" b="0" i="1" smtClean="0">
                        <a:latin typeface="Cambria Math" panose="02040503050406030204" pitchFamily="18" charset="0"/>
                      </a:rPr>
                      <m:t>𝑖</m:t>
                    </m:r>
                  </m:oMath>
                </a14:m>
                <a:r>
                  <a:rPr lang="es-ES" dirty="0"/>
                  <a:t>, </a:t>
                </a:r>
                <a14:m>
                  <m:oMath xmlns:m="http://schemas.openxmlformats.org/officeDocument/2006/math">
                    <m:sSub>
                      <m:sSubPr>
                        <m:ctrlPr>
                          <a:rPr lang="es-ES"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𝑗</m:t>
                        </m:r>
                      </m:sub>
                    </m:sSub>
                  </m:oMath>
                </a14:m>
                <a:r>
                  <a:rPr lang="es-ES" dirty="0"/>
                  <a:t> </a:t>
                </a:r>
                <a:r>
                  <a:rPr lang="en-US" dirty="0"/>
                  <a:t>is the mass of halo </a:t>
                </a:r>
                <a14:m>
                  <m:oMath xmlns:m="http://schemas.openxmlformats.org/officeDocument/2006/math">
                    <m:r>
                      <a:rPr lang="en-US" b="0" i="1" smtClean="0">
                        <a:latin typeface="Cambria Math" panose="02040503050406030204" pitchFamily="18" charset="0"/>
                      </a:rPr>
                      <m:t>𝑗</m:t>
                    </m:r>
                  </m:oMath>
                </a14:m>
                <a:r>
                  <a:rPr lang="es-ES" dirty="0"/>
                  <a:t>, and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r>
                      <a:rPr lang="en-US" b="0" i="1" smtClean="0">
                        <a:latin typeface="Cambria Math" panose="02040503050406030204" pitchFamily="18" charset="0"/>
                      </a:rPr>
                      <m:t>)</m:t>
                    </m:r>
                  </m:oMath>
                </a14:m>
                <a:r>
                  <a:rPr lang="es-ES" dirty="0"/>
                  <a:t> </a:t>
                </a:r>
                <a:r>
                  <a:rPr lang="en-US" dirty="0"/>
                  <a:t>is a decreasing function in the Euclidean distance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oMath>
                </a14:m>
                <a:r>
                  <a:rPr lang="en-US" dirty="0"/>
                  <a:t> between galaxy </a:t>
                </a:r>
                <a14:m>
                  <m:oMath xmlns:m="http://schemas.openxmlformats.org/officeDocument/2006/math">
                    <m:r>
                      <a:rPr lang="en-US" b="0" i="1" smtClean="0">
                        <a:latin typeface="Cambria Math" panose="02040503050406030204" pitchFamily="18" charset="0"/>
                      </a:rPr>
                      <m:t>𝑖</m:t>
                    </m:r>
                  </m:oMath>
                </a14:m>
                <a:r>
                  <a:rPr lang="en-US" dirty="0"/>
                  <a:t> and halo </a:t>
                </a:r>
                <a14:m>
                  <m:oMath xmlns:m="http://schemas.openxmlformats.org/officeDocument/2006/math">
                    <m:r>
                      <a:rPr lang="en-US" b="0" i="1" smtClean="0">
                        <a:latin typeface="Cambria Math" panose="02040503050406030204" pitchFamily="18" charset="0"/>
                      </a:rPr>
                      <m:t>𝑗</m:t>
                    </m:r>
                  </m:oMath>
                </a14:m>
                <a:r>
                  <a:rPr lang="en-US" dirty="0"/>
                  <a:t>.</a:t>
                </a:r>
              </a:p>
              <a:p>
                <a:pPr marL="0" indent="0" algn="just">
                  <a:buNone/>
                </a:pPr>
                <a:endParaRPr lang="en-US" dirty="0"/>
              </a:p>
              <a:p>
                <a:pPr marL="0" indent="0" algn="just">
                  <a:buNone/>
                </a:pPr>
                <a:r>
                  <a:rPr lang="en-US" dirty="0"/>
                  <a:t>After looking at the data I fixed the variance of the Gaussian distribution </a:t>
                </a:r>
                <a14:m>
                  <m:oMath xmlns:m="http://schemas.openxmlformats.org/officeDocument/2006/math">
                    <m:sSup>
                      <m:sSupPr>
                        <m:ctrlPr>
                          <a:rPr lang="en-US"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rPr>
                          <m:t>2</m:t>
                        </m:r>
                      </m:sup>
                    </m:sSup>
                  </m:oMath>
                </a14:m>
                <a:r>
                  <a:rPr lang="en-US" dirty="0"/>
                  <a:t> at 0.05. </a:t>
                </a:r>
                <a:endParaRPr lang="es-ES" dirty="0"/>
              </a:p>
            </p:txBody>
          </p:sp>
        </mc:Choice>
        <mc:Fallback>
          <p:sp>
            <p:nvSpPr>
              <p:cNvPr id="3" name="Content Placeholder 2">
                <a:extLst>
                  <a:ext uri="{FF2B5EF4-FFF2-40B4-BE49-F238E27FC236}">
                    <a16:creationId xmlns:a16="http://schemas.microsoft.com/office/drawing/2014/main" id="{C84953DB-80A3-4057-993D-C5E9398FAC36}"/>
                  </a:ext>
                </a:extLst>
              </p:cNvPr>
              <p:cNvSpPr>
                <a:spLocks noGrp="1" noRot="1" noChangeAspect="1" noMove="1" noResize="1" noEditPoints="1" noAdjustHandles="1" noChangeArrowheads="1" noChangeShapeType="1" noTextEdit="1"/>
              </p:cNvSpPr>
              <p:nvPr>
                <p:ph idx="1"/>
              </p:nvPr>
            </p:nvSpPr>
            <p:spPr>
              <a:xfrm>
                <a:off x="1476788" y="2222287"/>
                <a:ext cx="10105612" cy="3715137"/>
              </a:xfrm>
              <a:blipFill>
                <a:blip r:embed="rId2"/>
                <a:stretch>
                  <a:fillRect l="-483" r="-543"/>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18B7F656-2C14-47C6-AD7D-34A702E81241}"/>
              </a:ext>
            </a:extLst>
          </p:cNvPr>
          <p:cNvPicPr>
            <a:picLocks noChangeAspect="1"/>
          </p:cNvPicPr>
          <p:nvPr/>
        </p:nvPicPr>
        <p:blipFill>
          <a:blip r:embed="rId3"/>
          <a:stretch>
            <a:fillRect/>
          </a:stretch>
        </p:blipFill>
        <p:spPr>
          <a:xfrm>
            <a:off x="0" y="1901687"/>
            <a:ext cx="1476789" cy="918891"/>
          </a:xfrm>
          <a:prstGeom prst="rect">
            <a:avLst/>
          </a:prstGeom>
        </p:spPr>
      </p:pic>
      <p:pic>
        <p:nvPicPr>
          <p:cNvPr id="4" name="Picture 3">
            <a:extLst>
              <a:ext uri="{FF2B5EF4-FFF2-40B4-BE49-F238E27FC236}">
                <a16:creationId xmlns:a16="http://schemas.microsoft.com/office/drawing/2014/main" id="{45E3DCAC-D8C8-42CB-A47F-A2DF7CBEE63B}"/>
              </a:ext>
            </a:extLst>
          </p:cNvPr>
          <p:cNvPicPr>
            <a:picLocks noChangeAspect="1"/>
          </p:cNvPicPr>
          <p:nvPr/>
        </p:nvPicPr>
        <p:blipFill>
          <a:blip r:embed="rId4"/>
          <a:stretch>
            <a:fillRect/>
          </a:stretch>
        </p:blipFill>
        <p:spPr>
          <a:xfrm>
            <a:off x="10724095" y="5937424"/>
            <a:ext cx="1475360" cy="920576"/>
          </a:xfrm>
          <a:prstGeom prst="rect">
            <a:avLst/>
          </a:prstGeom>
        </p:spPr>
      </p:pic>
    </p:spTree>
    <p:extLst>
      <p:ext uri="{BB962C8B-B14F-4D97-AF65-F5344CB8AC3E}">
        <p14:creationId xmlns:p14="http://schemas.microsoft.com/office/powerpoint/2010/main" val="27253538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35A10-D1D4-4FAD-9991-7CA5BF3E810B}"/>
              </a:ext>
            </a:extLst>
          </p:cNvPr>
          <p:cNvSpPr>
            <a:spLocks noGrp="1"/>
          </p:cNvSpPr>
          <p:nvPr>
            <p:ph type="title"/>
          </p:nvPr>
        </p:nvSpPr>
        <p:spPr/>
        <p:txBody>
          <a:bodyPr/>
          <a:lstStyle/>
          <a:p>
            <a:r>
              <a:rPr lang="en-US" dirty="0"/>
              <a:t>The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84953DB-80A3-4057-993D-C5E9398FAC36}"/>
                  </a:ext>
                </a:extLst>
              </p:cNvPr>
              <p:cNvSpPr>
                <a:spLocks noGrp="1"/>
              </p:cNvSpPr>
              <p:nvPr>
                <p:ph idx="1"/>
              </p:nvPr>
            </p:nvSpPr>
            <p:spPr>
              <a:xfrm>
                <a:off x="1476788" y="2222287"/>
                <a:ext cx="10105612" cy="3715137"/>
              </a:xfrm>
            </p:spPr>
            <p:txBody>
              <a:bodyPr>
                <a:normAutofit/>
              </a:bodyPr>
              <a:lstStyle/>
              <a:p>
                <a:pPr marL="0" indent="0" algn="just">
                  <a:buNone/>
                </a:pPr>
                <a:r>
                  <a:rPr lang="en-US" dirty="0"/>
                  <a:t>Like most competitors I also noticed that all skies seemed to have a single large halo, and that the other halos were much smaller. For the large halo I assigned the halo mass </a:t>
                </a:r>
                <a14:m>
                  <m:oMath xmlns:m="http://schemas.openxmlformats.org/officeDocument/2006/math">
                    <m:r>
                      <a:rPr lang="en-US" b="0" i="1" smtClean="0">
                        <a:latin typeface="Cambria Math" panose="02040503050406030204" pitchFamily="18" charset="0"/>
                      </a:rPr>
                      <m:t>𝑚</m:t>
                    </m:r>
                  </m:oMath>
                </a14:m>
                <a:r>
                  <a:rPr lang="en-US" dirty="0"/>
                  <a:t> a log-uniform distribution between 40 and 180, and I set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m:rPr>
                            <m:sty m:val="p"/>
                          </m:rPr>
                          <a:rPr lang="en-US" b="0" i="0" smtClean="0">
                            <a:latin typeface="Cambria Math" panose="02040503050406030204" pitchFamily="18" charset="0"/>
                          </a:rPr>
                          <m:t>m</m:t>
                        </m:r>
                        <m:r>
                          <a:rPr lang="en-US" b="0" i="1" smtClean="0">
                            <a:latin typeface="Cambria Math" panose="02040503050406030204" pitchFamily="18" charset="0"/>
                          </a:rPr>
                          <m:t>𝑎𝑥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r>
                          <a:rPr lang="en-US" b="0" i="1" smtClean="0">
                            <a:latin typeface="Cambria Math" panose="02040503050406030204" pitchFamily="18" charset="0"/>
                          </a:rPr>
                          <m:t>,  240)</m:t>
                        </m:r>
                      </m:den>
                    </m:f>
                  </m:oMath>
                </a14:m>
                <a:r>
                  <a:rPr lang="es-ES" dirty="0"/>
                  <a:t>. </a:t>
                </a:r>
                <a:r>
                  <a:rPr lang="en-US" dirty="0"/>
                  <a:t>For the small halos I fixed the mass at 20, and I used </a:t>
                </a:r>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m:rPr>
                            <m:sty m:val="p"/>
                          </m:rPr>
                          <a:rPr lang="en-US">
                            <a:latin typeface="Cambria Math" panose="02040503050406030204" pitchFamily="18" charset="0"/>
                          </a:rPr>
                          <m:t>m</m:t>
                        </m:r>
                        <m:r>
                          <a:rPr lang="en-US" b="0" i="1" smtClean="0">
                            <a:latin typeface="Cambria Math" panose="02040503050406030204" pitchFamily="18" charset="0"/>
                          </a:rPr>
                          <m:t>𝑎𝑥</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i="1">
                            <a:latin typeface="Cambria Math" panose="02040503050406030204" pitchFamily="18" charset="0"/>
                          </a:rPr>
                          <m:t>,  </m:t>
                        </m:r>
                        <m:r>
                          <a:rPr lang="en-US" b="0" i="1" smtClean="0">
                            <a:latin typeface="Cambria Math" panose="02040503050406030204" pitchFamily="18" charset="0"/>
                          </a:rPr>
                          <m:t>7</m:t>
                        </m:r>
                        <m:r>
                          <a:rPr lang="en-US" i="1">
                            <a:latin typeface="Cambria Math" panose="02040503050406030204" pitchFamily="18" charset="0"/>
                          </a:rPr>
                          <m:t>0)</m:t>
                        </m:r>
                      </m:den>
                    </m:f>
                  </m:oMath>
                </a14:m>
                <a:r>
                  <a:rPr lang="es-ES" dirty="0"/>
                  <a:t>.</a:t>
                </a:r>
              </a:p>
              <a:p>
                <a:pPr marL="0" indent="0" algn="just">
                  <a:buNone/>
                </a:pPr>
                <a:endParaRPr lang="es-ES" dirty="0"/>
              </a:p>
              <a:p>
                <a:pPr marL="0" indent="0" algn="just">
                  <a:buNone/>
                </a:pPr>
                <a:r>
                  <a:rPr lang="en-US" dirty="0"/>
                  <a:t>The resulting model is likely to be overly simplistic but it seems to capture most of the signal that is present in the data. In addition, keeping the model simple protected me against overfitting the data. </a:t>
                </a:r>
                <a:endParaRPr lang="es-ES" dirty="0"/>
              </a:p>
            </p:txBody>
          </p:sp>
        </mc:Choice>
        <mc:Fallback xmlns="">
          <p:sp>
            <p:nvSpPr>
              <p:cNvPr id="3" name="Content Placeholder 2">
                <a:extLst>
                  <a:ext uri="{FF2B5EF4-FFF2-40B4-BE49-F238E27FC236}">
                    <a16:creationId xmlns:a16="http://schemas.microsoft.com/office/drawing/2014/main" id="{C84953DB-80A3-4057-993D-C5E9398FAC36}"/>
                  </a:ext>
                </a:extLst>
              </p:cNvPr>
              <p:cNvSpPr>
                <a:spLocks noGrp="1" noRot="1" noChangeAspect="1" noMove="1" noResize="1" noEditPoints="1" noAdjustHandles="1" noChangeArrowheads="1" noChangeShapeType="1" noTextEdit="1"/>
              </p:cNvSpPr>
              <p:nvPr>
                <p:ph idx="1"/>
              </p:nvPr>
            </p:nvSpPr>
            <p:spPr>
              <a:xfrm>
                <a:off x="1476788" y="2222287"/>
                <a:ext cx="10105612" cy="3715137"/>
              </a:xfrm>
              <a:blipFill>
                <a:blip r:embed="rId2"/>
                <a:stretch>
                  <a:fillRect l="-483" r="-543"/>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18B7F656-2C14-47C6-AD7D-34A702E81241}"/>
              </a:ext>
            </a:extLst>
          </p:cNvPr>
          <p:cNvPicPr>
            <a:picLocks noChangeAspect="1"/>
          </p:cNvPicPr>
          <p:nvPr/>
        </p:nvPicPr>
        <p:blipFill>
          <a:blip r:embed="rId3"/>
          <a:stretch>
            <a:fillRect/>
          </a:stretch>
        </p:blipFill>
        <p:spPr>
          <a:xfrm>
            <a:off x="0" y="1901687"/>
            <a:ext cx="1476789" cy="918891"/>
          </a:xfrm>
          <a:prstGeom prst="rect">
            <a:avLst/>
          </a:prstGeom>
        </p:spPr>
      </p:pic>
      <p:pic>
        <p:nvPicPr>
          <p:cNvPr id="4" name="Picture 3">
            <a:extLst>
              <a:ext uri="{FF2B5EF4-FFF2-40B4-BE49-F238E27FC236}">
                <a16:creationId xmlns:a16="http://schemas.microsoft.com/office/drawing/2014/main" id="{45E3DCAC-D8C8-42CB-A47F-A2DF7CBEE63B}"/>
              </a:ext>
            </a:extLst>
          </p:cNvPr>
          <p:cNvPicPr>
            <a:picLocks noChangeAspect="1"/>
          </p:cNvPicPr>
          <p:nvPr/>
        </p:nvPicPr>
        <p:blipFill>
          <a:blip r:embed="rId4"/>
          <a:stretch>
            <a:fillRect/>
          </a:stretch>
        </p:blipFill>
        <p:spPr>
          <a:xfrm>
            <a:off x="10724095" y="5937424"/>
            <a:ext cx="1475360" cy="920576"/>
          </a:xfrm>
          <a:prstGeom prst="rect">
            <a:avLst/>
          </a:prstGeom>
        </p:spPr>
      </p:pic>
    </p:spTree>
    <p:extLst>
      <p:ext uri="{BB962C8B-B14F-4D97-AF65-F5344CB8AC3E}">
        <p14:creationId xmlns:p14="http://schemas.microsoft.com/office/powerpoint/2010/main" val="10694769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0CA909-2319-48F1-987B-A1288BF54411}"/>
              </a:ext>
            </a:extLst>
          </p:cNvPr>
          <p:cNvSpPr>
            <a:spLocks noGrp="1"/>
          </p:cNvSpPr>
          <p:nvPr>
            <p:ph type="title"/>
          </p:nvPr>
        </p:nvSpPr>
        <p:spPr/>
        <p:txBody>
          <a:bodyPr/>
          <a:lstStyle/>
          <a:p>
            <a:r>
              <a:rPr lang="en-US" dirty="0"/>
              <a:t>Observing Dark Worlds</a:t>
            </a:r>
            <a:br>
              <a:rPr lang="en-US" dirty="0"/>
            </a:br>
            <a:r>
              <a:rPr lang="en-US" dirty="0"/>
              <a:t>in </a:t>
            </a:r>
            <a:r>
              <a:rPr lang="en-US" dirty="0" err="1"/>
              <a:t>PyMC</a:t>
            </a:r>
            <a:endParaRPr lang="en-US" dirty="0"/>
          </a:p>
        </p:txBody>
      </p:sp>
      <p:sp>
        <p:nvSpPr>
          <p:cNvPr id="5" name="Content Placeholder 4">
            <a:extLst>
              <a:ext uri="{FF2B5EF4-FFF2-40B4-BE49-F238E27FC236}">
                <a16:creationId xmlns:a16="http://schemas.microsoft.com/office/drawing/2014/main" id="{89991CDD-F151-477A-A914-7D7D8FF08BBF}"/>
              </a:ext>
            </a:extLst>
          </p:cNvPr>
          <p:cNvSpPr>
            <a:spLocks noGrp="1"/>
          </p:cNvSpPr>
          <p:nvPr>
            <p:ph idx="1"/>
          </p:nvPr>
        </p:nvSpPr>
        <p:spPr>
          <a:xfrm>
            <a:off x="4855633" y="446088"/>
            <a:ext cx="7336367" cy="5414963"/>
          </a:xfrm>
        </p:spPr>
        <p:txBody>
          <a:bodyPr>
            <a:normAutofit/>
          </a:bodyPr>
          <a:lstStyle/>
          <a:p>
            <a:pPr marL="0" indent="0">
              <a:buNone/>
            </a:pPr>
            <a:r>
              <a:rPr lang="en-US" sz="1400" dirty="0">
                <a:latin typeface="Consolas" panose="020B0609020204030204" pitchFamily="49" charset="0"/>
              </a:rPr>
              <a:t>def </a:t>
            </a:r>
            <a:r>
              <a:rPr lang="en-US" sz="1400" dirty="0" err="1">
                <a:latin typeface="Consolas" panose="020B0609020204030204" pitchFamily="49" charset="0"/>
              </a:rPr>
              <a:t>euclidean_distance</a:t>
            </a:r>
            <a:r>
              <a:rPr lang="en-US" sz="1400" dirty="0">
                <a:latin typeface="Consolas" panose="020B0609020204030204" pitchFamily="49" charset="0"/>
              </a:rPr>
              <a:t>(x, y):</a:t>
            </a:r>
          </a:p>
          <a:p>
            <a:pPr marL="0" indent="0">
              <a:buNone/>
            </a:pPr>
            <a:r>
              <a:rPr lang="en-US" sz="1400" dirty="0">
                <a:latin typeface="Consolas" panose="020B0609020204030204" pitchFamily="49" charset="0"/>
              </a:rPr>
              <a:t>    return </a:t>
            </a:r>
            <a:r>
              <a:rPr lang="en-US" sz="1400" dirty="0" err="1">
                <a:latin typeface="Consolas" panose="020B0609020204030204" pitchFamily="49" charset="0"/>
              </a:rPr>
              <a:t>np.sqrt</a:t>
            </a:r>
            <a:r>
              <a:rPr lang="en-US" sz="1400" dirty="0">
                <a:latin typeface="Consolas" panose="020B0609020204030204" pitchFamily="49" charset="0"/>
              </a:rPr>
              <a:t>(((x - y) ** 2).sum(axis=1))</a:t>
            </a:r>
          </a:p>
          <a:p>
            <a:pPr marL="0" indent="0">
              <a:buNone/>
            </a:pPr>
            <a:endParaRPr lang="en-US" sz="1400" dirty="0">
              <a:latin typeface="Consolas" panose="020B0609020204030204" pitchFamily="49" charset="0"/>
            </a:endParaRP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def </a:t>
            </a:r>
            <a:r>
              <a:rPr lang="en-US" sz="1400" dirty="0" err="1">
                <a:latin typeface="Consolas" panose="020B0609020204030204" pitchFamily="49" charset="0"/>
              </a:rPr>
              <a:t>f_distance</a:t>
            </a:r>
            <a:r>
              <a:rPr lang="en-US" sz="1400" dirty="0">
                <a:latin typeface="Consolas" panose="020B0609020204030204" pitchFamily="49" charset="0"/>
              </a:rPr>
              <a:t>(</a:t>
            </a:r>
            <a:r>
              <a:rPr lang="en-US" sz="1400" dirty="0" err="1">
                <a:latin typeface="Consolas" panose="020B0609020204030204" pitchFamily="49" charset="0"/>
              </a:rPr>
              <a:t>gxy_pos</a:t>
            </a:r>
            <a:r>
              <a:rPr lang="en-US" sz="1400" dirty="0">
                <a:latin typeface="Consolas" panose="020B0609020204030204" pitchFamily="49" charset="0"/>
              </a:rPr>
              <a:t>, </a:t>
            </a:r>
            <a:r>
              <a:rPr lang="en-US" sz="1400" dirty="0" err="1">
                <a:latin typeface="Consolas" panose="020B0609020204030204" pitchFamily="49" charset="0"/>
              </a:rPr>
              <a:t>halo_pos</a:t>
            </a:r>
            <a:r>
              <a:rPr lang="en-US" sz="1400" dirty="0">
                <a:latin typeface="Consolas" panose="020B0609020204030204" pitchFamily="49" charset="0"/>
              </a:rPr>
              <a:t>, c):</a:t>
            </a:r>
          </a:p>
          <a:p>
            <a:pPr marL="0" indent="0">
              <a:buNone/>
            </a:pPr>
            <a:r>
              <a:rPr lang="en-US" sz="1400" dirty="0">
                <a:latin typeface="Consolas" panose="020B0609020204030204" pitchFamily="49" charset="0"/>
              </a:rPr>
              <a:t>    # </a:t>
            </a:r>
            <a:r>
              <a:rPr lang="en-US" sz="1400" dirty="0" err="1">
                <a:latin typeface="Consolas" panose="020B0609020204030204" pitchFamily="49" charset="0"/>
              </a:rPr>
              <a:t>foo_position</a:t>
            </a:r>
            <a:r>
              <a:rPr lang="en-US" sz="1400" dirty="0">
                <a:latin typeface="Consolas" panose="020B0609020204030204" pitchFamily="49" charset="0"/>
              </a:rPr>
              <a:t> should be a 2-d </a:t>
            </a:r>
            <a:r>
              <a:rPr lang="en-US" sz="1400" dirty="0" err="1">
                <a:latin typeface="Consolas" panose="020B0609020204030204" pitchFamily="49" charset="0"/>
              </a:rPr>
              <a:t>numpy</a:t>
            </a:r>
            <a:r>
              <a:rPr lang="en-US" sz="1400" dirty="0">
                <a:latin typeface="Consolas" panose="020B0609020204030204" pitchFamily="49" charset="0"/>
              </a:rPr>
              <a:t> array</a:t>
            </a:r>
          </a:p>
          <a:p>
            <a:pPr marL="0" indent="0">
              <a:buNone/>
            </a:pPr>
            <a:r>
              <a:rPr lang="en-US" sz="1400" dirty="0">
                <a:latin typeface="Consolas" panose="020B0609020204030204" pitchFamily="49" charset="0"/>
              </a:rPr>
              <a:t>    return </a:t>
            </a:r>
            <a:r>
              <a:rPr lang="en-US" sz="1400" dirty="0" err="1">
                <a:latin typeface="Consolas" panose="020B0609020204030204" pitchFamily="49" charset="0"/>
              </a:rPr>
              <a:t>np.maximum</a:t>
            </a:r>
            <a:r>
              <a:rPr lang="en-US" sz="1400" dirty="0">
                <a:latin typeface="Consolas" panose="020B0609020204030204" pitchFamily="49" charset="0"/>
              </a:rPr>
              <a:t>(</a:t>
            </a:r>
            <a:r>
              <a:rPr lang="en-US" sz="1400" dirty="0" err="1">
                <a:latin typeface="Consolas" panose="020B0609020204030204" pitchFamily="49" charset="0"/>
              </a:rPr>
              <a:t>euclidean_distance</a:t>
            </a:r>
            <a:r>
              <a:rPr lang="en-US" sz="1400" dirty="0">
                <a:latin typeface="Consolas" panose="020B0609020204030204" pitchFamily="49" charset="0"/>
              </a:rPr>
              <a:t>(</a:t>
            </a:r>
            <a:r>
              <a:rPr lang="en-US" sz="1400" dirty="0" err="1">
                <a:latin typeface="Consolas" panose="020B0609020204030204" pitchFamily="49" charset="0"/>
              </a:rPr>
              <a:t>gxy_pos</a:t>
            </a:r>
            <a:r>
              <a:rPr lang="en-US" sz="1400" dirty="0">
                <a:latin typeface="Consolas" panose="020B0609020204030204" pitchFamily="49" charset="0"/>
              </a:rPr>
              <a:t>, </a:t>
            </a:r>
            <a:r>
              <a:rPr lang="en-US" sz="1400" dirty="0" err="1">
                <a:latin typeface="Consolas" panose="020B0609020204030204" pitchFamily="49" charset="0"/>
              </a:rPr>
              <a:t>halo_pos</a:t>
            </a:r>
            <a:r>
              <a:rPr lang="en-US" sz="1400" dirty="0">
                <a:latin typeface="Consolas" panose="020B0609020204030204" pitchFamily="49" charset="0"/>
              </a:rPr>
              <a:t>), c)[:, None]</a:t>
            </a:r>
          </a:p>
          <a:p>
            <a:pPr marL="0" indent="0">
              <a:buNone/>
            </a:pPr>
            <a:endParaRPr lang="en-US" sz="1400" dirty="0">
              <a:latin typeface="Consolas" panose="020B0609020204030204" pitchFamily="49" charset="0"/>
            </a:endParaRP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def </a:t>
            </a:r>
            <a:r>
              <a:rPr lang="en-US" sz="1400" dirty="0" err="1">
                <a:latin typeface="Consolas" panose="020B0609020204030204" pitchFamily="49" charset="0"/>
              </a:rPr>
              <a:t>tangential_distance</a:t>
            </a:r>
            <a:r>
              <a:rPr lang="en-US" sz="1400" dirty="0">
                <a:latin typeface="Consolas" panose="020B0609020204030204" pitchFamily="49" charset="0"/>
              </a:rPr>
              <a:t>(</a:t>
            </a:r>
            <a:r>
              <a:rPr lang="en-US" sz="1400" dirty="0" err="1">
                <a:latin typeface="Consolas" panose="020B0609020204030204" pitchFamily="49" charset="0"/>
              </a:rPr>
              <a:t>glxy_position</a:t>
            </a:r>
            <a:r>
              <a:rPr lang="en-US" sz="1400" dirty="0">
                <a:latin typeface="Consolas" panose="020B0609020204030204" pitchFamily="49" charset="0"/>
              </a:rPr>
              <a:t>, </a:t>
            </a:r>
            <a:r>
              <a:rPr lang="en-US" sz="1400" dirty="0" err="1">
                <a:latin typeface="Consolas" panose="020B0609020204030204" pitchFamily="49" charset="0"/>
              </a:rPr>
              <a:t>halo_position</a:t>
            </a:r>
            <a:r>
              <a:rPr lang="en-US" sz="1400" dirty="0">
                <a:latin typeface="Consolas" panose="020B0609020204030204" pitchFamily="49" charset="0"/>
              </a:rPr>
              <a:t>):</a:t>
            </a:r>
          </a:p>
          <a:p>
            <a:pPr marL="0" indent="0">
              <a:buNone/>
            </a:pPr>
            <a:r>
              <a:rPr lang="en-US" sz="1400" dirty="0">
                <a:latin typeface="Consolas" panose="020B0609020204030204" pitchFamily="49" charset="0"/>
              </a:rPr>
              <a:t>    # </a:t>
            </a:r>
            <a:r>
              <a:rPr lang="en-US" sz="1400" dirty="0" err="1">
                <a:latin typeface="Consolas" panose="020B0609020204030204" pitchFamily="49" charset="0"/>
              </a:rPr>
              <a:t>foo_position</a:t>
            </a:r>
            <a:r>
              <a:rPr lang="en-US" sz="1400" dirty="0">
                <a:latin typeface="Consolas" panose="020B0609020204030204" pitchFamily="49" charset="0"/>
              </a:rPr>
              <a:t> should be a 2-d </a:t>
            </a:r>
            <a:r>
              <a:rPr lang="en-US" sz="1400" dirty="0" err="1">
                <a:latin typeface="Consolas" panose="020B0609020204030204" pitchFamily="49" charset="0"/>
              </a:rPr>
              <a:t>numpy</a:t>
            </a:r>
            <a:r>
              <a:rPr lang="en-US" sz="1400" dirty="0">
                <a:latin typeface="Consolas" panose="020B0609020204030204" pitchFamily="49" charset="0"/>
              </a:rPr>
              <a:t> array</a:t>
            </a:r>
          </a:p>
          <a:p>
            <a:pPr marL="0" indent="0">
              <a:buNone/>
            </a:pPr>
            <a:r>
              <a:rPr lang="en-US" sz="1400" dirty="0">
                <a:latin typeface="Consolas" panose="020B0609020204030204" pitchFamily="49" charset="0"/>
              </a:rPr>
              <a:t>    delta = </a:t>
            </a:r>
            <a:r>
              <a:rPr lang="en-US" sz="1400" dirty="0" err="1">
                <a:latin typeface="Consolas" panose="020B0609020204030204" pitchFamily="49" charset="0"/>
              </a:rPr>
              <a:t>glxy_position</a:t>
            </a:r>
            <a:r>
              <a:rPr lang="en-US" sz="1400" dirty="0">
                <a:latin typeface="Consolas" panose="020B0609020204030204" pitchFamily="49" charset="0"/>
              </a:rPr>
              <a:t> - </a:t>
            </a:r>
            <a:r>
              <a:rPr lang="en-US" sz="1400" dirty="0" err="1">
                <a:latin typeface="Consolas" panose="020B0609020204030204" pitchFamily="49" charset="0"/>
              </a:rPr>
              <a:t>halo_position</a:t>
            </a:r>
            <a:endParaRPr lang="en-US" sz="1400" dirty="0">
              <a:latin typeface="Consolas" panose="020B0609020204030204" pitchFamily="49" charset="0"/>
            </a:endParaRPr>
          </a:p>
          <a:p>
            <a:pPr marL="0" indent="0">
              <a:buNone/>
            </a:pPr>
            <a:r>
              <a:rPr lang="en-US" sz="1400" dirty="0">
                <a:latin typeface="Consolas" panose="020B0609020204030204" pitchFamily="49" charset="0"/>
              </a:rPr>
              <a:t>    t = (2 * </a:t>
            </a:r>
            <a:r>
              <a:rPr lang="en-US" sz="1400" dirty="0" err="1">
                <a:latin typeface="Consolas" panose="020B0609020204030204" pitchFamily="49" charset="0"/>
              </a:rPr>
              <a:t>np.arctan</a:t>
            </a:r>
            <a:r>
              <a:rPr lang="en-US" sz="1400" dirty="0">
                <a:latin typeface="Consolas" panose="020B0609020204030204" pitchFamily="49" charset="0"/>
              </a:rPr>
              <a:t>(delta[:, 1] / delta[:, 0]))[:, None]</a:t>
            </a:r>
          </a:p>
          <a:p>
            <a:pPr marL="0" indent="0">
              <a:buNone/>
            </a:pPr>
            <a:r>
              <a:rPr lang="en-US" sz="1400" dirty="0">
                <a:latin typeface="Consolas" panose="020B0609020204030204" pitchFamily="49" charset="0"/>
              </a:rPr>
              <a:t>    return </a:t>
            </a:r>
            <a:r>
              <a:rPr lang="en-US" sz="1400" dirty="0" err="1">
                <a:latin typeface="Consolas" panose="020B0609020204030204" pitchFamily="49" charset="0"/>
              </a:rPr>
              <a:t>np.concatenate</a:t>
            </a:r>
            <a:r>
              <a:rPr lang="en-US" sz="1400" dirty="0">
                <a:latin typeface="Consolas" panose="020B0609020204030204" pitchFamily="49" charset="0"/>
              </a:rPr>
              <a:t>([-</a:t>
            </a:r>
            <a:r>
              <a:rPr lang="en-US" sz="1400" dirty="0" err="1">
                <a:latin typeface="Consolas" panose="020B0609020204030204" pitchFamily="49" charset="0"/>
              </a:rPr>
              <a:t>np.cos</a:t>
            </a:r>
            <a:r>
              <a:rPr lang="en-US" sz="1400" dirty="0">
                <a:latin typeface="Consolas" panose="020B0609020204030204" pitchFamily="49" charset="0"/>
              </a:rPr>
              <a:t>(t), -</a:t>
            </a:r>
            <a:r>
              <a:rPr lang="en-US" sz="1400" dirty="0" err="1">
                <a:latin typeface="Consolas" panose="020B0609020204030204" pitchFamily="49" charset="0"/>
              </a:rPr>
              <a:t>np.sin</a:t>
            </a:r>
            <a:r>
              <a:rPr lang="en-US" sz="1400" dirty="0">
                <a:latin typeface="Consolas" panose="020B0609020204030204" pitchFamily="49" charset="0"/>
              </a:rPr>
              <a:t>(t)], axis=1)</a:t>
            </a:r>
          </a:p>
        </p:txBody>
      </p:sp>
    </p:spTree>
    <p:extLst>
      <p:ext uri="{BB962C8B-B14F-4D97-AF65-F5344CB8AC3E}">
        <p14:creationId xmlns:p14="http://schemas.microsoft.com/office/powerpoint/2010/main" val="33054916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0CA909-2319-48F1-987B-A1288BF54411}"/>
              </a:ext>
            </a:extLst>
          </p:cNvPr>
          <p:cNvSpPr>
            <a:spLocks noGrp="1"/>
          </p:cNvSpPr>
          <p:nvPr>
            <p:ph type="title"/>
          </p:nvPr>
        </p:nvSpPr>
        <p:spPr/>
        <p:txBody>
          <a:bodyPr/>
          <a:lstStyle/>
          <a:p>
            <a:r>
              <a:rPr lang="en-US" dirty="0"/>
              <a:t>Observing Dark Worlds</a:t>
            </a:r>
            <a:br>
              <a:rPr lang="en-US" dirty="0"/>
            </a:br>
            <a:r>
              <a:rPr lang="en-US" dirty="0"/>
              <a:t>in </a:t>
            </a:r>
            <a:r>
              <a:rPr lang="en-US" dirty="0" err="1"/>
              <a:t>PyMC</a:t>
            </a:r>
            <a:endParaRPr lang="en-US" dirty="0"/>
          </a:p>
        </p:txBody>
      </p:sp>
      <p:sp>
        <p:nvSpPr>
          <p:cNvPr id="5" name="Content Placeholder 4">
            <a:extLst>
              <a:ext uri="{FF2B5EF4-FFF2-40B4-BE49-F238E27FC236}">
                <a16:creationId xmlns:a16="http://schemas.microsoft.com/office/drawing/2014/main" id="{89991CDD-F151-477A-A914-7D7D8FF08BBF}"/>
              </a:ext>
            </a:extLst>
          </p:cNvPr>
          <p:cNvSpPr>
            <a:spLocks noGrp="1"/>
          </p:cNvSpPr>
          <p:nvPr>
            <p:ph idx="1"/>
          </p:nvPr>
        </p:nvSpPr>
        <p:spPr>
          <a:xfrm>
            <a:off x="4855633" y="446088"/>
            <a:ext cx="7336367" cy="6411912"/>
          </a:xfrm>
        </p:spPr>
        <p:txBody>
          <a:bodyPr>
            <a:normAutofit/>
          </a:bodyPr>
          <a:lstStyle/>
          <a:p>
            <a:pPr marL="0" indent="0">
              <a:buNone/>
            </a:pPr>
            <a:r>
              <a:rPr lang="en-US" sz="1400" dirty="0">
                <a:latin typeface="Consolas" panose="020B0609020204030204" pitchFamily="49" charset="0"/>
              </a:rPr>
              <a:t># set the size of the halo's mass</a:t>
            </a:r>
          </a:p>
          <a:p>
            <a:pPr marL="0" indent="0">
              <a:buNone/>
            </a:pPr>
            <a:r>
              <a:rPr lang="en-US" sz="1400" dirty="0" err="1">
                <a:latin typeface="Consolas" panose="020B0609020204030204" pitchFamily="49" charset="0"/>
              </a:rPr>
              <a:t>mass_large</a:t>
            </a:r>
            <a:r>
              <a:rPr lang="en-US" sz="1400" dirty="0">
                <a:latin typeface="Consolas" panose="020B0609020204030204" pitchFamily="49" charset="0"/>
              </a:rPr>
              <a:t> = </a:t>
            </a:r>
            <a:r>
              <a:rPr lang="en-US" sz="1400" dirty="0" err="1">
                <a:latin typeface="Consolas" panose="020B0609020204030204" pitchFamily="49" charset="0"/>
              </a:rPr>
              <a:t>pm.Uniform</a:t>
            </a:r>
            <a:r>
              <a:rPr lang="en-US" sz="1400" dirty="0">
                <a:latin typeface="Consolas" panose="020B0609020204030204" pitchFamily="49" charset="0"/>
              </a:rPr>
              <a:t>("</a:t>
            </a:r>
            <a:r>
              <a:rPr lang="en-US" sz="1400" dirty="0" err="1">
                <a:latin typeface="Consolas" panose="020B0609020204030204" pitchFamily="49" charset="0"/>
              </a:rPr>
              <a:t>mass_large</a:t>
            </a:r>
            <a:r>
              <a:rPr lang="en-US" sz="1400" dirty="0">
                <a:latin typeface="Consolas" panose="020B0609020204030204" pitchFamily="49" charset="0"/>
              </a:rPr>
              <a:t>", 40, 180, trace=False)</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 set the initial prior position of the halos, it's a 2-d Uniform dist.</a:t>
            </a:r>
          </a:p>
          <a:p>
            <a:pPr marL="0" indent="0">
              <a:buNone/>
            </a:pPr>
            <a:r>
              <a:rPr lang="en-US" sz="1400" dirty="0" err="1">
                <a:latin typeface="Consolas" panose="020B0609020204030204" pitchFamily="49" charset="0"/>
              </a:rPr>
              <a:t>halo_position</a:t>
            </a:r>
            <a:r>
              <a:rPr lang="en-US" sz="1400" dirty="0">
                <a:latin typeface="Consolas" panose="020B0609020204030204" pitchFamily="49" charset="0"/>
              </a:rPr>
              <a:t> = </a:t>
            </a:r>
            <a:r>
              <a:rPr lang="en-US" sz="1400" dirty="0" err="1">
                <a:latin typeface="Consolas" panose="020B0609020204030204" pitchFamily="49" charset="0"/>
              </a:rPr>
              <a:t>pm.Uniform</a:t>
            </a:r>
            <a:r>
              <a:rPr lang="en-US" sz="1400" dirty="0">
                <a:latin typeface="Consolas" panose="020B0609020204030204" pitchFamily="49" charset="0"/>
              </a:rPr>
              <a:t>("</a:t>
            </a:r>
            <a:r>
              <a:rPr lang="en-US" sz="1400" dirty="0" err="1">
                <a:latin typeface="Consolas" panose="020B0609020204030204" pitchFamily="49" charset="0"/>
              </a:rPr>
              <a:t>halo_position</a:t>
            </a:r>
            <a:r>
              <a:rPr lang="en-US" sz="1400" dirty="0">
                <a:latin typeface="Consolas" panose="020B0609020204030204" pitchFamily="49" charset="0"/>
              </a:rPr>
              <a:t>", 0, 4200, size=(1, 2))</a:t>
            </a:r>
          </a:p>
          <a:p>
            <a:pPr marL="0" indent="0">
              <a:buNone/>
            </a:pPr>
            <a:endParaRPr lang="en-US" sz="1400" dirty="0">
              <a:latin typeface="Consolas" panose="020B0609020204030204" pitchFamily="49" charset="0"/>
            </a:endParaRP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a:t>
            </a:r>
            <a:r>
              <a:rPr lang="en-US" sz="1400" dirty="0" err="1">
                <a:latin typeface="Consolas" panose="020B0609020204030204" pitchFamily="49" charset="0"/>
              </a:rPr>
              <a:t>pm.deterministic</a:t>
            </a:r>
            <a:endParaRPr lang="en-US" sz="1400" dirty="0">
              <a:latin typeface="Consolas" panose="020B0609020204030204" pitchFamily="49" charset="0"/>
            </a:endParaRPr>
          </a:p>
          <a:p>
            <a:pPr marL="0" indent="0">
              <a:buNone/>
            </a:pPr>
            <a:r>
              <a:rPr lang="en-US" sz="1400" dirty="0">
                <a:latin typeface="Consolas" panose="020B0609020204030204" pitchFamily="49" charset="0"/>
              </a:rPr>
              <a:t>def mean(mass=</a:t>
            </a:r>
            <a:r>
              <a:rPr lang="en-US" sz="1400" dirty="0" err="1">
                <a:latin typeface="Consolas" panose="020B0609020204030204" pitchFamily="49" charset="0"/>
              </a:rPr>
              <a:t>mass_large</a:t>
            </a:r>
            <a:r>
              <a:rPr lang="en-US" sz="1400" dirty="0">
                <a:latin typeface="Consolas" panose="020B0609020204030204" pitchFamily="49" charset="0"/>
              </a:rPr>
              <a:t>, </a:t>
            </a:r>
            <a:r>
              <a:rPr lang="en-US" sz="1400" dirty="0" err="1">
                <a:latin typeface="Consolas" panose="020B0609020204030204" pitchFamily="49" charset="0"/>
              </a:rPr>
              <a:t>h_pos</a:t>
            </a:r>
            <a:r>
              <a:rPr lang="en-US" sz="1400" dirty="0">
                <a:latin typeface="Consolas" panose="020B0609020204030204" pitchFamily="49" charset="0"/>
              </a:rPr>
              <a:t>=</a:t>
            </a:r>
            <a:r>
              <a:rPr lang="en-US" sz="1400" dirty="0" err="1">
                <a:latin typeface="Consolas" panose="020B0609020204030204" pitchFamily="49" charset="0"/>
              </a:rPr>
              <a:t>halo_position</a:t>
            </a:r>
            <a:r>
              <a:rPr lang="en-US" sz="1400" dirty="0">
                <a:latin typeface="Consolas" panose="020B0609020204030204" pitchFamily="49" charset="0"/>
              </a:rPr>
              <a:t>, </a:t>
            </a:r>
            <a:r>
              <a:rPr lang="en-US" sz="1400" dirty="0" err="1">
                <a:latin typeface="Consolas" panose="020B0609020204030204" pitchFamily="49" charset="0"/>
              </a:rPr>
              <a:t>glx_pos</a:t>
            </a:r>
            <a:r>
              <a:rPr lang="en-US" sz="1400" dirty="0">
                <a:latin typeface="Consolas" panose="020B0609020204030204" pitchFamily="49" charset="0"/>
              </a:rPr>
              <a:t>=data[:, :2]):</a:t>
            </a:r>
          </a:p>
          <a:p>
            <a:pPr marL="0" indent="0">
              <a:buNone/>
            </a:pPr>
            <a:r>
              <a:rPr lang="en-US" sz="1400" dirty="0">
                <a:latin typeface="Consolas" panose="020B0609020204030204" pitchFamily="49" charset="0"/>
              </a:rPr>
              <a:t>    return mass / </a:t>
            </a:r>
            <a:r>
              <a:rPr lang="en-US" sz="1400" dirty="0" err="1">
                <a:latin typeface="Consolas" panose="020B0609020204030204" pitchFamily="49" charset="0"/>
              </a:rPr>
              <a:t>f_distance</a:t>
            </a:r>
            <a:r>
              <a:rPr lang="en-US" sz="1400" dirty="0">
                <a:latin typeface="Consolas" panose="020B0609020204030204" pitchFamily="49" charset="0"/>
              </a:rPr>
              <a:t>(</a:t>
            </a:r>
            <a:r>
              <a:rPr lang="en-US" sz="1400" dirty="0" err="1">
                <a:latin typeface="Consolas" panose="020B0609020204030204" pitchFamily="49" charset="0"/>
              </a:rPr>
              <a:t>glx_pos</a:t>
            </a:r>
            <a:r>
              <a:rPr lang="en-US" sz="1400" dirty="0">
                <a:latin typeface="Consolas" panose="020B0609020204030204" pitchFamily="49" charset="0"/>
              </a:rPr>
              <a:t>, </a:t>
            </a:r>
            <a:r>
              <a:rPr lang="en-US" sz="1400" dirty="0" err="1">
                <a:latin typeface="Consolas" panose="020B0609020204030204" pitchFamily="49" charset="0"/>
              </a:rPr>
              <a:t>h_pos</a:t>
            </a:r>
            <a:r>
              <a:rPr lang="en-US" sz="1400" dirty="0">
                <a:latin typeface="Consolas" panose="020B0609020204030204" pitchFamily="49" charset="0"/>
              </a:rPr>
              <a:t>, 240) *\</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tangential_distance</a:t>
            </a:r>
            <a:r>
              <a:rPr lang="en-US" sz="1400" dirty="0">
                <a:latin typeface="Consolas" panose="020B0609020204030204" pitchFamily="49" charset="0"/>
              </a:rPr>
              <a:t>(</a:t>
            </a:r>
            <a:r>
              <a:rPr lang="en-US" sz="1400" dirty="0" err="1">
                <a:latin typeface="Consolas" panose="020B0609020204030204" pitchFamily="49" charset="0"/>
              </a:rPr>
              <a:t>glx_pos</a:t>
            </a:r>
            <a:r>
              <a:rPr lang="en-US" sz="1400" dirty="0">
                <a:latin typeface="Consolas" panose="020B0609020204030204" pitchFamily="49" charset="0"/>
              </a:rPr>
              <a:t>, </a:t>
            </a:r>
            <a:r>
              <a:rPr lang="en-US" sz="1400" dirty="0" err="1">
                <a:latin typeface="Consolas" panose="020B0609020204030204" pitchFamily="49" charset="0"/>
              </a:rPr>
              <a:t>h_pos</a:t>
            </a:r>
            <a:r>
              <a:rPr lang="en-US" sz="1400" dirty="0">
                <a:latin typeface="Consolas" panose="020B0609020204030204" pitchFamily="49" charset="0"/>
              </a:rPr>
              <a:t>)</a:t>
            </a:r>
          </a:p>
          <a:p>
            <a:pPr marL="0" indent="0">
              <a:buNone/>
            </a:pPr>
            <a:r>
              <a:rPr lang="en-US" sz="1400" dirty="0">
                <a:latin typeface="Consolas" panose="020B0609020204030204" pitchFamily="49" charset="0"/>
              </a:rPr>
              <a:t>In [12]:</a:t>
            </a:r>
          </a:p>
          <a:p>
            <a:pPr marL="0" indent="0">
              <a:buNone/>
            </a:pPr>
            <a:r>
              <a:rPr lang="en-US" sz="1400" dirty="0" err="1">
                <a:latin typeface="Consolas" panose="020B0609020204030204" pitchFamily="49" charset="0"/>
              </a:rPr>
              <a:t>ellpty</a:t>
            </a:r>
            <a:r>
              <a:rPr lang="en-US" sz="1400" dirty="0">
                <a:latin typeface="Consolas" panose="020B0609020204030204" pitchFamily="49" charset="0"/>
              </a:rPr>
              <a:t> = </a:t>
            </a:r>
            <a:r>
              <a:rPr lang="en-US" sz="1400" dirty="0" err="1">
                <a:latin typeface="Consolas" panose="020B0609020204030204" pitchFamily="49" charset="0"/>
              </a:rPr>
              <a:t>pm.Normal</a:t>
            </a:r>
            <a:r>
              <a:rPr lang="en-US" sz="1400" dirty="0">
                <a:latin typeface="Consolas" panose="020B0609020204030204" pitchFamily="49" charset="0"/>
              </a:rPr>
              <a:t>("</a:t>
            </a:r>
            <a:r>
              <a:rPr lang="en-US" sz="1400" dirty="0" err="1">
                <a:latin typeface="Consolas" panose="020B0609020204030204" pitchFamily="49" charset="0"/>
              </a:rPr>
              <a:t>ellipcity</a:t>
            </a:r>
            <a:r>
              <a:rPr lang="en-US" sz="1400" dirty="0">
                <a:latin typeface="Consolas" panose="020B0609020204030204" pitchFamily="49" charset="0"/>
              </a:rPr>
              <a:t>", mean, 1. / 0.05, observed=True,</a:t>
            </a:r>
          </a:p>
          <a:p>
            <a:pPr marL="0" indent="0">
              <a:buNone/>
            </a:pPr>
            <a:r>
              <a:rPr lang="en-US" sz="1400" dirty="0">
                <a:latin typeface="Consolas" panose="020B0609020204030204" pitchFamily="49" charset="0"/>
              </a:rPr>
              <a:t>                   value=data[:, 2:])</a:t>
            </a:r>
          </a:p>
          <a:p>
            <a:pPr marL="0" indent="0">
              <a:buNone/>
            </a:pPr>
            <a:r>
              <a:rPr lang="en-US" sz="1400" dirty="0" err="1">
                <a:latin typeface="Consolas" panose="020B0609020204030204" pitchFamily="49" charset="0"/>
              </a:rPr>
              <a:t>mcmc</a:t>
            </a:r>
            <a:r>
              <a:rPr lang="en-US" sz="1400" dirty="0">
                <a:latin typeface="Consolas" panose="020B0609020204030204" pitchFamily="49" charset="0"/>
              </a:rPr>
              <a:t> = </a:t>
            </a:r>
            <a:r>
              <a:rPr lang="en-US" sz="1400" dirty="0" err="1">
                <a:latin typeface="Consolas" panose="020B0609020204030204" pitchFamily="49" charset="0"/>
              </a:rPr>
              <a:t>pm.MCMC</a:t>
            </a:r>
            <a:r>
              <a:rPr lang="en-US" sz="1400" dirty="0">
                <a:latin typeface="Consolas" panose="020B0609020204030204" pitchFamily="49" charset="0"/>
              </a:rPr>
              <a:t>([</a:t>
            </a:r>
            <a:r>
              <a:rPr lang="en-US" sz="1400" dirty="0" err="1">
                <a:latin typeface="Consolas" panose="020B0609020204030204" pitchFamily="49" charset="0"/>
              </a:rPr>
              <a:t>ellpty</a:t>
            </a:r>
            <a:r>
              <a:rPr lang="en-US" sz="1400" dirty="0">
                <a:latin typeface="Consolas" panose="020B0609020204030204" pitchFamily="49" charset="0"/>
              </a:rPr>
              <a:t>, mean, </a:t>
            </a:r>
            <a:r>
              <a:rPr lang="en-US" sz="1400" dirty="0" err="1">
                <a:latin typeface="Consolas" panose="020B0609020204030204" pitchFamily="49" charset="0"/>
              </a:rPr>
              <a:t>halo_position</a:t>
            </a:r>
            <a:r>
              <a:rPr lang="en-US" sz="1400" dirty="0">
                <a:latin typeface="Consolas" panose="020B0609020204030204" pitchFamily="49" charset="0"/>
              </a:rPr>
              <a:t>, </a:t>
            </a:r>
            <a:r>
              <a:rPr lang="en-US" sz="1400" dirty="0" err="1">
                <a:latin typeface="Consolas" panose="020B0609020204030204" pitchFamily="49" charset="0"/>
              </a:rPr>
              <a:t>mass_large</a:t>
            </a:r>
            <a:r>
              <a:rPr lang="en-US" sz="1400" dirty="0">
                <a:latin typeface="Consolas" panose="020B0609020204030204" pitchFamily="49" charset="0"/>
              </a:rPr>
              <a:t>])</a:t>
            </a:r>
          </a:p>
          <a:p>
            <a:pPr marL="0" indent="0">
              <a:buNone/>
            </a:pPr>
            <a:r>
              <a:rPr lang="en-US" sz="1400" dirty="0">
                <a:latin typeface="Consolas" panose="020B0609020204030204" pitchFamily="49" charset="0"/>
              </a:rPr>
              <a:t>map_ = </a:t>
            </a:r>
            <a:r>
              <a:rPr lang="en-US" sz="1400" dirty="0" err="1">
                <a:latin typeface="Consolas" panose="020B0609020204030204" pitchFamily="49" charset="0"/>
              </a:rPr>
              <a:t>pm.MAP</a:t>
            </a:r>
            <a:r>
              <a:rPr lang="en-US" sz="1400" dirty="0">
                <a:latin typeface="Consolas" panose="020B0609020204030204" pitchFamily="49" charset="0"/>
              </a:rPr>
              <a:t>([</a:t>
            </a:r>
            <a:r>
              <a:rPr lang="en-US" sz="1400" dirty="0" err="1">
                <a:latin typeface="Consolas" panose="020B0609020204030204" pitchFamily="49" charset="0"/>
              </a:rPr>
              <a:t>ellpty</a:t>
            </a:r>
            <a:r>
              <a:rPr lang="en-US" sz="1400" dirty="0">
                <a:latin typeface="Consolas" panose="020B0609020204030204" pitchFamily="49" charset="0"/>
              </a:rPr>
              <a:t>, mean, </a:t>
            </a:r>
            <a:r>
              <a:rPr lang="en-US" sz="1400" dirty="0" err="1">
                <a:latin typeface="Consolas" panose="020B0609020204030204" pitchFamily="49" charset="0"/>
              </a:rPr>
              <a:t>halo_position</a:t>
            </a:r>
            <a:r>
              <a:rPr lang="en-US" sz="1400" dirty="0">
                <a:latin typeface="Consolas" panose="020B0609020204030204" pitchFamily="49" charset="0"/>
              </a:rPr>
              <a:t>, </a:t>
            </a:r>
            <a:r>
              <a:rPr lang="en-US" sz="1400" dirty="0" err="1">
                <a:latin typeface="Consolas" panose="020B0609020204030204" pitchFamily="49" charset="0"/>
              </a:rPr>
              <a:t>mass_large</a:t>
            </a:r>
            <a:r>
              <a:rPr lang="en-US" sz="1400" dirty="0">
                <a:latin typeface="Consolas" panose="020B0609020204030204" pitchFamily="49" charset="0"/>
              </a:rPr>
              <a:t>])</a:t>
            </a:r>
          </a:p>
          <a:p>
            <a:pPr marL="0" indent="0">
              <a:buNone/>
            </a:pPr>
            <a:r>
              <a:rPr lang="en-US" sz="1400" dirty="0" err="1">
                <a:latin typeface="Consolas" panose="020B0609020204030204" pitchFamily="49" charset="0"/>
              </a:rPr>
              <a:t>map_.fit</a:t>
            </a:r>
            <a:r>
              <a:rPr lang="en-US" sz="1400" dirty="0">
                <a:latin typeface="Consolas" panose="020B0609020204030204" pitchFamily="49" charset="0"/>
              </a:rPr>
              <a:t>()</a:t>
            </a:r>
          </a:p>
          <a:p>
            <a:pPr marL="0" indent="0">
              <a:buNone/>
            </a:pPr>
            <a:r>
              <a:rPr lang="en-US" sz="1400" dirty="0" err="1">
                <a:latin typeface="Consolas" panose="020B0609020204030204" pitchFamily="49" charset="0"/>
              </a:rPr>
              <a:t>mcmc.sample</a:t>
            </a:r>
            <a:r>
              <a:rPr lang="en-US" sz="1400" dirty="0">
                <a:latin typeface="Consolas" panose="020B0609020204030204" pitchFamily="49" charset="0"/>
              </a:rPr>
              <a:t>(200000, 140000, 3)</a:t>
            </a:r>
          </a:p>
        </p:txBody>
      </p:sp>
    </p:spTree>
    <p:extLst>
      <p:ext uri="{BB962C8B-B14F-4D97-AF65-F5344CB8AC3E}">
        <p14:creationId xmlns:p14="http://schemas.microsoft.com/office/powerpoint/2010/main" val="395574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39656E6-632C-4CDF-91E3-DFC603A169F8}"/>
              </a:ext>
            </a:extLst>
          </p:cNvPr>
          <p:cNvSpPr>
            <a:spLocks noGrp="1"/>
          </p:cNvSpPr>
          <p:nvPr>
            <p:ph type="title"/>
          </p:nvPr>
        </p:nvSpPr>
        <p:spPr/>
        <p:txBody>
          <a:bodyPr/>
          <a:lstStyle/>
          <a:p>
            <a:r>
              <a:rPr lang="en-US" dirty="0"/>
              <a:t>A Heatmap of the Posterior Distribution</a:t>
            </a:r>
          </a:p>
        </p:txBody>
      </p:sp>
      <p:pic>
        <p:nvPicPr>
          <p:cNvPr id="10" name="Picture 9" descr="A screen shot of a computer&#10;&#10;Description automatically generated">
            <a:extLst>
              <a:ext uri="{FF2B5EF4-FFF2-40B4-BE49-F238E27FC236}">
                <a16:creationId xmlns:a16="http://schemas.microsoft.com/office/drawing/2014/main" id="{6FB66393-027E-44B4-95EE-81F509E20E28}"/>
              </a:ext>
            </a:extLst>
          </p:cNvPr>
          <p:cNvPicPr>
            <a:picLocks noChangeAspect="1"/>
          </p:cNvPicPr>
          <p:nvPr/>
        </p:nvPicPr>
        <p:blipFill>
          <a:blip r:embed="rId2"/>
          <a:stretch>
            <a:fillRect/>
          </a:stretch>
        </p:blipFill>
        <p:spPr>
          <a:xfrm>
            <a:off x="5522430" y="0"/>
            <a:ext cx="6076950" cy="5248275"/>
          </a:xfrm>
          <a:prstGeom prst="rect">
            <a:avLst/>
          </a:prstGeom>
        </p:spPr>
      </p:pic>
      <p:sp>
        <p:nvSpPr>
          <p:cNvPr id="11" name="TextBox 10">
            <a:extLst>
              <a:ext uri="{FF2B5EF4-FFF2-40B4-BE49-F238E27FC236}">
                <a16:creationId xmlns:a16="http://schemas.microsoft.com/office/drawing/2014/main" id="{9B077540-E781-4259-AEBD-492D027751A3}"/>
              </a:ext>
            </a:extLst>
          </p:cNvPr>
          <p:cNvSpPr txBox="1"/>
          <p:nvPr/>
        </p:nvSpPr>
        <p:spPr>
          <a:xfrm>
            <a:off x="755543" y="5026917"/>
            <a:ext cx="7389703" cy="1384995"/>
          </a:xfrm>
          <a:prstGeom prst="rect">
            <a:avLst/>
          </a:prstGeom>
          <a:noFill/>
        </p:spPr>
        <p:txBody>
          <a:bodyPr wrap="square" rtlCol="0">
            <a:spAutoFit/>
          </a:bodyPr>
          <a:lstStyle/>
          <a:p>
            <a:r>
              <a:rPr lang="en-US" sz="1200" dirty="0">
                <a:latin typeface="Consolas" panose="020B0609020204030204" pitchFamily="49" charset="0"/>
              </a:rPr>
              <a:t>Training_halos.csv</a:t>
            </a:r>
          </a:p>
          <a:p>
            <a:endParaRPr lang="en-US" sz="1200" dirty="0">
              <a:latin typeface="Consolas" panose="020B0609020204030204" pitchFamily="49" charset="0"/>
            </a:endParaRPr>
          </a:p>
          <a:p>
            <a:endParaRPr lang="en-US" sz="1200" dirty="0">
              <a:latin typeface="Consolas" panose="020B0609020204030204" pitchFamily="49" charset="0"/>
            </a:endParaRPr>
          </a:p>
          <a:p>
            <a:r>
              <a:rPr lang="es-ES" sz="1200" dirty="0">
                <a:latin typeface="Consolas" panose="020B0609020204030204" pitchFamily="49" charset="0"/>
              </a:rPr>
              <a:t>SkyId,numberHalos,x_ref,y_ref,halo_x1,halo_y1,halo_x2,halo_y2,halo_x3,halo_y3</a:t>
            </a:r>
          </a:p>
          <a:p>
            <a:r>
              <a:rPr lang="es-ES" sz="1200" dirty="0">
                <a:latin typeface="Consolas" panose="020B0609020204030204" pitchFamily="49" charset="0"/>
              </a:rPr>
              <a:t>Sky1,1,1086.80,1114.61,1086.80,1114.61,0.00,0.00,0.00,0.00</a:t>
            </a:r>
          </a:p>
          <a:p>
            <a:r>
              <a:rPr lang="es-ES" sz="1200" dirty="0">
                <a:latin typeface="Consolas" panose="020B0609020204030204" pitchFamily="49" charset="0"/>
              </a:rPr>
              <a:t>Sky2,1,3477.71,1907.33,3477.71,1907.33,0.00,0.00,0.00,0.00</a:t>
            </a:r>
          </a:p>
          <a:p>
            <a:r>
              <a:rPr lang="es-ES" sz="1200" dirty="0">
                <a:latin typeface="Consolas" panose="020B0609020204030204" pitchFamily="49" charset="0"/>
              </a:rPr>
              <a:t>Sky3,1,2315.78,1081.95,2315.78,1081.95,0.00,0.00,0.00,0.00</a:t>
            </a:r>
            <a:endParaRPr lang="en-US" sz="1200" dirty="0">
              <a:latin typeface="Consolas" panose="020B0609020204030204" pitchFamily="49" charset="0"/>
            </a:endParaRPr>
          </a:p>
        </p:txBody>
      </p:sp>
    </p:spTree>
    <p:extLst>
      <p:ext uri="{BB962C8B-B14F-4D97-AF65-F5344CB8AC3E}">
        <p14:creationId xmlns:p14="http://schemas.microsoft.com/office/powerpoint/2010/main" val="941020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39656E6-632C-4CDF-91E3-DFC603A169F8}"/>
              </a:ext>
            </a:extLst>
          </p:cNvPr>
          <p:cNvSpPr>
            <a:spLocks noGrp="1"/>
          </p:cNvSpPr>
          <p:nvPr>
            <p:ph type="title"/>
          </p:nvPr>
        </p:nvSpPr>
        <p:spPr/>
        <p:txBody>
          <a:bodyPr/>
          <a:lstStyle/>
          <a:p>
            <a:r>
              <a:rPr lang="en-US" dirty="0"/>
              <a:t>A Heatmap of the Posterior Distribution</a:t>
            </a:r>
          </a:p>
        </p:txBody>
      </p:sp>
      <p:pic>
        <p:nvPicPr>
          <p:cNvPr id="3" name="Picture 2" descr="A screen shot of a computer&#10;&#10;Description automatically generated">
            <a:extLst>
              <a:ext uri="{FF2B5EF4-FFF2-40B4-BE49-F238E27FC236}">
                <a16:creationId xmlns:a16="http://schemas.microsoft.com/office/drawing/2014/main" id="{F9EAC820-C029-49F1-A0C3-DA477514DB00}"/>
              </a:ext>
            </a:extLst>
          </p:cNvPr>
          <p:cNvPicPr>
            <a:picLocks noChangeAspect="1"/>
          </p:cNvPicPr>
          <p:nvPr/>
        </p:nvPicPr>
        <p:blipFill>
          <a:blip r:embed="rId2"/>
          <a:stretch>
            <a:fillRect/>
          </a:stretch>
        </p:blipFill>
        <p:spPr>
          <a:xfrm>
            <a:off x="5428629" y="925788"/>
            <a:ext cx="5495925" cy="5324475"/>
          </a:xfrm>
          <a:prstGeom prst="rect">
            <a:avLst/>
          </a:prstGeom>
        </p:spPr>
      </p:pic>
    </p:spTree>
    <p:extLst>
      <p:ext uri="{BB962C8B-B14F-4D97-AF65-F5344CB8AC3E}">
        <p14:creationId xmlns:p14="http://schemas.microsoft.com/office/powerpoint/2010/main" val="2825857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C4923-CF96-4CF7-A434-AC7F3BFA8B2D}"/>
              </a:ext>
            </a:extLst>
          </p:cNvPr>
          <p:cNvSpPr>
            <a:spLocks noGrp="1"/>
          </p:cNvSpPr>
          <p:nvPr>
            <p:ph type="title"/>
          </p:nvPr>
        </p:nvSpPr>
        <p:spPr/>
        <p:txBody>
          <a:bodyPr/>
          <a:lstStyle/>
          <a:p>
            <a:r>
              <a:rPr lang="en-US" dirty="0"/>
              <a:t>Loss Functions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11F0611-176C-4C9A-BF64-D040FA09EB58}"/>
                  </a:ext>
                </a:extLst>
              </p:cNvPr>
              <p:cNvSpPr>
                <a:spLocks noGrp="1"/>
              </p:cNvSpPr>
              <p:nvPr>
                <p:ph idx="1"/>
              </p:nvPr>
            </p:nvSpPr>
            <p:spPr>
              <a:xfrm>
                <a:off x="818712" y="1976034"/>
                <a:ext cx="10554574" cy="4827721"/>
              </a:xfrm>
            </p:spPr>
            <p:txBody>
              <a:bodyPr>
                <a:normAutofit/>
              </a:bodyPr>
              <a:lstStyle/>
              <a:p>
                <a:pPr marL="0" indent="0">
                  <a:buNone/>
                </a:pPr>
                <a:r>
                  <a:rPr lang="en-US" dirty="0"/>
                  <a:t>Clasic:</a:t>
                </a:r>
              </a:p>
              <a:p>
                <a:r>
                  <a:rPr lang="en-US" dirty="0"/>
                  <a:t>squared-error loss:</a:t>
                </a:r>
                <a14:m>
                  <m:oMath xmlns:m="http://schemas.openxmlformats.org/officeDocument/2006/math">
                    <m:r>
                      <a:rPr lang="en-US" b="0" i="0" smtClean="0">
                        <a:latin typeface="Cambria Math" panose="02040503050406030204" pitchFamily="18" charset="0"/>
                      </a:rPr>
                      <m:t>  </m:t>
                    </m:r>
                    <m:r>
                      <a:rPr lang="en-US" i="1">
                        <a:latin typeface="Cambria Math" panose="02040503050406030204" pitchFamily="18" charset="0"/>
                      </a:rPr>
                      <m:t>𝐿</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ea typeface="Cambria Math" panose="02040503050406030204" pitchFamily="18" charset="0"/>
                          </a:rPr>
                          <m:t>, </m:t>
                        </m:r>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𝜃</m:t>
                            </m:r>
                          </m:e>
                        </m:acc>
                      </m:e>
                    </m:d>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𝜃</m:t>
                                </m:r>
                              </m:e>
                            </m:acc>
                          </m:e>
                        </m:d>
                      </m:e>
                      <m:sup>
                        <m:r>
                          <a:rPr lang="en-US" b="0" i="1" smtClean="0">
                            <a:latin typeface="Cambria Math" panose="02040503050406030204" pitchFamily="18" charset="0"/>
                            <a:ea typeface="Cambria Math" panose="02040503050406030204" pitchFamily="18" charset="0"/>
                          </a:rPr>
                          <m:t>2</m:t>
                        </m:r>
                      </m:sup>
                    </m:sSup>
                  </m:oMath>
                </a14:m>
                <a:endParaRPr lang="en-US" dirty="0"/>
              </a:p>
              <a:p>
                <a:r>
                  <a:rPr lang="en-US" dirty="0"/>
                  <a:t>absolute-loss:</a:t>
                </a:r>
                <a14:m>
                  <m:oMath xmlns:m="http://schemas.openxmlformats.org/officeDocument/2006/math">
                    <m:r>
                      <a:rPr lang="en-US">
                        <a:latin typeface="Cambria Math" panose="02040503050406030204" pitchFamily="18" charset="0"/>
                      </a:rPr>
                      <m:t>  </m:t>
                    </m:r>
                    <m:r>
                      <a:rPr lang="en-US" i="1">
                        <a:latin typeface="Cambria Math" panose="02040503050406030204" pitchFamily="18" charset="0"/>
                      </a:rPr>
                      <m:t>𝐿</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ea typeface="Cambria Math" panose="02040503050406030204" pitchFamily="18" charset="0"/>
                          </a:rPr>
                          <m:t>, </m:t>
                        </m:r>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𝜃</m:t>
                            </m:r>
                          </m:e>
                        </m:acc>
                      </m:e>
                    </m:d>
                    <m:r>
                      <a:rPr lang="en-US" i="1">
                        <a:latin typeface="Cambria Math" panose="02040503050406030204" pitchFamily="18" charset="0"/>
                        <a:ea typeface="Cambria Math" panose="02040503050406030204" pitchFamily="18" charset="0"/>
                      </a:rPr>
                      <m:t>=</m:t>
                    </m:r>
                    <m:d>
                      <m:dPr>
                        <m:begChr m:val="|"/>
                        <m:endChr m:val="|"/>
                        <m:ctrlPr>
                          <a:rPr lang="en-US" i="1" smtClean="0">
                            <a:latin typeface="Cambria Math" panose="02040503050406030204" pitchFamily="18" charset="0"/>
                            <a:ea typeface="Cambria Math" panose="02040503050406030204" pitchFamily="18" charset="0"/>
                          </a:rPr>
                        </m:ctrlPr>
                      </m:dPr>
                      <m:e>
                        <m:r>
                          <a:rPr lang="en-US"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𝜃</m:t>
                            </m:r>
                          </m:e>
                        </m:acc>
                      </m:e>
                    </m:d>
                  </m:oMath>
                </a14:m>
                <a:endParaRPr lang="en-US" dirty="0"/>
              </a:p>
              <a:p>
                <a:r>
                  <a:rPr lang="en-US" dirty="0"/>
                  <a:t>zero-one loss:</a:t>
                </a:r>
                <a14:m>
                  <m:oMath xmlns:m="http://schemas.openxmlformats.org/officeDocument/2006/math">
                    <m:r>
                      <a:rPr lang="en-US">
                        <a:latin typeface="Cambria Math" panose="02040503050406030204" pitchFamily="18" charset="0"/>
                      </a:rPr>
                      <m:t>  </m:t>
                    </m:r>
                    <m:r>
                      <a:rPr lang="en-US" i="1">
                        <a:latin typeface="Cambria Math" panose="02040503050406030204" pitchFamily="18" charset="0"/>
                      </a:rPr>
                      <m:t>𝐿</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ea typeface="Cambria Math" panose="02040503050406030204" pitchFamily="18" charset="0"/>
                          </a:rPr>
                          <m:t>, </m:t>
                        </m:r>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𝜃</m:t>
                            </m:r>
                          </m:e>
                        </m:acc>
                      </m:e>
                    </m:d>
                    <m:r>
                      <a:rPr lang="en-US" i="1">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1</m:t>
                        </m:r>
                      </m:e>
                      <m:sub>
                        <m:r>
                          <a:rPr lang="en-US" i="1" smtClean="0">
                            <a:latin typeface="Cambria Math" panose="02040503050406030204" pitchFamily="18" charset="0"/>
                            <a:ea typeface="Cambria Math" panose="02040503050406030204" pitchFamily="18" charset="0"/>
                          </a:rPr>
                          <m:t>𝜃</m:t>
                        </m:r>
                        <m:r>
                          <a:rPr lang="en-US" i="1" smtClean="0">
                            <a:latin typeface="Cambria Math" panose="02040503050406030204" pitchFamily="18" charset="0"/>
                            <a:ea typeface="Cambria Math" panose="02040503050406030204" pitchFamily="18" charset="0"/>
                          </a:rPr>
                          <m:t>≠</m:t>
                        </m:r>
                        <m:acc>
                          <m:accPr>
                            <m:chr m:val="̂"/>
                            <m:ctrlPr>
                              <a:rPr lang="en-US" i="1" smtClean="0">
                                <a:latin typeface="Cambria Math" panose="02040503050406030204" pitchFamily="18" charset="0"/>
                                <a:ea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𝜃</m:t>
                            </m:r>
                          </m:e>
                        </m:acc>
                      </m:sub>
                    </m:sSub>
                  </m:oMath>
                </a14:m>
                <a:endParaRPr lang="en-US" dirty="0">
                  <a:ea typeface="Cambria Math" panose="02040503050406030204" pitchFamily="18" charset="0"/>
                </a:endParaRPr>
              </a:p>
              <a:p>
                <a:endParaRPr lang="en-US" dirty="0">
                  <a:ea typeface="Cambria Math" panose="02040503050406030204" pitchFamily="18" charset="0"/>
                </a:endParaRPr>
              </a:p>
              <a:p>
                <a:pPr marL="0" indent="0">
                  <a:buNone/>
                </a:pPr>
                <a:r>
                  <a:rPr lang="en-US" dirty="0">
                    <a:ea typeface="Cambria Math" panose="02040503050406030204" pitchFamily="18" charset="0"/>
                  </a:rPr>
                  <a:t>Custom:</a:t>
                </a:r>
              </a:p>
              <a:p>
                <a14:m>
                  <m:oMath xmlns:m="http://schemas.openxmlformats.org/officeDocument/2006/math">
                    <m:r>
                      <a:rPr lang="en-US" i="1">
                        <a:latin typeface="Cambria Math" panose="02040503050406030204" pitchFamily="18" charset="0"/>
                      </a:rPr>
                      <m:t>𝐿</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ea typeface="Cambria Math" panose="02040503050406030204" pitchFamily="18" charset="0"/>
                          </a:rPr>
                          <m:t>, </m:t>
                        </m:r>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𝜃</m:t>
                            </m:r>
                          </m:e>
                        </m:acc>
                      </m:e>
                    </m:d>
                    <m:r>
                      <a:rPr lang="en-US" i="1">
                        <a:latin typeface="Cambria Math" panose="02040503050406030204" pitchFamily="18" charset="0"/>
                        <a:ea typeface="Cambria Math" panose="02040503050406030204" pitchFamily="18" charset="0"/>
                      </a:rPr>
                      <m:t>=</m:t>
                    </m:r>
                    <m:f>
                      <m:fPr>
                        <m:ctrlPr>
                          <a:rPr lang="en-US" i="1" smtClean="0">
                            <a:latin typeface="Cambria Math" panose="02040503050406030204" pitchFamily="18" charset="0"/>
                            <a:ea typeface="Cambria Math" panose="02040503050406030204" pitchFamily="18" charset="0"/>
                          </a:rPr>
                        </m:ctrlPr>
                      </m:fPr>
                      <m:num>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𝜃</m:t>
                                </m:r>
                              </m:e>
                            </m:acc>
                          </m:e>
                        </m:d>
                      </m:num>
                      <m:den>
                        <m:r>
                          <a:rPr lang="en-US"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den>
                    </m:f>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ea typeface="Cambria Math" panose="02040503050406030204" pitchFamily="18" charset="0"/>
                      </a:rPr>
                      <m:t>, </m:t>
                    </m:r>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𝜃</m:t>
                        </m:r>
                      </m:e>
                    </m:acc>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 1]</m:t>
                    </m:r>
                  </m:oMath>
                </a14:m>
                <a:r>
                  <a:rPr lang="en-US" dirty="0">
                    <a:ea typeface="Cambria Math" panose="02040503050406030204" pitchFamily="18" charset="0"/>
                  </a:rPr>
                  <a:t> </a:t>
                </a:r>
                <a:r>
                  <a:rPr lang="en-US" dirty="0"/>
                  <a:t>emphasizes an estimate closer to 0 or 1 since if the true value </a:t>
                </a:r>
                <a14:m>
                  <m:oMath xmlns:m="http://schemas.openxmlformats.org/officeDocument/2006/math">
                    <m:r>
                      <a:rPr lang="en-US" i="1" smtClean="0">
                        <a:latin typeface="Cambria Math" panose="02040503050406030204" pitchFamily="18" charset="0"/>
                        <a:ea typeface="Cambria Math" panose="02040503050406030204" pitchFamily="18" charset="0"/>
                      </a:rPr>
                      <m:t>𝜃</m:t>
                    </m:r>
                  </m:oMath>
                </a14:m>
                <a:r>
                  <a:rPr lang="en-US" dirty="0"/>
                  <a:t> is near 0 or 1, the loss will be very large unless </a:t>
                </a:r>
                <a14:m>
                  <m:oMath xmlns:m="http://schemas.openxmlformats.org/officeDocument/2006/math">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𝜃</m:t>
                        </m:r>
                      </m:e>
                    </m:acc>
                  </m:oMath>
                </a14:m>
                <a:r>
                  <a:rPr lang="en-US" dirty="0"/>
                  <a:t> is similarly close to 0 or 1</a:t>
                </a:r>
              </a:p>
              <a:p>
                <a14:m>
                  <m:oMath xmlns:m="http://schemas.openxmlformats.org/officeDocument/2006/math">
                    <m:r>
                      <a:rPr lang="en-US" i="1">
                        <a:latin typeface="Cambria Math" panose="02040503050406030204" pitchFamily="18" charset="0"/>
                      </a:rPr>
                      <m:t>𝐿</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ea typeface="Cambria Math" panose="02040503050406030204" pitchFamily="18" charset="0"/>
                          </a:rPr>
                          <m:t>, </m:t>
                        </m:r>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𝜃</m:t>
                            </m:r>
                          </m:e>
                        </m:acc>
                      </m:e>
                    </m:d>
                    <m:r>
                      <a:rPr lang="en-US" i="1">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𝑒</m:t>
                        </m:r>
                      </m:e>
                      <m:sup>
                        <m:r>
                          <a:rPr lang="en-US" b="0" i="1"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𝜃</m:t>
                                    </m:r>
                                  </m:e>
                                </m:acc>
                              </m:e>
                            </m:d>
                          </m:e>
                          <m:sup>
                            <m:r>
                              <a:rPr lang="en-US" i="1">
                                <a:latin typeface="Cambria Math" panose="02040503050406030204" pitchFamily="18" charset="0"/>
                                <a:ea typeface="Cambria Math" panose="02040503050406030204" pitchFamily="18" charset="0"/>
                              </a:rPr>
                              <m:t>2</m:t>
                            </m:r>
                          </m:sup>
                        </m:sSup>
                      </m:sup>
                    </m:sSup>
                  </m:oMath>
                </a14:m>
                <a:r>
                  <a:rPr lang="en-US" dirty="0"/>
                  <a:t> similar to the zero-one loss above, but not quite as penalizing to estimates that are close to the true </a:t>
                </a:r>
              </a:p>
            </p:txBody>
          </p:sp>
        </mc:Choice>
        <mc:Fallback xmlns="">
          <p:sp>
            <p:nvSpPr>
              <p:cNvPr id="3" name="Content Placeholder 2">
                <a:extLst>
                  <a:ext uri="{FF2B5EF4-FFF2-40B4-BE49-F238E27FC236}">
                    <a16:creationId xmlns:a16="http://schemas.microsoft.com/office/drawing/2014/main" id="{611F0611-176C-4C9A-BF64-D040FA09EB58}"/>
                  </a:ext>
                </a:extLst>
              </p:cNvPr>
              <p:cNvSpPr>
                <a:spLocks noGrp="1" noRot="1" noChangeAspect="1" noMove="1" noResize="1" noEditPoints="1" noAdjustHandles="1" noChangeArrowheads="1" noChangeShapeType="1" noTextEdit="1"/>
              </p:cNvSpPr>
              <p:nvPr>
                <p:ph idx="1"/>
              </p:nvPr>
            </p:nvSpPr>
            <p:spPr>
              <a:xfrm>
                <a:off x="818712" y="1976034"/>
                <a:ext cx="10554574" cy="4827721"/>
              </a:xfrm>
              <a:blipFill>
                <a:blip r:embed="rId2"/>
                <a:stretch>
                  <a:fillRect l="-462"/>
                </a:stretch>
              </a:blipFill>
            </p:spPr>
            <p:txBody>
              <a:bodyPr/>
              <a:lstStyle/>
              <a:p>
                <a:r>
                  <a:rPr lang="en-US">
                    <a:noFill/>
                  </a:rPr>
                  <a:t> </a:t>
                </a:r>
              </a:p>
            </p:txBody>
          </p:sp>
        </mc:Fallback>
      </mc:AlternateContent>
    </p:spTree>
    <p:extLst>
      <p:ext uri="{BB962C8B-B14F-4D97-AF65-F5344CB8AC3E}">
        <p14:creationId xmlns:p14="http://schemas.microsoft.com/office/powerpoint/2010/main" val="1714876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FAABE-4C67-4460-8EFE-93715A31DD5B}"/>
              </a:ext>
            </a:extLst>
          </p:cNvPr>
          <p:cNvSpPr>
            <a:spLocks noGrp="1"/>
          </p:cNvSpPr>
          <p:nvPr>
            <p:ph type="title"/>
          </p:nvPr>
        </p:nvSpPr>
        <p:spPr/>
        <p:txBody>
          <a:bodyPr/>
          <a:lstStyle/>
          <a:p>
            <a:r>
              <a:rPr lang="en-US" dirty="0"/>
              <a:t>Loss Functions</a:t>
            </a:r>
          </a:p>
        </p:txBody>
      </p:sp>
      <p:sp>
        <p:nvSpPr>
          <p:cNvPr id="3" name="Content Placeholder 2">
            <a:extLst>
              <a:ext uri="{FF2B5EF4-FFF2-40B4-BE49-F238E27FC236}">
                <a16:creationId xmlns:a16="http://schemas.microsoft.com/office/drawing/2014/main" id="{0E8D5134-1DD9-4DB8-9967-C5F532D96E41}"/>
              </a:ext>
            </a:extLst>
          </p:cNvPr>
          <p:cNvSpPr>
            <a:spLocks noGrp="1"/>
          </p:cNvSpPr>
          <p:nvPr>
            <p:ph idx="1"/>
          </p:nvPr>
        </p:nvSpPr>
        <p:spPr>
          <a:xfrm>
            <a:off x="663729" y="2019437"/>
            <a:ext cx="3737790" cy="1574798"/>
          </a:xfrm>
        </p:spPr>
        <p:txBody>
          <a:bodyPr>
            <a:normAutofit lnSpcReduction="10000"/>
          </a:bodyPr>
          <a:lstStyle/>
          <a:p>
            <a:pPr marL="0" indent="0" algn="just">
              <a:buNone/>
            </a:pPr>
            <a:r>
              <a:rPr lang="en-US" dirty="0"/>
              <a:t>Complicated non-linear loss functions can be programmed.</a:t>
            </a:r>
          </a:p>
          <a:p>
            <a:pPr marL="0" indent="0" algn="just">
              <a:buNone/>
            </a:pPr>
            <a:r>
              <a:rPr lang="en-US" dirty="0"/>
              <a:t>Weather forecasters have a interesting loss function for their predictions.</a:t>
            </a:r>
          </a:p>
        </p:txBody>
      </p:sp>
      <p:pic>
        <p:nvPicPr>
          <p:cNvPr id="4" name="Picture 3">
            <a:extLst>
              <a:ext uri="{FF2B5EF4-FFF2-40B4-BE49-F238E27FC236}">
                <a16:creationId xmlns:a16="http://schemas.microsoft.com/office/drawing/2014/main" id="{754C183D-67D9-4DF7-8B6C-02E2AF451063}"/>
              </a:ext>
            </a:extLst>
          </p:cNvPr>
          <p:cNvPicPr>
            <a:picLocks noChangeAspect="1"/>
          </p:cNvPicPr>
          <p:nvPr/>
        </p:nvPicPr>
        <p:blipFill>
          <a:blip r:embed="rId2"/>
          <a:stretch>
            <a:fillRect/>
          </a:stretch>
        </p:blipFill>
        <p:spPr>
          <a:xfrm>
            <a:off x="8526489" y="2013407"/>
            <a:ext cx="3105150" cy="4752975"/>
          </a:xfrm>
          <a:prstGeom prst="rect">
            <a:avLst/>
          </a:prstGeom>
        </p:spPr>
      </p:pic>
      <p:sp>
        <p:nvSpPr>
          <p:cNvPr id="6" name="Speech Bubble: Rectangle 5">
            <a:extLst>
              <a:ext uri="{FF2B5EF4-FFF2-40B4-BE49-F238E27FC236}">
                <a16:creationId xmlns:a16="http://schemas.microsoft.com/office/drawing/2014/main" id="{F6F0239A-0F59-4A4B-BE42-5B47B5B3EBC0}"/>
              </a:ext>
            </a:extLst>
          </p:cNvPr>
          <p:cNvSpPr/>
          <p:nvPr/>
        </p:nvSpPr>
        <p:spPr>
          <a:xfrm>
            <a:off x="984142" y="3797086"/>
            <a:ext cx="7059478" cy="2969295"/>
          </a:xfrm>
          <a:prstGeom prst="wedgeRectCallout">
            <a:avLst>
              <a:gd name="adj1" fmla="val 57872"/>
              <a:gd name="adj2" fmla="val -311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t>People notice one type of mistake — the failure to predict rain — more than other, false alarms. If it rains when it isn't supposed to, they curse the weatherman for ruining their picnic, whereas an unexpectedly sunny day is taken as a serendipitous bonus.</a:t>
            </a:r>
          </a:p>
          <a:p>
            <a:pPr algn="just"/>
            <a:endParaRPr lang="en-US" dirty="0"/>
          </a:p>
          <a:p>
            <a:pPr algn="just"/>
            <a:r>
              <a:rPr lang="en-US" dirty="0"/>
              <a:t>[The Weather Channel's bias] is limited to slightly exaggerating the probability of rain when it is unlikely to occur — saying there is a 20 percent change when they know it is really a 5 or 10 percent chance — covering their butts in the case of an unexpected sprinkle.</a:t>
            </a:r>
          </a:p>
        </p:txBody>
      </p:sp>
    </p:spTree>
    <p:extLst>
      <p:ext uri="{BB962C8B-B14F-4D97-AF65-F5344CB8AC3E}">
        <p14:creationId xmlns:p14="http://schemas.microsoft.com/office/powerpoint/2010/main" val="1821868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B89EB-CDA3-41F7-A4A6-689413ACCAD5}"/>
              </a:ext>
            </a:extLst>
          </p:cNvPr>
          <p:cNvSpPr>
            <a:spLocks noGrp="1"/>
          </p:cNvSpPr>
          <p:nvPr>
            <p:ph type="title"/>
          </p:nvPr>
        </p:nvSpPr>
        <p:spPr/>
        <p:txBody>
          <a:bodyPr/>
          <a:lstStyle/>
          <a:p>
            <a:r>
              <a:rPr lang="en-US" dirty="0"/>
              <a:t>Bayesian Point Estimate</a:t>
            </a:r>
          </a:p>
        </p:txBody>
      </p:sp>
      <p:sp>
        <p:nvSpPr>
          <p:cNvPr id="3" name="Content Placeholder 2">
            <a:extLst>
              <a:ext uri="{FF2B5EF4-FFF2-40B4-BE49-F238E27FC236}">
                <a16:creationId xmlns:a16="http://schemas.microsoft.com/office/drawing/2014/main" id="{6C7A4719-3DCB-4A1B-AEA4-81A4A6777DB2}"/>
              </a:ext>
            </a:extLst>
          </p:cNvPr>
          <p:cNvSpPr>
            <a:spLocks noGrp="1"/>
          </p:cNvSpPr>
          <p:nvPr>
            <p:ph idx="1"/>
          </p:nvPr>
        </p:nvSpPr>
        <p:spPr>
          <a:xfrm>
            <a:off x="818712" y="2222287"/>
            <a:ext cx="10554574" cy="3636511"/>
          </a:xfrm>
        </p:spPr>
        <p:txBody>
          <a:bodyPr/>
          <a:lstStyle/>
          <a:p>
            <a:pPr marL="0" indent="0" algn="just">
              <a:buNone/>
            </a:pPr>
            <a:r>
              <a:rPr lang="en-US" dirty="0"/>
              <a:t>In Bayesian inference, we have a mindset that the unknown parameters are really random variables with prior and posterior distributions. Concerning the posterior distribution, a value drawn from it is a possible realization of what the true parameter could be. Given that realization, we can compute a loss associated with an estimate. As we have a whole distribution of what the unknown parameter could be (the posterior), we should be more interested in computing the </a:t>
            </a:r>
            <a:r>
              <a:rPr lang="en-US" i="1" dirty="0"/>
              <a:t>expected loss</a:t>
            </a:r>
            <a:r>
              <a:rPr lang="en-US" dirty="0"/>
              <a:t> given an estimate. This expected loss is a better estimate of the true loss than comparing the given loss from only a single sample from the posterior.</a:t>
            </a:r>
          </a:p>
        </p:txBody>
      </p:sp>
    </p:spTree>
    <p:extLst>
      <p:ext uri="{BB962C8B-B14F-4D97-AF65-F5344CB8AC3E}">
        <p14:creationId xmlns:p14="http://schemas.microsoft.com/office/powerpoint/2010/main" val="3299532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CB617-0B60-4FFB-BB30-656E0BB6C2F8}"/>
              </a:ext>
            </a:extLst>
          </p:cNvPr>
          <p:cNvSpPr>
            <a:spLocks noGrp="1"/>
          </p:cNvSpPr>
          <p:nvPr>
            <p:ph type="title"/>
          </p:nvPr>
        </p:nvSpPr>
        <p:spPr/>
        <p:txBody>
          <a:bodyPr/>
          <a:lstStyle/>
          <a:p>
            <a:r>
              <a:rPr lang="en-US" dirty="0"/>
              <a:t>Bayesian Point Estimate</a:t>
            </a:r>
          </a:p>
        </p:txBody>
      </p:sp>
      <p:sp>
        <p:nvSpPr>
          <p:cNvPr id="3" name="Content Placeholder 2">
            <a:extLst>
              <a:ext uri="{FF2B5EF4-FFF2-40B4-BE49-F238E27FC236}">
                <a16:creationId xmlns:a16="http://schemas.microsoft.com/office/drawing/2014/main" id="{612EDF45-86E3-46F3-824C-080A5C024BAF}"/>
              </a:ext>
            </a:extLst>
          </p:cNvPr>
          <p:cNvSpPr>
            <a:spLocks noGrp="1"/>
          </p:cNvSpPr>
          <p:nvPr>
            <p:ph idx="1"/>
          </p:nvPr>
        </p:nvSpPr>
        <p:spPr/>
        <p:txBody>
          <a:bodyPr/>
          <a:lstStyle/>
          <a:p>
            <a:pPr marL="0" indent="0" algn="just">
              <a:buNone/>
            </a:pPr>
            <a:r>
              <a:rPr lang="en-US" dirty="0"/>
              <a:t>The systems and machinery present in the modern world are not built to accept posterior distributions as input. It is also rude to hand someone over a distribution when all they asked for was an estimate. In the course of an individual's day, when faced with uncertainty we still act by distilling our uncertainty down to a single action. Similarly, we need to distill our posterior distribution down to a single value (or vector in the multivariate case). If the value is chosen intelligently, we can avoid the flaw of frequentist methodologies that mask the uncertainty and provide a more informative result. The value chosen, if from a Bayesian posterior, is a </a:t>
            </a:r>
            <a:r>
              <a:rPr lang="en-US" i="1" dirty="0"/>
              <a:t>Bayesian point estimate</a:t>
            </a:r>
            <a:r>
              <a:rPr lang="en-US" dirty="0"/>
              <a:t>.</a:t>
            </a:r>
          </a:p>
        </p:txBody>
      </p:sp>
    </p:spTree>
    <p:extLst>
      <p:ext uri="{BB962C8B-B14F-4D97-AF65-F5344CB8AC3E}">
        <p14:creationId xmlns:p14="http://schemas.microsoft.com/office/powerpoint/2010/main" val="1422638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797B2-A596-496B-8C39-FA40342F93F7}"/>
              </a:ext>
            </a:extLst>
          </p:cNvPr>
          <p:cNvSpPr>
            <a:spLocks noGrp="1"/>
          </p:cNvSpPr>
          <p:nvPr>
            <p:ph type="title"/>
          </p:nvPr>
        </p:nvSpPr>
        <p:spPr/>
        <p:txBody>
          <a:bodyPr/>
          <a:lstStyle/>
          <a:p>
            <a:r>
              <a:rPr lang="en-US" dirty="0"/>
              <a:t>Bayesian Point Estimate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B979F8D-B21A-41A8-93CF-D74B2EB3D462}"/>
                  </a:ext>
                </a:extLst>
              </p:cNvPr>
              <p:cNvSpPr>
                <a:spLocks noGrp="1"/>
              </p:cNvSpPr>
              <p:nvPr>
                <p:ph idx="1"/>
              </p:nvPr>
            </p:nvSpPr>
            <p:spPr>
              <a:xfrm>
                <a:off x="818712" y="2040835"/>
                <a:ext cx="10554574" cy="4817165"/>
              </a:xfrm>
            </p:spPr>
            <p:txBody>
              <a:bodyPr/>
              <a:lstStyle/>
              <a:p>
                <a:pPr marL="0" indent="0" algn="just">
                  <a:buNone/>
                </a:pPr>
                <a:r>
                  <a:rPr lang="en-US" dirty="0"/>
                  <a:t>Suppose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m:t>
                    </m:r>
                  </m:oMath>
                </a14:m>
                <a:r>
                  <a:rPr lang="en-US" dirty="0"/>
                  <a:t> is the posterior distribution of </a:t>
                </a:r>
                <a14:m>
                  <m:oMath xmlns:m="http://schemas.openxmlformats.org/officeDocument/2006/math">
                    <m:r>
                      <a:rPr lang="en-US" i="1" smtClean="0">
                        <a:latin typeface="Cambria Math" panose="02040503050406030204" pitchFamily="18" charset="0"/>
                        <a:ea typeface="Cambria Math" panose="02040503050406030204" pitchFamily="18" charset="0"/>
                      </a:rPr>
                      <m:t>𝜃</m:t>
                    </m:r>
                  </m:oMath>
                </a14:m>
                <a:r>
                  <a:rPr lang="en-US" dirty="0"/>
                  <a:t> after observing data </a:t>
                </a:r>
                <a14:m>
                  <m:oMath xmlns:m="http://schemas.openxmlformats.org/officeDocument/2006/math">
                    <m:r>
                      <a:rPr lang="en-US" b="0" i="1" smtClean="0">
                        <a:latin typeface="Cambria Math" panose="02040503050406030204" pitchFamily="18" charset="0"/>
                      </a:rPr>
                      <m:t>𝑋</m:t>
                    </m:r>
                  </m:oMath>
                </a14:m>
                <a:r>
                  <a:rPr lang="en-US" dirty="0"/>
                  <a:t>, then the following function is understandable as the </a:t>
                </a:r>
                <a:r>
                  <a:rPr lang="en-US" i="1" dirty="0"/>
                  <a:t>expected loss</a:t>
                </a:r>
                <a:r>
                  <a:rPr lang="en-US" dirty="0"/>
                  <a:t> of choosing estimate </a:t>
                </a:r>
                <a14:m>
                  <m:oMath xmlns:m="http://schemas.openxmlformats.org/officeDocument/2006/math">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𝜃</m:t>
                        </m:r>
                      </m:e>
                    </m:acc>
                  </m:oMath>
                </a14:m>
                <a:r>
                  <a:rPr lang="en-US" dirty="0"/>
                  <a:t> to estimate </a:t>
                </a:r>
                <a14:m>
                  <m:oMath xmlns:m="http://schemas.openxmlformats.org/officeDocument/2006/math">
                    <m:r>
                      <a:rPr lang="en-US" i="1" smtClean="0">
                        <a:latin typeface="Cambria Math" panose="02040503050406030204" pitchFamily="18" charset="0"/>
                        <a:ea typeface="Cambria Math" panose="02040503050406030204" pitchFamily="18" charset="0"/>
                      </a:rPr>
                      <m:t>𝜃</m:t>
                    </m:r>
                  </m:oMath>
                </a14:m>
                <a:r>
                  <a:rPr lang="en-US" dirty="0"/>
                  <a:t>:</a:t>
                </a:r>
              </a:p>
              <a:p>
                <a:pPr marL="0" indent="0" algn="just">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𝑙</m:t>
                      </m:r>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𝜃</m:t>
                              </m:r>
                            </m:e>
                          </m:acc>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ea typeface="Cambria Math" panose="02040503050406030204" pitchFamily="18" charset="0"/>
                            </a:rPr>
                            <m:t>𝜃</m:t>
                          </m:r>
                        </m:sub>
                      </m:sSub>
                      <m:r>
                        <a:rPr lang="en-US" b="0" i="1" smtClean="0">
                          <a:latin typeface="Cambria Math" panose="02040503050406030204" pitchFamily="18" charset="0"/>
                        </a:rPr>
                        <m:t>[</m:t>
                      </m:r>
                      <m:r>
                        <a:rPr lang="en-US" b="0" i="1" smtClean="0">
                          <a:latin typeface="Cambria Math" panose="02040503050406030204" pitchFamily="18" charset="0"/>
                        </a:rPr>
                        <m:t>𝐿</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 </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𝜃</m:t>
                              </m:r>
                            </m:e>
                          </m:acc>
                        </m:e>
                      </m:d>
                      <m:r>
                        <a:rPr lang="en-US" b="0" i="1" smtClean="0">
                          <a:latin typeface="Cambria Math" panose="02040503050406030204" pitchFamily="18" charset="0"/>
                        </a:rPr>
                        <m:t>]</m:t>
                      </m:r>
                    </m:oMath>
                  </m:oMathPara>
                </a14:m>
                <a:endParaRPr lang="en-US" dirty="0"/>
              </a:p>
              <a:p>
                <a:pPr marL="0" indent="0" algn="just">
                  <a:buNone/>
                </a:pPr>
                <a:r>
                  <a:rPr lang="en-US" dirty="0"/>
                  <a:t>This is also known as the risk of estimate </a:t>
                </a:r>
                <a14:m>
                  <m:oMath xmlns:m="http://schemas.openxmlformats.org/officeDocument/2006/math">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𝜃</m:t>
                        </m:r>
                      </m:e>
                    </m:acc>
                  </m:oMath>
                </a14:m>
                <a:endParaRPr lang="en-US" dirty="0"/>
              </a:p>
              <a:p>
                <a:pPr marL="0" indent="0" algn="just">
                  <a:buNone/>
                </a:pPr>
                <a:r>
                  <a:rPr lang="en-US" dirty="0"/>
                  <a:t>How to approximate expected values? Given </a:t>
                </a:r>
                <a14:m>
                  <m:oMath xmlns:m="http://schemas.openxmlformats.org/officeDocument/2006/math">
                    <m:r>
                      <a:rPr lang="en-US" b="0" i="1" smtClean="0">
                        <a:latin typeface="Cambria Math" panose="02040503050406030204" pitchFamily="18" charset="0"/>
                      </a:rPr>
                      <m:t>𝑁</m:t>
                    </m:r>
                  </m:oMath>
                </a14:m>
                <a:r>
                  <a:rPr lang="en-US" dirty="0"/>
                  <a:t> samples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𝑖</m:t>
                        </m:r>
                      </m:sub>
                    </m:sSub>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=1, …, </m:t>
                    </m:r>
                    <m:r>
                      <a:rPr lang="en-US" b="0" i="1" smtClean="0">
                        <a:latin typeface="Cambria Math" panose="02040503050406030204" pitchFamily="18" charset="0"/>
                      </a:rPr>
                      <m:t>𝑁</m:t>
                    </m:r>
                  </m:oMath>
                </a14:m>
                <a:r>
                  <a:rPr lang="en-US" dirty="0"/>
                  <a:t> from the posterior distribution, and a loss function </a:t>
                </a:r>
                <a14:m>
                  <m:oMath xmlns:m="http://schemas.openxmlformats.org/officeDocument/2006/math">
                    <m:r>
                      <a:rPr lang="en-US" b="0" i="1" smtClean="0">
                        <a:latin typeface="Cambria Math" panose="02040503050406030204" pitchFamily="18" charset="0"/>
                      </a:rPr>
                      <m:t>𝐿</m:t>
                    </m:r>
                  </m:oMath>
                </a14:m>
                <a:r>
                  <a:rPr lang="en-US" dirty="0"/>
                  <a:t>, we can approximate the expected loss of using estimate </a:t>
                </a:r>
                <a14:m>
                  <m:oMath xmlns:m="http://schemas.openxmlformats.org/officeDocument/2006/math">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𝜃</m:t>
                        </m:r>
                      </m:e>
                    </m:acc>
                  </m:oMath>
                </a14:m>
                <a:r>
                  <a:rPr lang="en-US" dirty="0"/>
                  <a:t> by the Law of Large Numbers:</a:t>
                </a:r>
              </a:p>
              <a:p>
                <a:pPr marL="0" indent="0" algn="just">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𝑁</m:t>
                          </m:r>
                        </m:den>
                      </m:f>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r>
                            <a:rPr lang="en-US" b="0" i="1" smtClean="0">
                              <a:latin typeface="Cambria Math" panose="02040503050406030204" pitchFamily="18" charset="0"/>
                            </a:rPr>
                            <m:t>𝐿</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𝑖</m:t>
                                  </m:r>
                                </m:sub>
                              </m:sSub>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𝜃</m:t>
                                  </m:r>
                                </m:e>
                              </m:acc>
                            </m:e>
                          </m:d>
                          <m:r>
                            <a:rPr lang="en-US" b="0"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ea typeface="Cambria Math" panose="02040503050406030204" pitchFamily="18" charset="0"/>
                                </a:rPr>
                                <m:t>𝜃</m:t>
                              </m:r>
                            </m:sub>
                          </m:sSub>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rPr>
                                <m:t>𝐿</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ea typeface="Cambria Math" panose="02040503050406030204" pitchFamily="18" charset="0"/>
                                    </a:rPr>
                                    <m:t>, </m:t>
                                  </m:r>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𝜃</m:t>
                                      </m:r>
                                    </m:e>
                                  </m:acc>
                                </m:e>
                              </m:d>
                            </m:e>
                          </m:d>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𝑙</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𝜃</m:t>
                                  </m:r>
                                </m:e>
                              </m:acc>
                            </m:e>
                          </m:d>
                        </m:e>
                      </m:nary>
                    </m:oMath>
                  </m:oMathPara>
                </a14:m>
                <a:endParaRPr lang="en-US" dirty="0"/>
              </a:p>
              <a:p>
                <a:pPr marL="0" indent="0" algn="just">
                  <a:buNone/>
                </a:pPr>
                <a:r>
                  <a:rPr lang="en-US" dirty="0"/>
                  <a:t>Notice that measuring your loss via an expected value uses more information from the distribution than the MAP estimate which, if you recall, will only find the maximum value of the distribution and ignore the shape of the distribution. Ignoring information can over-expose yourself to tail risks, like the unlikely hurricane, and leaves your estimate ignorant of how ignorant you really are about the parameter.</a:t>
                </a:r>
              </a:p>
            </p:txBody>
          </p:sp>
        </mc:Choice>
        <mc:Fallback xmlns="">
          <p:sp>
            <p:nvSpPr>
              <p:cNvPr id="3" name="Content Placeholder 2">
                <a:extLst>
                  <a:ext uri="{FF2B5EF4-FFF2-40B4-BE49-F238E27FC236}">
                    <a16:creationId xmlns:a16="http://schemas.microsoft.com/office/drawing/2014/main" id="{CB979F8D-B21A-41A8-93CF-D74B2EB3D462}"/>
                  </a:ext>
                </a:extLst>
              </p:cNvPr>
              <p:cNvSpPr>
                <a:spLocks noGrp="1" noRot="1" noChangeAspect="1" noMove="1" noResize="1" noEditPoints="1" noAdjustHandles="1" noChangeArrowheads="1" noChangeShapeType="1" noTextEdit="1"/>
              </p:cNvSpPr>
              <p:nvPr>
                <p:ph idx="1"/>
              </p:nvPr>
            </p:nvSpPr>
            <p:spPr>
              <a:xfrm>
                <a:off x="818712" y="2040835"/>
                <a:ext cx="10554574" cy="4817165"/>
              </a:xfrm>
              <a:blipFill>
                <a:blip r:embed="rId2"/>
                <a:stretch>
                  <a:fillRect l="-462" t="-253" r="-1848" b="-1519"/>
                </a:stretch>
              </a:blipFill>
            </p:spPr>
            <p:txBody>
              <a:bodyPr/>
              <a:lstStyle/>
              <a:p>
                <a:r>
                  <a:rPr lang="en-US">
                    <a:noFill/>
                  </a:rPr>
                  <a:t> </a:t>
                </a:r>
              </a:p>
            </p:txBody>
          </p:sp>
        </mc:Fallback>
      </mc:AlternateContent>
    </p:spTree>
    <p:extLst>
      <p:ext uri="{BB962C8B-B14F-4D97-AF65-F5344CB8AC3E}">
        <p14:creationId xmlns:p14="http://schemas.microsoft.com/office/powerpoint/2010/main" val="39683615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Default">
      <a:dk1>
        <a:srgbClr val="000000"/>
      </a:dk1>
      <a:lt1>
        <a:sysClr val="window" lastClr="FFFFFF"/>
      </a:lt1>
      <a:dk2>
        <a:srgbClr val="3F3F3F"/>
      </a:dk2>
      <a:lt2>
        <a:srgbClr val="E7E6E6"/>
      </a:lt2>
      <a:accent1>
        <a:srgbClr val="700000"/>
      </a:accent1>
      <a:accent2>
        <a:srgbClr val="ED7D31"/>
      </a:accent2>
      <a:accent3>
        <a:srgbClr val="A5A5A5"/>
      </a:accent3>
      <a:accent4>
        <a:srgbClr val="FFC000"/>
      </a:accent4>
      <a:accent5>
        <a:srgbClr val="700000"/>
      </a:accent5>
      <a:accent6>
        <a:srgbClr val="978869"/>
      </a:accent6>
      <a:hlink>
        <a:srgbClr val="FFC000"/>
      </a:hlink>
      <a:folHlink>
        <a:srgbClr val="7F7F7F"/>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Persuasive Speech Outline_SL_v5" id="{5581881B-4813-400F-8DBA-5A98066FCECE}" vid="{804D9012-1EE1-49D9-B1AB-A146B02984B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58C4112-5095-4F1B-BBD1-26FC52CA7D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A1DE3E1-BE43-4468-8986-14BA0CF36A3F}">
  <ds:schemaRefs>
    <ds:schemaRef ds:uri="http://schemas.microsoft.com/office/2006/documentManagement/types"/>
    <ds:schemaRef ds:uri="http://purl.org/dc/elements/1.1/"/>
    <ds:schemaRef ds:uri="6dc4bcd6-49db-4c07-9060-8acfc67cef9f"/>
    <ds:schemaRef ds:uri="http://schemas.microsoft.com/office/2006/metadata/properties"/>
    <ds:schemaRef ds:uri="http://purl.org/dc/terms/"/>
    <ds:schemaRef ds:uri="http://purl.org/dc/dcmitype/"/>
    <ds:schemaRef ds:uri="http://schemas.microsoft.com/office/infopath/2007/PartnerControls"/>
    <ds:schemaRef ds:uri="http://schemas.microsoft.com/sharepoint/v3"/>
    <ds:schemaRef ds:uri="http://schemas.openxmlformats.org/package/2006/metadata/core-properties"/>
    <ds:schemaRef ds:uri="fb0879af-3eba-417a-a55a-ffe6dcd6ca77"/>
    <ds:schemaRef ds:uri="http://www.w3.org/XML/1998/namespace"/>
  </ds:schemaRefs>
</ds:datastoreItem>
</file>

<file path=customXml/itemProps3.xml><?xml version="1.0" encoding="utf-8"?>
<ds:datastoreItem xmlns:ds="http://schemas.openxmlformats.org/officeDocument/2006/customXml" ds:itemID="{0DC75368-59C6-47C9-94A5-81D396CCE5D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4392</Words>
  <Application>Microsoft Office PowerPoint</Application>
  <PresentationFormat>Widescreen</PresentationFormat>
  <Paragraphs>317</Paragraphs>
  <Slides>45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Calibri</vt:lpstr>
      <vt:lpstr>Cambria Math</vt:lpstr>
      <vt:lpstr>Century Gothic</vt:lpstr>
      <vt:lpstr>Consolas</vt:lpstr>
      <vt:lpstr>Wingdings 2</vt:lpstr>
      <vt:lpstr>Quotable</vt:lpstr>
      <vt:lpstr>Probabilistic Programming</vt:lpstr>
      <vt:lpstr>Loss Functions &amp; Machine Learning</vt:lpstr>
      <vt:lpstr>Loss Functions</vt:lpstr>
      <vt:lpstr>Loss Functions</vt:lpstr>
      <vt:lpstr>Loss Functions</vt:lpstr>
      <vt:lpstr>Loss Functions</vt:lpstr>
      <vt:lpstr>Bayesian Point Estimate</vt:lpstr>
      <vt:lpstr>Bayesian Point Estimate</vt:lpstr>
      <vt:lpstr>Bayesian Point Estimate</vt:lpstr>
      <vt:lpstr>Example: Financial Prediction</vt:lpstr>
      <vt:lpstr>A New Loss that is Better for Financial Applications</vt:lpstr>
      <vt:lpstr>A New Loss that is Better for Financial Applications</vt:lpstr>
      <vt:lpstr>The Data</vt:lpstr>
      <vt:lpstr>Bayesian Regression on this dataset</vt:lpstr>
      <vt:lpstr>Best Prediction with Respect to our Loss</vt:lpstr>
      <vt:lpstr>Best Prediction with Respect to our Loss</vt:lpstr>
      <vt:lpstr>Best Prediction with Respect to our Loss</vt:lpstr>
      <vt:lpstr>Our Prediction</vt:lpstr>
      <vt:lpstr>Two Machine Learning Success Stories</vt:lpstr>
      <vt:lpstr>PowerPoint Presentation</vt:lpstr>
      <vt:lpstr>PowerPoint Presentation</vt:lpstr>
      <vt:lpstr>Between February 28, 2011 and May 15, 2011, Kaggle hosted a prediction competition entitled “Don’t Overfit!”</vt:lpstr>
      <vt:lpstr>Don’t Overfit!</vt:lpstr>
      <vt:lpstr>Winning the “Don’t Overfit!” Competition</vt:lpstr>
      <vt:lpstr>Winning the “Don’t Overfit!” Competition</vt:lpstr>
      <vt:lpstr>Winning the “Don’t Overfit!” Competition</vt:lpstr>
      <vt:lpstr>Don’t Overfit! In PyMC</vt:lpstr>
      <vt:lpstr>Don’t Overfit! In PyMC</vt:lpstr>
      <vt:lpstr>The Results</vt:lpstr>
      <vt:lpstr>The Results</vt:lpstr>
      <vt:lpstr>Winning the “Don’t Overfit!” Competition</vt:lpstr>
      <vt:lpstr>Between Oct. 12, 2012 and Dec. 17, 2012, Kaggle hosted a prediction competition entitled “Observing Dark Worlds”</vt:lpstr>
      <vt:lpstr>Observing Dark Worlds</vt:lpstr>
      <vt:lpstr>Use this “bending of light” to estimate where in the sky this dark matter is located.</vt:lpstr>
      <vt:lpstr>Winning the “Observing Dark Worlds” Competition</vt:lpstr>
      <vt:lpstr>The Data</vt:lpstr>
      <vt:lpstr>The Data</vt:lpstr>
      <vt:lpstr>The Loss Function</vt:lpstr>
      <vt:lpstr>The Model</vt:lpstr>
      <vt:lpstr>The Model</vt:lpstr>
      <vt:lpstr>The Model</vt:lpstr>
      <vt:lpstr>Observing Dark Worlds in PyMC</vt:lpstr>
      <vt:lpstr>Observing Dark Worlds in PyMC</vt:lpstr>
      <vt:lpstr>A Heatmap of the Posterior Distribution</vt:lpstr>
      <vt:lpstr>A Heatmap of the Posterior Distribution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2018-11-17T07:09:37Z</dcterms:created>
  <dcterms:modified xsi:type="dcterms:W3CDTF">2018-11-20T10:01:33Z</dcterms:modified>
</cp:coreProperties>
</file>