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Predicting car accident severity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Cauê de Ulhôa Castro</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2E23-CF3F-458E-B2C9-D48EB1B47E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9F974AE-7C3D-4A56-8D05-E21712FE946D}"/>
              </a:ext>
            </a:extLst>
          </p:cNvPr>
          <p:cNvSpPr>
            <a:spLocks noGrp="1"/>
          </p:cNvSpPr>
          <p:nvPr>
            <p:ph idx="1"/>
          </p:nvPr>
        </p:nvSpPr>
        <p:spPr/>
        <p:txBody>
          <a:bodyPr/>
          <a:lstStyle/>
          <a:p>
            <a:pPr>
              <a:lnSpc>
                <a:spcPct val="107000"/>
              </a:lnSpc>
              <a:spcAft>
                <a:spcPts val="80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model currently not reliable enough to calculate increase in accident severity probability variation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Probably failed due to calculation with mainly dummy variables</a:t>
            </a:r>
          </a:p>
          <a:p>
            <a:pPr>
              <a:lnSpc>
                <a:spcPct val="107000"/>
              </a:lnSpc>
              <a:spcAft>
                <a:spcPts val="80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it was not possible to neither spot nor fix </a:t>
            </a: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issue</a:t>
            </a:r>
          </a:p>
          <a:p>
            <a:pPr>
              <a:lnSpc>
                <a:spcPct val="107000"/>
              </a:lnSpc>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422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“Enhancing awareness is directly correlated with decrease in number of accidents”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JORGE DE SANTOS</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6D8C-4208-4913-BD12-43B596A3BC7B}"/>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87049B92-4D6B-4229-82F4-694C2468D2AA}"/>
              </a:ext>
            </a:extLst>
          </p:cNvPr>
          <p:cNvSpPr>
            <a:spLocks noGrp="1"/>
          </p:cNvSpPr>
          <p:nvPr>
            <p:ph idx="1"/>
          </p:nvPr>
        </p:nvSpPr>
        <p:spPr/>
        <p:txBody>
          <a:bodyPr/>
          <a:lstStyle/>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Too many traffic accidents have been reported in the road system of Seattle.</a:t>
            </a:r>
            <a:endParaRPr lang="en-US" dirty="0"/>
          </a:p>
        </p:txBody>
      </p:sp>
    </p:spTree>
    <p:extLst>
      <p:ext uri="{BB962C8B-B14F-4D97-AF65-F5344CB8AC3E}">
        <p14:creationId xmlns:p14="http://schemas.microsoft.com/office/powerpoint/2010/main" val="355609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7D1E-E87B-49A2-90EC-6EB58DBB4CB4}"/>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B8706522-160B-41D4-B913-3D5AD428A497}"/>
              </a:ext>
            </a:extLst>
          </p:cNvPr>
          <p:cNvSpPr>
            <a:spLocks noGrp="1"/>
          </p:cNvSpPr>
          <p:nvPr>
            <p:ph idx="1"/>
          </p:nvPr>
        </p:nvSpPr>
        <p:spPr/>
        <p:txBody>
          <a:bodyPr/>
          <a:lstStyle/>
          <a:p>
            <a:pPr>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gather as many data as possible on traffic accidents in the roads of Seattle </a:t>
            </a:r>
          </a:p>
          <a:p>
            <a:pPr>
              <a:lnSpc>
                <a:spcPct val="107000"/>
              </a:lnSpc>
              <a:spcAft>
                <a:spcPts val="800"/>
              </a:spcAft>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group it by different degrees of severity (e.g. </a:t>
            </a:r>
            <a:r>
              <a:rPr lang="en-US" sz="1800" dirty="0">
                <a:effectLst/>
                <a:latin typeface="TT15Ct00"/>
                <a:ea typeface="Calibri" panose="020F0502020204030204" pitchFamily="34" charset="0"/>
                <a:cs typeface="TT15Ct00"/>
              </a:rPr>
              <a:t>fatality, serious injury, injury, prop damage). </a:t>
            </a:r>
          </a:p>
          <a:p>
            <a:pPr>
              <a:lnSpc>
                <a:spcPct val="107000"/>
              </a:lnSpc>
              <a:spcAft>
                <a:spcPts val="800"/>
              </a:spcAft>
              <a:buFont typeface="Wingdings" panose="05000000000000000000" pitchFamily="2" charset="2"/>
              <a:buChar char="§"/>
            </a:pPr>
            <a:r>
              <a:rPr lang="en-US" sz="1800" dirty="0">
                <a:latin typeface="TT15Ct00"/>
                <a:ea typeface="Calibri" panose="020F0502020204030204" pitchFamily="34" charset="0"/>
                <a:cs typeface="TT15Ct00"/>
              </a:rPr>
              <a:t> </a:t>
            </a:r>
            <a:r>
              <a:rPr lang="en-US" sz="1800" dirty="0">
                <a:effectLst/>
                <a:latin typeface="TT15Ct00"/>
                <a:ea typeface="Calibri" panose="020F0502020204030204" pitchFamily="34" charset="0"/>
                <a:cs typeface="TT15Ct00"/>
              </a:rPr>
              <a:t>predict the probability of a road user to get involved in accidents given different conditions using machine learning techniques </a:t>
            </a:r>
            <a:endParaRPr lang="en-US" dirty="0"/>
          </a:p>
        </p:txBody>
      </p:sp>
    </p:spTree>
    <p:extLst>
      <p:ext uri="{BB962C8B-B14F-4D97-AF65-F5344CB8AC3E}">
        <p14:creationId xmlns:p14="http://schemas.microsoft.com/office/powerpoint/2010/main" val="187038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EE41-4A96-4D54-9B28-2F001246882A}"/>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FD144A4F-66BC-4B69-B4B8-1AC8EA6E65EF}"/>
              </a:ext>
            </a:extLst>
          </p:cNvPr>
          <p:cNvSpPr>
            <a:spLocks noGrp="1"/>
          </p:cNvSpPr>
          <p:nvPr>
            <p:ph idx="1"/>
          </p:nvPr>
        </p:nvSpPr>
        <p:spPr/>
        <p:txBody>
          <a:bodyPr/>
          <a:lstStyle/>
          <a:p>
            <a:pPr>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dataset available at the Department of Transportation of the city of Seattle</a:t>
            </a:r>
          </a:p>
          <a:p>
            <a:pPr>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 200.000 accident records and 38 attributes </a:t>
            </a:r>
          </a:p>
          <a:p>
            <a:pPr>
              <a:lnSpc>
                <a:spcPct val="107000"/>
              </a:lnSpc>
              <a:spcAft>
                <a:spcPts val="800"/>
              </a:spcAft>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  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attribute to be predicted is named SEVERITYCODE, consisting of different code numbers referring to its respective level of severity, separated as Fatality (1), Serious injury (2a), Injury (2b) and Property Damage (3)</a:t>
            </a:r>
          </a:p>
          <a:p>
            <a:pPr>
              <a:lnSpc>
                <a:spcPct val="107000"/>
              </a:lnSpc>
              <a:spcAft>
                <a:spcPts val="800"/>
              </a:spcAft>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timeframe from 2004 to present</a:t>
            </a:r>
          </a:p>
          <a:p>
            <a:endParaRPr lang="en-US" dirty="0"/>
          </a:p>
        </p:txBody>
      </p:sp>
    </p:spTree>
    <p:extLst>
      <p:ext uri="{BB962C8B-B14F-4D97-AF65-F5344CB8AC3E}">
        <p14:creationId xmlns:p14="http://schemas.microsoft.com/office/powerpoint/2010/main" val="240480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C628-83B4-4783-8116-8C5CA80E8D0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0A8B859-B7DC-4B73-9821-03C74055470A}"/>
              </a:ext>
            </a:extLst>
          </p:cNvPr>
          <p:cNvSpPr>
            <a:spLocks noGrp="1"/>
          </p:cNvSpPr>
          <p:nvPr>
            <p:ph idx="1"/>
          </p:nvPr>
        </p:nvSpPr>
        <p:spPr/>
        <p:txBody>
          <a:bodyPr>
            <a:normAutofit/>
          </a:bodyPr>
          <a:lstStyle/>
          <a:p>
            <a:pPr>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Features selected by relevance, number of non-missing data and correlation with the target class</a:t>
            </a:r>
          </a:p>
          <a:p>
            <a:pPr>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After the exploratory analysis, the features selected were: as useful to the model were:  SEVERITYCODE; UNDERINFL; VEHCOUNT; PERSONCOUNT</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TIME OF THE DAY; WEATHER; ROADCOND; JUNCTIONTYPE</a:t>
            </a:r>
          </a:p>
          <a:p>
            <a:pPr>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Logistic Regression is the classification supervised model of choice. Widely used model to make predictions to categorical target label and the respective probabilities</a:t>
            </a:r>
          </a:p>
          <a:p>
            <a:pPr>
              <a:buFont typeface="Wingdings" panose="05000000000000000000" pitchFamily="2" charset="2"/>
              <a:buChar char="§"/>
            </a:pPr>
            <a:r>
              <a:rPr lang="en-US" sz="1800" dirty="0">
                <a:solidFill>
                  <a:srgbClr val="000000"/>
                </a:solidFill>
                <a:latin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Three different evaluation algorithms were used to assess the accuracy of the results : Jaccard Index, F1 Score and Log Loss.</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537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4096-E3CB-49AA-A834-EF9E47A6877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DABCF9A-2E1C-4179-B895-6780A3660313}"/>
              </a:ext>
            </a:extLst>
          </p:cNvPr>
          <p:cNvSpPr>
            <a:spLocks noGrp="1"/>
          </p:cNvSpPr>
          <p:nvPr>
            <p:ph idx="1"/>
          </p:nvPr>
        </p:nvSpPr>
        <p:spPr/>
        <p:txBody>
          <a:bodyPr/>
          <a:lstStyle/>
          <a:p>
            <a:pPr>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Jaccard index = 0.70 </a:t>
            </a:r>
          </a:p>
          <a:p>
            <a:pPr>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Log Loss metric = 0.58</a:t>
            </a:r>
          </a:p>
          <a:p>
            <a:pPr>
              <a:buFont typeface="Wingdings" panose="05000000000000000000" pitchFamily="2" charset="2"/>
              <a:buChar char="§"/>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F1 – score  = SEVERITYCODE 0 –&gt;  0.82</a:t>
            </a:r>
          </a:p>
          <a:p>
            <a:pPr marL="0" indent="0">
              <a:buNone/>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SEVERITYCODE 1 –&gt;  0.21</a:t>
            </a:r>
          </a:p>
          <a:p>
            <a:pPr>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Simulation of different hypothetical scenarios in order to assess increase in severity probability with increase in exposure to more extreme conditions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spTree>
    <p:extLst>
      <p:ext uri="{BB962C8B-B14F-4D97-AF65-F5344CB8AC3E}">
        <p14:creationId xmlns:p14="http://schemas.microsoft.com/office/powerpoint/2010/main" val="369942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4096-E3CB-49AA-A834-EF9E47A6877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DABCF9A-2E1C-4179-B895-6780A3660313}"/>
              </a:ext>
            </a:extLst>
          </p:cNvPr>
          <p:cNvSpPr>
            <a:spLocks noGrp="1"/>
          </p:cNvSpPr>
          <p:nvPr>
            <p:ph idx="1"/>
          </p:nvPr>
        </p:nvSpPr>
        <p:spPr/>
        <p:txBody>
          <a:bodyPr/>
          <a:lstStyle/>
          <a:p>
            <a:pPr>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graphicFrame>
        <p:nvGraphicFramePr>
          <p:cNvPr id="5" name="Table 4">
            <a:extLst>
              <a:ext uri="{FF2B5EF4-FFF2-40B4-BE49-F238E27FC236}">
                <a16:creationId xmlns:a16="http://schemas.microsoft.com/office/drawing/2014/main" id="{93F6CC5E-9B03-478D-8571-66579A89F10F}"/>
              </a:ext>
            </a:extLst>
          </p:cNvPr>
          <p:cNvGraphicFramePr>
            <a:graphicFrameLocks noGrp="1"/>
          </p:cNvGraphicFramePr>
          <p:nvPr>
            <p:extLst>
              <p:ext uri="{D42A27DB-BD31-4B8C-83A1-F6EECF244321}">
                <p14:modId xmlns:p14="http://schemas.microsoft.com/office/powerpoint/2010/main" val="995779246"/>
              </p:ext>
            </p:extLst>
          </p:nvPr>
        </p:nvGraphicFramePr>
        <p:xfrm>
          <a:off x="1200150" y="2352674"/>
          <a:ext cx="9791700" cy="3686176"/>
        </p:xfrm>
        <a:graphic>
          <a:graphicData uri="http://schemas.openxmlformats.org/drawingml/2006/table">
            <a:tbl>
              <a:tblPr firstRow="1" firstCol="1" bandRow="1">
                <a:tableStyleId>{3B4B98B0-60AC-42C2-AFA5-B58CD77FA1E5}</a:tableStyleId>
              </a:tblPr>
              <a:tblGrid>
                <a:gridCol w="935458">
                  <a:extLst>
                    <a:ext uri="{9D8B030D-6E8A-4147-A177-3AD203B41FA5}">
                      <a16:colId xmlns:a16="http://schemas.microsoft.com/office/drawing/2014/main" val="239676958"/>
                    </a:ext>
                  </a:extLst>
                </a:gridCol>
                <a:gridCol w="1122550">
                  <a:extLst>
                    <a:ext uri="{9D8B030D-6E8A-4147-A177-3AD203B41FA5}">
                      <a16:colId xmlns:a16="http://schemas.microsoft.com/office/drawing/2014/main" val="2182612401"/>
                    </a:ext>
                  </a:extLst>
                </a:gridCol>
                <a:gridCol w="816401">
                  <a:extLst>
                    <a:ext uri="{9D8B030D-6E8A-4147-A177-3AD203B41FA5}">
                      <a16:colId xmlns:a16="http://schemas.microsoft.com/office/drawing/2014/main" val="1791933150"/>
                    </a:ext>
                  </a:extLst>
                </a:gridCol>
                <a:gridCol w="1037509">
                  <a:extLst>
                    <a:ext uri="{9D8B030D-6E8A-4147-A177-3AD203B41FA5}">
                      <a16:colId xmlns:a16="http://schemas.microsoft.com/office/drawing/2014/main" val="1549163412"/>
                    </a:ext>
                  </a:extLst>
                </a:gridCol>
                <a:gridCol w="986484">
                  <a:extLst>
                    <a:ext uri="{9D8B030D-6E8A-4147-A177-3AD203B41FA5}">
                      <a16:colId xmlns:a16="http://schemas.microsoft.com/office/drawing/2014/main" val="172206303"/>
                    </a:ext>
                  </a:extLst>
                </a:gridCol>
                <a:gridCol w="1309642">
                  <a:extLst>
                    <a:ext uri="{9D8B030D-6E8A-4147-A177-3AD203B41FA5}">
                      <a16:colId xmlns:a16="http://schemas.microsoft.com/office/drawing/2014/main" val="1024283322"/>
                    </a:ext>
                  </a:extLst>
                </a:gridCol>
                <a:gridCol w="1258617">
                  <a:extLst>
                    <a:ext uri="{9D8B030D-6E8A-4147-A177-3AD203B41FA5}">
                      <a16:colId xmlns:a16="http://schemas.microsoft.com/office/drawing/2014/main" val="3978704840"/>
                    </a:ext>
                  </a:extLst>
                </a:gridCol>
                <a:gridCol w="1309642">
                  <a:extLst>
                    <a:ext uri="{9D8B030D-6E8A-4147-A177-3AD203B41FA5}">
                      <a16:colId xmlns:a16="http://schemas.microsoft.com/office/drawing/2014/main" val="2571923600"/>
                    </a:ext>
                  </a:extLst>
                </a:gridCol>
                <a:gridCol w="1015397">
                  <a:extLst>
                    <a:ext uri="{9D8B030D-6E8A-4147-A177-3AD203B41FA5}">
                      <a16:colId xmlns:a16="http://schemas.microsoft.com/office/drawing/2014/main" val="3068880726"/>
                    </a:ext>
                  </a:extLst>
                </a:gridCol>
              </a:tblGrid>
              <a:tr h="503788">
                <a:tc>
                  <a:txBody>
                    <a:bodyPr/>
                    <a:lstStyle/>
                    <a:p>
                      <a:pPr>
                        <a:lnSpc>
                          <a:spcPct val="107000"/>
                        </a:lnSpc>
                        <a:spcAft>
                          <a:spcPts val="800"/>
                        </a:spcAft>
                      </a:pPr>
                      <a:r>
                        <a:rPr lang="en-US" sz="1200">
                          <a:effectLst/>
                        </a:rPr>
                        <a:t>WEATHER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ROADCOND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DAYTIME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UNDERINFL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VEHCOUNT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PERSONCOUNT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JUNCTIONTYPE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SEVERITYCODE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PROBABILITY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3240614"/>
                  </a:ext>
                </a:extLst>
              </a:tr>
              <a:tr h="265199">
                <a:tc>
                  <a:txBody>
                    <a:bodyPr/>
                    <a:lstStyle/>
                    <a:p>
                      <a:pPr>
                        <a:lnSpc>
                          <a:spcPct val="107000"/>
                        </a:lnSpc>
                        <a:spcAft>
                          <a:spcPts val="800"/>
                        </a:spcAft>
                      </a:pPr>
                      <a:r>
                        <a:rPr lang="en-US" sz="1200">
                          <a:effectLst/>
                        </a:rPr>
                        <a:t>snowing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snow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night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97933385"/>
                  </a:ext>
                </a:extLst>
              </a:tr>
              <a:tr h="265199">
                <a:tc>
                  <a:txBody>
                    <a:bodyPr/>
                    <a:lstStyle/>
                    <a:p>
                      <a:pPr>
                        <a:lnSpc>
                          <a:spcPct val="107000"/>
                        </a:lnSpc>
                        <a:spcAft>
                          <a:spcPts val="800"/>
                        </a:spcAft>
                      </a:pPr>
                      <a:r>
                        <a:rPr lang="en-US" sz="1200">
                          <a:effectLst/>
                        </a:rPr>
                        <a:t>snowing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snow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night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yes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4510927"/>
                  </a:ext>
                </a:extLst>
              </a:tr>
              <a:tr h="265199">
                <a:tc>
                  <a:txBody>
                    <a:bodyPr/>
                    <a:lstStyle/>
                    <a:p>
                      <a:pPr>
                        <a:lnSpc>
                          <a:spcPct val="107000"/>
                        </a:lnSpc>
                        <a:spcAft>
                          <a:spcPts val="800"/>
                        </a:spcAft>
                      </a:pPr>
                      <a:r>
                        <a:rPr lang="en-US" sz="1200">
                          <a:effectLst/>
                        </a:rPr>
                        <a:t>snowing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snow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4971286"/>
                  </a:ext>
                </a:extLst>
              </a:tr>
              <a:tr h="265199">
                <a:tc>
                  <a:txBody>
                    <a:bodyPr/>
                    <a:lstStyle/>
                    <a:p>
                      <a:pPr>
                        <a:lnSpc>
                          <a:spcPct val="107000"/>
                        </a:lnSpc>
                        <a:spcAft>
                          <a:spcPts val="800"/>
                        </a:spcAft>
                      </a:pPr>
                      <a:r>
                        <a:rPr lang="en-US" sz="1200">
                          <a:effectLst/>
                        </a:rPr>
                        <a:t>snowing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snow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yes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50704539"/>
                  </a:ext>
                </a:extLst>
              </a:tr>
              <a:tr h="265199">
                <a:tc>
                  <a:txBody>
                    <a:bodyPr/>
                    <a:lstStyle/>
                    <a:p>
                      <a:pPr>
                        <a:lnSpc>
                          <a:spcPct val="107000"/>
                        </a:lnSpc>
                        <a:spcAft>
                          <a:spcPts val="800"/>
                        </a:spcAft>
                      </a:pPr>
                      <a:r>
                        <a:rPr lang="en-US" sz="1200">
                          <a:effectLst/>
                        </a:rPr>
                        <a:t>raining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wet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night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08322721"/>
                  </a:ext>
                </a:extLst>
              </a:tr>
              <a:tr h="265199">
                <a:tc>
                  <a:txBody>
                    <a:bodyPr/>
                    <a:lstStyle/>
                    <a:p>
                      <a:pPr>
                        <a:lnSpc>
                          <a:spcPct val="107000"/>
                        </a:lnSpc>
                        <a:spcAft>
                          <a:spcPts val="800"/>
                        </a:spcAft>
                      </a:pPr>
                      <a:r>
                        <a:rPr lang="en-US" sz="1200">
                          <a:effectLst/>
                        </a:rPr>
                        <a:t>raining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wet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night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yes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8174932"/>
                  </a:ext>
                </a:extLst>
              </a:tr>
              <a:tr h="265199">
                <a:tc>
                  <a:txBody>
                    <a:bodyPr/>
                    <a:lstStyle/>
                    <a:p>
                      <a:pPr>
                        <a:lnSpc>
                          <a:spcPct val="107000"/>
                        </a:lnSpc>
                        <a:spcAft>
                          <a:spcPts val="800"/>
                        </a:spcAft>
                      </a:pPr>
                      <a:r>
                        <a:rPr lang="en-US" sz="1200">
                          <a:effectLst/>
                        </a:rPr>
                        <a:t>raining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wet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16900027"/>
                  </a:ext>
                </a:extLst>
              </a:tr>
              <a:tr h="265199">
                <a:tc>
                  <a:txBody>
                    <a:bodyPr/>
                    <a:lstStyle/>
                    <a:p>
                      <a:pPr>
                        <a:lnSpc>
                          <a:spcPct val="107000"/>
                        </a:lnSpc>
                        <a:spcAft>
                          <a:spcPts val="800"/>
                        </a:spcAft>
                      </a:pPr>
                      <a:r>
                        <a:rPr lang="en-US" sz="1200">
                          <a:effectLst/>
                        </a:rPr>
                        <a:t>raining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wet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yes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60626085"/>
                  </a:ext>
                </a:extLst>
              </a:tr>
              <a:tr h="265199">
                <a:tc>
                  <a:txBody>
                    <a:bodyPr/>
                    <a:lstStyle/>
                    <a:p>
                      <a:pPr>
                        <a:lnSpc>
                          <a:spcPct val="107000"/>
                        </a:lnSpc>
                        <a:spcAft>
                          <a:spcPts val="800"/>
                        </a:spcAft>
                      </a:pPr>
                      <a:r>
                        <a:rPr lang="en-US" sz="1200">
                          <a:effectLst/>
                        </a:rPr>
                        <a:t>clear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night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0537882"/>
                  </a:ext>
                </a:extLst>
              </a:tr>
              <a:tr h="265199">
                <a:tc>
                  <a:txBody>
                    <a:bodyPr/>
                    <a:lstStyle/>
                    <a:p>
                      <a:pPr>
                        <a:lnSpc>
                          <a:spcPct val="107000"/>
                        </a:lnSpc>
                        <a:spcAft>
                          <a:spcPts val="800"/>
                        </a:spcAft>
                      </a:pPr>
                      <a:r>
                        <a:rPr lang="en-US" sz="1200">
                          <a:effectLst/>
                        </a:rPr>
                        <a:t>clear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night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yes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35168375"/>
                  </a:ext>
                </a:extLst>
              </a:tr>
              <a:tr h="265199">
                <a:tc>
                  <a:txBody>
                    <a:bodyPr/>
                    <a:lstStyle/>
                    <a:p>
                      <a:pPr>
                        <a:lnSpc>
                          <a:spcPct val="107000"/>
                        </a:lnSpc>
                        <a:spcAft>
                          <a:spcPts val="800"/>
                        </a:spcAft>
                      </a:pPr>
                      <a:r>
                        <a:rPr lang="en-US" sz="1200">
                          <a:effectLst/>
                        </a:rPr>
                        <a:t>clear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75669452"/>
                  </a:ext>
                </a:extLst>
              </a:tr>
              <a:tr h="265199">
                <a:tc>
                  <a:txBody>
                    <a:bodyPr/>
                    <a:lstStyle/>
                    <a:p>
                      <a:pPr>
                        <a:lnSpc>
                          <a:spcPct val="107000"/>
                        </a:lnSpc>
                        <a:spcAft>
                          <a:spcPts val="800"/>
                        </a:spcAft>
                      </a:pPr>
                      <a:r>
                        <a:rPr lang="en-US" sz="1200">
                          <a:effectLst/>
                        </a:rPr>
                        <a:t>clear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day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yes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US" sz="1200">
                          <a:effectLst/>
                        </a:rPr>
                        <a:t>no mid block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US" sz="1200" dirty="0">
                          <a:effectLst/>
                        </a:rPr>
                        <a:t>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68468174"/>
                  </a:ext>
                </a:extLst>
              </a:tr>
            </a:tbl>
          </a:graphicData>
        </a:graphic>
      </p:graphicFrame>
    </p:spTree>
    <p:extLst>
      <p:ext uri="{BB962C8B-B14F-4D97-AF65-F5344CB8AC3E}">
        <p14:creationId xmlns:p14="http://schemas.microsoft.com/office/powerpoint/2010/main" val="250504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6D42-54ED-4DCE-A4DC-0744854886B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D5A5B77-F20E-44D3-9120-BBE0A008CD90}"/>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Jaccard index returned acceptable results</a:t>
            </a:r>
          </a:p>
          <a:p>
            <a:pPr>
              <a:lnSpc>
                <a:spcPct val="107000"/>
              </a:lnSpc>
              <a:spcAft>
                <a:spcPts val="800"/>
              </a:spcAft>
              <a:buFont typeface="Wingdings" panose="05000000000000000000" pitchFamily="2" charset="2"/>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Log Loss showed relatively low results of 58%. Log Loss tells us how likely the model thinks the actually observed set of outcomes was</a:t>
            </a:r>
          </a:p>
          <a:p>
            <a:pPr>
              <a:lnSpc>
                <a:spcPct val="107000"/>
              </a:lnSpc>
              <a:spcAft>
                <a:spcPts val="800"/>
              </a:spcAft>
              <a:buFont typeface="Wingdings" panose="05000000000000000000" pitchFamily="2" charset="2"/>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F1 score results show that good performance for severity code 0 but not as good for the severity code 1. Road condition along with weather condition might have influenced the results</a:t>
            </a:r>
          </a:p>
          <a:p>
            <a:pPr>
              <a:buFont typeface="Wingdings" panose="05000000000000000000" pitchFamily="2" charset="2"/>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All tested hypothetic scenarios resulted in severity = 0. The model is not predicting severity accurately</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607986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{9E15324B-D3F4-44D1-BA88-C3A15F3ADDEB}tf56160789_win32</Template>
  <TotalTime>60</TotalTime>
  <Words>601</Words>
  <Application>Microsoft Office PowerPoint</Application>
  <PresentationFormat>Widescreen</PresentationFormat>
  <Paragraphs>157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TT15Ct00</vt:lpstr>
      <vt:lpstr>Wingdings</vt:lpstr>
      <vt:lpstr>1_RetrospectVTI</vt:lpstr>
      <vt:lpstr>Predicting car accident severity</vt:lpstr>
      <vt:lpstr>“Enhancing awareness is directly correlated with decrease in number of accidents”</vt:lpstr>
      <vt:lpstr>The problem</vt:lpstr>
      <vt:lpstr>Solution</vt:lpstr>
      <vt:lpstr>The dataset</vt:lpstr>
      <vt:lpstr>Methodology</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dc:title>
  <dc:creator>caue castro</dc:creator>
  <cp:lastModifiedBy>caue castro</cp:lastModifiedBy>
  <cp:revision>7</cp:revision>
  <dcterms:created xsi:type="dcterms:W3CDTF">2020-09-12T21:39:06Z</dcterms:created>
  <dcterms:modified xsi:type="dcterms:W3CDTF">2020-09-12T22:39:24Z</dcterms:modified>
</cp:coreProperties>
</file>