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3"/>
          <p:cNvSpPr txBox="1"/>
          <p:nvPr/>
        </p:nvSpPr>
        <p:spPr>
          <a:xfrm>
            <a:off x="4953732" y="5747327"/>
            <a:ext cx="2283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PYGAME PROJECT 01</a:t>
            </a:r>
          </a:p>
        </p:txBody>
      </p:sp>
      <p:sp>
        <p:nvSpPr>
          <p:cNvPr id="95" name="TextBox 4"/>
          <p:cNvSpPr txBox="1"/>
          <p:nvPr/>
        </p:nvSpPr>
        <p:spPr>
          <a:xfrm>
            <a:off x="5063485" y="3210465"/>
            <a:ext cx="20650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Company</a:t>
            </a:r>
            <a:r>
              <a:rPr>
                <a:solidFill>
                  <a:srgbClr val="040C2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rPr>
              <a:t>™</a:t>
            </a:r>
          </a:p>
        </p:txBody>
      </p:sp>
      <p:sp>
        <p:nvSpPr>
          <p:cNvPr id="96" name="TextBox 5"/>
          <p:cNvSpPr txBox="1"/>
          <p:nvPr/>
        </p:nvSpPr>
        <p:spPr>
          <a:xfrm>
            <a:off x="4953737" y="6075774"/>
            <a:ext cx="5347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하성민</a:t>
            </a:r>
          </a:p>
        </p:txBody>
      </p:sp>
      <p:sp>
        <p:nvSpPr>
          <p:cNvPr id="97" name="TextBox 6"/>
          <p:cNvSpPr txBox="1"/>
          <p:nvPr/>
        </p:nvSpPr>
        <p:spPr>
          <a:xfrm>
            <a:off x="6641317" y="6075774"/>
            <a:ext cx="5347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고서온</a:t>
            </a:r>
          </a:p>
        </p:txBody>
      </p:sp>
      <p:pic>
        <p:nvPicPr>
          <p:cNvPr id="98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51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8089" y="-1"/>
            <a:ext cx="1770846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"/>
          <p:cNvSpPr/>
          <p:nvPr/>
        </p:nvSpPr>
        <p:spPr>
          <a:xfrm>
            <a:off x="5845477" y="3378143"/>
            <a:ext cx="501046" cy="203314"/>
          </a:xfrm>
          <a:prstGeom prst="rect">
            <a:avLst/>
          </a:prstGeom>
          <a:solidFill>
            <a:srgbClr val="EECF49"/>
          </a:solidFill>
          <a:ln w="12700">
            <a:miter lim="400000"/>
          </a:ln>
        </p:spPr>
        <p:txBody>
          <a:bodyPr lIns="0" tIns="0" rIns="0" bIns="0"/>
          <a:lstStyle/>
          <a:p>
            <a:endParaRPr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77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51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8089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Box 3"/>
          <p:cNvSpPr txBox="1"/>
          <p:nvPr/>
        </p:nvSpPr>
        <p:spPr>
          <a:xfrm>
            <a:off x="4953732" y="5747327"/>
            <a:ext cx="2283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PYGAME PROJECT 01</a:t>
            </a:r>
          </a:p>
        </p:txBody>
      </p:sp>
      <p:sp>
        <p:nvSpPr>
          <p:cNvPr id="180" name="TextBox 4"/>
          <p:cNvSpPr txBox="1"/>
          <p:nvPr/>
        </p:nvSpPr>
        <p:spPr>
          <a:xfrm>
            <a:off x="5895740" y="3228338"/>
            <a:ext cx="4005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끝</a:t>
            </a:r>
          </a:p>
        </p:txBody>
      </p:sp>
      <p:sp>
        <p:nvSpPr>
          <p:cNvPr id="181" name="TextBox 5"/>
          <p:cNvSpPr txBox="1"/>
          <p:nvPr/>
        </p:nvSpPr>
        <p:spPr>
          <a:xfrm>
            <a:off x="4953737" y="6075774"/>
            <a:ext cx="5347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하성민</a:t>
            </a:r>
          </a:p>
        </p:txBody>
      </p:sp>
      <p:sp>
        <p:nvSpPr>
          <p:cNvPr id="182" name="TextBox 6"/>
          <p:cNvSpPr txBox="1"/>
          <p:nvPr/>
        </p:nvSpPr>
        <p:spPr>
          <a:xfrm>
            <a:off x="6641317" y="6075774"/>
            <a:ext cx="5347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고서온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"/>
          <p:cNvSpPr/>
          <p:nvPr/>
        </p:nvSpPr>
        <p:spPr>
          <a:xfrm>
            <a:off x="2705472" y="1028595"/>
            <a:ext cx="708576" cy="203314"/>
          </a:xfrm>
          <a:prstGeom prst="rect">
            <a:avLst/>
          </a:prstGeom>
          <a:solidFill>
            <a:srgbClr val="EECF49"/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TextBox 4"/>
          <p:cNvSpPr txBox="1"/>
          <p:nvPr/>
        </p:nvSpPr>
        <p:spPr>
          <a:xfrm>
            <a:off x="2716565" y="5525018"/>
            <a:ext cx="12270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Company</a:t>
            </a:r>
            <a:r>
              <a:rPr>
                <a:solidFill>
                  <a:srgbClr val="040C2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rPr>
              <a:t>™</a:t>
            </a:r>
          </a:p>
        </p:txBody>
      </p:sp>
      <p:sp>
        <p:nvSpPr>
          <p:cNvPr id="103" name="TextBox 1"/>
          <p:cNvSpPr txBox="1"/>
          <p:nvPr/>
        </p:nvSpPr>
        <p:spPr>
          <a:xfrm>
            <a:off x="2716565" y="923600"/>
            <a:ext cx="84606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</a:t>
            </a:r>
          </a:p>
        </p:txBody>
      </p:sp>
      <p:sp>
        <p:nvSpPr>
          <p:cNvPr id="104" name="TextBox 2"/>
          <p:cNvSpPr txBox="1"/>
          <p:nvPr/>
        </p:nvSpPr>
        <p:spPr>
          <a:xfrm>
            <a:off x="2716565" y="1612827"/>
            <a:ext cx="148282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FAQ</a:t>
            </a:r>
          </a:p>
        </p:txBody>
      </p:sp>
      <p:sp>
        <p:nvSpPr>
          <p:cNvPr id="105" name="TextBox 8"/>
          <p:cNvSpPr txBox="1"/>
          <p:nvPr/>
        </p:nvSpPr>
        <p:spPr>
          <a:xfrm>
            <a:off x="2720798" y="2026105"/>
            <a:ext cx="1100068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개발 방식</a:t>
            </a:r>
          </a:p>
        </p:txBody>
      </p:sp>
      <p:sp>
        <p:nvSpPr>
          <p:cNvPr id="106" name="TextBox 9"/>
          <p:cNvSpPr txBox="1"/>
          <p:nvPr/>
        </p:nvSpPr>
        <p:spPr>
          <a:xfrm>
            <a:off x="2716564" y="2435707"/>
            <a:ext cx="1922105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원작과 차이점</a:t>
            </a:r>
          </a:p>
        </p:txBody>
      </p:sp>
      <p:sp>
        <p:nvSpPr>
          <p:cNvPr id="107" name="TextBox 10"/>
          <p:cNvSpPr txBox="1"/>
          <p:nvPr/>
        </p:nvSpPr>
        <p:spPr>
          <a:xfrm>
            <a:off x="2716291" y="2859847"/>
            <a:ext cx="1330978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인게임 시연</a:t>
            </a:r>
          </a:p>
        </p:txBody>
      </p:sp>
      <p:sp>
        <p:nvSpPr>
          <p:cNvPr id="108" name="TextBox 11"/>
          <p:cNvSpPr txBox="1"/>
          <p:nvPr/>
        </p:nvSpPr>
        <p:spPr>
          <a:xfrm>
            <a:off x="2716291" y="3283987"/>
            <a:ext cx="1330978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느낀점</a:t>
            </a:r>
          </a:p>
        </p:txBody>
      </p:sp>
      <p:pic>
        <p:nvPicPr>
          <p:cNvPr id="109" name="image1.gif" descr="image1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2665" y="909056"/>
            <a:ext cx="4176702" cy="5039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351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8089" y="-1"/>
            <a:ext cx="1770846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"/>
          <p:cNvSpPr/>
          <p:nvPr/>
        </p:nvSpPr>
        <p:spPr>
          <a:xfrm>
            <a:off x="2705472" y="1028595"/>
            <a:ext cx="803826" cy="203314"/>
          </a:xfrm>
          <a:prstGeom prst="rect">
            <a:avLst/>
          </a:prstGeom>
          <a:solidFill>
            <a:srgbClr val="EECF49"/>
          </a:solidFill>
          <a:ln w="12700">
            <a:miter lim="400000"/>
          </a:ln>
        </p:spPr>
        <p:txBody>
          <a:bodyPr lIns="0" tIns="0" rIns="0" bIns="0"/>
          <a:lstStyle/>
          <a:p>
            <a:endParaRPr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4" name="TextBox 4"/>
          <p:cNvSpPr txBox="1"/>
          <p:nvPr/>
        </p:nvSpPr>
        <p:spPr>
          <a:xfrm>
            <a:off x="2716565" y="5525018"/>
            <a:ext cx="12270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Company</a:t>
            </a:r>
            <a:r>
              <a:rPr>
                <a:solidFill>
                  <a:srgbClr val="040C2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rPr>
              <a:t>™</a:t>
            </a:r>
          </a:p>
        </p:txBody>
      </p:sp>
      <p:sp>
        <p:nvSpPr>
          <p:cNvPr id="115" name="TextBox 1"/>
          <p:cNvSpPr txBox="1"/>
          <p:nvPr/>
        </p:nvSpPr>
        <p:spPr>
          <a:xfrm>
            <a:off x="2716565" y="923600"/>
            <a:ext cx="138446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FAQ</a:t>
            </a:r>
          </a:p>
        </p:txBody>
      </p:sp>
      <p:sp>
        <p:nvSpPr>
          <p:cNvPr id="116" name="TextBox 2"/>
          <p:cNvSpPr txBox="1"/>
          <p:nvPr/>
        </p:nvSpPr>
        <p:spPr>
          <a:xfrm>
            <a:off x="2716565" y="1604651"/>
            <a:ext cx="2469611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 · 리썰컴퍼니가 뭔가요?</a:t>
            </a:r>
          </a:p>
        </p:txBody>
      </p:sp>
      <p:sp>
        <p:nvSpPr>
          <p:cNvPr id="117" name="TextBox 8"/>
          <p:cNvSpPr txBox="1"/>
          <p:nvPr/>
        </p:nvSpPr>
        <p:spPr>
          <a:xfrm>
            <a:off x="2716564" y="2004789"/>
            <a:ext cx="546710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aseline="35714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우주에서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함선을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타고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여러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행성을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돌아다니면서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defRPr sz="1400" baseline="35714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폐기물을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모아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마감일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안에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회사에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팔고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defRPr sz="1400" baseline="35714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점점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늘어나는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수익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할당량을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채우는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게임입니다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118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51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8089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Box 2"/>
          <p:cNvSpPr txBox="1"/>
          <p:nvPr/>
        </p:nvSpPr>
        <p:spPr>
          <a:xfrm>
            <a:off x="2716565" y="3126959"/>
            <a:ext cx="3667214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 · 2D 라고 해서 다를게 있나요?</a:t>
            </a:r>
          </a:p>
        </p:txBody>
      </p:sp>
      <p:sp>
        <p:nvSpPr>
          <p:cNvPr id="121" name="TextBox 8"/>
          <p:cNvSpPr txBox="1"/>
          <p:nvPr/>
        </p:nvSpPr>
        <p:spPr>
          <a:xfrm>
            <a:off x="2716564" y="3527096"/>
            <a:ext cx="546710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aseline="35714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복잡한 미로와 계단이 존재하지 않기 때문에</a:t>
            </a:r>
          </a:p>
          <a:p>
            <a:pPr>
              <a:defRPr sz="1400" baseline="35714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빠른 진행 속도를 갖춰 플레이어의 부담을 덜 수 있습니다.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2705472" y="1028595"/>
            <a:ext cx="1227052" cy="203314"/>
          </a:xfrm>
          <a:prstGeom prst="rect">
            <a:avLst/>
          </a:prstGeom>
          <a:solidFill>
            <a:srgbClr val="EECF49"/>
          </a:solidFill>
          <a:ln w="12700">
            <a:miter lim="400000"/>
          </a:ln>
        </p:spPr>
        <p:txBody>
          <a:bodyPr lIns="0" tIns="0" rIns="0" bIns="0"/>
          <a:lstStyle/>
          <a:p>
            <a:endParaRPr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4" name="TextBox 4"/>
          <p:cNvSpPr txBox="1"/>
          <p:nvPr/>
        </p:nvSpPr>
        <p:spPr>
          <a:xfrm>
            <a:off x="2716565" y="5525018"/>
            <a:ext cx="12270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Company</a:t>
            </a:r>
            <a:r>
              <a:rPr>
                <a:solidFill>
                  <a:srgbClr val="040C2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rPr>
              <a:t>™</a:t>
            </a:r>
          </a:p>
        </p:txBody>
      </p:sp>
      <p:sp>
        <p:nvSpPr>
          <p:cNvPr id="125" name="TextBox 1"/>
          <p:cNvSpPr txBox="1"/>
          <p:nvPr/>
        </p:nvSpPr>
        <p:spPr>
          <a:xfrm>
            <a:off x="2716565" y="923600"/>
            <a:ext cx="13844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방식</a:t>
            </a:r>
          </a:p>
        </p:txBody>
      </p:sp>
      <p:sp>
        <p:nvSpPr>
          <p:cNvPr id="126" name="TextBox 2"/>
          <p:cNvSpPr txBox="1"/>
          <p:nvPr/>
        </p:nvSpPr>
        <p:spPr>
          <a:xfrm>
            <a:off x="2716565" y="1604651"/>
            <a:ext cx="222235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aseline="3125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01</a:t>
            </a:r>
          </a:p>
          <a:p>
            <a:pPr>
              <a:defRPr sz="1600" baseline="3125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사용한</a:t>
            </a:r>
            <a:r>
              <a: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라이브러리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7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51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8089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스크린샷 2024-06-26 오후 3.21.26.png" descr="스크린샷 2024-06-26 오후 3.21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2624" y="842757"/>
            <a:ext cx="4283585" cy="5172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"/>
          <p:cNvSpPr/>
          <p:nvPr/>
        </p:nvSpPr>
        <p:spPr>
          <a:xfrm>
            <a:off x="2705472" y="1028595"/>
            <a:ext cx="1227052" cy="203314"/>
          </a:xfrm>
          <a:prstGeom prst="rect">
            <a:avLst/>
          </a:prstGeom>
          <a:solidFill>
            <a:srgbClr val="EECF49"/>
          </a:solidFill>
          <a:ln w="12700">
            <a:miter lim="400000"/>
          </a:ln>
        </p:spPr>
        <p:txBody>
          <a:bodyPr lIns="0" tIns="0" rIns="0" bIns="0"/>
          <a:lstStyle/>
          <a:p>
            <a:endParaRPr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2" name="TextBox 4"/>
          <p:cNvSpPr txBox="1"/>
          <p:nvPr/>
        </p:nvSpPr>
        <p:spPr>
          <a:xfrm>
            <a:off x="2716565" y="5525018"/>
            <a:ext cx="12270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Company</a:t>
            </a:r>
            <a:r>
              <a:rPr>
                <a:solidFill>
                  <a:srgbClr val="040C2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rPr>
              <a:t>™</a:t>
            </a:r>
          </a:p>
        </p:txBody>
      </p:sp>
      <p:sp>
        <p:nvSpPr>
          <p:cNvPr id="133" name="TextBox 1"/>
          <p:cNvSpPr txBox="1"/>
          <p:nvPr/>
        </p:nvSpPr>
        <p:spPr>
          <a:xfrm>
            <a:off x="2716565" y="923600"/>
            <a:ext cx="13844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방식</a:t>
            </a:r>
          </a:p>
        </p:txBody>
      </p:sp>
      <p:sp>
        <p:nvSpPr>
          <p:cNvPr id="134" name="TextBox 2"/>
          <p:cNvSpPr txBox="1"/>
          <p:nvPr/>
        </p:nvSpPr>
        <p:spPr>
          <a:xfrm>
            <a:off x="2716565" y="1604651"/>
            <a:ext cx="222235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aseline="3125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02</a:t>
            </a:r>
          </a:p>
          <a:p>
            <a:pPr>
              <a:defRPr sz="1600" baseline="3125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2차원 배열</a:t>
            </a:r>
          </a:p>
        </p:txBody>
      </p:sp>
      <p:pic>
        <p:nvPicPr>
          <p:cNvPr id="135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51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8089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스크린샷 2024-06-26 오후 3.25.25.png" descr="스크린샷 2024-06-26 오후 3.25.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0451" y="842757"/>
            <a:ext cx="4046709" cy="5172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experimentation.png" descr="experimentati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0222" y="2705235"/>
            <a:ext cx="885898" cy="566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company.png" descr="compan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53923" y="2705235"/>
            <a:ext cx="8128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factory.png" descr="factor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03720" y="3416692"/>
            <a:ext cx="6985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hip.png" descr="ship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55463" y="3689742"/>
            <a:ext cx="139701" cy="8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"/>
          <p:cNvSpPr/>
          <p:nvPr/>
        </p:nvSpPr>
        <p:spPr>
          <a:xfrm>
            <a:off x="2705472" y="1028595"/>
            <a:ext cx="1227052" cy="203314"/>
          </a:xfrm>
          <a:prstGeom prst="rect">
            <a:avLst/>
          </a:prstGeom>
          <a:solidFill>
            <a:srgbClr val="EECF49"/>
          </a:solidFill>
          <a:ln w="12700">
            <a:miter lim="400000"/>
          </a:ln>
        </p:spPr>
        <p:txBody>
          <a:bodyPr lIns="0" tIns="0" rIns="0" bIns="0"/>
          <a:lstStyle/>
          <a:p>
            <a:endParaRPr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4" name="TextBox 4"/>
          <p:cNvSpPr txBox="1"/>
          <p:nvPr/>
        </p:nvSpPr>
        <p:spPr>
          <a:xfrm>
            <a:off x="2716565" y="5525018"/>
            <a:ext cx="12270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Company</a:t>
            </a:r>
            <a:r>
              <a:rPr>
                <a:solidFill>
                  <a:srgbClr val="040C2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rPr>
              <a:t>™</a:t>
            </a:r>
          </a:p>
        </p:txBody>
      </p:sp>
      <p:sp>
        <p:nvSpPr>
          <p:cNvPr id="145" name="TextBox 1"/>
          <p:cNvSpPr txBox="1"/>
          <p:nvPr/>
        </p:nvSpPr>
        <p:spPr>
          <a:xfrm>
            <a:off x="2716565" y="923600"/>
            <a:ext cx="13844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방식</a:t>
            </a:r>
          </a:p>
        </p:txBody>
      </p:sp>
      <p:sp>
        <p:nvSpPr>
          <p:cNvPr id="146" name="TextBox 2"/>
          <p:cNvSpPr txBox="1"/>
          <p:nvPr/>
        </p:nvSpPr>
        <p:spPr>
          <a:xfrm>
            <a:off x="2716565" y="1604651"/>
            <a:ext cx="222235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aseline="3125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03</a:t>
            </a:r>
          </a:p>
          <a:p>
            <a:pPr>
              <a:defRPr sz="1600" baseline="3125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알고리즘</a:t>
            </a:r>
          </a:p>
        </p:txBody>
      </p:sp>
      <p:pic>
        <p:nvPicPr>
          <p:cNvPr id="147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51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8089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스크린샷 2024-06-26 오후 3.30.36.png" descr="스크린샷 2024-06-26 오후 3.30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055" y="838170"/>
            <a:ext cx="4061501" cy="5162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2705472" y="1028595"/>
            <a:ext cx="1639838" cy="203314"/>
          </a:xfrm>
          <a:prstGeom prst="rect">
            <a:avLst/>
          </a:prstGeom>
          <a:solidFill>
            <a:srgbClr val="EECF49"/>
          </a:solidFill>
          <a:ln w="12700">
            <a:miter lim="400000"/>
          </a:ln>
        </p:spPr>
        <p:txBody>
          <a:bodyPr lIns="0" tIns="0" rIns="0" bIns="0"/>
          <a:lstStyle/>
          <a:p>
            <a:endParaRPr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2" name="TextBox 4"/>
          <p:cNvSpPr txBox="1"/>
          <p:nvPr/>
        </p:nvSpPr>
        <p:spPr>
          <a:xfrm>
            <a:off x="2716565" y="5525018"/>
            <a:ext cx="12270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Company</a:t>
            </a:r>
            <a:r>
              <a:rPr>
                <a:solidFill>
                  <a:srgbClr val="040C2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rPr>
              <a:t>™</a:t>
            </a:r>
          </a:p>
        </p:txBody>
      </p:sp>
      <p:sp>
        <p:nvSpPr>
          <p:cNvPr id="153" name="TextBox 1"/>
          <p:cNvSpPr txBox="1"/>
          <p:nvPr/>
        </p:nvSpPr>
        <p:spPr>
          <a:xfrm>
            <a:off x="2716565" y="923600"/>
            <a:ext cx="161598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원작과 차이점</a:t>
            </a:r>
          </a:p>
        </p:txBody>
      </p:sp>
      <p:pic>
        <p:nvPicPr>
          <p:cNvPr id="154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51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8089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스크린샷 2024-06-26 오후 3.35.58.png" descr="스크린샷 2024-06-26 오후 3.35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3029" y="858551"/>
            <a:ext cx="4447341" cy="5140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2705472" y="1028595"/>
            <a:ext cx="1436226" cy="203314"/>
          </a:xfrm>
          <a:prstGeom prst="rect">
            <a:avLst/>
          </a:prstGeom>
          <a:solidFill>
            <a:srgbClr val="EECF49"/>
          </a:solidFill>
          <a:ln w="12700">
            <a:miter lim="400000"/>
          </a:ln>
        </p:spPr>
        <p:txBody>
          <a:bodyPr lIns="0" tIns="0" rIns="0" bIns="0"/>
          <a:lstStyle/>
          <a:p>
            <a:endParaRPr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9" name="TextBox 4"/>
          <p:cNvSpPr txBox="1"/>
          <p:nvPr/>
        </p:nvSpPr>
        <p:spPr>
          <a:xfrm>
            <a:off x="2716565" y="5525018"/>
            <a:ext cx="12270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Company</a:t>
            </a:r>
            <a:r>
              <a:rPr>
                <a:solidFill>
                  <a:srgbClr val="040C2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rPr>
              <a:t>™</a:t>
            </a:r>
          </a:p>
        </p:txBody>
      </p:sp>
      <p:sp>
        <p:nvSpPr>
          <p:cNvPr id="160" name="TextBox 1"/>
          <p:cNvSpPr txBox="1"/>
          <p:nvPr/>
        </p:nvSpPr>
        <p:spPr>
          <a:xfrm>
            <a:off x="2716565" y="923600"/>
            <a:ext cx="161598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인게임 시연</a:t>
            </a:r>
          </a:p>
        </p:txBody>
      </p:sp>
      <p:pic>
        <p:nvPicPr>
          <p:cNvPr id="161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51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8089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Chair"/>
          <p:cNvSpPr/>
          <p:nvPr/>
        </p:nvSpPr>
        <p:spPr>
          <a:xfrm>
            <a:off x="7830857" y="3115179"/>
            <a:ext cx="1127686" cy="1385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45474B"/>
          </a:solidFill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Lamp"/>
          <p:cNvSpPr/>
          <p:nvPr/>
        </p:nvSpPr>
        <p:spPr>
          <a:xfrm>
            <a:off x="6848111" y="2359206"/>
            <a:ext cx="1315178" cy="1221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600" extrusionOk="0">
                <a:moveTo>
                  <a:pt x="16002" y="0"/>
                </a:moveTo>
                <a:lnTo>
                  <a:pt x="15692" y="171"/>
                </a:lnTo>
                <a:lnTo>
                  <a:pt x="15886" y="578"/>
                </a:lnTo>
                <a:lnTo>
                  <a:pt x="15308" y="898"/>
                </a:lnTo>
                <a:lnTo>
                  <a:pt x="16044" y="3041"/>
                </a:lnTo>
                <a:lnTo>
                  <a:pt x="15405" y="3377"/>
                </a:lnTo>
                <a:lnTo>
                  <a:pt x="14353" y="2744"/>
                </a:lnTo>
                <a:cubicBezTo>
                  <a:pt x="14137" y="2614"/>
                  <a:pt x="13873" y="2784"/>
                  <a:pt x="13877" y="3051"/>
                </a:cubicBezTo>
                <a:lnTo>
                  <a:pt x="13877" y="3091"/>
                </a:lnTo>
                <a:lnTo>
                  <a:pt x="2084" y="5347"/>
                </a:lnTo>
                <a:cubicBezTo>
                  <a:pt x="1994" y="5133"/>
                  <a:pt x="1750" y="5044"/>
                  <a:pt x="1557" y="5163"/>
                </a:cubicBezTo>
                <a:lnTo>
                  <a:pt x="189" y="6011"/>
                </a:lnTo>
                <a:cubicBezTo>
                  <a:pt x="-16" y="6138"/>
                  <a:pt x="-63" y="6434"/>
                  <a:pt x="92" y="6626"/>
                </a:cubicBezTo>
                <a:lnTo>
                  <a:pt x="779" y="7478"/>
                </a:lnTo>
                <a:cubicBezTo>
                  <a:pt x="871" y="7592"/>
                  <a:pt x="1012" y="7637"/>
                  <a:pt x="1144" y="7604"/>
                </a:cubicBezTo>
                <a:lnTo>
                  <a:pt x="7842" y="17569"/>
                </a:lnTo>
                <a:cubicBezTo>
                  <a:pt x="7796" y="17616"/>
                  <a:pt x="7773" y="17684"/>
                  <a:pt x="7782" y="17753"/>
                </a:cubicBezTo>
                <a:cubicBezTo>
                  <a:pt x="7805" y="17919"/>
                  <a:pt x="7846" y="18228"/>
                  <a:pt x="7866" y="18410"/>
                </a:cubicBezTo>
                <a:cubicBezTo>
                  <a:pt x="7867" y="18424"/>
                  <a:pt x="7870" y="18437"/>
                  <a:pt x="7874" y="18450"/>
                </a:cubicBezTo>
                <a:lnTo>
                  <a:pt x="7811" y="18450"/>
                </a:lnTo>
                <a:lnTo>
                  <a:pt x="6110" y="18999"/>
                </a:lnTo>
                <a:lnTo>
                  <a:pt x="4674" y="20383"/>
                </a:lnTo>
                <a:lnTo>
                  <a:pt x="4674" y="21600"/>
                </a:lnTo>
                <a:lnTo>
                  <a:pt x="11853" y="21600"/>
                </a:lnTo>
                <a:lnTo>
                  <a:pt x="11853" y="20383"/>
                </a:lnTo>
                <a:lnTo>
                  <a:pt x="10417" y="18999"/>
                </a:lnTo>
                <a:lnTo>
                  <a:pt x="8936" y="18522"/>
                </a:lnTo>
                <a:lnTo>
                  <a:pt x="9489" y="18094"/>
                </a:lnTo>
                <a:cubicBezTo>
                  <a:pt x="9571" y="18031"/>
                  <a:pt x="9596" y="17911"/>
                  <a:pt x="9547" y="17817"/>
                </a:cubicBezTo>
                <a:lnTo>
                  <a:pt x="9431" y="17599"/>
                </a:lnTo>
                <a:cubicBezTo>
                  <a:pt x="9405" y="17549"/>
                  <a:pt x="9399" y="17490"/>
                  <a:pt x="9414" y="17435"/>
                </a:cubicBezTo>
                <a:lnTo>
                  <a:pt x="9598" y="16747"/>
                </a:lnTo>
                <a:cubicBezTo>
                  <a:pt x="9619" y="16666"/>
                  <a:pt x="9595" y="16579"/>
                  <a:pt x="9535" y="16525"/>
                </a:cubicBezTo>
                <a:lnTo>
                  <a:pt x="9365" y="16373"/>
                </a:lnTo>
                <a:cubicBezTo>
                  <a:pt x="9291" y="16306"/>
                  <a:pt x="9183" y="16306"/>
                  <a:pt x="9110" y="16374"/>
                </a:cubicBezTo>
                <a:lnTo>
                  <a:pt x="8838" y="16630"/>
                </a:lnTo>
                <a:lnTo>
                  <a:pt x="2301" y="6905"/>
                </a:lnTo>
                <a:cubicBezTo>
                  <a:pt x="2345" y="6870"/>
                  <a:pt x="2380" y="6825"/>
                  <a:pt x="2405" y="6775"/>
                </a:cubicBezTo>
                <a:lnTo>
                  <a:pt x="13948" y="4567"/>
                </a:lnTo>
                <a:cubicBezTo>
                  <a:pt x="14038" y="4712"/>
                  <a:pt x="14225" y="4774"/>
                  <a:pt x="14380" y="4673"/>
                </a:cubicBezTo>
                <a:lnTo>
                  <a:pt x="15437" y="3990"/>
                </a:lnTo>
                <a:cubicBezTo>
                  <a:pt x="15522" y="3936"/>
                  <a:pt x="15571" y="3851"/>
                  <a:pt x="15587" y="3759"/>
                </a:cubicBezTo>
                <a:lnTo>
                  <a:pt x="16161" y="3456"/>
                </a:lnTo>
                <a:lnTo>
                  <a:pt x="15784" y="7603"/>
                </a:lnTo>
                <a:lnTo>
                  <a:pt x="21537" y="4414"/>
                </a:lnTo>
                <a:lnTo>
                  <a:pt x="18153" y="2300"/>
                </a:lnTo>
                <a:lnTo>
                  <a:pt x="16771" y="86"/>
                </a:lnTo>
                <a:lnTo>
                  <a:pt x="16194" y="406"/>
                </a:lnTo>
                <a:lnTo>
                  <a:pt x="16002" y="0"/>
                </a:lnTo>
                <a:close/>
                <a:moveTo>
                  <a:pt x="13884" y="3526"/>
                </a:moveTo>
                <a:lnTo>
                  <a:pt x="13892" y="4143"/>
                </a:lnTo>
                <a:lnTo>
                  <a:pt x="2395" y="6342"/>
                </a:lnTo>
                <a:lnTo>
                  <a:pt x="2213" y="5758"/>
                </a:lnTo>
                <a:lnTo>
                  <a:pt x="13884" y="3526"/>
                </a:lnTo>
                <a:close/>
                <a:moveTo>
                  <a:pt x="1958" y="7124"/>
                </a:moveTo>
                <a:lnTo>
                  <a:pt x="8537" y="16914"/>
                </a:lnTo>
                <a:lnTo>
                  <a:pt x="8143" y="17287"/>
                </a:lnTo>
                <a:lnTo>
                  <a:pt x="1503" y="7406"/>
                </a:lnTo>
                <a:lnTo>
                  <a:pt x="1958" y="7124"/>
                </a:lnTo>
                <a:close/>
              </a:path>
            </a:pathLst>
          </a:custGeom>
          <a:solidFill>
            <a:srgbClr val="EECF49"/>
          </a:solidFill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2705472" y="1028595"/>
            <a:ext cx="941614" cy="203314"/>
          </a:xfrm>
          <a:prstGeom prst="rect">
            <a:avLst/>
          </a:prstGeom>
          <a:solidFill>
            <a:srgbClr val="EECF49"/>
          </a:solidFill>
          <a:ln w="12700">
            <a:miter lim="400000"/>
          </a:ln>
        </p:spPr>
        <p:txBody>
          <a:bodyPr lIns="0" tIns="0" rIns="0" bIns="0"/>
          <a:lstStyle/>
          <a:p>
            <a:endParaRPr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7" name="TextBox 4"/>
          <p:cNvSpPr txBox="1"/>
          <p:nvPr/>
        </p:nvSpPr>
        <p:spPr>
          <a:xfrm>
            <a:off x="2716565" y="5525018"/>
            <a:ext cx="12270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Company</a:t>
            </a:r>
            <a:r>
              <a:rPr>
                <a:solidFill>
                  <a:srgbClr val="040C2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rPr>
              <a:t>™</a:t>
            </a:r>
          </a:p>
        </p:txBody>
      </p:sp>
      <p:sp>
        <p:nvSpPr>
          <p:cNvPr id="168" name="TextBox 1"/>
          <p:cNvSpPr txBox="1"/>
          <p:nvPr/>
        </p:nvSpPr>
        <p:spPr>
          <a:xfrm>
            <a:off x="2716565" y="923600"/>
            <a:ext cx="13844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느낀점</a:t>
            </a:r>
          </a:p>
        </p:txBody>
      </p:sp>
      <p:sp>
        <p:nvSpPr>
          <p:cNvPr id="169" name="TextBox 2"/>
          <p:cNvSpPr txBox="1"/>
          <p:nvPr/>
        </p:nvSpPr>
        <p:spPr>
          <a:xfrm>
            <a:off x="2716565" y="1604651"/>
            <a:ext cx="2469611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 · 힘들었던점</a:t>
            </a:r>
          </a:p>
        </p:txBody>
      </p:sp>
      <p:sp>
        <p:nvSpPr>
          <p:cNvPr id="170" name="TextBox 8"/>
          <p:cNvSpPr txBox="1"/>
          <p:nvPr/>
        </p:nvSpPr>
        <p:spPr>
          <a:xfrm>
            <a:off x="2716564" y="2004789"/>
            <a:ext cx="599624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aseline="35714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하성민 · A* 알고리즘을 다루는게 쉽지 않았습니다.</a:t>
            </a:r>
          </a:p>
          <a:p>
            <a:pPr>
              <a:defRPr sz="1400" baseline="35714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고서온 · 함선에 폐기물을 저장하기 위해 애를 먹었습니다.</a:t>
            </a:r>
          </a:p>
        </p:txBody>
      </p:sp>
      <p:pic>
        <p:nvPicPr>
          <p:cNvPr id="171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51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스크린샷 2024-06-26 오후 2.44.24.png" descr="스크린샷 2024-06-26 오후 2.4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8089" y="-1"/>
            <a:ext cx="177084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extBox 2"/>
          <p:cNvSpPr txBox="1"/>
          <p:nvPr/>
        </p:nvSpPr>
        <p:spPr>
          <a:xfrm>
            <a:off x="2716565" y="2857462"/>
            <a:ext cx="2469611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 · 쉬웠던점</a:t>
            </a:r>
          </a:p>
        </p:txBody>
      </p:sp>
      <p:sp>
        <p:nvSpPr>
          <p:cNvPr id="174" name="TextBox 8"/>
          <p:cNvSpPr txBox="1"/>
          <p:nvPr/>
        </p:nvSpPr>
        <p:spPr>
          <a:xfrm>
            <a:off x="2716564" y="3257599"/>
            <a:ext cx="599624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aseline="35714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하성민 · 알고리즘을 익히고 나니 다른 몬스터 제작이 쉬웠습니다.</a:t>
            </a:r>
          </a:p>
          <a:p>
            <a:pPr>
              <a:defRPr sz="1400" baseline="35714">
                <a:solidFill>
                  <a:srgbClr val="20212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고서온 · 2D 게임에 있어서 기본적인 틀을 잡는게 쉬웠습니다.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G마켓 산스 TTF Medium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</cp:lastModifiedBy>
  <cp:revision>1</cp:revision>
  <dcterms:modified xsi:type="dcterms:W3CDTF">2024-06-26T23:59:30Z</dcterms:modified>
</cp:coreProperties>
</file>