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82" r:id="rId4"/>
    <p:sldId id="283" r:id="rId5"/>
    <p:sldId id="258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59" r:id="rId18"/>
    <p:sldId id="272" r:id="rId19"/>
    <p:sldId id="260" r:id="rId20"/>
    <p:sldId id="261" r:id="rId21"/>
    <p:sldId id="284" r:id="rId22"/>
    <p:sldId id="285" r:id="rId23"/>
    <p:sldId id="286" r:id="rId24"/>
    <p:sldId id="289" r:id="rId25"/>
    <p:sldId id="287" r:id="rId26"/>
    <p:sldId id="288" r:id="rId27"/>
    <p:sldId id="262" r:id="rId28"/>
    <p:sldId id="273" r:id="rId29"/>
    <p:sldId id="263" r:id="rId30"/>
    <p:sldId id="264" r:id="rId31"/>
    <p:sldId id="265" r:id="rId32"/>
    <p:sldId id="290" r:id="rId33"/>
    <p:sldId id="291" r:id="rId34"/>
    <p:sldId id="292" r:id="rId35"/>
    <p:sldId id="293" r:id="rId36"/>
    <p:sldId id="295" r:id="rId37"/>
    <p:sldId id="294" r:id="rId38"/>
    <p:sldId id="298" r:id="rId39"/>
    <p:sldId id="299" r:id="rId40"/>
    <p:sldId id="300" r:id="rId41"/>
    <p:sldId id="301" r:id="rId42"/>
    <p:sldId id="302" r:id="rId43"/>
    <p:sldId id="303" r:id="rId44"/>
    <p:sldId id="305" r:id="rId45"/>
    <p:sldId id="304" r:id="rId46"/>
    <p:sldId id="306" r:id="rId47"/>
    <p:sldId id="307" r:id="rId48"/>
    <p:sldId id="308" r:id="rId49"/>
    <p:sldId id="309" r:id="rId50"/>
    <p:sldId id="266" r:id="rId51"/>
    <p:sldId id="267" r:id="rId52"/>
    <p:sldId id="268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2986" autoAdjust="0"/>
  </p:normalViewPr>
  <p:slideViewPr>
    <p:cSldViewPr>
      <p:cViewPr>
        <p:scale>
          <a:sx n="75" d="100"/>
          <a:sy n="75" d="100"/>
        </p:scale>
        <p:origin x="-124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35A59-1553-4A35-B624-17F6B0F09CA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690FC-BC8E-4C88-AEEA-F8463CADA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6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9" name="Picture 5" descr="C:\Users\JOHN\Desktop\bankimg\ppt\1-1.jpg"/>
          <p:cNvPicPr>
            <a:picLocks noChangeAspect="1" noChangeArrowheads="1"/>
          </p:cNvPicPr>
          <p:nvPr/>
        </p:nvPicPr>
        <p:blipFill>
          <a:blip r:embed="rId2" cstate="print"/>
          <a:srcRect l="6838" t="9343" r="6656" b="8847"/>
          <a:stretch>
            <a:fillRect/>
          </a:stretch>
        </p:blipFill>
        <p:spPr bwMode="auto">
          <a:xfrm>
            <a:off x="0" y="332656"/>
            <a:ext cx="9144000" cy="6071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678632" y="2130425"/>
            <a:ext cx="5333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>
                <a:latin typeface="나눔고딕"/>
              </a:rPr>
              <a:t>비대면</a:t>
            </a:r>
            <a:r>
              <a:rPr lang="ko-KR" altLang="en-US" dirty="0">
                <a:latin typeface="나눔고딕"/>
              </a:rPr>
              <a:t> 채널의 한계로 성장제약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일부 연령층의 사용 집중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낮은 카카오 신용등급과     지분 보유상황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 </a:t>
            </a:r>
            <a:r>
              <a:rPr lang="ko-KR" altLang="en-US" dirty="0">
                <a:latin typeface="나눔고딕"/>
              </a:rPr>
              <a:t>낮은 고객대응 능력</a:t>
            </a:r>
            <a:endParaRPr lang="en-US" altLang="ko-KR" dirty="0">
              <a:latin typeface="나눔고딕"/>
            </a:endParaRPr>
          </a:p>
          <a:p>
            <a:r>
              <a:rPr lang="en-US" dirty="0">
                <a:latin typeface="나눔고딕"/>
              </a:rPr>
              <a:t>5. </a:t>
            </a:r>
            <a:r>
              <a:rPr lang="ko-KR" altLang="en-US" dirty="0">
                <a:latin typeface="나눔고딕"/>
              </a:rPr>
              <a:t>금융상품의 부재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2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BFDBB21-9786-4EB6-A744-23F38B74E310}"/>
              </a:ext>
            </a:extLst>
          </p:cNvPr>
          <p:cNvSpPr txBox="1"/>
          <p:nvPr/>
        </p:nvSpPr>
        <p:spPr>
          <a:xfrm>
            <a:off x="3951717" y="2556150"/>
            <a:ext cx="367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>
                <a:latin typeface="나눔고딕"/>
              </a:rPr>
              <a:t>글로벌 영업환경 약화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 </a:t>
            </a:r>
            <a:r>
              <a:rPr lang="ko-KR" altLang="en-US" dirty="0">
                <a:latin typeface="나눔고딕"/>
              </a:rPr>
              <a:t>초대형 투자은행 출현 현실화</a:t>
            </a:r>
            <a:endParaRPr lang="en-US" altLang="ko-KR" dirty="0">
              <a:latin typeface="나눔고딕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9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2F44683-C839-45B9-990B-4C167CF6E228}"/>
              </a:ext>
            </a:extLst>
          </p:cNvPr>
          <p:cNvSpPr txBox="1"/>
          <p:nvPr/>
        </p:nvSpPr>
        <p:spPr>
          <a:xfrm>
            <a:off x="929614" y="2281480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모바일 사업의 성장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 err="1">
                <a:latin typeface="나눔고딕"/>
              </a:rPr>
              <a:t>핀테크</a:t>
            </a:r>
            <a:r>
              <a:rPr lang="ko-KR" altLang="en-US" dirty="0">
                <a:latin typeface="나눔고딕"/>
              </a:rPr>
              <a:t> 사업의 호황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3. 4</a:t>
            </a:r>
            <a:r>
              <a:rPr lang="ko-KR" altLang="en-US" dirty="0">
                <a:latin typeface="나눔고딕"/>
              </a:rPr>
              <a:t>차 산업혁명과 빅데이터 중시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6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/>
              <a:t>참여 금융기관의 운영 노하우 활용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주주사의 온</a:t>
            </a:r>
            <a:r>
              <a:rPr lang="en-US" altLang="ko-KR" dirty="0"/>
              <a:t>-</a:t>
            </a:r>
            <a:r>
              <a:rPr lang="ko-KR" altLang="en-US" dirty="0"/>
              <a:t>오프라인 플랫폼 활용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금융 당국의 자본 및 유동성 규제 완화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시중은행과 동일한 업무 범위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866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698917" y="2067416"/>
            <a:ext cx="5333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높은 조달 비용 </a:t>
            </a:r>
            <a:r>
              <a:rPr lang="en-US" altLang="ko-KR" dirty="0"/>
              <a:t>(</a:t>
            </a:r>
            <a:r>
              <a:rPr lang="ko-KR" altLang="en-US" dirty="0"/>
              <a:t>수신 및 </a:t>
            </a:r>
            <a:r>
              <a:rPr lang="ko-KR" altLang="en-US" dirty="0" err="1"/>
              <a:t>은행채</a:t>
            </a:r>
            <a:r>
              <a:rPr lang="ko-KR" altLang="en-US" dirty="0"/>
              <a:t> 금리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중금리</a:t>
            </a:r>
            <a:r>
              <a:rPr lang="ko-KR" altLang="en-US" dirty="0"/>
              <a:t> 대출의 수익성 확보 어려움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참여 기업 간 이해 상충 문제 발생가능성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비이자 수익 비중이 낮은 사업구조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3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BFDBB21-9786-4EB6-A744-23F38B74E310}"/>
              </a:ext>
            </a:extLst>
          </p:cNvPr>
          <p:cNvSpPr txBox="1"/>
          <p:nvPr/>
        </p:nvSpPr>
        <p:spPr>
          <a:xfrm>
            <a:off x="2963838" y="2556150"/>
            <a:ext cx="596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</a:t>
            </a:r>
            <a:r>
              <a:rPr lang="ko-KR" altLang="en-US" dirty="0"/>
              <a:t>시중은행의 </a:t>
            </a:r>
            <a:r>
              <a:rPr lang="ko-KR" altLang="en-US" dirty="0" err="1"/>
              <a:t>중금리</a:t>
            </a:r>
            <a:r>
              <a:rPr lang="ko-KR" altLang="en-US" dirty="0"/>
              <a:t> 대출 서비스 강화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대안적 금융 플랫폼 성장 가능성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신규 인터넷전문은행 허가에 따른 경쟁심화 가능성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6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2F44683-C839-45B9-990B-4C167CF6E228}"/>
              </a:ext>
            </a:extLst>
          </p:cNvPr>
          <p:cNvSpPr txBox="1"/>
          <p:nvPr/>
        </p:nvSpPr>
        <p:spPr>
          <a:xfrm>
            <a:off x="929614" y="2281480"/>
            <a:ext cx="515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금융 당국의 강력한 지원 의지 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 err="1"/>
              <a:t>핀테크와</a:t>
            </a:r>
            <a:r>
              <a:rPr lang="ko-KR" altLang="en-US" dirty="0"/>
              <a:t> 협업이 용이한 플랫폼 구조 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계좌이동제 시행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0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39687"/>
            <a:ext cx="9144000" cy="5983111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71137"/>
              </p:ext>
            </p:extLst>
          </p:nvPr>
        </p:nvGraphicFramePr>
        <p:xfrm>
          <a:off x="323528" y="1719984"/>
          <a:ext cx="8280920" cy="344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702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신한은행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다양한상품제공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카카오뱅크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모바일에서만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모든 기능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사용가능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526985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다양한 상품 제공과 수익성이 높고 이용률이 증가하는 인터넷전문 </a:t>
            </a:r>
            <a:r>
              <a:rPr lang="ko-KR" altLang="en-US" dirty="0" err="1" smtClean="0"/>
              <a:t>뱅킹</a:t>
            </a:r>
            <a:r>
              <a:rPr lang="ko-KR" altLang="en-US" dirty="0" smtClean="0"/>
              <a:t> 개발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04663"/>
            <a:ext cx="9144000" cy="598311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4C7751-8364-46BB-A832-C4327DA9243D}"/>
              </a:ext>
            </a:extLst>
          </p:cNvPr>
          <p:cNvSpPr txBox="1"/>
          <p:nvPr/>
        </p:nvSpPr>
        <p:spPr>
          <a:xfrm>
            <a:off x="1296614" y="2144315"/>
            <a:ext cx="65877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조회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계좌조회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기타조회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자동이체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즉시이체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예약이체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금융상품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예금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신탁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대출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펀드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,ISA)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뱅킹보안관리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이용기기등록서비스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보안차단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지연이체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9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OHN\Desktop\bankimg\ppt\1-4마인드맵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95436"/>
            <a:ext cx="9144000" cy="6057900"/>
          </a:xfrm>
          <a:prstGeom prst="rect">
            <a:avLst/>
          </a:prstGeom>
          <a:noFill/>
        </p:spPr>
      </p:pic>
      <p:pic>
        <p:nvPicPr>
          <p:cNvPr id="1027" name="Picture 3" descr="C:\Users\Administrator.Sc-201906031910\Desktop\mainppt\png\mindmap\mai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8" t="32015" r="32015" b="39571"/>
          <a:stretch/>
        </p:blipFill>
        <p:spPr bwMode="auto">
          <a:xfrm>
            <a:off x="3658770" y="2291015"/>
            <a:ext cx="1655376" cy="15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.Sc-201906031910\Desktop\mainppt\png\mindmap\sub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2062896" y="2806316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.Sc-201906031910\Desktop\mainppt\png\mindmap\dir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6200000">
            <a:off x="3295461" y="2990472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.Sc-201906031910\Desktop\mainppt\png\mindmap\dir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5" t="29055" r="41092" b="32313"/>
          <a:stretch/>
        </p:blipFill>
        <p:spPr bwMode="auto">
          <a:xfrm>
            <a:off x="991458" y="629789"/>
            <a:ext cx="504056" cy="99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.Sc-201906031910\Desktop\mainppt\png\mindmap\dir3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t="34839" r="38109" b="32895"/>
          <a:stretch/>
        </p:blipFill>
        <p:spPr bwMode="auto">
          <a:xfrm>
            <a:off x="1538610" y="645951"/>
            <a:ext cx="504056" cy="76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.Sc-201906031910\Desktop\mainppt\png\mindmap\subdi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3113" y="-4130675"/>
            <a:ext cx="381826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0D6C41-4BA7-43E3-8101-5C042C69B14B}"/>
              </a:ext>
            </a:extLst>
          </p:cNvPr>
          <p:cNvSpPr txBox="1"/>
          <p:nvPr/>
        </p:nvSpPr>
        <p:spPr>
          <a:xfrm>
            <a:off x="4156206" y="2879622"/>
            <a:ext cx="93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SJ</a:t>
            </a:r>
            <a:r>
              <a:rPr lang="ko-KR" altLang="en-US" dirty="0"/>
              <a:t>은행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5477B4-B480-4D82-9231-A5BA77E9EB3F}"/>
              </a:ext>
            </a:extLst>
          </p:cNvPr>
          <p:cNvSpPr txBox="1"/>
          <p:nvPr/>
        </p:nvSpPr>
        <p:spPr>
          <a:xfrm>
            <a:off x="2291552" y="3078670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편의성</a:t>
            </a:r>
            <a:endParaRPr lang="en-US" sz="1500" dirty="0"/>
          </a:p>
        </p:txBody>
      </p:sp>
      <p:pic>
        <p:nvPicPr>
          <p:cNvPr id="15" name="Picture 4" descr="C:\Users\Administrator.Sc-201906031910\Desktop\mainppt\png\mindmap\sub.png">
            <a:extLst>
              <a:ext uri="{FF2B5EF4-FFF2-40B4-BE49-F238E27FC236}">
                <a16:creationId xmlns="" xmlns:a16="http://schemas.microsoft.com/office/drawing/2014/main" id="{BE9BB77F-7E5C-4728-B504-806C20F3B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5769061" y="2770845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547385-D5B0-433F-B422-A83855864D11}"/>
              </a:ext>
            </a:extLst>
          </p:cNvPr>
          <p:cNvSpPr txBox="1"/>
          <p:nvPr/>
        </p:nvSpPr>
        <p:spPr>
          <a:xfrm>
            <a:off x="6029121" y="304319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다양성</a:t>
            </a:r>
            <a:endParaRPr lang="en-US" sz="1500" dirty="0"/>
          </a:p>
        </p:txBody>
      </p:sp>
      <p:pic>
        <p:nvPicPr>
          <p:cNvPr id="17" name="Picture 4" descr="C:\Users\Administrator.Sc-201906031910\Desktop\mainppt\png\mindmap\sub.png">
            <a:extLst>
              <a:ext uri="{FF2B5EF4-FFF2-40B4-BE49-F238E27FC236}">
                <a16:creationId xmlns="" xmlns:a16="http://schemas.microsoft.com/office/drawing/2014/main" id="{711DD493-32F2-46AC-9458-B4AFCA620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3991216" y="4492659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452AC51-2633-4AA7-8F0B-AC83C93231F5}"/>
              </a:ext>
            </a:extLst>
          </p:cNvPr>
          <p:cNvSpPr txBox="1"/>
          <p:nvPr/>
        </p:nvSpPr>
        <p:spPr>
          <a:xfrm>
            <a:off x="4247088" y="4767625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접근성</a:t>
            </a:r>
            <a:endParaRPr lang="en-US" sz="1500" dirty="0"/>
          </a:p>
        </p:txBody>
      </p:sp>
      <p:pic>
        <p:nvPicPr>
          <p:cNvPr id="19" name="Picture 10" descr="C:\Users\Administrator.Sc-201906031910\Desktop\mainppt\png\mindmap\cir.png">
            <a:extLst>
              <a:ext uri="{FF2B5EF4-FFF2-40B4-BE49-F238E27FC236}">
                <a16:creationId xmlns="" xmlns:a16="http://schemas.microsoft.com/office/drawing/2014/main" id="{7B6A3335-C64B-4101-8CEF-56A29E7D7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490339" y="226912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D40E571-62B1-4807-8EF5-DC1602F9DE82}"/>
              </a:ext>
            </a:extLst>
          </p:cNvPr>
          <p:cNvSpPr txBox="1"/>
          <p:nvPr/>
        </p:nvSpPr>
        <p:spPr>
          <a:xfrm>
            <a:off x="811799" y="240954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가시성</a:t>
            </a:r>
            <a:endParaRPr lang="en-US" sz="1500" dirty="0"/>
          </a:p>
        </p:txBody>
      </p:sp>
      <p:pic>
        <p:nvPicPr>
          <p:cNvPr id="21" name="Picture 10" descr="C:\Users\Administrator.Sc-201906031910\Desktop\mainppt\png\mindmap\cir.png">
            <a:extLst>
              <a:ext uri="{FF2B5EF4-FFF2-40B4-BE49-F238E27FC236}">
                <a16:creationId xmlns="" xmlns:a16="http://schemas.microsoft.com/office/drawing/2014/main" id="{4892ACD7-4840-49A4-A99E-B0A728C0A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372255" y="366945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1AEB17-F02A-4973-828E-4F8661C04CFB}"/>
              </a:ext>
            </a:extLst>
          </p:cNvPr>
          <p:cNvSpPr txBox="1"/>
          <p:nvPr/>
        </p:nvSpPr>
        <p:spPr>
          <a:xfrm>
            <a:off x="693715" y="3809878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직관성</a:t>
            </a:r>
            <a:endParaRPr lang="en-US" sz="1500" dirty="0"/>
          </a:p>
        </p:txBody>
      </p:sp>
      <p:pic>
        <p:nvPicPr>
          <p:cNvPr id="23" name="Picture 10" descr="C:\Users\Administrator.Sc-201906031910\Desktop\mainppt\png\mindmap\cir.png">
            <a:extLst>
              <a:ext uri="{FF2B5EF4-FFF2-40B4-BE49-F238E27FC236}">
                <a16:creationId xmlns="" xmlns:a16="http://schemas.microsoft.com/office/drawing/2014/main" id="{8FD82767-F208-4CE5-BD20-BF351F375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1808909" y="159625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C172368-613E-4DAD-9784-AD9487F2AEB7}"/>
              </a:ext>
            </a:extLst>
          </p:cNvPr>
          <p:cNvSpPr txBox="1"/>
          <p:nvPr/>
        </p:nvSpPr>
        <p:spPr>
          <a:xfrm>
            <a:off x="2112404" y="1696634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간편</a:t>
            </a:r>
            <a:r>
              <a:rPr lang="en-US" altLang="ko-KR" sz="1500" dirty="0"/>
              <a:t>PW</a:t>
            </a:r>
            <a:endParaRPr lang="en-US" sz="1500" dirty="0"/>
          </a:p>
        </p:txBody>
      </p:sp>
      <p:pic>
        <p:nvPicPr>
          <p:cNvPr id="27" name="Picture 10" descr="C:\Users\Administrator.Sc-201906031910\Desktop\mainppt\png\mindmap\cir.png">
            <a:extLst>
              <a:ext uri="{FF2B5EF4-FFF2-40B4-BE49-F238E27FC236}">
                <a16:creationId xmlns="" xmlns:a16="http://schemas.microsoft.com/office/drawing/2014/main" id="{61CB045E-CAE1-497B-BED7-0A9B1D9D7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7600838" y="2791161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1470EAC-1C93-44D8-A466-9A7C0B5BDC8C}"/>
              </a:ext>
            </a:extLst>
          </p:cNvPr>
          <p:cNvSpPr txBox="1"/>
          <p:nvPr/>
        </p:nvSpPr>
        <p:spPr>
          <a:xfrm>
            <a:off x="8008798" y="2919241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펀드</a:t>
            </a:r>
            <a:endParaRPr lang="en-US" sz="1500" dirty="0"/>
          </a:p>
        </p:txBody>
      </p:sp>
      <p:pic>
        <p:nvPicPr>
          <p:cNvPr id="29" name="Picture 10" descr="C:\Users\Administrator.Sc-201906031910\Desktop\mainppt\png\mindmap\cir.png">
            <a:extLst>
              <a:ext uri="{FF2B5EF4-FFF2-40B4-BE49-F238E27FC236}">
                <a16:creationId xmlns="" xmlns:a16="http://schemas.microsoft.com/office/drawing/2014/main" id="{ACB4A824-590A-44A6-8FEA-8E8D091A9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813260" y="380176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2B4D79F-7E25-4B1A-BB0B-73723F83D02A}"/>
              </a:ext>
            </a:extLst>
          </p:cNvPr>
          <p:cNvSpPr txBox="1"/>
          <p:nvPr/>
        </p:nvSpPr>
        <p:spPr>
          <a:xfrm>
            <a:off x="7312901" y="3937905"/>
            <a:ext cx="54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ISA</a:t>
            </a:r>
          </a:p>
        </p:txBody>
      </p:sp>
      <p:pic>
        <p:nvPicPr>
          <p:cNvPr id="31" name="Picture 10" descr="C:\Users\Administrator.Sc-201906031910\Desktop\mainppt\png\mindmap\cir.png">
            <a:extLst>
              <a:ext uri="{FF2B5EF4-FFF2-40B4-BE49-F238E27FC236}">
                <a16:creationId xmlns="" xmlns:a16="http://schemas.microsoft.com/office/drawing/2014/main" id="{E3C025ED-E2D0-4462-BF5E-A974FE313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667487" y="1833580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243153C-D42E-459A-8A34-DC12B979359F}"/>
              </a:ext>
            </a:extLst>
          </p:cNvPr>
          <p:cNvSpPr txBox="1"/>
          <p:nvPr/>
        </p:nvSpPr>
        <p:spPr>
          <a:xfrm>
            <a:off x="7022299" y="1950594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공과금</a:t>
            </a:r>
            <a:endParaRPr lang="en-US" sz="1500" dirty="0"/>
          </a:p>
        </p:txBody>
      </p:sp>
      <p:pic>
        <p:nvPicPr>
          <p:cNvPr id="35" name="Picture 10" descr="C:\Users\Administrator.Sc-201906031910\Desktop\mainppt\png\mindmap\cir.png">
            <a:extLst>
              <a:ext uri="{FF2B5EF4-FFF2-40B4-BE49-F238E27FC236}">
                <a16:creationId xmlns="" xmlns:a16="http://schemas.microsoft.com/office/drawing/2014/main" id="{B8D839A8-EEBC-4ACF-BCB2-2B856A5EC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5270027" y="5396643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6890943-ED60-496B-9F8C-44B83377A948}"/>
              </a:ext>
            </a:extLst>
          </p:cNvPr>
          <p:cNvSpPr txBox="1"/>
          <p:nvPr/>
        </p:nvSpPr>
        <p:spPr>
          <a:xfrm>
            <a:off x="5712447" y="5477217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web</a:t>
            </a:r>
          </a:p>
        </p:txBody>
      </p:sp>
      <p:pic>
        <p:nvPicPr>
          <p:cNvPr id="37" name="Picture 10" descr="C:\Users\Administrator.Sc-201906031910\Desktop\mainppt\png\mindmap\cir.png">
            <a:extLst>
              <a:ext uri="{FF2B5EF4-FFF2-40B4-BE49-F238E27FC236}">
                <a16:creationId xmlns="" xmlns:a16="http://schemas.microsoft.com/office/drawing/2014/main" id="{2B1DC0E8-8C77-4316-B4E8-CAEF81EAA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2668191" y="5646097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01196A9-ABF3-4DAA-85FD-FF2BD4B1E5C5}"/>
              </a:ext>
            </a:extLst>
          </p:cNvPr>
          <p:cNvSpPr txBox="1"/>
          <p:nvPr/>
        </p:nvSpPr>
        <p:spPr>
          <a:xfrm>
            <a:off x="2970695" y="5777313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비대면</a:t>
            </a:r>
            <a:endParaRPr lang="en-US" sz="1500" dirty="0"/>
          </a:p>
        </p:txBody>
      </p:sp>
      <p:pic>
        <p:nvPicPr>
          <p:cNvPr id="39" name="Picture 5" descr="C:\Users\Administrator.Sc-201906031910\Desktop\mainppt\png\mindmap\dir.png">
            <a:extLst>
              <a:ext uri="{FF2B5EF4-FFF2-40B4-BE49-F238E27FC236}">
                <a16:creationId xmlns="" xmlns:a16="http://schemas.microsoft.com/office/drawing/2014/main" id="{55D9D7B0-822C-4DAF-AB50-C7A2E96D7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5400000">
            <a:off x="5401896" y="2934603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C:\Users\Administrator.Sc-201906031910\Desktop\mainppt\png\mindmap\dir.png">
            <a:extLst>
              <a:ext uri="{FF2B5EF4-FFF2-40B4-BE49-F238E27FC236}">
                <a16:creationId xmlns="" xmlns:a16="http://schemas.microsoft.com/office/drawing/2014/main" id="{A4EF88BC-F30E-4A68-AA2C-4A171EF43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0800000">
            <a:off x="4388611" y="3921811"/>
            <a:ext cx="388887" cy="5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C:\Users\Administrator.Sc-201906031910\Desktop\mainppt\png\mindmap\subdir.png">
            <a:extLst>
              <a:ext uri="{FF2B5EF4-FFF2-40B4-BE49-F238E27FC236}">
                <a16:creationId xmlns="" xmlns:a16="http://schemas.microsoft.com/office/drawing/2014/main" id="{3B9C491A-8869-4338-A06F-0501D833C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4298049">
            <a:off x="2305235" y="239917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9" descr="C:\Users\Administrator.Sc-201906031910\Desktop\mainppt\png\mindmap\subdir.png">
            <a:extLst>
              <a:ext uri="{FF2B5EF4-FFF2-40B4-BE49-F238E27FC236}">
                <a16:creationId xmlns="" xmlns:a16="http://schemas.microsoft.com/office/drawing/2014/main" id="{CADC2B51-435B-4806-A52C-76F87330E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698476">
            <a:off x="1572319" y="2719861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9" descr="C:\Users\Administrator.Sc-201906031910\Desktop\mainppt\png\mindmap\subdir.png">
            <a:extLst>
              <a:ext uri="{FF2B5EF4-FFF2-40B4-BE49-F238E27FC236}">
                <a16:creationId xmlns="" xmlns:a16="http://schemas.microsoft.com/office/drawing/2014/main" id="{C8EF8AFE-B9C4-432A-8422-54AE70195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20401668">
            <a:off x="1569661" y="3591804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9" descr="C:\Users\Administrator.Sc-201906031910\Desktop\mainppt\png\mindmap\subdir.png">
            <a:extLst>
              <a:ext uri="{FF2B5EF4-FFF2-40B4-BE49-F238E27FC236}">
                <a16:creationId xmlns="" xmlns:a16="http://schemas.microsoft.com/office/drawing/2014/main" id="{28ABFBF5-3F88-4027-B07E-E10232E7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9186151">
            <a:off x="3372198" y="5219423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9" descr="C:\Users\Administrator.Sc-201906031910\Desktop\mainppt\png\mindmap\subdir.png">
            <a:extLst>
              <a:ext uri="{FF2B5EF4-FFF2-40B4-BE49-F238E27FC236}">
                <a16:creationId xmlns="" xmlns:a16="http://schemas.microsoft.com/office/drawing/2014/main" id="{F10B6403-C445-43BD-9B09-7AA48438C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47593">
            <a:off x="4921763" y="504241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Administrator.Sc-201906031910\Desktop\mainppt\png\mindmap\subdir.png">
            <a:extLst>
              <a:ext uri="{FF2B5EF4-FFF2-40B4-BE49-F238E27FC236}">
                <a16:creationId xmlns="" xmlns:a16="http://schemas.microsoft.com/office/drawing/2014/main" id="{664843C1-0CB9-4466-BB8C-772B29E29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7455012">
            <a:off x="6491102" y="2468848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9" descr="C:\Users\Administrator.Sc-201906031910\Desktop\mainppt\png\mindmap\subdir.png">
            <a:extLst>
              <a:ext uri="{FF2B5EF4-FFF2-40B4-BE49-F238E27FC236}">
                <a16:creationId xmlns="" xmlns:a16="http://schemas.microsoft.com/office/drawing/2014/main" id="{AC0A3FFD-DA37-41C4-B022-60AE3B44D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9848609">
            <a:off x="6757393" y="309989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 descr="C:\Users\Administrator.Sc-201906031910\Desktop\mainppt\png\mindmap\subdir.png">
            <a:extLst>
              <a:ext uri="{FF2B5EF4-FFF2-40B4-BE49-F238E27FC236}">
                <a16:creationId xmlns="" xmlns:a16="http://schemas.microsoft.com/office/drawing/2014/main" id="{17D26930-3B6E-4ACC-AF5E-2593EE066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23800">
            <a:off x="6325721" y="372136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182237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비회원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이메일</a:t>
                      </a:r>
                      <a:r>
                        <a:rPr lang="ko-KR" altLang="en-US" sz="1100" dirty="0" smtClean="0"/>
                        <a:t> 인증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회원가입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계좌생성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열람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제공 서비스 상세보기 불가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로그인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로그인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 찾기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비밀번호 찾기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75383"/>
              </p:ext>
            </p:extLst>
          </p:nvPr>
        </p:nvGraphicFramePr>
        <p:xfrm>
          <a:off x="179512" y="2420888"/>
          <a:ext cx="8784976" cy="311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회원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마이페이지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개인 정보 수정 및 탈퇴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금융거래종합보고서 열람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조회 내역 파일로 출력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알림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설정에 따른 </a:t>
                      </a:r>
                      <a:r>
                        <a:rPr lang="ko-KR" altLang="en-US" sz="1100" dirty="0" err="1" smtClean="0"/>
                        <a:t>메일링</a:t>
                      </a:r>
                      <a:r>
                        <a:rPr lang="ko-KR" altLang="en-US" sz="1100" dirty="0" smtClean="0"/>
                        <a:t> 서비스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836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74765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보안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인증장치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인증장치</a:t>
                      </a:r>
                      <a:r>
                        <a:rPr lang="ko-KR" altLang="en-US" sz="1100" baseline="0" dirty="0" smtClean="0"/>
                        <a:t> 발급 등록 사용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분실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등록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재발급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잠금해제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계좌 </a:t>
                      </a:r>
                      <a:r>
                        <a:rPr lang="ko-KR" altLang="en-US" sz="1100" dirty="0" err="1" smtClean="0"/>
                        <a:t>잠금설정</a:t>
                      </a:r>
                      <a:r>
                        <a:rPr lang="ko-KR" altLang="en-US" sz="1100" dirty="0" smtClean="0"/>
                        <a:t> 해제신청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휴면계좌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년간</a:t>
                      </a:r>
                      <a:r>
                        <a:rPr lang="ko-KR" altLang="en-US" sz="1100" baseline="0" dirty="0" smtClean="0"/>
                        <a:t> 이력이 </a:t>
                      </a:r>
                      <a:r>
                        <a:rPr lang="ko-KR" altLang="en-US" sz="1100" baseline="0" dirty="0" err="1" smtClean="0"/>
                        <a:t>없을시</a:t>
                      </a:r>
                      <a:r>
                        <a:rPr lang="ko-KR" altLang="en-US" sz="1100" baseline="0" dirty="0" smtClean="0"/>
                        <a:t> 자동으로 휴면계정 전환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맴버쉽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포인트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거래마다 포인트 누적</a:t>
                      </a:r>
                      <a:r>
                        <a:rPr lang="en-US" altLang="ko-KR" sz="1100" dirty="0" smtClean="0"/>
                        <a:t/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포인트마다 등급적용</a:t>
                      </a:r>
                      <a:r>
                        <a:rPr lang="ko-KR" altLang="en-US" sz="1100" baseline="0" dirty="0" smtClean="0"/>
                        <a:t> 혜택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30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31500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관리자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금융상품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수정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삭제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이력조회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정산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금융거래제한 리스트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삭제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멤버쉽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설정 변경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044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00481"/>
              </p:ext>
            </p:extLst>
          </p:nvPr>
        </p:nvGraphicFramePr>
        <p:xfrm>
          <a:off x="179512" y="2420888"/>
          <a:ext cx="8784976" cy="382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약관동의 후 가입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신용등급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이용내역에 따라 변동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등급에 따른 이용제한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대출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신용등급에 따른 대출한도 이자 적용 </a:t>
                      </a:r>
                      <a:r>
                        <a:rPr lang="ko-KR" altLang="en-US" sz="1100" dirty="0" err="1" smtClean="0"/>
                        <a:t>연체시</a:t>
                      </a:r>
                      <a:r>
                        <a:rPr lang="ko-KR" altLang="en-US" sz="1100" dirty="0" smtClean="0"/>
                        <a:t> 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신용등급 하락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펀드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일일 등락 적용 사용자 성향에 따른 상품 추천</a:t>
                      </a:r>
                      <a:r>
                        <a:rPr lang="ko-KR" altLang="en-US" sz="1100" baseline="0" dirty="0" smtClean="0"/>
                        <a:t> 및</a:t>
                      </a:r>
                      <a:endParaRPr lang="en-US" altLang="ko-KR" sz="1100" baseline="0" dirty="0" smtClean="0"/>
                    </a:p>
                    <a:p>
                      <a:pPr algn="ctr"/>
                      <a:r>
                        <a:rPr lang="ko-KR" altLang="en-US" sz="1100" baseline="0" dirty="0" smtClean="0"/>
                        <a:t>위험도 고려 투자제한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96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적금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매월 선택 상품에 따른 이자 지급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ISA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소개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추천 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일임형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err="1" smtClean="0"/>
                        <a:t>신탁형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322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83468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고객센터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공지사항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관리자</a:t>
                      </a:r>
                      <a:r>
                        <a:rPr lang="ko-KR" altLang="en-US" sz="1100" baseline="0" dirty="0" smtClean="0"/>
                        <a:t> 등록 수정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Q &amp;</a:t>
                      </a:r>
                      <a:r>
                        <a:rPr lang="en-US" altLang="ko-KR" sz="1100" baseline="0" dirty="0" smtClean="0"/>
                        <a:t> 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고객이 질문</a:t>
                      </a:r>
                      <a:endParaRPr lang="en-US" altLang="ko-KR" sz="11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관리자는 답변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FAQ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관리자가 </a:t>
                      </a:r>
                      <a:r>
                        <a:rPr lang="ko-KR" altLang="en-US" sz="1100" dirty="0" err="1" smtClean="0"/>
                        <a:t>질답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224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9001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실시간상담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상담원과의 채팅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운영시간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서비스별</a:t>
                      </a:r>
                      <a:r>
                        <a:rPr lang="ko-KR" altLang="en-US" sz="1100" dirty="0" smtClean="0"/>
                        <a:t> 별도의 운영시간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7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384B318-E2F4-4B2A-8FE1-2FCA6B0723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67323"/>
            <a:ext cx="1396094" cy="974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CB63E88-CCB4-468E-B8B0-C5B1C95E2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30" y="2289157"/>
            <a:ext cx="631178" cy="923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376114E-ED04-407B-B5A8-49C957832B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69" y="2327251"/>
            <a:ext cx="1333578" cy="872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89BE59C2-C20E-4133-BF92-2D5ED19A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40" y="2285860"/>
            <a:ext cx="1160365" cy="9522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71816C3F-81EA-4412-80A8-2999CD2C96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82" y="4351027"/>
            <a:ext cx="1154573" cy="7126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26D77220-4B76-4941-B9B3-9B46DE80F6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393365"/>
            <a:ext cx="992909" cy="67031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ED0C3A42-5F38-4518-8BD0-E6EDB6573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3" y="1966273"/>
            <a:ext cx="1581301" cy="10961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A1E33EA9-A557-48F9-BC97-804E8C43AE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24" y="2057107"/>
            <a:ext cx="1182470" cy="104536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452B76B8-5BA5-4CE2-B43A-F90E11844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19" y="2130425"/>
            <a:ext cx="1560568" cy="8035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A4DF1693-2876-405C-9DF8-248B391E77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33" y="2118046"/>
            <a:ext cx="1386491" cy="7926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3434275A-8E1F-4C86-81A7-885BEE7D2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98" y="4624917"/>
            <a:ext cx="2729155" cy="5650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C8DDC4D2-50CE-4F82-98CD-E6895B9226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30" y="4644215"/>
            <a:ext cx="2138314" cy="5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11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OHN\Desktop\bankimg\ppt\2-2열할분담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04663"/>
            <a:ext cx="9144000" cy="59831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1371600" y="5013176"/>
            <a:ext cx="65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카카오뱅크는 </a:t>
            </a:r>
            <a:r>
              <a:rPr lang="en-US" altLang="ko-KR" dirty="0"/>
              <a:t>web</a:t>
            </a:r>
            <a:r>
              <a:rPr lang="ko-KR" altLang="en-US" dirty="0"/>
              <a:t> 이체</a:t>
            </a:r>
            <a:r>
              <a:rPr lang="en-US" altLang="ko-KR" dirty="0"/>
              <a:t>, </a:t>
            </a:r>
            <a:r>
              <a:rPr lang="ko-KR" altLang="en-US" dirty="0" err="1"/>
              <a:t>대출등</a:t>
            </a:r>
            <a:r>
              <a:rPr lang="ko-KR" altLang="en-US" dirty="0"/>
              <a:t> 모든 서비스를 이용할 수 없고  휴대폰 앱으로만 서비스를 이용할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팀의 은행은 </a:t>
            </a:r>
            <a:r>
              <a:rPr lang="en-US" altLang="ko-KR" dirty="0"/>
              <a:t>web</a:t>
            </a:r>
            <a:r>
              <a:rPr lang="ko-KR" altLang="en-US" dirty="0"/>
              <a:t>을 통해 모든 서비스를 이용할 수 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22F6F5A-370C-44EA-8B38-C9091EC0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1597831"/>
            <a:ext cx="7308304" cy="311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9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JOHN\Desktop\bankimg\ppt\2-3시간계획서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bankimg\tab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16747" r="7143" b="16722"/>
          <a:stretch/>
        </p:blipFill>
        <p:spPr bwMode="auto">
          <a:xfrm>
            <a:off x="611560" y="1658009"/>
            <a:ext cx="8066315" cy="42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107504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55536" y="2385276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25536" y="4665888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771800" y="4724944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</a:t>
            </a:r>
            <a:r>
              <a:rPr lang="ko-KR" altLang="en-US" dirty="0">
                <a:solidFill>
                  <a:schemeClr val="tx1"/>
                </a:solidFill>
              </a:rPr>
              <a:t>입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418320" y="2385276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7984" y="4724944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971728" y="4734072"/>
            <a:ext cx="1264568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이메일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107504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835696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563888" y="2276872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92856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96676" y="4509120"/>
            <a:ext cx="1264568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05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1516336" y="310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80436" y="180064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신탁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35052" y="24586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ISA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52120" y="2718506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99056" y="4415028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1436" y="1628046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조회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2952520" y="325850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</a:t>
            </a:r>
            <a:r>
              <a:rPr lang="ko-KR" altLang="en-US" dirty="0">
                <a:solidFill>
                  <a:schemeClr val="tx1"/>
                </a:solidFill>
              </a:rPr>
              <a:t>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952520" y="397850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펀드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72672" y="477502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전체계좌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14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1516336" y="310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23614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휴면예금조회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47864" y="382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자기앞수표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91880" y="306465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기일도래계좌조회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64244" y="461715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발행수표조회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조회</a:t>
            </a:r>
            <a:endParaRPr lang="ko-KR" altLang="en-US" sz="2000" b="1" dirty="0"/>
          </a:p>
        </p:txBody>
      </p:sp>
      <p:sp>
        <p:nvSpPr>
          <p:cNvPr id="30" name="직사각형 29"/>
          <p:cNvSpPr/>
          <p:nvPr/>
        </p:nvSpPr>
        <p:spPr>
          <a:xfrm>
            <a:off x="4908104" y="3842054"/>
            <a:ext cx="196815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수표 정보 입력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74444" y="4509120"/>
            <a:ext cx="1823640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발행 기간 입력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05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96054" y="476671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1716460" y="2656055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즉시이체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72444" y="407707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이체</a:t>
            </a:r>
            <a:endParaRPr lang="ko-KR" altLang="en-US" sz="2000" b="1" dirty="0"/>
          </a:p>
        </p:txBody>
      </p:sp>
      <p:sp>
        <p:nvSpPr>
          <p:cNvPr id="14" name="직사각형 13"/>
          <p:cNvSpPr/>
          <p:nvPr/>
        </p:nvSpPr>
        <p:spPr>
          <a:xfrm>
            <a:off x="2992024" y="2143802"/>
            <a:ext cx="18471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당행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타행이체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23928" y="3288226"/>
            <a:ext cx="170127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이체결과조회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92024" y="4090300"/>
            <a:ext cx="1705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97520" y="4869160"/>
            <a:ext cx="1705000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44838" y="5913216"/>
            <a:ext cx="1705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 처리결과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11220" y="227592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34370" y="227562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94370" y="22626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49838" y="310822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11220" y="40586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34370" y="405832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94370" y="404532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64096" y="4689160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37952" y="5201560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58822" y="593317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11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8012" y="476670"/>
            <a:ext cx="9144000" cy="5983111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687686" y="434143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이체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755576" y="2594743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지연이체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37972" y="2132856"/>
            <a:ext cx="281414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당행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타행 지연이체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20504" y="3698200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지연이체 처리결과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83368" y="2878670"/>
            <a:ext cx="312413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지연이체등록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3728" y="4200782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9784" y="4957728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37972" y="5661248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 결과조회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85548" y="213285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08698" y="213255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68698" y="211956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00572" y="275548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74428" y="326788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17228" y="3698200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37363" y="4200782"/>
            <a:ext cx="126282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약관동의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80046" y="420108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703196" y="420078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963196" y="418778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817228" y="4777728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18344" y="529987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813628" y="5841418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1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843808" y="2452733"/>
            <a:ext cx="1512168" cy="468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입출금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5316" y="323963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0832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신탁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15316" y="389590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15816" y="48844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금융상품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1764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843808" y="2097793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대출계좌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5316" y="323963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이자원금납부상환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0832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15316" y="389590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15816" y="48844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주택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전세자금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금융상품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06771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555776" y="29969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입금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74252" y="376806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0832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펀드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55776" y="472514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펀드검색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금융상품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2825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B411A10-2E34-453B-95EA-538F8E41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34" y="1655480"/>
            <a:ext cx="6579166" cy="2832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685800" y="4627673"/>
            <a:ext cx="7961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인터넷 뱅킹의 사용량이 증가 하지만 국내 이용할 수 있는 인터넷은행은 카카오뱅크와 </a:t>
            </a:r>
            <a:r>
              <a:rPr lang="en-US" altLang="ko-KR" dirty="0"/>
              <a:t>k</a:t>
            </a:r>
            <a:r>
              <a:rPr lang="ko-KR" altLang="en-US" dirty="0"/>
              <a:t>뱅크 단 두개이며 제공되는 금융상품들이 많지 않다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팀이 개발하는 인터넷 뱅킹은 다양한 금융상품과 </a:t>
            </a:r>
            <a:r>
              <a:rPr lang="ko-KR" altLang="en-US" dirty="0" err="1"/>
              <a:t>뱅킹서비스를</a:t>
            </a:r>
            <a:r>
              <a:rPr lang="ko-KR" altLang="en-US" dirty="0"/>
              <a:t> 제공한다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https://www.hankookilbo.com/News/Read/201909101226020539</a:t>
            </a:r>
          </a:p>
        </p:txBody>
      </p:sp>
    </p:spTree>
    <p:extLst>
      <p:ext uri="{BB962C8B-B14F-4D97-AF65-F5344CB8AC3E}">
        <p14:creationId xmlns:p14="http://schemas.microsoft.com/office/powerpoint/2010/main" val="1757225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627784" y="1340768"/>
            <a:ext cx="1944216" cy="755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공과금납부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67744" y="2329133"/>
            <a:ext cx="338487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공과금예약납부 </a:t>
            </a:r>
            <a:r>
              <a:rPr lang="ko-KR" altLang="en-US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1328" y="290615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공과금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법원센터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법원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711328" y="436510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3424927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지로요금 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85126" y="4365042"/>
            <a:ext cx="2049518" cy="421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전기요금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67744" y="5301208"/>
            <a:ext cx="223300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지로자동이체 신청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88024" y="3044219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지로번호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26124" y="3466678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납부내역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14544" y="3896072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2121" y="4392828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납부번호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42536" y="4865012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06623" y="4873430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정보입력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29302" y="4865012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약관동의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88424" y="4873430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491755" y="4786921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처리완료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96056" y="5742656"/>
            <a:ext cx="1260120" cy="4226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40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457748" y="2546157"/>
            <a:ext cx="19442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환경개선 부담금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83768" y="3086157"/>
            <a:ext cx="176444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세외수입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1328" y="290615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지방세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세외수입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법원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711328" y="436510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국세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관세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75632" y="3618059"/>
            <a:ext cx="218784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상하수도 요금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7056" y="4351157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국세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47759" y="4877504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특허수수료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45904" y="5412322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60459" y="5933738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국고입력납부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8644" y="285101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88024" y="329771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내역조회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8184" y="2851071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89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법원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389102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42728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범칙금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07704" y="46180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2052" y="385466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내역조회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42928" y="3107487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10880" y="478274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56100" y="478199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63208" y="47971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75608" y="47695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32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57284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872208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뱅킹보안관리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이용기기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171956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이용기기등록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63428" y="3060382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등록기기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3428" y="3823911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이용등록기기 해제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384" y="4653136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신입급</a:t>
            </a:r>
            <a:r>
              <a:rPr lang="ko-KR" altLang="en-US" dirty="0" smtClean="0">
                <a:solidFill>
                  <a:schemeClr val="tx1"/>
                </a:solidFill>
              </a:rPr>
              <a:t> 계좌지정서비스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63428" y="4653136"/>
            <a:ext cx="1749304" cy="46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63428" y="5229200"/>
            <a:ext cx="1749304" cy="46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23680" y="2491123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별명선정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48064" y="2495246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88224" y="243545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76080" y="3709542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00464" y="3715919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92280" y="3715919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56844" y="512038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81228" y="5126764"/>
            <a:ext cx="1206996" cy="3364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73044" y="5126764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9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뱅킹보안관리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63228" y="2729988"/>
            <a:ext cx="1872208" cy="79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지연이체서비스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21602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서비스안</a:t>
            </a:r>
            <a:r>
              <a:rPr lang="ko-KR" altLang="en-US" dirty="0">
                <a:solidFill>
                  <a:schemeClr val="tx1"/>
                </a:solidFill>
              </a:rPr>
              <a:t>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5736" y="3001993"/>
            <a:ext cx="214853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서비스신청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13064" y="3096560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37448" y="310293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00144" y="310293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41080" y="3068960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유의사항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25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800200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뱅킹보안관리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보안차단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알림 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해외 </a:t>
            </a:r>
            <a:r>
              <a:rPr lang="en-US" altLang="ko-KR" dirty="0" err="1" smtClean="0">
                <a:solidFill>
                  <a:schemeClr val="tx1"/>
                </a:solidFill>
              </a:rPr>
              <a:t>ip</a:t>
            </a:r>
            <a:r>
              <a:rPr lang="ko-KR" altLang="en-US" dirty="0" smtClean="0">
                <a:solidFill>
                  <a:schemeClr val="tx1"/>
                </a:solidFill>
              </a:rPr>
              <a:t>차단 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63428" y="3060382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예외</a:t>
            </a:r>
            <a:r>
              <a:rPr lang="en-US" altLang="ko-KR" dirty="0" err="1" smtClean="0">
                <a:solidFill>
                  <a:schemeClr val="tx1"/>
                </a:solidFill>
              </a:rPr>
              <a:t>ip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로그인알람서비스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3428" y="3823911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해외</a:t>
            </a:r>
            <a:r>
              <a:rPr lang="en-US" altLang="ko-KR" dirty="0" err="1" smtClean="0">
                <a:solidFill>
                  <a:schemeClr val="tx1"/>
                </a:solidFill>
              </a:rPr>
              <a:t>ip</a:t>
            </a:r>
            <a:r>
              <a:rPr lang="ko-KR" altLang="en-US" dirty="0" smtClean="0">
                <a:solidFill>
                  <a:schemeClr val="tx1"/>
                </a:solidFill>
              </a:rPr>
              <a:t>로그인 </a:t>
            </a:r>
            <a:r>
              <a:rPr lang="ko-KR" altLang="en-US" dirty="0" err="1" smtClean="0">
                <a:solidFill>
                  <a:schemeClr val="tx1"/>
                </a:solidFill>
              </a:rPr>
              <a:t>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944" y="3060382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1280" y="2420888"/>
            <a:ext cx="123276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정보조회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36096" y="2420888"/>
            <a:ext cx="123276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82308" y="2415664"/>
            <a:ext cx="123276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25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25265" y="47667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107502" y="3455328"/>
            <a:ext cx="1713619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고객정보관리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91171" y="2420888"/>
            <a:ext cx="228272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고객정보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99059" y="2964211"/>
            <a:ext cx="2381486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입금불능연락처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0332" y="4817343"/>
            <a:ext cx="4511018" cy="535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은행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개인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신용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정보수집 </a:t>
            </a:r>
            <a:r>
              <a:rPr lang="ko-KR" altLang="en-US" dirty="0">
                <a:solidFill>
                  <a:schemeClr val="tx1"/>
                </a:solidFill>
              </a:rPr>
              <a:t>이용제 공동의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352814" y="2426576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27092" y="2398976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정보변</a:t>
            </a:r>
            <a:r>
              <a:rPr lang="ko-KR" altLang="en-US" dirty="0">
                <a:solidFill>
                  <a:schemeClr val="tx1"/>
                </a:solidFill>
              </a:rPr>
              <a:t>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68454" y="2204864"/>
            <a:ext cx="1141362" cy="581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77373" y="2398976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3100" y="2856219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</a:t>
            </a:r>
            <a:r>
              <a:rPr lang="ko-KR" altLang="en-US" dirty="0">
                <a:solidFill>
                  <a:schemeClr val="tx1"/>
                </a:solidFill>
              </a:rPr>
              <a:t>경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58519" y="3247847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97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67146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인터넷뱅킹</a:t>
            </a:r>
            <a:r>
              <a:rPr lang="ko-KR" altLang="en-US" dirty="0" smtClean="0">
                <a:solidFill>
                  <a:schemeClr val="tx1"/>
                </a:solidFill>
              </a:rPr>
              <a:t>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230425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마이메유</a:t>
            </a:r>
            <a:r>
              <a:rPr lang="ko-KR" altLang="en-US" dirty="0" smtClean="0">
                <a:solidFill>
                  <a:schemeClr val="tx1"/>
                </a:solidFill>
              </a:rPr>
              <a:t> 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1720" y="3193871"/>
            <a:ext cx="3183258" cy="32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장기미사용 정지 해제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33712" y="4005064"/>
            <a:ext cx="2228304" cy="32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이체한도 감액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40856" y="4741635"/>
            <a:ext cx="2605433" cy="396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이체보류 신청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4008" y="2393288"/>
            <a:ext cx="230425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마이메유</a:t>
            </a:r>
            <a:r>
              <a:rPr lang="ko-KR" altLang="en-US" dirty="0" smtClean="0">
                <a:solidFill>
                  <a:schemeClr val="tx1"/>
                </a:solidFill>
              </a:rPr>
              <a:t> 순서변경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08304" y="2393288"/>
            <a:ext cx="151216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91227" y="3213407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46092" y="3226443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39854" y="3198843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87651" y="4021644"/>
            <a:ext cx="2152018" cy="290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18487" y="395250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46289" y="402164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76056" y="4658926"/>
            <a:ext cx="980567" cy="201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88022" y="5141300"/>
            <a:ext cx="980567" cy="201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462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67146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29523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출금계좌관리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71328" y="2887847"/>
            <a:ext cx="2940620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계좌비밀번호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5634" y="3571903"/>
            <a:ext cx="2976314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계좌순서변</a:t>
            </a:r>
            <a:r>
              <a:rPr lang="ko-KR" altLang="en-US" dirty="0">
                <a:solidFill>
                  <a:schemeClr val="tx1"/>
                </a:solidFill>
              </a:rPr>
              <a:t>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18798" y="4366700"/>
            <a:ext cx="3018172" cy="32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자주쓰는</a:t>
            </a:r>
            <a:r>
              <a:rPr lang="ko-KR" altLang="en-US" dirty="0" smtClean="0">
                <a:solidFill>
                  <a:schemeClr val="tx1"/>
                </a:solidFill>
              </a:rPr>
              <a:t> 입금계좌관리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80332" y="5153820"/>
            <a:ext cx="3123716" cy="32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평생계좌전환서비스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80332" y="5661248"/>
            <a:ext cx="2835684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계좌별명관리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91680" y="6033640"/>
            <a:ext cx="2665574" cy="3901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통장표시내용변경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80112" y="2097793"/>
            <a:ext cx="19442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출금계좌등록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08364" y="2610193"/>
            <a:ext cx="19442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출금계좌삭제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75337" y="3107298"/>
            <a:ext cx="2152018" cy="290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06173" y="303815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33975" y="3107298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48064" y="3627881"/>
            <a:ext cx="1234219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초기화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52020" y="3985919"/>
            <a:ext cx="1234219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59809" y="5096462"/>
            <a:ext cx="2152018" cy="290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490645" y="5027318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18447" y="5096462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약관동의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50662" y="5623098"/>
            <a:ext cx="1789125" cy="292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04420" y="4138319"/>
            <a:ext cx="1234219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04048" y="6123704"/>
            <a:ext cx="1789125" cy="292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변</a:t>
            </a:r>
            <a:r>
              <a:rPr lang="ko-KR" altLang="en-US">
                <a:solidFill>
                  <a:schemeClr val="tx1"/>
                </a:solidFill>
              </a:rPr>
              <a:t>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64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67146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사고신고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42431" y="3264464"/>
            <a:ext cx="1877070" cy="4075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otp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79495" y="4735567"/>
            <a:ext cx="2002941" cy="425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자기앞수표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63864" y="2362401"/>
            <a:ext cx="1368152" cy="466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사고신고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1044" y="3085885"/>
            <a:ext cx="1368152" cy="466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사고조회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20152" y="3905786"/>
            <a:ext cx="1368152" cy="466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08189" y="4735567"/>
            <a:ext cx="2002941" cy="425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수표조회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8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뛰어난 이자수익</a:t>
            </a:r>
            <a:r>
              <a:rPr lang="en-US" altLang="ko-KR" dirty="0"/>
              <a:t>(</a:t>
            </a:r>
            <a:r>
              <a:rPr lang="ko-KR" altLang="en-US" dirty="0"/>
              <a:t>특히 수수료 수익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우수한 자산 건전성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고객의 높은 서비스 만족도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35E127C-DF3F-4664-BA42-A06EE108E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69916"/>
            <a:ext cx="1828804" cy="152095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JOHN\Desktop\bankimg\ppt\3-2클래스다이어그램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323528" y="395701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C:\Users\JOHN\Desktop\bankimg\ppt\3-3데이터베이스다이어그램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76672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C:\Users\JOHN\Desktop\bankimg\ppt\4시연화면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685800" y="2130425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신한카드의 이익 비중이 상대적으로 큰 부분을 차지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소매금융에 비해 약한 기업 금융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BA2DC9B-BFC0-45C4-A465-8372CCE97F90}"/>
              </a:ext>
            </a:extLst>
          </p:cNvPr>
          <p:cNvSpPr txBox="1"/>
          <p:nvPr/>
        </p:nvSpPr>
        <p:spPr>
          <a:xfrm>
            <a:off x="3660407" y="2680092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금리 </a:t>
            </a:r>
            <a:r>
              <a:rPr lang="ko-KR" altLang="en-US" dirty="0" err="1"/>
              <a:t>경쟁으로수익성</a:t>
            </a:r>
            <a:r>
              <a:rPr lang="ko-KR" altLang="en-US" dirty="0"/>
              <a:t> 악화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국내금융시장의 포화 및 타 금융업종과의 경쟁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인터넷 은행의 등장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7ADB816-31DB-4C8C-9E02-2354F513E290}"/>
              </a:ext>
            </a:extLst>
          </p:cNvPr>
          <p:cNvSpPr txBox="1"/>
          <p:nvPr/>
        </p:nvSpPr>
        <p:spPr>
          <a:xfrm>
            <a:off x="670654" y="2819995"/>
            <a:ext cx="367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/>
              <a:t>리딩뱅크의</a:t>
            </a:r>
            <a:r>
              <a:rPr lang="ko-KR" altLang="en-US" dirty="0"/>
              <a:t> 이미지 획득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글로벌 금융기반 조성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간편성</a:t>
            </a:r>
            <a:r>
              <a:rPr lang="en-US" altLang="ko-KR" dirty="0">
                <a:latin typeface="나눔고딕"/>
              </a:rPr>
              <a:t>&amp;</a:t>
            </a:r>
            <a:r>
              <a:rPr lang="ko-KR" altLang="en-US" dirty="0">
                <a:latin typeface="나눔고딕"/>
              </a:rPr>
              <a:t>합리성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카카오브랜드 이미지활용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꾸준한 서비스의 개발과 협업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</a:t>
            </a:r>
            <a:r>
              <a:rPr lang="ko-KR" altLang="en-US" dirty="0">
                <a:latin typeface="나눔고딕"/>
              </a:rPr>
              <a:t>빅데이터 기술의 보유 및 활용 기술력</a:t>
            </a:r>
          </a:p>
          <a:p>
            <a:endParaRPr lang="en-US" altLang="ko-KR" dirty="0"/>
          </a:p>
        </p:txBody>
      </p:sp>
      <p:pic>
        <p:nvPicPr>
          <p:cNvPr id="7" name="Picture 2" descr="ì¹´ì¹´ì¤ íë ì¦ì ëí ì´ë¯¸ì§ ê²ìê²°ê³¼">
            <a:extLst>
              <a:ext uri="{FF2B5EF4-FFF2-40B4-BE49-F238E27FC236}">
                <a16:creationId xmlns="" xmlns:a16="http://schemas.microsoft.com/office/drawing/2014/main" id="{D11AD831-38D6-45C6-8A66-DD20780C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8C536"/>
              </a:clrFrom>
              <a:clrTo>
                <a:srgbClr val="F8C5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29" y="3604778"/>
            <a:ext cx="5421086" cy="304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4">
            <a:extLst>
              <a:ext uri="{FF2B5EF4-FFF2-40B4-BE49-F238E27FC236}">
                <a16:creationId xmlns="" xmlns:a16="http://schemas.microsoft.com/office/drawing/2014/main" id="{01B85FF9-961B-435A-BFAF-9F9118BBA829}"/>
              </a:ext>
            </a:extLst>
          </p:cNvPr>
          <p:cNvSpPr/>
          <p:nvPr/>
        </p:nvSpPr>
        <p:spPr>
          <a:xfrm>
            <a:off x="6602106" y="1984523"/>
            <a:ext cx="1211072" cy="1211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75846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799</Words>
  <Application>Microsoft Office PowerPoint</Application>
  <PresentationFormat>화면 슬라이드 쇼(4:3)</PresentationFormat>
  <Paragraphs>404</Paragraphs>
  <Slides>52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JOHN</dc:creator>
  <cp:lastModifiedBy>Hwang</cp:lastModifiedBy>
  <cp:revision>72</cp:revision>
  <dcterms:created xsi:type="dcterms:W3CDTF">2019-09-08T16:26:07Z</dcterms:created>
  <dcterms:modified xsi:type="dcterms:W3CDTF">2019-09-22T09:24:00Z</dcterms:modified>
</cp:coreProperties>
</file>