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82" r:id="rId4"/>
    <p:sldId id="283" r:id="rId5"/>
    <p:sldId id="258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9" r:id="rId18"/>
    <p:sldId id="272" r:id="rId19"/>
    <p:sldId id="260" r:id="rId20"/>
    <p:sldId id="261" r:id="rId21"/>
    <p:sldId id="284" r:id="rId22"/>
    <p:sldId id="285" r:id="rId23"/>
    <p:sldId id="286" r:id="rId24"/>
    <p:sldId id="289" r:id="rId25"/>
    <p:sldId id="287" r:id="rId26"/>
    <p:sldId id="288" r:id="rId27"/>
    <p:sldId id="262" r:id="rId28"/>
    <p:sldId id="273" r:id="rId29"/>
    <p:sldId id="263" r:id="rId30"/>
    <p:sldId id="264" r:id="rId31"/>
    <p:sldId id="265" r:id="rId32"/>
    <p:sldId id="290" r:id="rId33"/>
    <p:sldId id="291" r:id="rId34"/>
    <p:sldId id="292" r:id="rId35"/>
    <p:sldId id="293" r:id="rId36"/>
    <p:sldId id="295" r:id="rId37"/>
    <p:sldId id="294" r:id="rId38"/>
    <p:sldId id="298" r:id="rId39"/>
    <p:sldId id="299" r:id="rId40"/>
    <p:sldId id="300" r:id="rId41"/>
    <p:sldId id="301" r:id="rId42"/>
    <p:sldId id="302" r:id="rId43"/>
    <p:sldId id="303" r:id="rId44"/>
    <p:sldId id="305" r:id="rId45"/>
    <p:sldId id="304" r:id="rId46"/>
    <p:sldId id="306" r:id="rId47"/>
    <p:sldId id="307" r:id="rId48"/>
    <p:sldId id="308" r:id="rId49"/>
    <p:sldId id="309" r:id="rId50"/>
    <p:sldId id="266" r:id="rId51"/>
    <p:sldId id="267" r:id="rId52"/>
    <p:sldId id="268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986" autoAdjust="0"/>
  </p:normalViewPr>
  <p:slideViewPr>
    <p:cSldViewPr>
      <p:cViewPr varScale="1">
        <p:scale>
          <a:sx n="80" d="100"/>
          <a:sy n="80" d="100"/>
        </p:scale>
        <p:origin x="81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JOHN\Desktop\bankimg\ppt\1-1.jpg"/>
          <p:cNvPicPr>
            <a:picLocks noChangeAspect="1" noChangeArrowheads="1"/>
          </p:cNvPicPr>
          <p:nvPr/>
        </p:nvPicPr>
        <p:blipFill>
          <a:blip r:embed="rId2" cstate="print"/>
          <a:srcRect l="6838" t="9343" r="6656" b="8847"/>
          <a:stretch>
            <a:fillRect/>
          </a:stretch>
        </p:blipFill>
        <p:spPr bwMode="auto">
          <a:xfrm>
            <a:off x="0" y="332656"/>
            <a:ext cx="9144000" cy="6071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78632" y="2130425"/>
            <a:ext cx="533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>
                <a:latin typeface="나눔고딕"/>
              </a:rPr>
              <a:t>비대면</a:t>
            </a:r>
            <a:r>
              <a:rPr lang="ko-KR" altLang="en-US" dirty="0">
                <a:latin typeface="나눔고딕"/>
              </a:rPr>
              <a:t> 채널의 한계로 성장제약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일부 연령층의 사용 집중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낮은 카카오 신용등급과     지분 보유상황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 </a:t>
            </a:r>
            <a:r>
              <a:rPr lang="ko-KR" altLang="en-US" dirty="0">
                <a:latin typeface="나눔고딕"/>
              </a:rPr>
              <a:t>낮은 고객대응 능력</a:t>
            </a:r>
            <a:endParaRPr lang="en-US" altLang="ko-KR" dirty="0">
              <a:latin typeface="나눔고딕"/>
            </a:endParaRPr>
          </a:p>
          <a:p>
            <a:r>
              <a:rPr lang="en-US" dirty="0">
                <a:latin typeface="나눔고딕"/>
              </a:rPr>
              <a:t>5. </a:t>
            </a:r>
            <a:r>
              <a:rPr lang="ko-KR" altLang="en-US" dirty="0">
                <a:latin typeface="나눔고딕"/>
              </a:rPr>
              <a:t>금융상품의 부재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2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3951717" y="2556150"/>
            <a:ext cx="367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>
                <a:latin typeface="나눔고딕"/>
              </a:rPr>
              <a:t>글로벌 영업환경 약화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 </a:t>
            </a:r>
            <a:r>
              <a:rPr lang="ko-KR" altLang="en-US" dirty="0">
                <a:latin typeface="나눔고딕"/>
              </a:rPr>
              <a:t>초대형 투자은행 출현 현실화</a:t>
            </a:r>
            <a:endParaRPr lang="en-US" altLang="ko-KR" dirty="0">
              <a:latin typeface="나눔고딕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모바일 사업의 성장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 err="1">
                <a:latin typeface="나눔고딕"/>
              </a:rPr>
              <a:t>핀테크</a:t>
            </a:r>
            <a:r>
              <a:rPr lang="ko-KR" altLang="en-US" dirty="0">
                <a:latin typeface="나눔고딕"/>
              </a:rPr>
              <a:t> 사업의 호황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3. 4</a:t>
            </a:r>
            <a:r>
              <a:rPr lang="ko-KR" altLang="en-US" dirty="0">
                <a:latin typeface="나눔고딕"/>
              </a:rPr>
              <a:t>차 산업혁명과 빅데이터 중시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/>
              <a:t>참여 금융기관의 운영 노하우 활용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주주사의 온</a:t>
            </a:r>
            <a:r>
              <a:rPr lang="en-US" altLang="ko-KR" dirty="0"/>
              <a:t>-</a:t>
            </a:r>
            <a:r>
              <a:rPr lang="ko-KR" altLang="en-US" dirty="0"/>
              <a:t>오프라인 플랫폼 활용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금융 당국의 자본 및 유동성 규제 완화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시중은행과 동일한 업무 범위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6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98917" y="2067416"/>
            <a:ext cx="533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높은 조달 비용 </a:t>
            </a:r>
            <a:r>
              <a:rPr lang="en-US" altLang="ko-KR" dirty="0"/>
              <a:t>(</a:t>
            </a:r>
            <a:r>
              <a:rPr lang="ko-KR" altLang="en-US" dirty="0"/>
              <a:t>수신 및 </a:t>
            </a:r>
            <a:r>
              <a:rPr lang="ko-KR" altLang="en-US" dirty="0" err="1"/>
              <a:t>은행채</a:t>
            </a:r>
            <a:r>
              <a:rPr lang="ko-KR" altLang="en-US" dirty="0"/>
              <a:t> 금리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중금리</a:t>
            </a:r>
            <a:r>
              <a:rPr lang="ko-KR" altLang="en-US" dirty="0"/>
              <a:t> 대출의 수익성 확보 어려움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참여 기업 간 이해 상충 문제 발생가능성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비이자 수익 비중이 낮은 사업구조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3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DBB21-9786-4EB6-A744-23F38B74E310}"/>
              </a:ext>
            </a:extLst>
          </p:cNvPr>
          <p:cNvSpPr txBox="1"/>
          <p:nvPr/>
        </p:nvSpPr>
        <p:spPr>
          <a:xfrm>
            <a:off x="2963838" y="2556150"/>
            <a:ext cx="596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br>
              <a:rPr lang="ko-KR" altLang="en-US" dirty="0"/>
            </a:br>
            <a:r>
              <a:rPr lang="en-US" altLang="ko-KR" dirty="0"/>
              <a:t>1.</a:t>
            </a:r>
            <a:r>
              <a:rPr lang="ko-KR" altLang="en-US" dirty="0"/>
              <a:t>시중은행의 </a:t>
            </a:r>
            <a:r>
              <a:rPr lang="ko-KR" altLang="en-US" dirty="0" err="1"/>
              <a:t>중금리</a:t>
            </a:r>
            <a:r>
              <a:rPr lang="ko-KR" altLang="en-US" dirty="0"/>
              <a:t> 대출 서비스 강화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대안적 금융 플랫폼 성장 가능성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신규 인터넷전문은행 허가에 따른 경쟁심화 가능성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6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51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금융 당국의 강력한 지원 의지 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핀테크와</a:t>
            </a:r>
            <a:r>
              <a:rPr lang="ko-KR" altLang="en-US" dirty="0"/>
              <a:t> 협업이 용이한 플랫폼 구조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계좌이동제 시행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0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39687"/>
            <a:ext cx="9144000" cy="5983111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1137"/>
              </p:ext>
            </p:extLst>
          </p:nvPr>
        </p:nvGraphicFramePr>
        <p:xfrm>
          <a:off x="323528" y="1719984"/>
          <a:ext cx="8280920" cy="3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신한은행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다양한상품제공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카카오뱅크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모바일에서만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모든 기능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사용가능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526985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상품 제공과 수익성이 높고 이용률이 증가하는 인터넷전문 </a:t>
            </a:r>
            <a:r>
              <a:rPr lang="ko-KR" altLang="en-US" dirty="0" err="1"/>
              <a:t>뱅킹</a:t>
            </a:r>
            <a:r>
              <a:rPr lang="ko-KR" altLang="en-US" dirty="0"/>
              <a:t> 개발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C7751-8364-46BB-A832-C4327DA9243D}"/>
              </a:ext>
            </a:extLst>
          </p:cNvPr>
          <p:cNvSpPr txBox="1"/>
          <p:nvPr/>
        </p:nvSpPr>
        <p:spPr>
          <a:xfrm>
            <a:off x="1296614" y="2144315"/>
            <a:ext cx="65877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조회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계좌조회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기타조회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즉시이체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예약이체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적금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뱅킹보안관리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이용기기등록서비스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보안차단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지연이체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5.admin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OHN\Desktop\bankimg\ppt\1-4마인드맵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95436"/>
            <a:ext cx="9144000" cy="6057900"/>
          </a:xfrm>
          <a:prstGeom prst="rect">
            <a:avLst/>
          </a:prstGeom>
          <a:noFill/>
        </p:spPr>
      </p:pic>
      <p:pic>
        <p:nvPicPr>
          <p:cNvPr id="1027" name="Picture 3" descr="C:\Users\Administrator.Sc-201906031910\Desktop\mainppt\png\mindmap\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32015" r="32015" b="39571"/>
          <a:stretch/>
        </p:blipFill>
        <p:spPr bwMode="auto">
          <a:xfrm>
            <a:off x="3658770" y="2291015"/>
            <a:ext cx="1655376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06031910\Desktop\mainppt\png\mindmap\sub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2062896" y="2806316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06031910\Desktop\mainppt\png\mindmap\di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6200000">
            <a:off x="3295461" y="2990472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D6C41-4BA7-43E3-8101-5C042C69B14B}"/>
              </a:ext>
            </a:extLst>
          </p:cNvPr>
          <p:cNvSpPr txBox="1"/>
          <p:nvPr/>
        </p:nvSpPr>
        <p:spPr>
          <a:xfrm>
            <a:off x="4156206" y="2879622"/>
            <a:ext cx="9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</a:t>
            </a:r>
            <a:r>
              <a:rPr lang="ko-KR" altLang="en-US" dirty="0"/>
              <a:t>은행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477B4-B480-4D82-9231-A5BA77E9EB3F}"/>
              </a:ext>
            </a:extLst>
          </p:cNvPr>
          <p:cNvSpPr txBox="1"/>
          <p:nvPr/>
        </p:nvSpPr>
        <p:spPr>
          <a:xfrm>
            <a:off x="2291552" y="307867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편의성</a:t>
            </a:r>
            <a:endParaRPr lang="en-US" sz="1500" dirty="0"/>
          </a:p>
        </p:txBody>
      </p:sp>
      <p:pic>
        <p:nvPicPr>
          <p:cNvPr id="15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BE9BB77F-7E5C-4728-B504-806C20F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5769061" y="2770845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547385-D5B0-433F-B422-A83855864D11}"/>
              </a:ext>
            </a:extLst>
          </p:cNvPr>
          <p:cNvSpPr txBox="1"/>
          <p:nvPr/>
        </p:nvSpPr>
        <p:spPr>
          <a:xfrm>
            <a:off x="6029121" y="304319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다양성</a:t>
            </a:r>
            <a:endParaRPr lang="en-US" sz="1500" dirty="0"/>
          </a:p>
        </p:txBody>
      </p:sp>
      <p:pic>
        <p:nvPicPr>
          <p:cNvPr id="17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id="{711DD493-32F2-46AC-9458-B4AFCA62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3991216" y="4492659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52AC51-2633-4AA7-8F0B-AC83C93231F5}"/>
              </a:ext>
            </a:extLst>
          </p:cNvPr>
          <p:cNvSpPr txBox="1"/>
          <p:nvPr/>
        </p:nvSpPr>
        <p:spPr>
          <a:xfrm>
            <a:off x="4247088" y="4767625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접근성</a:t>
            </a:r>
            <a:endParaRPr lang="en-US" sz="1500" dirty="0"/>
          </a:p>
        </p:txBody>
      </p:sp>
      <p:pic>
        <p:nvPicPr>
          <p:cNvPr id="1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7B6A3335-C64B-4101-8CEF-56A29E7D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490339" y="226912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40E571-62B1-4807-8EF5-DC1602F9DE82}"/>
              </a:ext>
            </a:extLst>
          </p:cNvPr>
          <p:cNvSpPr txBox="1"/>
          <p:nvPr/>
        </p:nvSpPr>
        <p:spPr>
          <a:xfrm>
            <a:off x="811799" y="240954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가시성</a:t>
            </a:r>
            <a:endParaRPr lang="en-US" sz="1500" dirty="0"/>
          </a:p>
        </p:txBody>
      </p:sp>
      <p:pic>
        <p:nvPicPr>
          <p:cNvPr id="2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4892ACD7-4840-49A4-A99E-B0A728C0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372255" y="366945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1AEB17-F02A-4973-828E-4F8661C04CFB}"/>
              </a:ext>
            </a:extLst>
          </p:cNvPr>
          <p:cNvSpPr txBox="1"/>
          <p:nvPr/>
        </p:nvSpPr>
        <p:spPr>
          <a:xfrm>
            <a:off x="693715" y="3809878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직관성</a:t>
            </a:r>
            <a:endParaRPr lang="en-US" sz="1500" dirty="0"/>
          </a:p>
        </p:txBody>
      </p:sp>
      <p:pic>
        <p:nvPicPr>
          <p:cNvPr id="23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8FD82767-F208-4CE5-BD20-BF351F375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1808909" y="159625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172368-613E-4DAD-9784-AD9487F2AEB7}"/>
              </a:ext>
            </a:extLst>
          </p:cNvPr>
          <p:cNvSpPr txBox="1"/>
          <p:nvPr/>
        </p:nvSpPr>
        <p:spPr>
          <a:xfrm>
            <a:off x="2112404" y="1696634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간편</a:t>
            </a:r>
            <a:r>
              <a:rPr lang="en-US" altLang="ko-KR" sz="1500" dirty="0"/>
              <a:t>PW</a:t>
            </a:r>
            <a:endParaRPr lang="en-US" sz="1500" dirty="0"/>
          </a:p>
        </p:txBody>
      </p:sp>
      <p:pic>
        <p:nvPicPr>
          <p:cNvPr id="2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61CB045E-CAE1-497B-BED7-0A9B1D9D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7600838" y="2791161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470EAC-1C93-44D8-A466-9A7C0B5BDC8C}"/>
              </a:ext>
            </a:extLst>
          </p:cNvPr>
          <p:cNvSpPr txBox="1"/>
          <p:nvPr/>
        </p:nvSpPr>
        <p:spPr>
          <a:xfrm>
            <a:off x="8008798" y="2919241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펀드</a:t>
            </a:r>
            <a:endParaRPr lang="en-US" sz="1500" dirty="0"/>
          </a:p>
        </p:txBody>
      </p:sp>
      <p:pic>
        <p:nvPicPr>
          <p:cNvPr id="2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ACB4A824-590A-44A6-8FEA-8E8D091A9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813260" y="380176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B4D79F-7E25-4B1A-BB0B-73723F83D02A}"/>
              </a:ext>
            </a:extLst>
          </p:cNvPr>
          <p:cNvSpPr txBox="1"/>
          <p:nvPr/>
        </p:nvSpPr>
        <p:spPr>
          <a:xfrm>
            <a:off x="7312901" y="3937905"/>
            <a:ext cx="54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ISA</a:t>
            </a:r>
          </a:p>
        </p:txBody>
      </p:sp>
      <p:pic>
        <p:nvPicPr>
          <p:cNvPr id="3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E3C025ED-E2D0-4462-BF5E-A974FE31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667487" y="1833580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43153C-D42E-459A-8A34-DC12B979359F}"/>
              </a:ext>
            </a:extLst>
          </p:cNvPr>
          <p:cNvSpPr txBox="1"/>
          <p:nvPr/>
        </p:nvSpPr>
        <p:spPr>
          <a:xfrm>
            <a:off x="7022299" y="1950594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공과금</a:t>
            </a:r>
            <a:endParaRPr lang="en-US" sz="1500" dirty="0"/>
          </a:p>
        </p:txBody>
      </p:sp>
      <p:pic>
        <p:nvPicPr>
          <p:cNvPr id="35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B8D839A8-EEBC-4ACF-BCB2-2B856A5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5270027" y="5396643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890943-ED60-496B-9F8C-44B83377A948}"/>
              </a:ext>
            </a:extLst>
          </p:cNvPr>
          <p:cNvSpPr txBox="1"/>
          <p:nvPr/>
        </p:nvSpPr>
        <p:spPr>
          <a:xfrm>
            <a:off x="5712447" y="5477217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web</a:t>
            </a:r>
          </a:p>
        </p:txBody>
      </p:sp>
      <p:pic>
        <p:nvPicPr>
          <p:cNvPr id="3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id="{2B1DC0E8-8C77-4316-B4E8-CAEF81EAA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2668191" y="5646097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01196A9-ABF3-4DAA-85FD-FF2BD4B1E5C5}"/>
              </a:ext>
            </a:extLst>
          </p:cNvPr>
          <p:cNvSpPr txBox="1"/>
          <p:nvPr/>
        </p:nvSpPr>
        <p:spPr>
          <a:xfrm>
            <a:off x="2970695" y="5777313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비대면</a:t>
            </a:r>
            <a:endParaRPr lang="en-US" sz="1500" dirty="0"/>
          </a:p>
        </p:txBody>
      </p:sp>
      <p:pic>
        <p:nvPicPr>
          <p:cNvPr id="39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55D9D7B0-822C-4DAF-AB50-C7A2E96D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5400000">
            <a:off x="5401896" y="2934603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id="{A4EF88BC-F30E-4A68-AA2C-4A171EF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0800000">
            <a:off x="4388611" y="3921811"/>
            <a:ext cx="388887" cy="5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3B9C491A-8869-4338-A06F-0501D833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4298049">
            <a:off x="2305235" y="239917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ADC2B51-435B-4806-A52C-76F87330E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698476">
            <a:off x="1572319" y="2719861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C8EF8AFE-B9C4-432A-8422-54AE7019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20401668">
            <a:off x="1569661" y="3591804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28ABFBF5-3F88-4027-B07E-E10232E7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9186151">
            <a:off x="3372198" y="5219423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F10B6403-C445-43BD-9B09-7AA48438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47593">
            <a:off x="4921763" y="504241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664843C1-0CB9-4466-BB8C-772B29E2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7455012">
            <a:off x="6491102" y="2468848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AC0A3FFD-DA37-41C4-B022-60AE3B44D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9848609">
            <a:off x="6757393" y="309989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id="{17D26930-3B6E-4ACC-AF5E-2593EE06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23800">
            <a:off x="6325721" y="372136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85064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2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비회원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이메일</a:t>
                      </a:r>
                      <a:r>
                        <a:rPr lang="ko-KR" altLang="en-US" sz="1100" dirty="0"/>
                        <a:t> 인증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계좌생성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열람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제공 서비스 상세보기 불가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 찾기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 찾기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75383"/>
              </p:ext>
            </p:extLst>
          </p:nvPr>
        </p:nvGraphicFramePr>
        <p:xfrm>
          <a:off x="179512" y="2420888"/>
          <a:ext cx="8784976" cy="311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마이페이지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개인 정보 수정 및 탈퇴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금융거래종합보고서 열람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조회 내역 파일로 출력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알림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설정에 따른 </a:t>
                      </a:r>
                      <a:r>
                        <a:rPr lang="ko-KR" altLang="en-US" sz="1100" dirty="0" err="1"/>
                        <a:t>메일링</a:t>
                      </a:r>
                      <a:r>
                        <a:rPr lang="ko-KR" altLang="en-US" sz="1100" dirty="0"/>
                        <a:t> 서비스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3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74765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보안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인증장치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인증장치</a:t>
                      </a:r>
                      <a:r>
                        <a:rPr lang="ko-KR" altLang="en-US" sz="1100" baseline="0" dirty="0"/>
                        <a:t> 발급 등록 사용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분실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재발급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잠금해제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계좌 </a:t>
                      </a:r>
                      <a:r>
                        <a:rPr lang="ko-KR" altLang="en-US" sz="1100" dirty="0" err="1"/>
                        <a:t>잠금설정</a:t>
                      </a:r>
                      <a:r>
                        <a:rPr lang="ko-KR" altLang="en-US" sz="1100" dirty="0"/>
                        <a:t> 해제신청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휴면계좌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년간</a:t>
                      </a:r>
                      <a:r>
                        <a:rPr lang="ko-KR" altLang="en-US" sz="1100" baseline="0" dirty="0"/>
                        <a:t> 이력이 </a:t>
                      </a:r>
                      <a:r>
                        <a:rPr lang="ko-KR" altLang="en-US" sz="1100" baseline="0" dirty="0" err="1"/>
                        <a:t>없을시</a:t>
                      </a:r>
                      <a:r>
                        <a:rPr lang="ko-KR" altLang="en-US" sz="1100" baseline="0" dirty="0"/>
                        <a:t> 자동으로 휴면계정 전환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맴버쉽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포인트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거래마다 포인트 누적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포인트마다 등급적용</a:t>
                      </a:r>
                      <a:r>
                        <a:rPr lang="ko-KR" altLang="en-US" sz="1100" baseline="0" dirty="0"/>
                        <a:t> 혜택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3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1500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금융상품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수정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삭제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이력조회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금융거래제한 리스트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삭제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멤버쉽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설정 변경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4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40322"/>
              </p:ext>
            </p:extLst>
          </p:nvPr>
        </p:nvGraphicFramePr>
        <p:xfrm>
          <a:off x="179512" y="2420888"/>
          <a:ext cx="8784976" cy="382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4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약관동의 후 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신용등급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이용내역에 따라 변동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등급에 따른 이용제한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신용등급에 따른 대출한도 이자 적용 </a:t>
                      </a:r>
                      <a:r>
                        <a:rPr lang="ko-KR" altLang="en-US" sz="1100" dirty="0" err="1"/>
                        <a:t>연체시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신용등급 하락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펀드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일일 등락 적용 사용자 성향에 따른 상품 추천</a:t>
                      </a:r>
                      <a:r>
                        <a:rPr lang="ko-KR" altLang="en-US" sz="1100" baseline="0" dirty="0"/>
                        <a:t> 및</a:t>
                      </a:r>
                      <a:endParaRPr lang="en-US" altLang="ko-KR" sz="1100" baseline="0" dirty="0"/>
                    </a:p>
                    <a:p>
                      <a:pPr algn="ctr"/>
                      <a:r>
                        <a:rPr lang="ko-KR" altLang="en-US" sz="1100" baseline="0" dirty="0"/>
                        <a:t>위험도 고려 투자제한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적금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매월 선택 상품에 따른 이자 지급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ISA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소개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추천 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일임형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 err="1"/>
                        <a:t>신탁형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22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83468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고객센터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공지사항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  <a:r>
                        <a:rPr lang="ko-KR" altLang="en-US" sz="1100" baseline="0" dirty="0"/>
                        <a:t> 등록 수정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 &amp;</a:t>
                      </a:r>
                      <a:r>
                        <a:rPr lang="en-US" altLang="ko-KR" sz="1100" baseline="0" dirty="0"/>
                        <a:t> 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고객이 질문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관리자는 답변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FAQ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관리자가 </a:t>
                      </a:r>
                      <a:r>
                        <a:rPr lang="ko-KR" altLang="en-US" sz="1100" dirty="0" err="1"/>
                        <a:t>질답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2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9001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ko-KR" altLang="en-US" dirty="0"/>
                        <a:t>기타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실시간상담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상담원과의 채팅</a:t>
                      </a:r>
                      <a:endParaRPr lang="en-US" altLang="ko-KR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서비스별</a:t>
                      </a:r>
                      <a:r>
                        <a:rPr lang="ko-KR" altLang="en-US" sz="1100" dirty="0"/>
                        <a:t> 별도의 운영시간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7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84B318-E2F4-4B2A-8FE1-2FCA6B072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67323"/>
            <a:ext cx="1396094" cy="974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B63E88-CCB4-468E-B8B0-C5B1C95E2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30" y="2289157"/>
            <a:ext cx="631178" cy="923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76114E-ED04-407B-B5A8-49C957832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69" y="2327251"/>
            <a:ext cx="1333578" cy="87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BE59C2-C20E-4133-BF92-2D5ED19A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40" y="2285860"/>
            <a:ext cx="1160365" cy="952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816C3F-81EA-4412-80A8-2999CD2C9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82" y="4351027"/>
            <a:ext cx="1154573" cy="712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77220-4B76-4941-B9B3-9B46DE80F6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93365"/>
            <a:ext cx="992909" cy="67031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0C3A42-5F38-4518-8BD0-E6EDB6573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3" y="1966273"/>
            <a:ext cx="1581301" cy="10961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33EA9-A557-48F9-BC97-804E8C43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24" y="2057107"/>
            <a:ext cx="1182470" cy="1045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2B76B8-5BA5-4CE2-B43A-F90E11844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2130425"/>
            <a:ext cx="1560568" cy="8035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DF1693-2876-405C-9DF8-248B391E7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33" y="2118046"/>
            <a:ext cx="1386491" cy="792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34275A-8E1F-4C86-81A7-885BEE7D2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98" y="4624917"/>
            <a:ext cx="2729155" cy="5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8DDC4D2-50CE-4F82-98CD-E6895B922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30" y="4644215"/>
            <a:ext cx="2138314" cy="5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1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OHN\Desktop\bankimg\ppt\2-2열할분담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1371600" y="5013176"/>
            <a:ext cx="65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카카오뱅크는 </a:t>
            </a:r>
            <a:r>
              <a:rPr lang="en-US" altLang="ko-KR" dirty="0"/>
              <a:t>web</a:t>
            </a:r>
            <a:r>
              <a:rPr lang="ko-KR" altLang="en-US" dirty="0"/>
              <a:t> 이체</a:t>
            </a:r>
            <a:r>
              <a:rPr lang="en-US" altLang="ko-KR" dirty="0"/>
              <a:t>, </a:t>
            </a:r>
            <a:r>
              <a:rPr lang="ko-KR" altLang="en-US" dirty="0" err="1"/>
              <a:t>대출등</a:t>
            </a:r>
            <a:r>
              <a:rPr lang="ko-KR" altLang="en-US" dirty="0"/>
              <a:t> 모든 서비스를 이용할 수 없고  휴대폰 앱으로만 서비스를 이용할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팀의 은행은 </a:t>
            </a:r>
            <a:r>
              <a:rPr lang="en-US" altLang="ko-KR" dirty="0"/>
              <a:t>web</a:t>
            </a:r>
            <a:r>
              <a:rPr lang="ko-KR" altLang="en-US" dirty="0"/>
              <a:t>을 통해 모든 서비스를 이용할 수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2F6F5A-370C-44EA-8B38-C9091EC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1597831"/>
            <a:ext cx="7308304" cy="31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OHN\Desktop\bankimg\ppt\2-3시간계획서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bankimg\tab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6747" r="7143" b="16722"/>
          <a:stretch/>
        </p:blipFill>
        <p:spPr bwMode="auto">
          <a:xfrm>
            <a:off x="611560" y="1658009"/>
            <a:ext cx="8066315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07504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655536" y="2385276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593839" y="4727810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152802" y="4724944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418320" y="2385276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762151" y="4724944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개인정보입력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507832" y="4724944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이메일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07504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835696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563888" y="2276872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592856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596676" y="4509120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55005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516336" y="310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계좌조회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80436" y="180064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신탁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35052" y="24586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ISA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52120" y="2718506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99056" y="441502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조회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952520" y="325850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952520" y="397850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펀드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972672" y="47750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전체계좌</a:t>
            </a:r>
          </a:p>
        </p:txBody>
      </p:sp>
    </p:spTree>
    <p:extLst>
      <p:ext uri="{BB962C8B-B14F-4D97-AF65-F5344CB8AC3E}">
        <p14:creationId xmlns:p14="http://schemas.microsoft.com/office/powerpoint/2010/main" val="4227914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516336" y="310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기타조회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91880" y="2155981"/>
            <a:ext cx="1260000" cy="5654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휴면예금조회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91880" y="3773674"/>
            <a:ext cx="1260000" cy="562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자기앞수표 조회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91880" y="2949436"/>
            <a:ext cx="1260000" cy="5654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기일도래계좌조회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91880" y="4680533"/>
            <a:ext cx="1260000" cy="4680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발행수표조회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조회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094610" y="3780164"/>
            <a:ext cx="1968152" cy="562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수표 정보 입력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60429" y="4626517"/>
            <a:ext cx="1823640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발행 기간 입력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292405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96054" y="476671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716460" y="2656055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즉시이체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72444" y="407707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예약이체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이체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92024" y="2143802"/>
            <a:ext cx="18471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당행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타행이체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23928" y="3288226"/>
            <a:ext cx="170127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이체결과조회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992024" y="4090300"/>
            <a:ext cx="1705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예약이체 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97520" y="4869160"/>
            <a:ext cx="1705000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예약이체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44838" y="5913216"/>
            <a:ext cx="1705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예약이체 처리결과 조회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11220" y="227592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434370" y="227562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확인 및 인증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694370" y="22626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149838" y="310822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011220" y="40586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34370" y="405832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확인 및 인증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94370" y="40453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364096" y="468916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37952" y="520156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358822" y="59331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850411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8012" y="476670"/>
            <a:ext cx="9144000" cy="5983111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687686" y="434143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자동이체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이체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5576" y="259474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지연이체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7972" y="2132856"/>
            <a:ext cx="28141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당행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타행 지연이체 등록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20504" y="3698200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지연이체 처리결과 조회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83368" y="2878670"/>
            <a:ext cx="312413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지연이체등록 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23728" y="4200782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자동이체 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69784" y="4957728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자동이체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37972" y="5661248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자동이체 결과조회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585548" y="213285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08698" y="213255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확인 및 인증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268698" y="211956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00572" y="275548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874428" y="326788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17228" y="369820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037363" y="4200782"/>
            <a:ext cx="126282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280046" y="420108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입력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703196" y="420078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 확인 및 인증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963196" y="418778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17228" y="4777728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계좌조회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818344" y="52998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자동이체취소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13628" y="5841418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68751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37444"/>
            <a:ext cx="9134053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937683" y="2458668"/>
            <a:ext cx="1482189" cy="468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입출금 통장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37685" y="3507005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정기예금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1014" y="350972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예금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937683" y="4553085"/>
            <a:ext cx="148218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적금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B3392-145E-49D9-9E53-5D9B634F1EFE}"/>
              </a:ext>
            </a:extLst>
          </p:cNvPr>
          <p:cNvSpPr/>
          <p:nvPr/>
        </p:nvSpPr>
        <p:spPr>
          <a:xfrm>
            <a:off x="4084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9DC69E-7B9F-4BAA-9EDB-71299ED2E69A}"/>
              </a:ext>
            </a:extLst>
          </p:cNvPr>
          <p:cNvSpPr/>
          <p:nvPr/>
        </p:nvSpPr>
        <p:spPr>
          <a:xfrm>
            <a:off x="5724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BCAABB-F96F-40C8-942B-5B68ED1FEE92}"/>
              </a:ext>
            </a:extLst>
          </p:cNvPr>
          <p:cNvSpPr/>
          <p:nvPr/>
        </p:nvSpPr>
        <p:spPr>
          <a:xfrm>
            <a:off x="5724128" y="3484062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851C0-BB28-464F-8FB4-B71015DD7AA4}"/>
              </a:ext>
            </a:extLst>
          </p:cNvPr>
          <p:cNvSpPr/>
          <p:nvPr/>
        </p:nvSpPr>
        <p:spPr>
          <a:xfrm>
            <a:off x="6844862" y="4977305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35E394-A280-4F83-86E4-54F1CCD9E882}"/>
              </a:ext>
            </a:extLst>
          </p:cNvPr>
          <p:cNvSpPr/>
          <p:nvPr/>
        </p:nvSpPr>
        <p:spPr>
          <a:xfrm>
            <a:off x="7946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86FF1A7-DF6D-4082-8455-021D34DC707F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1581014" y="2693145"/>
            <a:ext cx="356669" cy="99658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4CB6D8BC-BF9F-4095-8A62-CFEE642D551B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1581014" y="3687005"/>
            <a:ext cx="356671" cy="27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B915787-3C87-4F30-8137-DB566F6A2CBB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581014" y="3689726"/>
            <a:ext cx="356669" cy="104335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5504D91A-525A-44E2-BD30-441A699EDDE7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>
            <a:off x="3419872" y="2693145"/>
            <a:ext cx="664638" cy="98723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5F8F53D9-06EB-4902-8537-4D44D83AF421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3419871" y="3680376"/>
            <a:ext cx="664639" cy="662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541B875-B881-4482-8F0C-17942ABAB7E7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3419869" y="3680376"/>
            <a:ext cx="664641" cy="105270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6" name="연결선: 꺾임 10275">
            <a:extLst>
              <a:ext uri="{FF2B5EF4-FFF2-40B4-BE49-F238E27FC236}">
                <a16:creationId xmlns:a16="http://schemas.microsoft.com/office/drawing/2014/main" id="{BAF82C3D-293A-4F1D-B26E-B441DCB1FCE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185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0" name="연결선: 꺾임 10289">
            <a:extLst>
              <a:ext uri="{FF2B5EF4-FFF2-40B4-BE49-F238E27FC236}">
                <a16:creationId xmlns:a16="http://schemas.microsoft.com/office/drawing/2014/main" id="{15F9990A-BD01-4DD0-A8BE-4779C1B04BE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5841152" y="4140664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2" name="연결선: 꺾임 10291">
            <a:extLst>
              <a:ext uri="{FF2B5EF4-FFF2-40B4-BE49-F238E27FC236}">
                <a16:creationId xmlns:a16="http://schemas.microsoft.com/office/drawing/2014/main" id="{542025FE-5AA7-4B72-94E6-FDE89FA99BA1}"/>
              </a:ext>
            </a:extLst>
          </p:cNvPr>
          <p:cNvCxnSpPr>
            <a:cxnSpLocks/>
            <a:stCxn id="12" idx="3"/>
            <a:endCxn id="39" idx="1"/>
          </p:cNvCxnSpPr>
          <p:nvPr/>
        </p:nvCxnSpPr>
        <p:spPr>
          <a:xfrm>
            <a:off x="6486364" y="5260107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4" name="연결선: 꺾임 10293">
            <a:extLst>
              <a:ext uri="{FF2B5EF4-FFF2-40B4-BE49-F238E27FC236}">
                <a16:creationId xmlns:a16="http://schemas.microsoft.com/office/drawing/2014/main" id="{1EEEC7DF-FFF5-4594-91F6-B2B405C8FD2D}"/>
              </a:ext>
            </a:extLst>
          </p:cNvPr>
          <p:cNvCxnSpPr>
            <a:cxnSpLocks/>
            <a:stCxn id="39" idx="3"/>
            <a:endCxn id="66" idx="1"/>
          </p:cNvCxnSpPr>
          <p:nvPr/>
        </p:nvCxnSpPr>
        <p:spPr>
          <a:xfrm flipV="1">
            <a:off x="7607098" y="5260107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764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971328" y="268543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신용대출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1328" y="43402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담보대출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003" y="351110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604220-81CE-4D2F-BC9B-D072D46B0F09}"/>
              </a:ext>
            </a:extLst>
          </p:cNvPr>
          <p:cNvSpPr/>
          <p:nvPr/>
        </p:nvSpPr>
        <p:spPr>
          <a:xfrm>
            <a:off x="4084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1D4359-0062-42D2-A7D4-BBD5351597D9}"/>
              </a:ext>
            </a:extLst>
          </p:cNvPr>
          <p:cNvSpPr/>
          <p:nvPr/>
        </p:nvSpPr>
        <p:spPr>
          <a:xfrm>
            <a:off x="5724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AA1C965-70EE-498F-8118-037E75E26116}"/>
              </a:ext>
            </a:extLst>
          </p:cNvPr>
          <p:cNvSpPr/>
          <p:nvPr/>
        </p:nvSpPr>
        <p:spPr>
          <a:xfrm>
            <a:off x="5724128" y="3484062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AAC6D1-7CDE-467A-A558-2585962DB363}"/>
              </a:ext>
            </a:extLst>
          </p:cNvPr>
          <p:cNvSpPr/>
          <p:nvPr/>
        </p:nvSpPr>
        <p:spPr>
          <a:xfrm>
            <a:off x="6844862" y="4977305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CA78152-1443-475C-AF1E-FD29F9C0B701}"/>
              </a:ext>
            </a:extLst>
          </p:cNvPr>
          <p:cNvSpPr/>
          <p:nvPr/>
        </p:nvSpPr>
        <p:spPr>
          <a:xfrm>
            <a:off x="7946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B9B6398-4079-4EC9-B3B3-BB732C6919B2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5185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83431C2-7F61-4FAF-8409-7633DCE878F5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5400000">
            <a:off x="5841152" y="4140664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D1548F8-98A9-4A84-A105-7CADE1410BE4}"/>
              </a:ext>
            </a:extLst>
          </p:cNvPr>
          <p:cNvCxnSpPr>
            <a:cxnSpLocks/>
            <a:stCxn id="76" idx="3"/>
            <a:endCxn id="78" idx="1"/>
          </p:cNvCxnSpPr>
          <p:nvPr/>
        </p:nvCxnSpPr>
        <p:spPr>
          <a:xfrm>
            <a:off x="6486364" y="5260107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36F6D59B-50DC-4785-BE8D-4B1E8C645A06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 flipV="1">
            <a:off x="7607098" y="5260107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2" name="연결선: 꺾임 10251">
            <a:extLst>
              <a:ext uri="{FF2B5EF4-FFF2-40B4-BE49-F238E27FC236}">
                <a16:creationId xmlns:a16="http://schemas.microsoft.com/office/drawing/2014/main" id="{AE562F55-8954-4E1C-BCA4-4AEFC4915483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 flipV="1">
            <a:off x="1324003" y="2865437"/>
            <a:ext cx="647325" cy="8256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연결선: 꺾임 10253">
            <a:extLst>
              <a:ext uri="{FF2B5EF4-FFF2-40B4-BE49-F238E27FC236}">
                <a16:creationId xmlns:a16="http://schemas.microsoft.com/office/drawing/2014/main" id="{5FB0FC91-C7A6-4A35-95B7-39066965572B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1324003" y="3691101"/>
            <a:ext cx="647325" cy="82910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연결선: 꺾임 10255">
            <a:extLst>
              <a:ext uri="{FF2B5EF4-FFF2-40B4-BE49-F238E27FC236}">
                <a16:creationId xmlns:a16="http://schemas.microsoft.com/office/drawing/2014/main" id="{A6ADFEB4-098B-4F55-8FD4-EC0F7AC084A0}"/>
              </a:ext>
            </a:extLst>
          </p:cNvPr>
          <p:cNvCxnSpPr>
            <a:cxnSpLocks/>
            <a:stCxn id="24" idx="3"/>
            <a:endCxn id="75" idx="1"/>
          </p:cNvCxnSpPr>
          <p:nvPr/>
        </p:nvCxnSpPr>
        <p:spPr>
          <a:xfrm>
            <a:off x="3231328" y="2865437"/>
            <a:ext cx="853182" cy="81493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8" name="연결선: 꺾임 10257">
            <a:extLst>
              <a:ext uri="{FF2B5EF4-FFF2-40B4-BE49-F238E27FC236}">
                <a16:creationId xmlns:a16="http://schemas.microsoft.com/office/drawing/2014/main" id="{909D2172-8925-4D5A-B96E-60EFE42F4FE6}"/>
              </a:ext>
            </a:extLst>
          </p:cNvPr>
          <p:cNvCxnSpPr>
            <a:stCxn id="25" idx="3"/>
            <a:endCxn id="75" idx="1"/>
          </p:cNvCxnSpPr>
          <p:nvPr/>
        </p:nvCxnSpPr>
        <p:spPr>
          <a:xfrm flipV="1">
            <a:off x="3231328" y="3680376"/>
            <a:ext cx="853182" cy="83982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71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181492" y="3516569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펀드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금융상품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8C453F-D406-4FF3-81D3-D7683E770E95}"/>
              </a:ext>
            </a:extLst>
          </p:cNvPr>
          <p:cNvSpPr/>
          <p:nvPr/>
        </p:nvSpPr>
        <p:spPr>
          <a:xfrm>
            <a:off x="2123728" y="282718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국내펀드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D7D85C-082C-45B1-9DBC-B4817032BC2E}"/>
              </a:ext>
            </a:extLst>
          </p:cNvPr>
          <p:cNvSpPr/>
          <p:nvPr/>
        </p:nvSpPr>
        <p:spPr>
          <a:xfrm>
            <a:off x="2123728" y="4238785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해외펀드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8AEB86-65F7-47E5-AB51-CDA815CF3099}"/>
              </a:ext>
            </a:extLst>
          </p:cNvPr>
          <p:cNvSpPr/>
          <p:nvPr/>
        </p:nvSpPr>
        <p:spPr>
          <a:xfrm>
            <a:off x="4084510" y="3474498"/>
            <a:ext cx="1100672" cy="411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상품선택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9905D6-D2AC-4D17-B0E6-374CACDAC315}"/>
              </a:ext>
            </a:extLst>
          </p:cNvPr>
          <p:cNvSpPr/>
          <p:nvPr/>
        </p:nvSpPr>
        <p:spPr>
          <a:xfrm>
            <a:off x="5724128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B0CCFB-AA0E-4D00-B29A-F60C554A6464}"/>
              </a:ext>
            </a:extLst>
          </p:cNvPr>
          <p:cNvSpPr/>
          <p:nvPr/>
        </p:nvSpPr>
        <p:spPr>
          <a:xfrm>
            <a:off x="5724128" y="3484062"/>
            <a:ext cx="1907325" cy="3925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상품상세소개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1F6E13-2C64-4C96-82E8-11DDC29FEB94}"/>
              </a:ext>
            </a:extLst>
          </p:cNvPr>
          <p:cNvSpPr/>
          <p:nvPr/>
        </p:nvSpPr>
        <p:spPr>
          <a:xfrm>
            <a:off x="6844862" y="4977305"/>
            <a:ext cx="762236" cy="565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659D62-2FD4-4430-9E44-A537148CC065}"/>
              </a:ext>
            </a:extLst>
          </p:cNvPr>
          <p:cNvSpPr/>
          <p:nvPr/>
        </p:nvSpPr>
        <p:spPr>
          <a:xfrm>
            <a:off x="7946546" y="4977304"/>
            <a:ext cx="762236" cy="565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1CC6A732-42E3-463B-9B30-63FB0ACCFB53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5185182" y="3680316"/>
            <a:ext cx="538946" cy="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149F8BF-F026-43B6-8A22-B28C4DAB54B0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5400000">
            <a:off x="5841152" y="4140664"/>
            <a:ext cx="1100735" cy="57254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CE95A916-E973-4FBD-BA34-DA171C8C3B97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6486364" y="5260107"/>
            <a:ext cx="35849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5612C30-1677-4647-94A5-677CC8600584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7607098" y="5260107"/>
            <a:ext cx="3394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6FF22062-0E9B-479F-A042-C43C8A5442BE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441492" y="3007188"/>
            <a:ext cx="682236" cy="68938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F6AB1D32-AA1B-480B-A1F7-0829B1EFF14C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1441492" y="3696569"/>
            <a:ext cx="682236" cy="72221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1EE8D95C-2C98-4A63-9BA0-5046A957C68C}"/>
              </a:ext>
            </a:extLst>
          </p:cNvPr>
          <p:cNvCxnSpPr>
            <a:cxnSpLocks/>
            <a:stCxn id="12" idx="3"/>
            <a:endCxn id="61" idx="1"/>
          </p:cNvCxnSpPr>
          <p:nvPr/>
        </p:nvCxnSpPr>
        <p:spPr>
          <a:xfrm>
            <a:off x="3383728" y="3007188"/>
            <a:ext cx="700782" cy="67318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05797E1-DF45-4ED9-9D84-8899E6AAF08C}"/>
              </a:ext>
            </a:extLst>
          </p:cNvPr>
          <p:cNvCxnSpPr>
            <a:stCxn id="13" idx="3"/>
            <a:endCxn id="61" idx="1"/>
          </p:cNvCxnSpPr>
          <p:nvPr/>
        </p:nvCxnSpPr>
        <p:spPr>
          <a:xfrm flipV="1">
            <a:off x="3383728" y="3680376"/>
            <a:ext cx="700782" cy="73840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5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411A10-2E34-453B-95EA-538F8E4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34" y="1655480"/>
            <a:ext cx="6579166" cy="2832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46FD-D0D4-4650-9F7E-B73B91452D5C}"/>
              </a:ext>
            </a:extLst>
          </p:cNvPr>
          <p:cNvSpPr txBox="1"/>
          <p:nvPr/>
        </p:nvSpPr>
        <p:spPr>
          <a:xfrm>
            <a:off x="685800" y="4627673"/>
            <a:ext cx="7961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뱅킹의 사용량이 증가 하지만 국내 이용할 수 있는 인터넷은행은 카카오뱅크와 </a:t>
            </a:r>
            <a:r>
              <a:rPr lang="en-US" altLang="ko-KR" dirty="0"/>
              <a:t>k</a:t>
            </a:r>
            <a:r>
              <a:rPr lang="ko-KR" altLang="en-US" dirty="0"/>
              <a:t>뱅크 단 두개이며 제공되는 금융상품들이 많지 않다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팀이 개발하는 인터넷 뱅킹은 다양한 금융상품과 </a:t>
            </a:r>
            <a:r>
              <a:rPr lang="ko-KR" altLang="en-US" dirty="0" err="1"/>
              <a:t>뱅킹서비스를</a:t>
            </a:r>
            <a:r>
              <a:rPr lang="ko-KR" altLang="en-US" dirty="0"/>
              <a:t> 제공한다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https://www.hankookilbo.com/News/Read/201909101226020539</a:t>
            </a:r>
          </a:p>
        </p:txBody>
      </p:sp>
    </p:spTree>
    <p:extLst>
      <p:ext uri="{BB962C8B-B14F-4D97-AF65-F5344CB8AC3E}">
        <p14:creationId xmlns:p14="http://schemas.microsoft.com/office/powerpoint/2010/main" val="1757225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627784" y="1340768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67744" y="2329133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공과금예약납부 </a:t>
            </a:r>
            <a:r>
              <a:rPr lang="ko-KR" altLang="en-US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11328" y="290615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공과금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법원센터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법원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1328" y="43651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지로납부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39752" y="3424927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지로요금 납부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85126" y="4365042"/>
            <a:ext cx="2049518" cy="421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전기요금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67744" y="5301208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해지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88024" y="3044219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지로번호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26124" y="346667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납부내역 조회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814544" y="3896072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 취소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72121" y="4392828"/>
            <a:ext cx="2160998" cy="366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납부번호 조회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42536" y="4865012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06623" y="4873430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정보입력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29302" y="4865012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88424" y="4873430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91755" y="4786921"/>
            <a:ext cx="1116503" cy="2942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처리완료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96056" y="5742656"/>
            <a:ext cx="1260120" cy="4226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40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457748" y="2546157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환경개선 부담금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483768" y="3086157"/>
            <a:ext cx="176444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세외수입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11328" y="290615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지방세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세외수입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법원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1328" y="43651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관세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75632" y="3618059"/>
            <a:ext cx="21878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상하수도 요금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17056" y="4351157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국세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47759" y="4877504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5904" y="5412322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관세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560459" y="5933738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국고입력납부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88644" y="285101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88024" y="3297714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228184" y="2851071"/>
            <a:ext cx="117212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</p:spTree>
    <p:extLst>
      <p:ext uri="{BB962C8B-B14F-4D97-AF65-F5344CB8AC3E}">
        <p14:creationId xmlns:p14="http://schemas.microsoft.com/office/powerpoint/2010/main" val="2546489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84176" cy="71794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공과금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법원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38910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42728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범칙금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07704" y="46180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등록금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2052" y="385466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내역조회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42928" y="310748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납부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10880" y="478274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56100" y="478199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정보선택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63208" y="47971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675608" y="47695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</p:spTree>
    <p:extLst>
      <p:ext uri="{BB962C8B-B14F-4D97-AF65-F5344CB8AC3E}">
        <p14:creationId xmlns:p14="http://schemas.microsoft.com/office/powerpoint/2010/main" val="3683632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53933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216024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보안관리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6510" y="2746675"/>
            <a:ext cx="1342887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48230" y="2264136"/>
            <a:ext cx="171956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이용기기등록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40691" y="2881662"/>
            <a:ext cx="1757468" cy="649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등록기기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48855" y="3734538"/>
            <a:ext cx="174930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이용등록기기 해제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6510" y="4653136"/>
            <a:ext cx="1107256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신입급</a:t>
            </a:r>
            <a:r>
              <a:rPr lang="ko-KR" altLang="en-US" dirty="0">
                <a:solidFill>
                  <a:schemeClr val="tx1"/>
                </a:solidFill>
              </a:rPr>
              <a:t> 계좌지정서비스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48855" y="4653136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서비스안내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48855" y="5208897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22010" y="265936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별명선정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059498" y="2641751"/>
            <a:ext cx="1224384" cy="377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07733" y="2653017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등록완료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22010" y="3806058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998973" y="3643841"/>
            <a:ext cx="1224384" cy="68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02808" y="3806058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22010" y="4984250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16361" y="4812599"/>
            <a:ext cx="1206996" cy="6946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02808" y="4979915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2DB5B1D-CDCE-4F5B-86A0-91B6589B3B3F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1589397" y="2444136"/>
            <a:ext cx="658833" cy="770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0236963-FCC8-48B0-8639-86F9D405F7D5}"/>
              </a:ext>
            </a:extLst>
          </p:cNvPr>
          <p:cNvCxnSpPr>
            <a:stCxn id="9" idx="3"/>
            <a:endCxn id="18" idx="1"/>
          </p:cNvCxnSpPr>
          <p:nvPr/>
        </p:nvCxnSpPr>
        <p:spPr>
          <a:xfrm flipV="1">
            <a:off x="1589397" y="3206275"/>
            <a:ext cx="651294" cy="8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7349A77-31CB-4B4D-9C70-DF4F3C41244B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1589397" y="3214707"/>
            <a:ext cx="659458" cy="771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4" name="연결선: 꺾임 10243">
            <a:extLst>
              <a:ext uri="{FF2B5EF4-FFF2-40B4-BE49-F238E27FC236}">
                <a16:creationId xmlns:a16="http://schemas.microsoft.com/office/drawing/2014/main" id="{C700F648-377E-4467-8175-6BA835AA5917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967790" y="2444136"/>
            <a:ext cx="454220" cy="395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6" name="연결선: 꺾임 10245">
            <a:extLst>
              <a:ext uri="{FF2B5EF4-FFF2-40B4-BE49-F238E27FC236}">
                <a16:creationId xmlns:a16="http://schemas.microsoft.com/office/drawing/2014/main" id="{2BD591A7-9D22-404E-BFE5-798B1AC7BA96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3998159" y="2839367"/>
            <a:ext cx="423851" cy="366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8" name="연결선: 꺾임 10247">
            <a:extLst>
              <a:ext uri="{FF2B5EF4-FFF2-40B4-BE49-F238E27FC236}">
                <a16:creationId xmlns:a16="http://schemas.microsoft.com/office/drawing/2014/main" id="{86FF973F-5B0F-47CB-A501-F3BD5361DE5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5646394" y="2830559"/>
            <a:ext cx="413104" cy="8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0" name="연결선: 꺾임 10249">
            <a:extLst>
              <a:ext uri="{FF2B5EF4-FFF2-40B4-BE49-F238E27FC236}">
                <a16:creationId xmlns:a16="http://schemas.microsoft.com/office/drawing/2014/main" id="{4B34CCF4-9F54-47C4-A665-A92CD08C06E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283882" y="2830559"/>
            <a:ext cx="423851" cy="2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1" name="연결선: 꺾임 10270">
            <a:extLst>
              <a:ext uri="{FF2B5EF4-FFF2-40B4-BE49-F238E27FC236}">
                <a16:creationId xmlns:a16="http://schemas.microsoft.com/office/drawing/2014/main" id="{E1B9CC5C-9A20-4397-9FAF-3632417BB9B6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3998159" y="3986058"/>
            <a:ext cx="423851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3" name="연결선: 꺾임 10272">
            <a:extLst>
              <a:ext uri="{FF2B5EF4-FFF2-40B4-BE49-F238E27FC236}">
                <a16:creationId xmlns:a16="http://schemas.microsoft.com/office/drawing/2014/main" id="{4F54814F-2F54-4702-B658-8DDB3B0CF58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646394" y="3986058"/>
            <a:ext cx="352579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5" name="연결선: 꺾임 10274">
            <a:extLst>
              <a:ext uri="{FF2B5EF4-FFF2-40B4-BE49-F238E27FC236}">
                <a16:creationId xmlns:a16="http://schemas.microsoft.com/office/drawing/2014/main" id="{0CD83315-A518-4EDC-A632-A9A350F9021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7223357" y="3986058"/>
            <a:ext cx="479451" cy="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8" name="연결선: 꺾임 10287">
            <a:extLst>
              <a:ext uri="{FF2B5EF4-FFF2-40B4-BE49-F238E27FC236}">
                <a16:creationId xmlns:a16="http://schemas.microsoft.com/office/drawing/2014/main" id="{D1A25D81-997E-40AC-BAF5-5DAFC728F9BF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1353766" y="4887152"/>
            <a:ext cx="895089" cy="234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0" name="연결선: 꺾임 10289">
            <a:extLst>
              <a:ext uri="{FF2B5EF4-FFF2-40B4-BE49-F238E27FC236}">
                <a16:creationId xmlns:a16="http://schemas.microsoft.com/office/drawing/2014/main" id="{D6E152E8-A5E0-4224-A409-8F9A4038662E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353766" y="5121168"/>
            <a:ext cx="895089" cy="321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2" name="연결선: 꺾임 10291">
            <a:extLst>
              <a:ext uri="{FF2B5EF4-FFF2-40B4-BE49-F238E27FC236}">
                <a16:creationId xmlns:a16="http://schemas.microsoft.com/office/drawing/2014/main" id="{83ECD838-A93A-4842-B663-F1C9EBD00930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3998159" y="4887152"/>
            <a:ext cx="423851" cy="277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4" name="연결선: 꺾임 10293">
            <a:extLst>
              <a:ext uri="{FF2B5EF4-FFF2-40B4-BE49-F238E27FC236}">
                <a16:creationId xmlns:a16="http://schemas.microsoft.com/office/drawing/2014/main" id="{A9A99CE7-F60F-423C-862D-DB3DC74E489E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 flipV="1">
            <a:off x="3998159" y="5164250"/>
            <a:ext cx="423851" cy="278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6" name="연결선: 꺾임 10295">
            <a:extLst>
              <a:ext uri="{FF2B5EF4-FFF2-40B4-BE49-F238E27FC236}">
                <a16:creationId xmlns:a16="http://schemas.microsoft.com/office/drawing/2014/main" id="{AAF6B2FE-773E-4AB9-801A-B5CA934D0F4E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5646394" y="5159915"/>
            <a:ext cx="369967" cy="4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8" name="연결선: 꺾임 10297">
            <a:extLst>
              <a:ext uri="{FF2B5EF4-FFF2-40B4-BE49-F238E27FC236}">
                <a16:creationId xmlns:a16="http://schemas.microsoft.com/office/drawing/2014/main" id="{5A550680-EE30-4307-B4EA-2DB57EDA351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7223357" y="5159915"/>
            <a:ext cx="47945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9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29766" y="641526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140902" y="2621999"/>
            <a:ext cx="1872208" cy="79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지연이체서비스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66776" y="2441999"/>
            <a:ext cx="21602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서비스안내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78484" y="3129066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82148" y="2838003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97675" y="3573711"/>
            <a:ext cx="1224384" cy="751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82148" y="5000946"/>
            <a:ext cx="122438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 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47122" y="2701854"/>
            <a:ext cx="1224384" cy="641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유의사항 확인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1A11FFC-B3E9-4B72-8DAB-9EB0B349AD75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2013110" y="2621999"/>
            <a:ext cx="253666" cy="396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81DDFD7-1929-47FD-A793-E0885E78D15C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2013110" y="3018003"/>
            <a:ext cx="265374" cy="3630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B398DE9-13D5-4385-8889-9AD90B33DBCE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4427016" y="2621999"/>
            <a:ext cx="720106" cy="400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A50EBC6-F9A8-4B27-8620-8138771A3C0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4427016" y="3022706"/>
            <a:ext cx="720106" cy="35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6E04CAE-1B04-4194-B39D-425A1E13A6E0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6371506" y="3018003"/>
            <a:ext cx="610642" cy="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3171E34-8382-49D2-A5EF-656B2BD3372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7414249" y="3378093"/>
            <a:ext cx="375708" cy="1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16B5FE3-10CF-405C-957B-6978DFC1135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7264401" y="4655480"/>
            <a:ext cx="675406" cy="1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25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28923" y="416928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800200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110013" y="3282957"/>
            <a:ext cx="146851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보안차단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알림 서비스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67744" y="2400250"/>
            <a:ext cx="1987028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 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차단 신청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98520" y="3474446"/>
            <a:ext cx="193547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예외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93522" y="4509662"/>
            <a:ext cx="1961250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해외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ko-KR" altLang="en-US" dirty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87875" y="3911770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69241" y="3016273"/>
            <a:ext cx="1707851" cy="504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정보조회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940822" y="3408484"/>
            <a:ext cx="1446212" cy="504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 및 인증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40822" y="4833678"/>
            <a:ext cx="144621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BA74353-F071-498C-861F-6473FE948753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1578527" y="2652258"/>
            <a:ext cx="689217" cy="1098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15DDDB6-495D-488B-A295-60DED1BFEB8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1578527" y="3726454"/>
            <a:ext cx="719993" cy="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62F37A7-21CF-4360-A57A-F37FE8A9947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1578527" y="3750989"/>
            <a:ext cx="714995" cy="1010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F1441E5-81F2-42F0-A418-7A14FEF2231F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254772" y="2652258"/>
            <a:ext cx="414469" cy="616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8D4AC8B-156D-4923-B7C8-E9D61D51AE9C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 flipV="1">
            <a:off x="4233992" y="3268281"/>
            <a:ext cx="435249" cy="458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82C3D01-5E77-49CE-AD2D-5A5D0D5BE68D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54772" y="3268281"/>
            <a:ext cx="414469" cy="1493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연결선: 꺾임 10240">
            <a:extLst>
              <a:ext uri="{FF2B5EF4-FFF2-40B4-BE49-F238E27FC236}">
                <a16:creationId xmlns:a16="http://schemas.microsoft.com/office/drawing/2014/main" id="{0CCF7DDF-DD9C-4D70-8B7D-8EFA4480B859}"/>
              </a:ext>
            </a:extLst>
          </p:cNvPr>
          <p:cNvCxnSpPr>
            <a:stCxn id="18" idx="3"/>
            <a:endCxn id="10" idx="1"/>
          </p:cNvCxnSpPr>
          <p:nvPr/>
        </p:nvCxnSpPr>
        <p:spPr>
          <a:xfrm>
            <a:off x="4233992" y="3726454"/>
            <a:ext cx="453883" cy="437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2" name="연결선: 꺾임 10251">
            <a:extLst>
              <a:ext uri="{FF2B5EF4-FFF2-40B4-BE49-F238E27FC236}">
                <a16:creationId xmlns:a16="http://schemas.microsoft.com/office/drawing/2014/main" id="{72D9D09E-B02D-4ED9-B8C8-DB079CD7851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377092" y="3268281"/>
            <a:ext cx="563730" cy="392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4" name="연결선: 꺾임 10253">
            <a:extLst>
              <a:ext uri="{FF2B5EF4-FFF2-40B4-BE49-F238E27FC236}">
                <a16:creationId xmlns:a16="http://schemas.microsoft.com/office/drawing/2014/main" id="{87B34410-774C-4CD3-8B93-B6ACDDAEEBE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6395727" y="3660491"/>
            <a:ext cx="545095" cy="503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6" name="연결선: 꺾임 10255">
            <a:extLst>
              <a:ext uri="{FF2B5EF4-FFF2-40B4-BE49-F238E27FC236}">
                <a16:creationId xmlns:a16="http://schemas.microsoft.com/office/drawing/2014/main" id="{6D48DEA2-EFBB-420D-9789-DE2329051F3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7203338" y="4373088"/>
            <a:ext cx="92118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25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25265" y="476671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7502" y="3455328"/>
            <a:ext cx="1713619" cy="6076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91171" y="2420888"/>
            <a:ext cx="2282725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고객정보 조회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99059" y="2964211"/>
            <a:ext cx="2381486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입금불능연락처 변경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80332" y="4817343"/>
            <a:ext cx="4511018" cy="535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은행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개인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신용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정보수집 이용제 공동의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52814" y="2426576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추가인증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527092" y="2398976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정보변경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68454" y="2204864"/>
            <a:ext cx="1141362" cy="581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977373" y="2398976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783100" y="2856219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58519" y="324784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97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인터넷뱅킹</a:t>
            </a:r>
            <a:r>
              <a:rPr lang="ko-KR" altLang="en-US" dirty="0">
                <a:solidFill>
                  <a:schemeClr val="tx1"/>
                </a:solidFill>
              </a:rPr>
              <a:t> 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30425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마이메유</a:t>
            </a:r>
            <a:r>
              <a:rPr lang="ko-KR" altLang="en-US" dirty="0">
                <a:solidFill>
                  <a:schemeClr val="tx1"/>
                </a:solidFill>
              </a:rPr>
              <a:t> 편집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51720" y="3193871"/>
            <a:ext cx="3183258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장기미사용 정지 해제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33712" y="4005064"/>
            <a:ext cx="2228304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이체한도 감액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40856" y="4741635"/>
            <a:ext cx="2605433" cy="3960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이체보류 신청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44008" y="2393288"/>
            <a:ext cx="230425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마이메유</a:t>
            </a:r>
            <a:r>
              <a:rPr lang="ko-KR" altLang="en-US" dirty="0">
                <a:solidFill>
                  <a:schemeClr val="tx1"/>
                </a:solidFill>
              </a:rPr>
              <a:t> 순서변경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308304" y="2393288"/>
            <a:ext cx="151216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1227" y="3213407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46092" y="322644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39854" y="3198843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보안인증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87651" y="4021644"/>
            <a:ext cx="2152018" cy="290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18487" y="3952500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46289" y="402164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076056" y="4658926"/>
            <a:ext cx="980567" cy="201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88022" y="5141300"/>
            <a:ext cx="980567" cy="201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183462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9523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출금계좌관리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1328" y="2887847"/>
            <a:ext cx="2940620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계좌비밀번호 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35634" y="3571903"/>
            <a:ext cx="297631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계좌순서변경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18798" y="4366700"/>
            <a:ext cx="3018172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자주쓰는</a:t>
            </a:r>
            <a:r>
              <a:rPr lang="ko-KR" altLang="en-US" dirty="0">
                <a:solidFill>
                  <a:schemeClr val="tx1"/>
                </a:solidFill>
              </a:rPr>
              <a:t> 입금계좌관리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80332" y="5153820"/>
            <a:ext cx="3123716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평생계좌전환서비스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880332" y="5661248"/>
            <a:ext cx="2835684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계좌별명관리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91680" y="6033640"/>
            <a:ext cx="2665574" cy="3901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통장표시내용변경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80112" y="2097793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출금계좌등록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8364" y="2610193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출금계좌삭제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175337" y="3107298"/>
            <a:ext cx="2152018" cy="290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정보확인 및 인증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506173" y="3038154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33975" y="310729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48064" y="3627881"/>
            <a:ext cx="1234219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52020" y="3985919"/>
            <a:ext cx="1234219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변경확인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159809" y="5096462"/>
            <a:ext cx="2152018" cy="2908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정보입력 및 인증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490645" y="5027318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처리완료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18447" y="5096462"/>
            <a:ext cx="114136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약관동의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050662" y="5623098"/>
            <a:ext cx="1789125" cy="292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304420" y="4138319"/>
            <a:ext cx="1234219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변경확인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004048" y="6123704"/>
            <a:ext cx="1789125" cy="292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64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37444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/>
              <a:t>사용자관리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사고신고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442431" y="3264464"/>
            <a:ext cx="1877070" cy="407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79495" y="4735567"/>
            <a:ext cx="2002941" cy="42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자기앞수표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63864" y="2362401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사고신고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41044" y="3085885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사고조회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120152" y="3905786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해지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08189" y="4735567"/>
            <a:ext cx="2002941" cy="42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수표조회</a:t>
            </a:r>
          </a:p>
        </p:txBody>
      </p:sp>
    </p:spTree>
    <p:extLst>
      <p:ext uri="{BB962C8B-B14F-4D97-AF65-F5344CB8AC3E}">
        <p14:creationId xmlns:p14="http://schemas.microsoft.com/office/powerpoint/2010/main" val="350118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뛰어난 이자수익</a:t>
            </a:r>
            <a:r>
              <a:rPr lang="en-US" altLang="ko-KR" dirty="0"/>
              <a:t>(</a:t>
            </a:r>
            <a:r>
              <a:rPr lang="ko-KR" altLang="en-US" dirty="0"/>
              <a:t>특히 수수료 수익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우수한 자산 건전성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고객의 높은 서비스 만족도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E127C-DF3F-4664-BA42-A06EE108E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69916"/>
            <a:ext cx="1828804" cy="152095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OHN\Desktop\bankimg\ppt\3-2클래스다이어그램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-24755" y="400050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JOHN\Desktop\bankimg\ppt\3-3데이터베이스다이어그램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76672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OHN\Desktop\bankimg\ppt\4시연화면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34643-356B-4B2F-AEFD-F12DA736DD80}"/>
              </a:ext>
            </a:extLst>
          </p:cNvPr>
          <p:cNvSpPr txBox="1"/>
          <p:nvPr/>
        </p:nvSpPr>
        <p:spPr>
          <a:xfrm>
            <a:off x="685800" y="2130425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신한카드의 이익 비중이 상대적으로 큰 부분을 차지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소매금융에 비해 약한 기업 금융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2DC9B-BFC0-45C4-A465-8372CCE97F90}"/>
              </a:ext>
            </a:extLst>
          </p:cNvPr>
          <p:cNvSpPr txBox="1"/>
          <p:nvPr/>
        </p:nvSpPr>
        <p:spPr>
          <a:xfrm>
            <a:off x="3660407" y="2680092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금리 </a:t>
            </a:r>
            <a:r>
              <a:rPr lang="ko-KR" altLang="en-US" dirty="0" err="1"/>
              <a:t>경쟁으로수익성</a:t>
            </a:r>
            <a:r>
              <a:rPr lang="ko-KR" altLang="en-US" dirty="0"/>
              <a:t> 악화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국내금융시장의 포화 및 타 금융업종과의 경쟁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인터넷 은행의 등장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DB816-31DB-4C8C-9E02-2354F513E290}"/>
              </a:ext>
            </a:extLst>
          </p:cNvPr>
          <p:cNvSpPr txBox="1"/>
          <p:nvPr/>
        </p:nvSpPr>
        <p:spPr>
          <a:xfrm>
            <a:off x="670654" y="2819995"/>
            <a:ext cx="3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/>
              <a:t>리딩뱅크의</a:t>
            </a:r>
            <a:r>
              <a:rPr lang="ko-KR" altLang="en-US" dirty="0"/>
              <a:t> 이미지 획득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글로벌 금융기반 조성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간편성</a:t>
            </a:r>
            <a:r>
              <a:rPr lang="en-US" altLang="ko-KR" dirty="0">
                <a:latin typeface="나눔고딕"/>
              </a:rPr>
              <a:t>&amp;</a:t>
            </a:r>
            <a:r>
              <a:rPr lang="ko-KR" altLang="en-US" dirty="0">
                <a:latin typeface="나눔고딕"/>
              </a:rPr>
              <a:t>합리성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카카오브랜드 이미지활용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꾸준한 서비스의 개발과 협업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</a:t>
            </a:r>
            <a:r>
              <a:rPr lang="ko-KR" altLang="en-US" dirty="0">
                <a:latin typeface="나눔고딕"/>
              </a:rPr>
              <a:t>빅데이터 기술의 보유 및 활용 기술력</a:t>
            </a:r>
          </a:p>
          <a:p>
            <a:endParaRPr lang="en-US" altLang="ko-KR" dirty="0"/>
          </a:p>
        </p:txBody>
      </p:sp>
      <p:pic>
        <p:nvPicPr>
          <p:cNvPr id="7" name="Picture 2" descr="ì¹´ì¹´ì¤ íë ì¦ì ëí ì´ë¯¸ì§ ê²ìê²°ê³¼">
            <a:extLst>
              <a:ext uri="{FF2B5EF4-FFF2-40B4-BE49-F238E27FC236}">
                <a16:creationId xmlns:a16="http://schemas.microsoft.com/office/drawing/2014/main" id="{D11AD831-38D6-45C6-8A66-DD20780C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C536"/>
              </a:clrFrom>
              <a:clrTo>
                <a:srgbClr val="F8C5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29" y="3604778"/>
            <a:ext cx="5421086" cy="304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1B85FF9-961B-435A-BFAF-9F9118BBA829}"/>
              </a:ext>
            </a:extLst>
          </p:cNvPr>
          <p:cNvSpPr/>
          <p:nvPr/>
        </p:nvSpPr>
        <p:spPr>
          <a:xfrm>
            <a:off x="6602106" y="1984523"/>
            <a:ext cx="1211072" cy="1211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75846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818</Words>
  <Application>Microsoft Office PowerPoint</Application>
  <PresentationFormat>화면 슬라이드 쇼(4:3)</PresentationFormat>
  <Paragraphs>420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나눔고딕</vt:lpstr>
      <vt:lpstr>맑은 고딕</vt:lpstr>
      <vt:lpstr>배달의민족 한나체 Air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Jehni</cp:lastModifiedBy>
  <cp:revision>89</cp:revision>
  <dcterms:created xsi:type="dcterms:W3CDTF">2019-09-08T16:26:07Z</dcterms:created>
  <dcterms:modified xsi:type="dcterms:W3CDTF">2019-09-22T19:01:47Z</dcterms:modified>
</cp:coreProperties>
</file>