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8" r:id="rId2"/>
    <p:sldId id="346" r:id="rId3"/>
    <p:sldId id="342" r:id="rId4"/>
    <p:sldId id="344" r:id="rId5"/>
    <p:sldId id="335" r:id="rId6"/>
    <p:sldId id="261" r:id="rId7"/>
    <p:sldId id="310" r:id="rId8"/>
    <p:sldId id="337" r:id="rId9"/>
    <p:sldId id="338" r:id="rId10"/>
    <p:sldId id="330" r:id="rId11"/>
    <p:sldId id="329" r:id="rId12"/>
    <p:sldId id="343" r:id="rId13"/>
    <p:sldId id="333" r:id="rId14"/>
    <p:sldId id="345" r:id="rId15"/>
    <p:sldId id="332" r:id="rId16"/>
    <p:sldId id="340" r:id="rId17"/>
    <p:sldId id="336" r:id="rId18"/>
    <p:sldId id="331" r:id="rId19"/>
    <p:sldId id="311" r:id="rId20"/>
    <p:sldId id="33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44" autoAdjust="0"/>
    <p:restoredTop sz="92986" autoAdjust="0"/>
  </p:normalViewPr>
  <p:slideViewPr>
    <p:cSldViewPr>
      <p:cViewPr varScale="1">
        <p:scale>
          <a:sx n="102" d="100"/>
          <a:sy n="102" d="100"/>
        </p:scale>
        <p:origin x="132" y="4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83187"/>
              </p:ext>
            </p:extLst>
          </p:nvPr>
        </p:nvGraphicFramePr>
        <p:xfrm>
          <a:off x="338739" y="1697500"/>
          <a:ext cx="11511143" cy="39709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시스템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점검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00:00 ~ 00:10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ISA </a:t>
                      </a:r>
                      <a:r>
                        <a:rPr lang="ko-KR" altLang="en-US" sz="1400" dirty="0"/>
                        <a:t>상품에 대한 수익률을 설정함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펀드 수익률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에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펀드 상품별 위험도에 따라 특정 범위내에서 등락폭이 결정되며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상품에 가입된 계좌번호에 등락폭을 </a:t>
                      </a:r>
                      <a:r>
                        <a:rPr lang="ko-KR" altLang="en-US" sz="1400" dirty="0" err="1">
                          <a:latin typeface="고딕"/>
                        </a:rPr>
                        <a:t>적용되어야함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ISA</a:t>
                      </a:r>
                      <a:r>
                        <a:rPr lang="ko-KR" altLang="en-US" sz="1400" dirty="0">
                          <a:latin typeface="고딕"/>
                        </a:rPr>
                        <a:t> 수익률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00:00 ~ 00:10</a:t>
                      </a:r>
                      <a:r>
                        <a:rPr lang="ko-KR" altLang="en-US" sz="1400" dirty="0">
                          <a:latin typeface="고딕"/>
                        </a:rPr>
                        <a:t>에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</a:t>
                      </a:r>
                      <a:r>
                        <a:rPr lang="en-US" altLang="ko-KR" sz="1400" dirty="0">
                          <a:latin typeface="고딕"/>
                        </a:rPr>
                        <a:t>ISA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</a:t>
                      </a:r>
                      <a:r>
                        <a:rPr lang="ko-KR" altLang="en-US" sz="1400" dirty="0">
                          <a:latin typeface="고딕"/>
                        </a:rPr>
                        <a:t> 종류에 따라 특정 범위내에서 등락폭이 결정되며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상품에 가입된 계좌번호에 등락폭을 </a:t>
                      </a:r>
                      <a:r>
                        <a:rPr lang="ko-KR" altLang="en-US" sz="1400" dirty="0" err="1">
                          <a:latin typeface="고딕"/>
                        </a:rPr>
                        <a:t>적용되어야함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13985516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관리자페이지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관리자 페이지 접속 시 등록된 </a:t>
                      </a:r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로만 접속할 수 있어야 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로그인시</a:t>
                      </a:r>
                      <a:r>
                        <a:rPr lang="ko-KR" altLang="en-US" sz="1400" dirty="0"/>
                        <a:t> 권한에 따라 표시되는 메뉴가 </a:t>
                      </a:r>
                      <a:r>
                        <a:rPr lang="ko-KR" altLang="en-US" sz="1400" dirty="0" err="1"/>
                        <a:t>달라야함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상담원은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대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상담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 문의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응답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 조회만 가능해야 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관리자는 펀드</a:t>
                      </a:r>
                      <a:r>
                        <a:rPr lang="en-US" altLang="ko-KR" sz="1400" dirty="0"/>
                        <a:t>, ISA, DB </a:t>
                      </a:r>
                      <a:r>
                        <a:rPr lang="ko-KR" altLang="en-US" sz="1400" dirty="0"/>
                        <a:t>조회 서버 실행 여부를 </a:t>
                      </a:r>
                      <a:r>
                        <a:rPr lang="ko-KR" altLang="en-US" sz="1400" dirty="0" err="1"/>
                        <a:t>모니터릴</a:t>
                      </a:r>
                      <a:r>
                        <a:rPr lang="ko-KR" altLang="en-US" sz="1400" dirty="0"/>
                        <a:t> 할 수 있어야 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OFF</a:t>
                      </a:r>
                      <a:r>
                        <a:rPr lang="ko-KR" altLang="en-US" sz="1400" dirty="0" err="1"/>
                        <a:t>된경우</a:t>
                      </a:r>
                      <a:r>
                        <a:rPr lang="ko-KR" altLang="en-US" sz="1400" dirty="0"/>
                        <a:t> 관리자 페이지에서 실행할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68964643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53471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9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9509"/>
              </p:ext>
            </p:extLst>
          </p:nvPr>
        </p:nvGraphicFramePr>
        <p:xfrm>
          <a:off x="338739" y="1697500"/>
          <a:ext cx="11511143" cy="34929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계좌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조회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활성화된 모든 종류의 계좌를 조회할 수 </a:t>
                      </a:r>
                      <a:r>
                        <a:rPr lang="ko-KR" altLang="en-US" sz="1400" dirty="0" err="1"/>
                        <a:t>있어야하며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조회 결과를 다운로드 받을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계좌 </a:t>
                      </a:r>
                      <a:r>
                        <a:rPr lang="ko-KR" altLang="en-US" sz="1400" dirty="0" err="1"/>
                        <a:t>선택시</a:t>
                      </a:r>
                      <a:r>
                        <a:rPr lang="ko-KR" altLang="en-US" sz="1400" dirty="0"/>
                        <a:t> 해당 계좌의 이체이력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정보를 확인할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766110196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각 상품 가입 시 계좌가 발급되며 계좌의 종류는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</a:t>
                      </a:r>
                      <a:r>
                        <a:rPr lang="en-US" altLang="ko-KR" sz="1400" dirty="0"/>
                        <a:t>, ISA 5</a:t>
                      </a:r>
                      <a:r>
                        <a:rPr lang="ko-KR" altLang="en-US" sz="1400" dirty="0"/>
                        <a:t>가지로 구분됨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64504829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별칭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계좌는 사용자가 별칭을 지정할 수 있음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비활성화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계좌비밀번호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이상 오류 시 해당 계좌는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비활성화 처리되어 송금할 수 없게 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 인증 후 비밀번호를 설정하여 활성화함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인증 및 핸드폰 인증 후 해지 입금계좌 입력하여 해당계좌로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잔액 모두 이체 되며 이후 해지처리됨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2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37940"/>
              </p:ext>
            </p:extLst>
          </p:nvPr>
        </p:nvGraphicFramePr>
        <p:xfrm>
          <a:off x="338739" y="1697500"/>
          <a:ext cx="11511143" cy="4424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이체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출금계좌번호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받는 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받는 계좌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이체 금액</a:t>
                      </a:r>
                      <a:r>
                        <a:rPr lang="en-US" altLang="ko-KR" sz="1400" dirty="0"/>
                        <a:t>, CMS</a:t>
                      </a:r>
                      <a:r>
                        <a:rPr lang="ko-KR" altLang="en-US" sz="1400" dirty="0"/>
                        <a:t>코드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없으면 입력 안함</a:t>
                      </a:r>
                      <a:r>
                        <a:rPr lang="en-US" altLang="ko-KR" sz="1400" dirty="0"/>
                        <a:t>), </a:t>
                      </a:r>
                    </a:p>
                    <a:p>
                      <a:pPr algn="ctr"/>
                      <a:r>
                        <a:rPr lang="ko-KR" altLang="en-US" sz="1400" dirty="0"/>
                        <a:t>메모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상대 메모를 입력하여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이체를 진행하며 상대 계좌가 유효하고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이체액이 계좌 </a:t>
                      </a:r>
                      <a:r>
                        <a:rPr lang="ko-KR" altLang="en-US" sz="1400" dirty="0">
                          <a:latin typeface="고딕"/>
                        </a:rPr>
                        <a:t>예치금</a:t>
                      </a:r>
                      <a:r>
                        <a:rPr lang="ko-KR" altLang="en-US" sz="1400" dirty="0"/>
                        <a:t>보다 크지 않을 경우에만 이체가 </a:t>
                      </a:r>
                      <a:r>
                        <a:rPr lang="ko-KR" altLang="en-US" sz="1400" dirty="0" err="1"/>
                        <a:t>완료되어야함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이체한도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OTP </a:t>
                      </a:r>
                      <a:r>
                        <a:rPr lang="ko-KR" altLang="en-US" sz="1400" dirty="0"/>
                        <a:t>등록 여부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이체이력 등에 따라 일일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일회 이체 한도가 정해지며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조건을 만족하였을 경우 설정된 이체 한도내에서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다른 명의 계좌로 이체가 가능함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이체 이력이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개월간 없을 시 이체한도가 </a:t>
                      </a:r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만원으로 제한됨 본인인증 후 해제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타인 명의 계좌로 이체 비밀번호를 입력하여 송금할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100</a:t>
                      </a:r>
                      <a:r>
                        <a:rPr lang="ko-KR" altLang="en-US" sz="1400" dirty="0">
                          <a:latin typeface="고딕"/>
                        </a:rPr>
                        <a:t>만원 이상 송금하는 경우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를 사용해야 송금이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 비활성화상태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10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계좌는 이체가 제한됨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예약이체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입력사항에 추가로 최장 </a:t>
                      </a:r>
                      <a:r>
                        <a:rPr lang="en-US" altLang="ko-KR" sz="1400" dirty="0">
                          <a:latin typeface="고딕"/>
                        </a:rPr>
                        <a:t>6</a:t>
                      </a:r>
                      <a:r>
                        <a:rPr lang="ko-KR" altLang="en-US" sz="1400" dirty="0">
                          <a:latin typeface="고딕"/>
                        </a:rPr>
                        <a:t>개월 이내 예정일 선택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시간 설정 후 해당 예약 시간에 송금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자동이체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입력사항에 추가로 이체주기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이체시작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종료일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설정 후 이체 시작일로부터 주기에 맞춰서 송금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3863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4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8" y="1697500"/>
          <a:ext cx="11511145" cy="300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</a:t>
                      </a:r>
                      <a:r>
                        <a:rPr lang="en-US" altLang="ko-KR" sz="1400" dirty="0"/>
                        <a:t>, ISA 5</a:t>
                      </a:r>
                      <a:r>
                        <a:rPr lang="ko-KR" altLang="en-US" sz="1400" dirty="0"/>
                        <a:t>가지로 구분되어 있으며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각 상품별 상품설명 </a:t>
                      </a:r>
                      <a:r>
                        <a:rPr lang="ko-KR" altLang="en-US" sz="1400" dirty="0" err="1"/>
                        <a:t>존재해야함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약관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모든 상품은 이용 약관이 존재하며 약관에 동의한 경우만 가입할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255007496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추천상품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한달간 신규 가입이 가장 많은 </a:t>
                      </a:r>
                      <a:r>
                        <a:rPr lang="en-US" altLang="ko-KR" sz="1400" dirty="0">
                          <a:latin typeface="고딕"/>
                        </a:rPr>
                        <a:t>Top5 </a:t>
                      </a:r>
                      <a:r>
                        <a:rPr lang="ko-KR" altLang="en-US" sz="1400" dirty="0">
                          <a:latin typeface="고딕"/>
                        </a:rPr>
                        <a:t>상품에 대해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추천상품으로 </a:t>
                      </a:r>
                      <a:r>
                        <a:rPr lang="ko-KR" altLang="en-US" sz="1400" dirty="0" err="1">
                          <a:latin typeface="고딕"/>
                        </a:rPr>
                        <a:t>등록되어야함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신규상품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등록 </a:t>
                      </a:r>
                      <a:r>
                        <a:rPr lang="ko-KR" altLang="en-US" sz="1400" dirty="0" err="1">
                          <a:latin typeface="고딕"/>
                        </a:rPr>
                        <a:t>된지</a:t>
                      </a:r>
                      <a:r>
                        <a:rPr lang="ko-KR" altLang="en-US" sz="1400" dirty="0">
                          <a:latin typeface="고딕"/>
                        </a:rPr>
                        <a:t> 한달이 안되거나 최근 추가된</a:t>
                      </a:r>
                      <a:r>
                        <a:rPr lang="en-US" altLang="ko-KR" sz="1400" dirty="0">
                          <a:latin typeface="고딕"/>
                        </a:rPr>
                        <a:t>(5</a:t>
                      </a:r>
                      <a:r>
                        <a:rPr lang="ko-KR" altLang="en-US" sz="1400" dirty="0">
                          <a:latin typeface="고딕"/>
                        </a:rPr>
                        <a:t>개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안에 드는 상품에 대해 신규상품으로 </a:t>
                      </a:r>
                      <a:r>
                        <a:rPr lang="ko-KR" altLang="en-US" sz="1400" dirty="0" err="1">
                          <a:latin typeface="고딕"/>
                        </a:rPr>
                        <a:t>등록되어야함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7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95355"/>
              </p:ext>
            </p:extLst>
          </p:nvPr>
        </p:nvGraphicFramePr>
        <p:xfrm>
          <a:off x="338739" y="1697500"/>
          <a:ext cx="11511143" cy="4049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예금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보통예금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정기예금 두가지로 나뉘며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보통예금은 입출금이 자유롭고 예치기간 제약이 없으나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정기예금은 최초 가입시 입금이후 추가 입금을 할 수 없으며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만기가 </a:t>
                      </a:r>
                      <a:r>
                        <a:rPr lang="ko-KR" altLang="en-US" sz="1400" dirty="0" err="1">
                          <a:latin typeface="고딕"/>
                        </a:rPr>
                        <a:t>정해져있어야함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 예금은 사용용도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  <a:r>
                        <a:rPr lang="ko-KR" altLang="en-US" sz="1400" dirty="0">
                          <a:latin typeface="고딕"/>
                        </a:rPr>
                        <a:t>수수료 우대항목 체크 후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가입시 심사 후 승인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반려함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정기예금은 출금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신규금액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상품별 가입기간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우대항목 체크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만기 이메일 통지 신청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 err="1">
                          <a:latin typeface="고딕"/>
                        </a:rPr>
                        <a:t>신청안함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선택 후 가입이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보통예금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매월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일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/ 12  * </a:t>
                      </a:r>
                      <a:r>
                        <a:rPr lang="ko-KR" altLang="en-US" sz="1400" dirty="0">
                          <a:latin typeface="고딕"/>
                        </a:rPr>
                        <a:t>예치금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계산하여 이자가 지급됨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 시 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* </a:t>
                      </a:r>
                      <a:r>
                        <a:rPr lang="ko-KR" altLang="en-US" sz="1400" dirty="0">
                          <a:latin typeface="고딕"/>
                        </a:rPr>
                        <a:t>예치금  계산하여 이자가 지급됨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8626586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중도 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정기예금은 중도 </a:t>
                      </a:r>
                      <a:r>
                        <a:rPr lang="ko-KR" altLang="en-US" sz="1400" dirty="0" err="1">
                          <a:latin typeface="고딕"/>
                        </a:rPr>
                        <a:t>해지시</a:t>
                      </a:r>
                      <a:r>
                        <a:rPr lang="ko-KR" altLang="en-US" sz="1400" dirty="0">
                          <a:latin typeface="고딕"/>
                        </a:rPr>
                        <a:t> 이자는 </a:t>
                      </a:r>
                      <a:r>
                        <a:rPr lang="en-US" altLang="ko-KR" sz="1400" dirty="0">
                          <a:latin typeface="고딕"/>
                        </a:rPr>
                        <a:t>90%</a:t>
                      </a:r>
                      <a:r>
                        <a:rPr lang="ko-KR" altLang="en-US" sz="1400" dirty="0">
                          <a:latin typeface="고딕"/>
                        </a:rPr>
                        <a:t>만 지급 </a:t>
                      </a:r>
                      <a:r>
                        <a:rPr lang="ko-KR" altLang="en-US" sz="1400" dirty="0" err="1">
                          <a:latin typeface="고딕"/>
                        </a:rPr>
                        <a:t>받게됨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0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01893"/>
              </p:ext>
            </p:extLst>
          </p:nvPr>
        </p:nvGraphicFramePr>
        <p:xfrm>
          <a:off x="338739" y="1697500"/>
          <a:ext cx="11511143" cy="38376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고딕"/>
                        </a:rPr>
                        <a:t>적금</a:t>
                      </a:r>
                    </a:p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정기적금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자유적금 두가지로 나뉘며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정기적금은 의무 납부액을 입금하며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만기까지 </a:t>
                      </a:r>
                      <a:r>
                        <a:rPr lang="ko-KR" altLang="en-US" sz="1400" dirty="0" err="1">
                          <a:latin typeface="고딕"/>
                        </a:rPr>
                        <a:t>납부회차에</a:t>
                      </a:r>
                      <a:r>
                        <a:rPr lang="ko-KR" altLang="en-US" sz="1400" dirty="0">
                          <a:latin typeface="고딕"/>
                        </a:rPr>
                        <a:t> </a:t>
                      </a:r>
                      <a:r>
                        <a:rPr lang="en-US" altLang="ko-KR" sz="1400" dirty="0">
                          <a:latin typeface="고딕"/>
                        </a:rPr>
                        <a:t>½ </a:t>
                      </a:r>
                      <a:r>
                        <a:rPr lang="ko-KR" altLang="en-US" sz="1400" dirty="0">
                          <a:latin typeface="고딕"/>
                        </a:rPr>
                        <a:t>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납부되지 </a:t>
                      </a:r>
                      <a:r>
                        <a:rPr lang="ko-KR" altLang="en-US" sz="1400" dirty="0" err="1">
                          <a:latin typeface="고딕"/>
                        </a:rPr>
                        <a:t>않은경우</a:t>
                      </a:r>
                      <a:r>
                        <a:rPr lang="ko-KR" altLang="en-US" sz="1400" dirty="0">
                          <a:latin typeface="고딕"/>
                        </a:rPr>
                        <a:t> 중도 </a:t>
                      </a:r>
                      <a:r>
                        <a:rPr lang="ko-KR" altLang="en-US" sz="1400" dirty="0" err="1">
                          <a:latin typeface="고딕"/>
                        </a:rPr>
                        <a:t>해지처리함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자유적금은 의무납부액은 존재 </a:t>
                      </a:r>
                      <a:r>
                        <a:rPr lang="ko-KR" altLang="en-US" sz="1400" dirty="0" err="1">
                          <a:latin typeface="고딕"/>
                        </a:rPr>
                        <a:t>하지않음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출금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신규금액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상품별 가입기간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적금종류 선택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자동이체 신청 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자동이체 계좌번호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 이체금액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자동이체 시작일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지정일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 자동 해지여부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우대항목 체크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만기 이메일 통지 신청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안함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선택 후 가입이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이자 지급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매월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일 각 상품별</a:t>
                      </a:r>
                      <a:r>
                        <a:rPr lang="en-US" altLang="ko-KR" sz="1400" dirty="0">
                          <a:latin typeface="고딕"/>
                        </a:rPr>
                        <a:t>+(</a:t>
                      </a:r>
                      <a:r>
                        <a:rPr lang="ko-KR" altLang="en-US" sz="1400" dirty="0">
                          <a:latin typeface="고딕"/>
                        </a:rPr>
                        <a:t>우대조건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년 이율 </a:t>
                      </a:r>
                      <a:r>
                        <a:rPr lang="en-US" altLang="ko-KR" sz="1400" dirty="0">
                          <a:latin typeface="고딕"/>
                        </a:rPr>
                        <a:t>/ 12  * </a:t>
                      </a:r>
                      <a:r>
                        <a:rPr lang="ko-KR" altLang="en-US" sz="1400" dirty="0">
                          <a:latin typeface="고딕"/>
                        </a:rPr>
                        <a:t>예치금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계산하여 이자가 지급됨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035582007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이체 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최대 납입금액이 존재하며 해당 납입금액 이상은 입금하지 못함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8626586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중도 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중도 </a:t>
                      </a:r>
                      <a:r>
                        <a:rPr lang="ko-KR" altLang="en-US" sz="1400" dirty="0" err="1">
                          <a:latin typeface="고딕"/>
                        </a:rPr>
                        <a:t>해지시</a:t>
                      </a:r>
                      <a:r>
                        <a:rPr lang="ko-KR" altLang="en-US" sz="1400" dirty="0">
                          <a:latin typeface="고딕"/>
                        </a:rPr>
                        <a:t> 이자는 </a:t>
                      </a:r>
                      <a:r>
                        <a:rPr lang="en-US" altLang="ko-KR" sz="1400" dirty="0">
                          <a:latin typeface="고딕"/>
                        </a:rPr>
                        <a:t>90%</a:t>
                      </a:r>
                      <a:r>
                        <a:rPr lang="ko-KR" altLang="en-US" sz="1400" dirty="0">
                          <a:latin typeface="고딕"/>
                        </a:rPr>
                        <a:t>만 지급 </a:t>
                      </a:r>
                      <a:r>
                        <a:rPr lang="ko-KR" altLang="en-US" sz="1400" dirty="0" err="1">
                          <a:latin typeface="고딕"/>
                        </a:rPr>
                        <a:t>받게됨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08898"/>
              </p:ext>
            </p:extLst>
          </p:nvPr>
        </p:nvGraphicFramePr>
        <p:xfrm>
          <a:off x="338739" y="1697500"/>
          <a:ext cx="11511143" cy="2847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펀드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이용 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09:00 ~ 23:30</a:t>
                      </a:r>
                      <a:r>
                        <a:rPr lang="ko-KR" altLang="en-US" sz="1400" dirty="0">
                          <a:latin typeface="고딕"/>
                        </a:rPr>
                        <a:t>분까지 이체가 가능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위험도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각 상품별 투자 비중에 따라 위험도가 결정됨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7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최소 가입금액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최소 가입금 출금 계좌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상한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하한 수익률 선택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수익률 통보매체 선택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월말 수익률 알림 발송 여부 선택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자동이체 신청 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출금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금액 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고딕"/>
                        </a:rPr>
                        <a:t>시작일</a:t>
                      </a:r>
                      <a:r>
                        <a:rPr lang="en-US" altLang="ko-KR" sz="1400">
                          <a:latin typeface="고딕"/>
                        </a:rPr>
                        <a:t>, </a:t>
                      </a:r>
                      <a:r>
                        <a:rPr lang="ko-KR" altLang="en-US" sz="1400">
                          <a:latin typeface="고딕"/>
                        </a:rPr>
                        <a:t>지정일 선택 후 </a:t>
                      </a:r>
                      <a:r>
                        <a:rPr lang="en-US" altLang="ko-KR" sz="1400">
                          <a:latin typeface="고딕"/>
                        </a:rPr>
                        <a:t>Otp </a:t>
                      </a:r>
                      <a:r>
                        <a:rPr lang="ko-KR" altLang="en-US" sz="1400">
                          <a:latin typeface="고딕"/>
                        </a:rPr>
                        <a:t>및 이메일 인증 후 상품 가입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55442864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입력사항은 계좌 </a:t>
                      </a:r>
                      <a:r>
                        <a:rPr lang="ko-KR" altLang="en-US" sz="1400" dirty="0" err="1">
                          <a:latin typeface="고딕"/>
                        </a:rPr>
                        <a:t>해지랑</a:t>
                      </a:r>
                      <a:r>
                        <a:rPr lang="ko-KR" altLang="en-US" sz="1400" dirty="0">
                          <a:latin typeface="고딕"/>
                        </a:rPr>
                        <a:t> 동일하며 </a:t>
                      </a:r>
                      <a:r>
                        <a:rPr lang="en-US" altLang="ko-KR" sz="1400" dirty="0">
                          <a:latin typeface="고딕"/>
                        </a:rPr>
                        <a:t>15</a:t>
                      </a:r>
                      <a:r>
                        <a:rPr lang="ko-KR" altLang="en-US" sz="1400" dirty="0">
                          <a:latin typeface="고딕"/>
                        </a:rPr>
                        <a:t>시 이전 하루 뒤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15</a:t>
                      </a:r>
                      <a:r>
                        <a:rPr lang="ko-KR" altLang="en-US" sz="1400" dirty="0">
                          <a:latin typeface="고딕"/>
                        </a:rPr>
                        <a:t>시 이후 이틀 뒤에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수수료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세금을 제외한 </a:t>
                      </a:r>
                      <a:r>
                        <a:rPr lang="ko-KR" altLang="en-US" sz="1400" dirty="0" err="1">
                          <a:latin typeface="고딕"/>
                        </a:rPr>
                        <a:t>해지금</a:t>
                      </a:r>
                      <a:r>
                        <a:rPr lang="ko-KR" altLang="en-US" sz="1400" dirty="0">
                          <a:latin typeface="고딕"/>
                        </a:rPr>
                        <a:t> 지급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8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8" y="1697500"/>
          <a:ext cx="11511145" cy="303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신용등급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신용등급은 </a:t>
                      </a:r>
                      <a:r>
                        <a:rPr lang="en-US" altLang="ko-KR" sz="1400" dirty="0"/>
                        <a:t>9 ~ 1 </a:t>
                      </a:r>
                      <a:r>
                        <a:rPr lang="ko-KR" altLang="en-US" sz="1400" dirty="0"/>
                        <a:t>까지 모두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단계가 존재하며 가입시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에서 시작됨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신용등급은 대출에서만 적용되며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등급이 될 경우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모든 서비스 이용이 제한되며 대출상환만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등급 변동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대출 이자를 지정일</a:t>
                      </a:r>
                      <a:r>
                        <a:rPr lang="en-US" altLang="ko-KR" sz="1400" dirty="0">
                          <a:latin typeface="고딕"/>
                        </a:rPr>
                        <a:t>+3</a:t>
                      </a:r>
                      <a:r>
                        <a:rPr lang="ko-KR" altLang="en-US" sz="1400" dirty="0">
                          <a:latin typeface="고딕"/>
                        </a:rPr>
                        <a:t>일내 에 갚지 못하는 경우 등급이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등급 </a:t>
                      </a:r>
                      <a:r>
                        <a:rPr lang="ko-KR" altLang="en-US" sz="1400" dirty="0" err="1">
                          <a:latin typeface="고딕"/>
                        </a:rPr>
                        <a:t>내려감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대출 이자를 </a:t>
                      </a:r>
                      <a:r>
                        <a:rPr lang="en-US" altLang="ko-KR" sz="1400" dirty="0">
                          <a:latin typeface="고딕"/>
                        </a:rPr>
                        <a:t>6</a:t>
                      </a:r>
                      <a:r>
                        <a:rPr lang="ko-KR" altLang="en-US" sz="1400" dirty="0">
                          <a:latin typeface="고딕"/>
                        </a:rPr>
                        <a:t>개월 연속 상환 시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등급 상향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대출금 모두 상환 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등급 상향됨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등급 혜택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사용자는 대출 시 신용 등급에 따른 이자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한도가 변동됨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1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9" y="1697500"/>
          <a:ext cx="11511143" cy="22595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대출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상품 종류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신용대출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주택자금대출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예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적금 담보 대출이 존재함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상환 방식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만기일시상환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원리금 균등분할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원금 균등 분할 상환이 존재함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가입조건 상세 내용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6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139"/>
              </p:ext>
            </p:extLst>
          </p:nvPr>
        </p:nvGraphicFramePr>
        <p:xfrm>
          <a:off x="338739" y="1697500"/>
          <a:ext cx="11511143" cy="3434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고딕"/>
                        </a:rPr>
                        <a:t>ISA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이용시간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09:00 ~ 17:00</a:t>
                      </a:r>
                      <a:r>
                        <a:rPr lang="ko-KR" altLang="en-US" sz="1400" dirty="0">
                          <a:latin typeface="고딕"/>
                        </a:rPr>
                        <a:t>시 사이에만 입금 및 해지가 가능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 성향 테스트 이력이 없을 경우 테스트를 진행하며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이력에 따른 상품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포토폴리오를</a:t>
                      </a:r>
                      <a:r>
                        <a:rPr lang="ko-KR" altLang="en-US" sz="1400" dirty="0">
                          <a:latin typeface="고딕"/>
                        </a:rPr>
                        <a:t> 사용자에게 전달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가입유형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모델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비밀번호 확인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해지입금계좌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 정보 수령여부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수령 매체</a:t>
                      </a:r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우편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문자</a:t>
                      </a:r>
                      <a:r>
                        <a:rPr lang="en-US" altLang="ko-KR" sz="1400" dirty="0">
                          <a:latin typeface="고딕"/>
                        </a:rPr>
                        <a:t>) </a:t>
                      </a:r>
                      <a:r>
                        <a:rPr lang="ko-KR" altLang="en-US" sz="1400" dirty="0">
                          <a:latin typeface="고딕"/>
                        </a:rPr>
                        <a:t>선택 후 약관 입력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 err="1">
                          <a:latin typeface="고딕"/>
                        </a:rPr>
                        <a:t>Otp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및 이메일 인증 후 상품 가입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추후 관리자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심사를 통해 승인 여부 판단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변경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 성향 테스트 이력 기준으로 모델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포토폴리오를</a:t>
                      </a:r>
                      <a:r>
                        <a:rPr lang="ko-KR" altLang="en-US" sz="1400" dirty="0">
                          <a:latin typeface="고딕"/>
                        </a:rPr>
                        <a:t> 선택하여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변경할 수 있으며 익일부터 해당 모델 </a:t>
                      </a:r>
                      <a:r>
                        <a:rPr lang="ko-KR" altLang="en-US" sz="1400" dirty="0" err="1">
                          <a:latin typeface="고딕"/>
                        </a:rPr>
                        <a:t>포토폴리오로</a:t>
                      </a:r>
                      <a:r>
                        <a:rPr lang="ko-KR" altLang="en-US" sz="1400" dirty="0">
                          <a:latin typeface="고딕"/>
                        </a:rPr>
                        <a:t> 운영됨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변경은 </a:t>
                      </a:r>
                      <a:r>
                        <a:rPr lang="en-US" altLang="ko-KR" sz="1400" dirty="0">
                          <a:latin typeface="고딕"/>
                        </a:rPr>
                        <a:t>00:10 ~ 24:00 </a:t>
                      </a:r>
                      <a:r>
                        <a:rPr lang="ko-KR" altLang="en-US" sz="1400" dirty="0">
                          <a:latin typeface="고딕"/>
                        </a:rPr>
                        <a:t>사이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입력사항은 계좌 </a:t>
                      </a:r>
                      <a:r>
                        <a:rPr lang="ko-KR" altLang="en-US" sz="1400" dirty="0" err="1">
                          <a:latin typeface="고딕"/>
                        </a:rPr>
                        <a:t>해지랑</a:t>
                      </a:r>
                      <a:r>
                        <a:rPr lang="ko-KR" altLang="en-US" sz="1400" dirty="0">
                          <a:latin typeface="고딕"/>
                        </a:rPr>
                        <a:t> 동일하며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이틀 뒤에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수수료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세금을 제외한 </a:t>
                      </a:r>
                      <a:r>
                        <a:rPr lang="ko-KR" altLang="en-US" sz="1400" dirty="0" err="1">
                          <a:latin typeface="고딕"/>
                        </a:rPr>
                        <a:t>해지금</a:t>
                      </a:r>
                      <a:r>
                        <a:rPr lang="ko-KR" altLang="en-US" sz="1400" dirty="0">
                          <a:latin typeface="고딕"/>
                        </a:rPr>
                        <a:t> 지급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84643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7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35359"/>
              </p:ext>
            </p:extLst>
          </p:nvPr>
        </p:nvGraphicFramePr>
        <p:xfrm>
          <a:off x="338739" y="1697500"/>
          <a:ext cx="11511143" cy="4534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보안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세션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 이후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분간 이용하지 않을 경우 자동 로그아웃 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분이 남았을 경우 알림 창을 </a:t>
                      </a:r>
                      <a:r>
                        <a:rPr lang="ko-KR" altLang="en-US" sz="1400" dirty="0" err="1"/>
                        <a:t>표시해야함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4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변경 확인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로그인한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와 현재 접속된 사용자 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가 다를 경우 로그아웃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년간 이체 이력이 존재하지 않을 경우 계좌보호를 위해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휴면계좌로 전환되며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본인인증 휴면해제가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간편비밀번호 수정이 가능하며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삭제가 가능함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등록 시 핸드폰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 인증 후 시리얼 번호를  발급받아</a:t>
                      </a:r>
                      <a:endParaRPr lang="en-US" altLang="ko-KR" sz="140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고딕"/>
                        </a:rPr>
                        <a:t>장치 </a:t>
                      </a:r>
                      <a:r>
                        <a:rPr lang="ko-KR" altLang="en-US" sz="1400" dirty="0">
                          <a:latin typeface="고딕"/>
                        </a:rPr>
                        <a:t>등록이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장치 제한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간편 비밀번호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또는 </a:t>
                      </a:r>
                      <a:r>
                        <a:rPr lang="en-US" altLang="ko-KR" sz="1400" dirty="0">
                          <a:latin typeface="고딕"/>
                        </a:rPr>
                        <a:t>OTP 5</a:t>
                      </a:r>
                      <a:r>
                        <a:rPr lang="ko-KR" altLang="en-US" sz="1400" dirty="0">
                          <a:latin typeface="고딕"/>
                        </a:rPr>
                        <a:t>회 이상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오류가 발생한 경우 해당 장치는 폐기되어 사용이 제한되며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재발급 후 사용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후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사용시 이메일 인증 하여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로그인 한 후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발급된 </a:t>
                      </a:r>
                      <a:r>
                        <a:rPr lang="en-US" altLang="ko-KR" sz="1400" dirty="0">
                          <a:latin typeface="고딕"/>
                        </a:rPr>
                        <a:t>30</a:t>
                      </a:r>
                      <a:r>
                        <a:rPr lang="ko-KR" altLang="en-US" sz="1400" dirty="0">
                          <a:latin typeface="고딕"/>
                        </a:rPr>
                        <a:t>초간 유지 되는 </a:t>
                      </a:r>
                      <a:r>
                        <a:rPr lang="en-US" altLang="ko-KR" sz="1400" dirty="0">
                          <a:latin typeface="고딕"/>
                        </a:rPr>
                        <a:t>OTP</a:t>
                      </a:r>
                      <a:r>
                        <a:rPr lang="ko-KR" altLang="en-US" sz="1400" dirty="0">
                          <a:latin typeface="고딕"/>
                        </a:rPr>
                        <a:t>키를 사용함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32589336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이력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확인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사용자는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년내 로그인 이력을 확인할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02892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19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38739" y="1697500"/>
          <a:ext cx="11511143" cy="3836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운영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시스템 점검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00:00 ~ 00:10</a:t>
                      </a:r>
                      <a:r>
                        <a:rPr lang="ko-KR" altLang="en-US" sz="1400" dirty="0"/>
                        <a:t>분까지 시스템 점검시간으로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사용자는 은행 서비스를 이용하지 못함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메인 화면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비로그인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금융상품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</a:t>
                      </a:r>
                      <a:r>
                        <a:rPr lang="ko-KR" altLang="en-US" sz="1400" dirty="0"/>
                        <a:t>가 화면에 존재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로그인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상품별 계좌정보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최근 접속일시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접속</a:t>
                      </a:r>
                      <a:r>
                        <a:rPr lang="en-US" altLang="ko-KR" sz="1400" dirty="0"/>
                        <a:t>Ip, </a:t>
                      </a:r>
                      <a:r>
                        <a:rPr lang="ko-KR" altLang="en-US" sz="1400" dirty="0"/>
                        <a:t>거래일시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추천상품이 표시 되어야함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비회원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비회원은 상품설명 및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고객센터만 접근 가능하며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이외 페이지 접속 시 로그인 화면으로 이동함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13985516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투자성향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분석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개의 설문 문항을 사용자가 선택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각 문항별 점수를 매겨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투자자의 성향을 분석하며 해당 성향은 펀드</a:t>
                      </a:r>
                      <a:r>
                        <a:rPr lang="en-US" altLang="ko-KR" sz="1400" dirty="0"/>
                        <a:t>, ISA </a:t>
                      </a:r>
                      <a:r>
                        <a:rPr lang="ko-KR" altLang="en-US" sz="1400" dirty="0"/>
                        <a:t>상품에서 사용해야함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68964643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53471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82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82201"/>
              </p:ext>
            </p:extLst>
          </p:nvPr>
        </p:nvGraphicFramePr>
        <p:xfrm>
          <a:off x="338738" y="1697500"/>
          <a:ext cx="11511145" cy="34350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고객센터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로그인 여부 상관없이</a:t>
                      </a:r>
                      <a:r>
                        <a:rPr lang="ko-KR" altLang="en-US" sz="1400" dirty="0"/>
                        <a:t> 공지사항을 확인할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Q&amp;A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후 </a:t>
                      </a:r>
                      <a:r>
                        <a:rPr lang="en-US" altLang="ko-KR" sz="1400" dirty="0">
                          <a:latin typeface="고딕"/>
                        </a:rPr>
                        <a:t>Q&amp;A </a:t>
                      </a:r>
                      <a:r>
                        <a:rPr lang="ko-KR" altLang="en-US" sz="1400" dirty="0">
                          <a:latin typeface="고딕"/>
                        </a:rPr>
                        <a:t>등록할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FAQ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여부 상관없이 </a:t>
                      </a:r>
                      <a:r>
                        <a:rPr lang="en-US" altLang="ko-KR" sz="1400" dirty="0">
                          <a:latin typeface="고딕"/>
                        </a:rPr>
                        <a:t>FAQ</a:t>
                      </a:r>
                      <a:r>
                        <a:rPr lang="ko-KR" altLang="en-US" sz="1400" dirty="0">
                          <a:latin typeface="고딕"/>
                        </a:rPr>
                        <a:t>를 확인할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59708965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세금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이자 세금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비과세를 제외한 모든 상품은 이자 소득에 대해 </a:t>
                      </a:r>
                      <a:r>
                        <a:rPr lang="en-US" altLang="ko-KR" sz="1400" dirty="0">
                          <a:latin typeface="고딕"/>
                        </a:rPr>
                        <a:t>14%</a:t>
                      </a:r>
                      <a:r>
                        <a:rPr lang="ko-KR" altLang="en-US" sz="1400" dirty="0">
                          <a:latin typeface="고딕"/>
                        </a:rPr>
                        <a:t> 이자소득세와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소득세의 </a:t>
                      </a:r>
                      <a:r>
                        <a:rPr lang="en-US" altLang="ko-KR" sz="1400" dirty="0">
                          <a:latin typeface="고딕"/>
                        </a:rPr>
                        <a:t>10%</a:t>
                      </a:r>
                      <a:r>
                        <a:rPr lang="ko-KR" altLang="en-US" sz="1400" dirty="0">
                          <a:latin typeface="고딕"/>
                        </a:rPr>
                        <a:t>인 </a:t>
                      </a:r>
                      <a:r>
                        <a:rPr lang="en-US" altLang="ko-KR" sz="1400" dirty="0">
                          <a:latin typeface="고딕"/>
                        </a:rPr>
                        <a:t>1.4%</a:t>
                      </a:r>
                      <a:r>
                        <a:rPr lang="ko-KR" altLang="en-US" sz="1400" dirty="0">
                          <a:latin typeface="고딕"/>
                        </a:rPr>
                        <a:t>를 합쳐 총 </a:t>
                      </a:r>
                      <a:r>
                        <a:rPr lang="en-US" altLang="ko-KR" sz="1400" dirty="0">
                          <a:latin typeface="고딕"/>
                        </a:rPr>
                        <a:t>15.4%</a:t>
                      </a:r>
                      <a:r>
                        <a:rPr lang="ko-KR" altLang="en-US" sz="1400" dirty="0">
                          <a:latin typeface="고딕"/>
                        </a:rPr>
                        <a:t>를 공제 후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고객에게 이자를 지급하며 비과세 상품의 경우 </a:t>
                      </a:r>
                      <a:r>
                        <a:rPr lang="en-US" altLang="ko-KR" sz="1400" dirty="0">
                          <a:latin typeface="고딕"/>
                        </a:rPr>
                        <a:t>1.4</a:t>
                      </a:r>
                      <a:r>
                        <a:rPr lang="ko-KR" altLang="en-US" sz="1400" dirty="0">
                          <a:latin typeface="고딕"/>
                        </a:rPr>
                        <a:t>프로만 공제 후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고객에게 이자를 지급한다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11592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4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12791"/>
              </p:ext>
            </p:extLst>
          </p:nvPr>
        </p:nvGraphicFramePr>
        <p:xfrm>
          <a:off x="338739" y="1697500"/>
          <a:ext cx="11511143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운영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검색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검색메뉴 클릭 시 검색 페이지로 이동되며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메뉴검색 또는 금융상품 검색이 </a:t>
                      </a:r>
                      <a:r>
                        <a:rPr lang="ko-KR" altLang="en-US" sz="1400" dirty="0" err="1"/>
                        <a:t>가능해야함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금융거래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종합 보고서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해당 사용자의 전년도 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1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년치에 대한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예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·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적금 및 대출 잔액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,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예금이나</a:t>
                      </a:r>
                      <a:endParaRPr lang="en-US" altLang="ko-KR" sz="1400" b="0" i="0" dirty="0">
                        <a:solidFill>
                          <a:srgbClr val="222222"/>
                        </a:solidFill>
                        <a:effectLst/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대출의 이자 수취액과 </a:t>
                      </a:r>
                      <a:r>
                        <a:rPr lang="ko-KR" altLang="en-US" sz="1400" b="0" i="0" dirty="0" err="1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납부액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,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펀드 납입액</a:t>
                      </a:r>
                      <a:r>
                        <a:rPr lang="en-US" altLang="ko-KR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, </a:t>
                      </a:r>
                      <a:r>
                        <a:rPr lang="ko-KR" altLang="en-US" sz="1400" b="0" i="0" dirty="0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각종 수수료와 원천징수세액 등이 </a:t>
                      </a:r>
                      <a:endParaRPr lang="en-US" altLang="ko-KR" sz="1400" b="0" i="0" dirty="0">
                        <a:solidFill>
                          <a:srgbClr val="222222"/>
                        </a:solidFill>
                        <a:effectLst/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b="0" i="0" dirty="0" err="1">
                          <a:solidFill>
                            <a:srgbClr val="222222"/>
                          </a:solidFill>
                          <a:effectLst/>
                          <a:latin typeface="고딕"/>
                        </a:rPr>
                        <a:t>표시되어야함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알림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 설정에 의해 사용자 메일로 해당 내용을 메일로 </a:t>
                      </a:r>
                      <a:r>
                        <a:rPr lang="ko-KR" altLang="en-US" sz="1400" dirty="0" err="1">
                          <a:latin typeface="고딕"/>
                        </a:rPr>
                        <a:t>보내줘야함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13985516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실시간상담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 상담 시 로그인 되어있는 상담원을 분배하여 </a:t>
                      </a:r>
                      <a:r>
                        <a:rPr lang="ko-KR" altLang="en-US" sz="1400" dirty="0" err="1"/>
                        <a:t>배정해줘야함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68964643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09116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0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29137"/>
              </p:ext>
            </p:extLst>
          </p:nvPr>
        </p:nvGraphicFramePr>
        <p:xfrm>
          <a:off x="338739" y="1697500"/>
          <a:ext cx="11511143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관리자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상품관리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대출에 대한 상품을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판매중지 할 수 있어야함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en-US" altLang="ko-KR" sz="1400" dirty="0"/>
                        <a:t>ISA</a:t>
                      </a:r>
                      <a:r>
                        <a:rPr lang="ko-KR" altLang="en-US" sz="1400" dirty="0"/>
                        <a:t>의 경우 상품에 대한 구성을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사용자를 선택하여 사용자 정보 이력조회가 가능해야 하며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사용자 계정을 거래제한 리스트에 등록</a:t>
                      </a:r>
                      <a:r>
                        <a:rPr lang="en-US" altLang="ko-KR" sz="1400" dirty="0">
                          <a:latin typeface="고딕"/>
                        </a:rPr>
                        <a:t>/</a:t>
                      </a:r>
                      <a:r>
                        <a:rPr lang="ko-KR" altLang="en-US" sz="1400" dirty="0">
                          <a:latin typeface="고딕"/>
                        </a:rPr>
                        <a:t>삭제가 </a:t>
                      </a:r>
                      <a:r>
                        <a:rPr lang="ko-KR" altLang="en-US" sz="1400" dirty="0" err="1">
                          <a:latin typeface="고딕"/>
                        </a:rPr>
                        <a:t>가능해야함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등록된 사용자는 이체가 제한되어야 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메뉴관리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관리자가 메뉴를 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564542839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승인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상품 가입시 관리자 판단 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승인이 필요한 경우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가입여부 승인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반려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612224196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상품 이력관리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예금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적금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펀드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대출</a:t>
                      </a:r>
                      <a:r>
                        <a:rPr lang="en-US" altLang="ko-KR" sz="1400" dirty="0"/>
                        <a:t>, ISA</a:t>
                      </a:r>
                      <a:r>
                        <a:rPr lang="ko-KR" altLang="en-US" sz="1400" dirty="0"/>
                        <a:t>에 대한 상품별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가입자 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등락률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누적금액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등을 확인할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7819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95772"/>
              </p:ext>
            </p:extLst>
          </p:nvPr>
        </p:nvGraphicFramePr>
        <p:xfrm>
          <a:off x="338739" y="1697500"/>
          <a:ext cx="11511143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고딕"/>
                        </a:rPr>
                        <a:t>관리자</a:t>
                      </a:r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고딕"/>
                        </a:rPr>
                        <a:t>멤버쉽</a:t>
                      </a:r>
                      <a:r>
                        <a:rPr lang="ko-KR" altLang="en-US" sz="1400" dirty="0">
                          <a:latin typeface="고딕"/>
                        </a:rPr>
                        <a:t> 등급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설정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VIP</a:t>
                      </a:r>
                      <a:r>
                        <a:rPr lang="ko-KR" altLang="en-US" sz="1400" dirty="0"/>
                        <a:t>등급을 제외한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멤버쉽</a:t>
                      </a:r>
                      <a:r>
                        <a:rPr lang="ko-KR" altLang="en-US" sz="1400" dirty="0"/>
                        <a:t> 등급조건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쌓아야 하는 포인트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대해 수정할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공지사항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공지사항 등록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수정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삭제 할 수 있어야함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41676637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Q&amp;A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답변등록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삭제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블라인드처리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564542839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FAQ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등록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할 수 있어야함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2612224196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정산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각 종류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상품별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예적금</a:t>
                      </a:r>
                      <a:r>
                        <a:rPr lang="ko-KR" altLang="en-US" sz="1400" dirty="0"/>
                        <a:t>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대한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가입자수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수익금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평균 수익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이자 지급액 등을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년 단위로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정산이 </a:t>
                      </a:r>
                      <a:r>
                        <a:rPr lang="ko-KR" altLang="en-US" sz="1400" dirty="0" err="1"/>
                        <a:t>가능해야함</a:t>
                      </a:r>
                      <a:endParaRPr lang="en-US" altLang="ko-KR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378196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836"/>
              </p:ext>
            </p:extLst>
          </p:nvPr>
        </p:nvGraphicFramePr>
        <p:xfrm>
          <a:off x="338739" y="1697499"/>
          <a:ext cx="11511144" cy="4211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</a:p>
                    <a:p>
                      <a:pPr algn="ctr"/>
                      <a:endParaRPr 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내용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 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간편비밀번호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/>
                      <a:r>
                        <a:rPr lang="ko-KR" altLang="en-US" sz="1400" dirty="0"/>
                        <a:t>전화번호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직업군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우편번호를 입력해서 </a:t>
                      </a:r>
                      <a:r>
                        <a:rPr lang="ko-KR" altLang="en-US" sz="1400" dirty="0" err="1"/>
                        <a:t>회원가입함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아이디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영문자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숫자만 입력 가능하며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길이가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자리 </a:t>
                      </a:r>
                      <a:r>
                        <a:rPr lang="en-US" altLang="ko-KR" sz="1400" dirty="0"/>
                        <a:t>~ 15</a:t>
                      </a:r>
                      <a:r>
                        <a:rPr lang="ko-KR" altLang="en-US" sz="1400" dirty="0"/>
                        <a:t>자리만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유효성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영문자 </a:t>
                      </a:r>
                      <a:r>
                        <a:rPr lang="en-US" altLang="ko-KR" sz="1400" dirty="0">
                          <a:latin typeface="고딕"/>
                        </a:rPr>
                        <a:t>+ </a:t>
                      </a:r>
                      <a:r>
                        <a:rPr lang="ko-KR" altLang="en-US" sz="1400" dirty="0">
                          <a:latin typeface="고딕"/>
                        </a:rPr>
                        <a:t>숫자 </a:t>
                      </a:r>
                      <a:r>
                        <a:rPr lang="en-US" altLang="ko-KR" sz="1400" dirty="0">
                          <a:latin typeface="고딕"/>
                        </a:rPr>
                        <a:t>+( !@#$%^&amp;*()-_ )</a:t>
                      </a:r>
                      <a:r>
                        <a:rPr lang="ko-KR" altLang="en-US" sz="1400" dirty="0">
                          <a:latin typeface="고딕"/>
                        </a:rPr>
                        <a:t>특수문자가 모두 포함된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길이가 </a:t>
                      </a:r>
                      <a:r>
                        <a:rPr lang="en-US" altLang="ko-KR" sz="1400" dirty="0">
                          <a:latin typeface="고딕"/>
                        </a:rPr>
                        <a:t>6 ~ 15</a:t>
                      </a:r>
                      <a:r>
                        <a:rPr lang="ko-KR" altLang="en-US" sz="1400" dirty="0">
                          <a:latin typeface="고딕"/>
                        </a:rPr>
                        <a:t>자리만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숫자가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회 이상 연속되지 않거나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3</a:t>
                      </a:r>
                      <a:r>
                        <a:rPr lang="ko-KR" altLang="en-US" sz="1400" dirty="0">
                          <a:latin typeface="고딕"/>
                        </a:rPr>
                        <a:t>자리 이상 포함되지 않은 경우에만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패스워드 등록이 </a:t>
                      </a:r>
                      <a:r>
                        <a:rPr lang="ko-KR" altLang="en-US" sz="1400" dirty="0" err="1">
                          <a:latin typeface="고딕"/>
                        </a:rPr>
                        <a:t>가능해야함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계좌생성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 완료 시 자동으로 계좌 생성되어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인증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이메일 등록 시 이메일 인증 후 등록 되어야함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 인증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핸드폰으로 실명 인증 후 가입이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29695"/>
              </p:ext>
            </p:extLst>
          </p:nvPr>
        </p:nvGraphicFramePr>
        <p:xfrm>
          <a:off x="338738" y="1697500"/>
          <a:ext cx="11511145" cy="3409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로그인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가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존재하는 경우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를 확인하여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입력한 </a:t>
                      </a:r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와 동일한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로그인이 가능해야 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이력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로그인 시 로그인 시간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접속</a:t>
                      </a:r>
                      <a:r>
                        <a:rPr lang="en-US" altLang="ko-KR" sz="1400" dirty="0">
                          <a:latin typeface="고딕"/>
                        </a:rPr>
                        <a:t>Ip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ko-KR" altLang="en-US" sz="1400" dirty="0" err="1">
                          <a:latin typeface="고딕"/>
                        </a:rPr>
                        <a:t>남아야함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계정 잠금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가 </a:t>
                      </a:r>
                      <a:r>
                        <a:rPr lang="en-US" altLang="ko-KR" sz="1400" dirty="0">
                          <a:latin typeface="고딕"/>
                        </a:rPr>
                        <a:t>5</a:t>
                      </a:r>
                      <a:r>
                        <a:rPr lang="ko-KR" altLang="en-US" sz="1400" dirty="0">
                          <a:latin typeface="고딕"/>
                        </a:rPr>
                        <a:t>회 이상 틀릴 경우 해당 </a:t>
                      </a:r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는 비활성화 되며 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인증 후</a:t>
                      </a:r>
                      <a:r>
                        <a:rPr lang="en-US" altLang="ko-KR" sz="1400" dirty="0">
                          <a:latin typeface="고딕"/>
                        </a:rPr>
                        <a:t> PW </a:t>
                      </a:r>
                      <a:r>
                        <a:rPr lang="ko-KR" altLang="en-US" sz="1400" dirty="0">
                          <a:latin typeface="고딕"/>
                        </a:rPr>
                        <a:t>재설정할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찾기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 비밀번호 입력하여 일치하는 경우 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ID</a:t>
                      </a:r>
                      <a:r>
                        <a:rPr lang="ko-KR" altLang="en-US" sz="1400" dirty="0">
                          <a:latin typeface="고딕"/>
                        </a:rPr>
                        <a:t>를 찾을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PW</a:t>
                      </a:r>
                      <a:r>
                        <a:rPr lang="ko-KR" altLang="en-US" sz="1400" dirty="0"/>
                        <a:t>재설정</a:t>
                      </a:r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생년월일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계좌비밀번호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비밀번호 확인 입력 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성명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생년월일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아이디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계좌비밀번호가 일치하는 경우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를 재설정 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239467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0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9732"/>
              </p:ext>
            </p:extLst>
          </p:nvPr>
        </p:nvGraphicFramePr>
        <p:xfrm>
          <a:off x="338738" y="1697500"/>
          <a:ext cx="11511145" cy="30349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사용자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수정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PW, </a:t>
                      </a:r>
                      <a:r>
                        <a:rPr lang="ko-KR" altLang="en-US" sz="1400" dirty="0">
                          <a:latin typeface="고딕"/>
                        </a:rPr>
                        <a:t>임시비밀번호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</a:t>
                      </a:r>
                      <a:r>
                        <a:rPr lang="en-US" altLang="ko-KR" sz="1400" dirty="0">
                          <a:latin typeface="고딕"/>
                        </a:rPr>
                        <a:t>,  </a:t>
                      </a:r>
                      <a:r>
                        <a:rPr lang="ko-KR" altLang="en-US" sz="1400" dirty="0">
                          <a:latin typeface="고딕"/>
                        </a:rPr>
                        <a:t>주소를 수정할 수 있으며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PW</a:t>
                      </a:r>
                      <a:r>
                        <a:rPr lang="ko-KR" altLang="en-US" sz="1400" dirty="0">
                          <a:latin typeface="고딕"/>
                        </a:rPr>
                        <a:t>수정 시 </a:t>
                      </a:r>
                      <a:r>
                        <a:rPr lang="en-US" altLang="ko-KR" sz="1400" dirty="0">
                          <a:latin typeface="고딕"/>
                        </a:rPr>
                        <a:t>PW </a:t>
                      </a:r>
                      <a:r>
                        <a:rPr lang="ko-KR" altLang="en-US" sz="1400" dirty="0">
                          <a:latin typeface="고딕"/>
                        </a:rPr>
                        <a:t>검증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이메일</a:t>
                      </a:r>
                      <a:r>
                        <a:rPr lang="en-US" altLang="ko-KR" sz="1400" dirty="0">
                          <a:latin typeface="고딕"/>
                        </a:rPr>
                        <a:t>, </a:t>
                      </a:r>
                      <a:r>
                        <a:rPr lang="ko-KR" altLang="en-US" sz="1400" dirty="0">
                          <a:latin typeface="고딕"/>
                        </a:rPr>
                        <a:t>핸드폰 번호 수정 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이메일 핸드폰 인증 후 변경할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탈퇴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보유한 계좌를 모두 해지한 후 예치금이 </a:t>
                      </a:r>
                      <a:r>
                        <a:rPr lang="en-US" altLang="ko-KR" sz="1400" dirty="0">
                          <a:latin typeface="고딕"/>
                        </a:rPr>
                        <a:t>0</a:t>
                      </a:r>
                      <a:r>
                        <a:rPr lang="ko-KR" altLang="en-US" sz="1400" dirty="0">
                          <a:latin typeface="고딕"/>
                        </a:rPr>
                        <a:t>원인 경우에만 탈퇴가 가능하며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Email</a:t>
                      </a:r>
                      <a:r>
                        <a:rPr lang="ko-KR" altLang="en-US" sz="1400" dirty="0">
                          <a:latin typeface="고딕"/>
                        </a:rPr>
                        <a:t>인증</a:t>
                      </a:r>
                      <a:r>
                        <a:rPr lang="en-US" altLang="ko-KR" sz="1400" dirty="0">
                          <a:latin typeface="고딕"/>
                        </a:rPr>
                        <a:t>,</a:t>
                      </a:r>
                      <a:r>
                        <a:rPr lang="ko-KR" altLang="en-US" sz="1400" dirty="0">
                          <a:latin typeface="고딕"/>
                        </a:rPr>
                        <a:t>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인증번호 후 탈퇴를 진행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미 가입 고객의 경우 </a:t>
                      </a:r>
                      <a:r>
                        <a:rPr lang="en-US" altLang="ko-KR" sz="1400" dirty="0">
                          <a:latin typeface="고딕"/>
                        </a:rPr>
                        <a:t>OTP </a:t>
                      </a:r>
                      <a:r>
                        <a:rPr lang="ko-KR" altLang="en-US" sz="1400" dirty="0">
                          <a:latin typeface="고딕"/>
                        </a:rPr>
                        <a:t>가입이 되어있어야 탈퇴가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금융거래제한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해지신청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금융거래제한시 고객센터 문의를 통해</a:t>
                      </a:r>
                      <a:endParaRPr lang="en-US" altLang="ko-KR" sz="1400" dirty="0">
                        <a:latin typeface="고딕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고딕"/>
                        </a:rPr>
                        <a:t>해지신청할</a:t>
                      </a:r>
                      <a:r>
                        <a:rPr lang="ko-KR" altLang="en-US" sz="1400" dirty="0">
                          <a:latin typeface="고딕"/>
                        </a:rPr>
                        <a:t> 수 있어야함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3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12192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58248"/>
              </p:ext>
            </p:extLst>
          </p:nvPr>
        </p:nvGraphicFramePr>
        <p:xfrm>
          <a:off x="338738" y="1697500"/>
          <a:ext cx="11511145" cy="3248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  <a:endParaRPr lang="ko-KR" altLang="en-US" sz="1300" b="1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우선순위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중요도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기능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상세</a:t>
                      </a:r>
                      <a:endParaRPr lang="ko-KR" altLang="en-US" sz="1300" dirty="0">
                        <a:latin typeface="고딕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멤버쉽</a:t>
                      </a:r>
                      <a:endParaRPr lang="ko-KR" altLang="en-US" sz="14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회원 가입 시 </a:t>
                      </a:r>
                      <a:r>
                        <a:rPr lang="ko-KR" altLang="en-US" sz="1400" dirty="0" err="1"/>
                        <a:t>멤버쉽</a:t>
                      </a:r>
                      <a:r>
                        <a:rPr lang="ko-KR" altLang="en-US" sz="1400" dirty="0"/>
                        <a:t> 가입여부를 체크하여 가입 할 수 있으며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가입 하지 않은 경우 추후 </a:t>
                      </a:r>
                      <a:r>
                        <a:rPr lang="ko-KR" altLang="en-US" sz="1400" dirty="0" err="1"/>
                        <a:t>멤버쉽</a:t>
                      </a:r>
                      <a:r>
                        <a:rPr lang="ko-KR" altLang="en-US" sz="1400" dirty="0"/>
                        <a:t> 신청메뉴에서 본인 인증 후 가입이 가능함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등급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설정된 조건에 따라 등급이 결정되어 등급별 </a:t>
                      </a:r>
                      <a:r>
                        <a:rPr lang="ko-KR" altLang="en-US" sz="1400" dirty="0" err="1">
                          <a:latin typeface="고딕"/>
                        </a:rPr>
                        <a:t>해택</a:t>
                      </a:r>
                      <a:r>
                        <a:rPr lang="ko-KR" altLang="en-US" sz="1400" dirty="0">
                          <a:latin typeface="고딕"/>
                        </a:rPr>
                        <a:t> 제공</a:t>
                      </a:r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예금 적금에 대해 이자 </a:t>
                      </a:r>
                      <a:r>
                        <a:rPr lang="en-US" altLang="ko-KR" sz="1400" dirty="0">
                          <a:latin typeface="고딕"/>
                        </a:rPr>
                        <a:t>+ </a:t>
                      </a:r>
                      <a:r>
                        <a:rPr lang="ko-KR" altLang="en-US" sz="1400" dirty="0" err="1">
                          <a:latin typeface="고딕"/>
                        </a:rPr>
                        <a:t>해택을</a:t>
                      </a:r>
                      <a:r>
                        <a:rPr lang="ko-KR" altLang="en-US" sz="1400" dirty="0">
                          <a:latin typeface="고딕"/>
                        </a:rPr>
                        <a:t> 줌</a:t>
                      </a:r>
                      <a:r>
                        <a:rPr lang="en-US" altLang="ko-KR" sz="1400" dirty="0">
                          <a:latin typeface="고딕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고딕"/>
                        </a:rPr>
                        <a:t>W, F, C, A, VIP</a:t>
                      </a:r>
                      <a:r>
                        <a:rPr lang="ko-KR" altLang="en-US" sz="1400" dirty="0">
                          <a:latin typeface="고딕"/>
                        </a:rPr>
                        <a:t>로 나뉘며 </a:t>
                      </a:r>
                      <a:r>
                        <a:rPr lang="en-US" altLang="ko-KR" sz="1400" dirty="0">
                          <a:latin typeface="고딕"/>
                        </a:rPr>
                        <a:t>W 0%, F 0.1%, C 0.15%, A 0.2%, VIP 0.3% </a:t>
                      </a:r>
                      <a:r>
                        <a:rPr lang="ko-KR" altLang="en-US" sz="1400" dirty="0">
                          <a:latin typeface="고딕"/>
                        </a:rPr>
                        <a:t>추가 이자를 줌</a:t>
                      </a: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포인트 적립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월별 계좌 예치금</a:t>
                      </a:r>
                      <a:r>
                        <a:rPr lang="en-US" altLang="ko-KR" sz="1400" dirty="0">
                          <a:latin typeface="고딕"/>
                        </a:rPr>
                        <a:t>(10</a:t>
                      </a:r>
                      <a:r>
                        <a:rPr lang="ko-KR" altLang="en-US" sz="1400" dirty="0">
                          <a:latin typeface="고딕"/>
                        </a:rPr>
                        <a:t>만원당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포인트</a:t>
                      </a:r>
                      <a:r>
                        <a:rPr lang="en-US" altLang="ko-KR" sz="1400" dirty="0">
                          <a:latin typeface="고딕"/>
                        </a:rPr>
                        <a:t>), </a:t>
                      </a:r>
                      <a:r>
                        <a:rPr lang="ko-KR" altLang="en-US" sz="1400" dirty="0">
                          <a:latin typeface="고딕"/>
                        </a:rPr>
                        <a:t>거래내역 횟수당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포인트</a:t>
                      </a:r>
                      <a:r>
                        <a:rPr lang="en-US" altLang="ko-KR" sz="1400" dirty="0">
                          <a:latin typeface="고딕"/>
                        </a:rPr>
                        <a:t>(</a:t>
                      </a:r>
                      <a:r>
                        <a:rPr lang="ko-KR" altLang="en-US" sz="1400" dirty="0">
                          <a:latin typeface="고딕"/>
                        </a:rPr>
                        <a:t>일당 </a:t>
                      </a:r>
                      <a:r>
                        <a:rPr lang="en-US" altLang="ko-KR" sz="1400" dirty="0">
                          <a:latin typeface="고딕"/>
                        </a:rPr>
                        <a:t>10</a:t>
                      </a:r>
                      <a:r>
                        <a:rPr lang="ko-KR" altLang="en-US" sz="1400" dirty="0">
                          <a:latin typeface="고딕"/>
                        </a:rPr>
                        <a:t>회 적립제한</a:t>
                      </a:r>
                      <a:r>
                        <a:rPr lang="en-US" altLang="ko-KR" sz="1400" dirty="0">
                          <a:latin typeface="고딕"/>
                        </a:rPr>
                        <a:t>),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상품 가입 시</a:t>
                      </a:r>
                      <a:r>
                        <a:rPr lang="en-US" altLang="ko-KR" sz="1400" dirty="0">
                          <a:latin typeface="고딕"/>
                        </a:rPr>
                        <a:t> </a:t>
                      </a:r>
                      <a:r>
                        <a:rPr lang="ko-KR" altLang="en-US" sz="1400" dirty="0">
                          <a:latin typeface="고딕"/>
                        </a:rPr>
                        <a:t>포인트 적립 되어야함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포인트 소멸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포인트는 적립일 기점으로 </a:t>
                      </a:r>
                      <a:r>
                        <a:rPr lang="en-US" altLang="ko-KR" sz="1400" dirty="0">
                          <a:latin typeface="고딕"/>
                        </a:rPr>
                        <a:t>1</a:t>
                      </a:r>
                      <a:r>
                        <a:rPr lang="ko-KR" altLang="en-US" sz="1400" dirty="0">
                          <a:latin typeface="고딕"/>
                        </a:rPr>
                        <a:t>년 뒤 소멸 되어야함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탈퇴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고딕"/>
                        </a:rPr>
                        <a:t>일반적으로 탈퇴는 불가능하며 사용자 계정탈퇴 시에만 </a:t>
                      </a:r>
                      <a:r>
                        <a:rPr lang="ko-KR" altLang="en-US" sz="1400" dirty="0" err="1">
                          <a:latin typeface="고딕"/>
                        </a:rPr>
                        <a:t>탈퇴됨</a:t>
                      </a:r>
                      <a:endParaRPr lang="en-US" altLang="ko-KR" sz="1400" dirty="0">
                        <a:latin typeface="고딕"/>
                      </a:endParaRPr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val="183012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1965</Words>
  <Application>Microsoft Office PowerPoint</Application>
  <PresentationFormat>와이드스크린</PresentationFormat>
  <Paragraphs>415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Park IChan</cp:lastModifiedBy>
  <cp:revision>342</cp:revision>
  <dcterms:created xsi:type="dcterms:W3CDTF">2019-09-08T16:26:07Z</dcterms:created>
  <dcterms:modified xsi:type="dcterms:W3CDTF">2019-09-25T16:49:19Z</dcterms:modified>
</cp:coreProperties>
</file>