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82" r:id="rId4"/>
    <p:sldId id="283" r:id="rId5"/>
    <p:sldId id="258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9" r:id="rId18"/>
    <p:sldId id="272" r:id="rId19"/>
    <p:sldId id="260" r:id="rId20"/>
    <p:sldId id="261" r:id="rId21"/>
    <p:sldId id="310" r:id="rId22"/>
    <p:sldId id="311" r:id="rId23"/>
    <p:sldId id="284" r:id="rId24"/>
    <p:sldId id="285" r:id="rId25"/>
    <p:sldId id="286" r:id="rId26"/>
    <p:sldId id="289" r:id="rId27"/>
    <p:sldId id="287" r:id="rId28"/>
    <p:sldId id="288" r:id="rId29"/>
    <p:sldId id="262" r:id="rId30"/>
    <p:sldId id="273" r:id="rId31"/>
    <p:sldId id="263" r:id="rId32"/>
    <p:sldId id="264" r:id="rId33"/>
    <p:sldId id="320" r:id="rId34"/>
    <p:sldId id="321" r:id="rId35"/>
    <p:sldId id="329" r:id="rId36"/>
    <p:sldId id="328" r:id="rId37"/>
    <p:sldId id="323" r:id="rId38"/>
    <p:sldId id="294" r:id="rId39"/>
    <p:sldId id="330" r:id="rId40"/>
    <p:sldId id="331" r:id="rId41"/>
    <p:sldId id="312" r:id="rId42"/>
    <p:sldId id="313" r:id="rId43"/>
    <p:sldId id="314" r:id="rId44"/>
    <p:sldId id="315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266" r:id="rId57"/>
    <p:sldId id="267" r:id="rId58"/>
    <p:sldId id="268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pos="1300" userDrawn="1">
          <p15:clr>
            <a:srgbClr val="A4A3A4"/>
          </p15:clr>
        </p15:guide>
        <p15:guide id="6" orient="horz" pos="89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orient="horz" pos="1933" userDrawn="1">
          <p15:clr>
            <a:srgbClr val="A4A3A4"/>
          </p15:clr>
        </p15:guide>
        <p15:guide id="9" orient="horz" pos="2205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5320" autoAdjust="0"/>
  </p:normalViewPr>
  <p:slideViewPr>
    <p:cSldViewPr>
      <p:cViewPr varScale="1">
        <p:scale>
          <a:sx n="83" d="100"/>
          <a:sy n="83" d="100"/>
        </p:scale>
        <p:origin x="672" y="77"/>
      </p:cViewPr>
      <p:guideLst>
        <p:guide orient="horz" pos="210"/>
        <p:guide pos="7680"/>
        <p:guide orient="horz" pos="4110"/>
        <p:guide/>
        <p:guide pos="1300"/>
        <p:guide orient="horz" pos="890"/>
        <p:guide pos="211"/>
        <p:guide orient="horz" pos="1933"/>
        <p:guide orient="horz" pos="2205"/>
        <p:guide orient="horz" pos="1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9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6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6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6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C:\Users\JOHN\Desktop\bankimg\ppt\1-1.jpg"/>
          <p:cNvPicPr>
            <a:picLocks noChangeAspect="1" noChangeArrowheads="1"/>
          </p:cNvPicPr>
          <p:nvPr/>
        </p:nvPicPr>
        <p:blipFill>
          <a:blip r:embed="rId2" cstate="print"/>
          <a:srcRect l="6838" t="9343" r="6656" b="8847"/>
          <a:stretch>
            <a:fillRect/>
          </a:stretch>
        </p:blipFill>
        <p:spPr bwMode="auto">
          <a:xfrm>
            <a:off x="0" y="404664"/>
            <a:ext cx="12288688" cy="6119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492897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2202633" y="2130425"/>
            <a:ext cx="533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>
                <a:latin typeface="나눔고딕"/>
              </a:rPr>
              <a:t>비대면</a:t>
            </a:r>
            <a:r>
              <a:rPr lang="ko-KR" altLang="en-US" dirty="0">
                <a:latin typeface="나눔고딕"/>
              </a:rPr>
              <a:t> 채널의 한계로 성장제약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일부 연령층의 사용 집중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낮은 카카오 신용등급과     지분 보유상황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 </a:t>
            </a:r>
            <a:r>
              <a:rPr lang="ko-KR" altLang="en-US" dirty="0">
                <a:latin typeface="나눔고딕"/>
              </a:rPr>
              <a:t>낮은 고객대응 능력</a:t>
            </a:r>
            <a:endParaRPr lang="en-US" altLang="ko-KR" dirty="0">
              <a:latin typeface="나눔고딕"/>
            </a:endParaRPr>
          </a:p>
          <a:p>
            <a:r>
              <a:rPr lang="en-US" dirty="0">
                <a:latin typeface="나눔고딕"/>
              </a:rPr>
              <a:t>5. </a:t>
            </a:r>
            <a:r>
              <a:rPr lang="ko-KR" altLang="en-US" dirty="0">
                <a:latin typeface="나눔고딕"/>
              </a:rPr>
              <a:t>금융상품의 부재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1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5475717" y="2556151"/>
            <a:ext cx="367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>
                <a:latin typeface="나눔고딕"/>
              </a:rPr>
              <a:t>글로벌 영업환경 약화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 </a:t>
            </a:r>
            <a:r>
              <a:rPr lang="ko-KR" altLang="en-US" dirty="0">
                <a:latin typeface="나눔고딕"/>
              </a:rPr>
              <a:t>초대형 투자은행 출현 현실화</a:t>
            </a:r>
            <a:endParaRPr lang="en-US" altLang="ko-KR" dirty="0">
              <a:latin typeface="나눔고딕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2453614" y="2281480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모바일 사업의 성장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 err="1">
                <a:latin typeface="나눔고딕"/>
              </a:rPr>
              <a:t>핀테크</a:t>
            </a:r>
            <a:r>
              <a:rPr lang="ko-KR" altLang="en-US" dirty="0">
                <a:latin typeface="나눔고딕"/>
              </a:rPr>
              <a:t> 사업의 호황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3. 4</a:t>
            </a:r>
            <a:r>
              <a:rPr lang="ko-KR" altLang="en-US" dirty="0">
                <a:latin typeface="나눔고딕"/>
              </a:rPr>
              <a:t>차 산업혁명과 빅데이터 중시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034" y="2600808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2209800" y="2130425"/>
            <a:ext cx="489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/>
              <a:t>참여 금융기관의 운영 노하우 활용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주주사의 온</a:t>
            </a:r>
            <a:r>
              <a:rPr lang="en-US" altLang="ko-KR" dirty="0"/>
              <a:t>-</a:t>
            </a:r>
            <a:r>
              <a:rPr lang="ko-KR" altLang="en-US" dirty="0"/>
              <a:t>오프라인 플랫폼 활용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금융 당국의 자본 및 유동성 규제 완화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시중은행과 동일한 업무 범위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6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492897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2222918" y="2067416"/>
            <a:ext cx="533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높은 조달 비용 </a:t>
            </a:r>
            <a:r>
              <a:rPr lang="en-US" altLang="ko-KR" dirty="0"/>
              <a:t>(</a:t>
            </a:r>
            <a:r>
              <a:rPr lang="ko-KR" altLang="en-US" dirty="0"/>
              <a:t>수신 및 </a:t>
            </a:r>
            <a:r>
              <a:rPr lang="ko-KR" altLang="en-US" dirty="0" err="1"/>
              <a:t>은행채</a:t>
            </a:r>
            <a:r>
              <a:rPr lang="ko-KR" altLang="en-US" dirty="0"/>
              <a:t> 금리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중금리</a:t>
            </a:r>
            <a:r>
              <a:rPr lang="ko-KR" altLang="en-US" dirty="0"/>
              <a:t> 대출의 수익성 확보 어려움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참여 기업 간 이해 상충 문제 발생가능성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비이자 수익 비중이 낮은 사업구조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152400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1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4487838" y="2556151"/>
            <a:ext cx="596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</a:t>
            </a:r>
            <a:r>
              <a:rPr lang="ko-KR" altLang="en-US" dirty="0"/>
              <a:t>시중은행의 </a:t>
            </a:r>
            <a:r>
              <a:rPr lang="ko-KR" altLang="en-US" dirty="0" err="1"/>
              <a:t>중금리</a:t>
            </a:r>
            <a:r>
              <a:rPr lang="ko-KR" altLang="en-US" dirty="0"/>
              <a:t> 대출 서비스 강화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대안적 금융 플랫폼 성장 가능성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신규 인터넷전문은행 허가에 따른 경쟁심화 가능성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12192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2453614" y="2281481"/>
            <a:ext cx="51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금융 당국의 강력한 지원 의지 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핀테크와</a:t>
            </a:r>
            <a:r>
              <a:rPr lang="ko-KR" altLang="en-US" dirty="0"/>
              <a:t> 협업이 용이한 플랫폼 구조 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계좌이동제 시행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1524000" y="439688"/>
            <a:ext cx="9144000" cy="5983111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1137"/>
              </p:ext>
            </p:extLst>
          </p:nvPr>
        </p:nvGraphicFramePr>
        <p:xfrm>
          <a:off x="1847528" y="1719984"/>
          <a:ext cx="8280920" cy="34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신한은행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다양한상품제공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카카오뱅크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모바일에서만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모든 기능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사용가능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7528" y="526985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상품 제공과 수익성이 높고 이용률이 증가하는 인터넷전문 </a:t>
            </a:r>
            <a:r>
              <a:rPr lang="ko-KR" altLang="en-US" dirty="0" err="1"/>
              <a:t>뱅킹</a:t>
            </a:r>
            <a:r>
              <a:rPr lang="ko-KR" altLang="en-US" dirty="0"/>
              <a:t> 개발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1524000" y="404664"/>
            <a:ext cx="9144000" cy="59831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C7751-8364-46BB-A832-C4327DA9243D}"/>
              </a:ext>
            </a:extLst>
          </p:cNvPr>
          <p:cNvSpPr txBox="1"/>
          <p:nvPr/>
        </p:nvSpPr>
        <p:spPr>
          <a:xfrm>
            <a:off x="2820615" y="2144316"/>
            <a:ext cx="65877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조회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계좌조회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기타조회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자동이체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즉시이체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예약이체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신탁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뱅킹보안관리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이용기기등록서비스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보안차단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지연이체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실시간 </a:t>
            </a:r>
            <a:r>
              <a:rPr lang="en-US" altLang="ko-KR" dirty="0"/>
              <a:t>1:1 </a:t>
            </a:r>
            <a:r>
              <a:rPr lang="ko-KR" altLang="en-US" dirty="0"/>
              <a:t>고객응대</a:t>
            </a:r>
            <a:r>
              <a:rPr lang="en-US" altLang="ko-KR" dirty="0"/>
              <a:t>(</a:t>
            </a:r>
            <a:r>
              <a:rPr lang="ko-KR" altLang="en-US" dirty="0"/>
              <a:t>고객센터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OHN\Desktop\bankimg\ppt\1-4마인드맵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95436"/>
            <a:ext cx="9144000" cy="6057900"/>
          </a:xfrm>
          <a:prstGeom prst="rect">
            <a:avLst/>
          </a:prstGeom>
          <a:noFill/>
        </p:spPr>
      </p:pic>
      <p:pic>
        <p:nvPicPr>
          <p:cNvPr id="1027" name="Picture 3" descr="C:\Users\Administrator.Sc-201906031910\Desktop\mainppt\png\mindmap\m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32015" r="32015" b="39571"/>
          <a:stretch/>
        </p:blipFill>
        <p:spPr bwMode="auto">
          <a:xfrm>
            <a:off x="5182770" y="2291016"/>
            <a:ext cx="1655376" cy="1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06031910\Desktop\mainppt\png\mindmap\sub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3586896" y="2806316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1906031910\Desktop\mainppt\png\mindmap\di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6200000">
            <a:off x="4819462" y="2990472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.Sc-201906031910\Desktop\mainppt\png\mindmap\dir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5" t="29055" r="41092" b="32313"/>
          <a:stretch/>
        </p:blipFill>
        <p:spPr bwMode="auto">
          <a:xfrm>
            <a:off x="2515458" y="629790"/>
            <a:ext cx="504056" cy="9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.Sc-201906031910\Desktop\mainppt\png\mindmap\dir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34839" r="38109" b="32895"/>
          <a:stretch/>
        </p:blipFill>
        <p:spPr bwMode="auto">
          <a:xfrm>
            <a:off x="3062610" y="645951"/>
            <a:ext cx="504056" cy="7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.Sc-201906031910\Desktop\mainppt\png\mindmap\subdi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87" y="738431"/>
            <a:ext cx="2366878" cy="24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D6C41-4BA7-43E3-8101-5C042C69B14B}"/>
              </a:ext>
            </a:extLst>
          </p:cNvPr>
          <p:cNvSpPr txBox="1"/>
          <p:nvPr/>
        </p:nvSpPr>
        <p:spPr>
          <a:xfrm>
            <a:off x="5680206" y="2879622"/>
            <a:ext cx="93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SJ</a:t>
            </a:r>
            <a:r>
              <a:rPr lang="ko-KR" altLang="en-US" dirty="0"/>
              <a:t>은행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477B4-B480-4D82-9231-A5BA77E9EB3F}"/>
              </a:ext>
            </a:extLst>
          </p:cNvPr>
          <p:cNvSpPr txBox="1"/>
          <p:nvPr/>
        </p:nvSpPr>
        <p:spPr>
          <a:xfrm>
            <a:off x="3815552" y="3078671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편의성</a:t>
            </a:r>
            <a:endParaRPr lang="en-US" sz="1500" dirty="0"/>
          </a:p>
        </p:txBody>
      </p:sp>
      <p:pic>
        <p:nvPicPr>
          <p:cNvPr id="15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BE9BB77F-7E5C-4728-B504-806C20F3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7293061" y="2770845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547385-D5B0-433F-B422-A83855864D11}"/>
              </a:ext>
            </a:extLst>
          </p:cNvPr>
          <p:cNvSpPr txBox="1"/>
          <p:nvPr/>
        </p:nvSpPr>
        <p:spPr>
          <a:xfrm>
            <a:off x="7553121" y="304320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다양성</a:t>
            </a:r>
            <a:endParaRPr lang="en-US" sz="1500" dirty="0"/>
          </a:p>
        </p:txBody>
      </p:sp>
      <p:pic>
        <p:nvPicPr>
          <p:cNvPr id="17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711DD493-32F2-46AC-9458-B4AFCA620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5515216" y="4492659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52AC51-2633-4AA7-8F0B-AC83C93231F5}"/>
              </a:ext>
            </a:extLst>
          </p:cNvPr>
          <p:cNvSpPr txBox="1"/>
          <p:nvPr/>
        </p:nvSpPr>
        <p:spPr>
          <a:xfrm>
            <a:off x="5771088" y="4767626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접근성</a:t>
            </a:r>
            <a:endParaRPr lang="en-US" sz="1500" dirty="0"/>
          </a:p>
        </p:txBody>
      </p:sp>
      <p:pic>
        <p:nvPicPr>
          <p:cNvPr id="1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7B6A3335-C64B-4101-8CEF-56A29E7D7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2014339" y="226912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40E571-62B1-4807-8EF5-DC1602F9DE82}"/>
              </a:ext>
            </a:extLst>
          </p:cNvPr>
          <p:cNvSpPr txBox="1"/>
          <p:nvPr/>
        </p:nvSpPr>
        <p:spPr>
          <a:xfrm>
            <a:off x="2335799" y="240955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가시성</a:t>
            </a:r>
            <a:endParaRPr lang="en-US" sz="1500" dirty="0"/>
          </a:p>
        </p:txBody>
      </p:sp>
      <p:pic>
        <p:nvPicPr>
          <p:cNvPr id="2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4892ACD7-4840-49A4-A99E-B0A728C0A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1896255" y="366945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1AEB17-F02A-4973-828E-4F8661C04CFB}"/>
              </a:ext>
            </a:extLst>
          </p:cNvPr>
          <p:cNvSpPr txBox="1"/>
          <p:nvPr/>
        </p:nvSpPr>
        <p:spPr>
          <a:xfrm>
            <a:off x="2217715" y="380987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직관성</a:t>
            </a:r>
            <a:endParaRPr lang="en-US" sz="1500" dirty="0"/>
          </a:p>
        </p:txBody>
      </p:sp>
      <p:pic>
        <p:nvPicPr>
          <p:cNvPr id="23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8FD82767-F208-4CE5-BD20-BF351F375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3332909" y="159625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172368-613E-4DAD-9784-AD9487F2AEB7}"/>
              </a:ext>
            </a:extLst>
          </p:cNvPr>
          <p:cNvSpPr txBox="1"/>
          <p:nvPr/>
        </p:nvSpPr>
        <p:spPr>
          <a:xfrm>
            <a:off x="3636404" y="1696635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간편</a:t>
            </a:r>
            <a:r>
              <a:rPr lang="en-US" altLang="ko-KR" sz="1500" dirty="0"/>
              <a:t>PW</a:t>
            </a:r>
            <a:endParaRPr lang="en-US" sz="1500" dirty="0"/>
          </a:p>
        </p:txBody>
      </p:sp>
      <p:pic>
        <p:nvPicPr>
          <p:cNvPr id="2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61CB045E-CAE1-497B-BED7-0A9B1D9D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9124838" y="2791161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470EAC-1C93-44D8-A466-9A7C0B5BDC8C}"/>
              </a:ext>
            </a:extLst>
          </p:cNvPr>
          <p:cNvSpPr txBox="1"/>
          <p:nvPr/>
        </p:nvSpPr>
        <p:spPr>
          <a:xfrm>
            <a:off x="9532799" y="2919242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펀드</a:t>
            </a:r>
            <a:endParaRPr lang="en-US" sz="1500" dirty="0"/>
          </a:p>
        </p:txBody>
      </p:sp>
      <p:pic>
        <p:nvPicPr>
          <p:cNvPr id="2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ACB4A824-590A-44A6-8FEA-8E8D091A9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8337260" y="380176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B4D79F-7E25-4B1A-BB0B-73723F83D02A}"/>
              </a:ext>
            </a:extLst>
          </p:cNvPr>
          <p:cNvSpPr txBox="1"/>
          <p:nvPr/>
        </p:nvSpPr>
        <p:spPr>
          <a:xfrm>
            <a:off x="8836902" y="3937906"/>
            <a:ext cx="54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ISA</a:t>
            </a:r>
          </a:p>
        </p:txBody>
      </p:sp>
      <p:pic>
        <p:nvPicPr>
          <p:cNvPr id="3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E3C025ED-E2D0-4462-BF5E-A974FE31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8191487" y="1833580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43153C-D42E-459A-8A34-DC12B979359F}"/>
              </a:ext>
            </a:extLst>
          </p:cNvPr>
          <p:cNvSpPr txBox="1"/>
          <p:nvPr/>
        </p:nvSpPr>
        <p:spPr>
          <a:xfrm>
            <a:off x="8546300" y="1950595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공과금</a:t>
            </a:r>
            <a:endParaRPr lang="en-US" sz="1500" dirty="0"/>
          </a:p>
        </p:txBody>
      </p:sp>
      <p:pic>
        <p:nvPicPr>
          <p:cNvPr id="35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B8D839A8-EEBC-4ACF-BCB2-2B856A5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794027" y="5396643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890943-ED60-496B-9F8C-44B83377A948}"/>
              </a:ext>
            </a:extLst>
          </p:cNvPr>
          <p:cNvSpPr txBox="1"/>
          <p:nvPr/>
        </p:nvSpPr>
        <p:spPr>
          <a:xfrm>
            <a:off x="7236448" y="5477218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web</a:t>
            </a:r>
          </a:p>
        </p:txBody>
      </p:sp>
      <p:pic>
        <p:nvPicPr>
          <p:cNvPr id="3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2B1DC0E8-8C77-4316-B4E8-CAEF81EAA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4192191" y="5646097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01196A9-ABF3-4DAA-85FD-FF2BD4B1E5C5}"/>
              </a:ext>
            </a:extLst>
          </p:cNvPr>
          <p:cNvSpPr txBox="1"/>
          <p:nvPr/>
        </p:nvSpPr>
        <p:spPr>
          <a:xfrm>
            <a:off x="4494696" y="5777314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비대면</a:t>
            </a:r>
            <a:endParaRPr lang="en-US" sz="1500" dirty="0"/>
          </a:p>
        </p:txBody>
      </p:sp>
      <p:pic>
        <p:nvPicPr>
          <p:cNvPr id="39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55D9D7B0-822C-4DAF-AB50-C7A2E96D7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5400000">
            <a:off x="6925897" y="2934603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A4EF88BC-F30E-4A68-AA2C-4A171EF4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0800000">
            <a:off x="5912612" y="3921811"/>
            <a:ext cx="388887" cy="5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3B9C491A-8869-4338-A06F-0501D833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4298049">
            <a:off x="3829236" y="239917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ADC2B51-435B-4806-A52C-76F87330E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698476">
            <a:off x="3096320" y="2719861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8EF8AFE-B9C4-432A-8422-54AE7019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20401668">
            <a:off x="3093662" y="3591804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28ABFBF5-3F88-4027-B07E-E10232E7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9186151">
            <a:off x="4896199" y="5219423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F10B6403-C445-43BD-9B09-7AA48438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47593">
            <a:off x="6445764" y="504241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664843C1-0CB9-4466-BB8C-772B29E29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7455012">
            <a:off x="8015103" y="2468848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AC0A3FFD-DA37-41C4-B022-60AE3B44D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9848609">
            <a:off x="8281394" y="309989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17D26930-3B6E-4ACC-AF5E-2593EE066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23800">
            <a:off x="7849722" y="372136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-96688" y="260648"/>
            <a:ext cx="12457384" cy="62639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7836"/>
              </p:ext>
            </p:extLst>
          </p:nvPr>
        </p:nvGraphicFramePr>
        <p:xfrm>
          <a:off x="1775521" y="1697499"/>
          <a:ext cx="8469423" cy="40822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회원가입</a:t>
                      </a:r>
                    </a:p>
                    <a:p>
                      <a:pPr algn="ctr"/>
                      <a:endParaRPr 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등록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성명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생년월일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계좌번호 비밀번호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비밀번호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비밀번호 확인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간편비밀번호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/>
                      <a:r>
                        <a:rPr lang="ko-KR" altLang="en-US" sz="1100" dirty="0"/>
                        <a:t>전화번호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직업군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주소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우편번호를 입력해서 </a:t>
                      </a:r>
                      <a:r>
                        <a:rPr lang="ko-KR" altLang="en-US" sz="1100" dirty="0" err="1"/>
                        <a:t>회원가입함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아이디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영문자 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숫자만 입력 가능하며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길이가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자리 </a:t>
                      </a:r>
                      <a:r>
                        <a:rPr lang="en-US" altLang="ko-KR" sz="1100" dirty="0"/>
                        <a:t>~ 15</a:t>
                      </a:r>
                      <a:r>
                        <a:rPr lang="ko-KR" altLang="en-US" sz="1100" dirty="0"/>
                        <a:t>자리만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패스워드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영문자 </a:t>
                      </a:r>
                      <a:r>
                        <a:rPr lang="en-US" altLang="ko-KR" sz="1100" dirty="0">
                          <a:latin typeface="고딕"/>
                        </a:rPr>
                        <a:t>+ </a:t>
                      </a:r>
                      <a:r>
                        <a:rPr lang="ko-KR" altLang="en-US" sz="1100" dirty="0">
                          <a:latin typeface="고딕"/>
                        </a:rPr>
                        <a:t>숫자 </a:t>
                      </a:r>
                      <a:r>
                        <a:rPr lang="en-US" altLang="ko-KR" sz="1100" dirty="0">
                          <a:latin typeface="고딕"/>
                        </a:rPr>
                        <a:t>+ ‘”</a:t>
                      </a:r>
                      <a:r>
                        <a:rPr lang="ko-KR" altLang="en-US" sz="1100" dirty="0">
                          <a:latin typeface="고딕"/>
                        </a:rPr>
                        <a:t>를</a:t>
                      </a:r>
                      <a:r>
                        <a:rPr lang="en-US" altLang="ko-KR" sz="1100" dirty="0">
                          <a:latin typeface="고딕"/>
                        </a:rPr>
                        <a:t> </a:t>
                      </a:r>
                      <a:r>
                        <a:rPr lang="ko-KR" altLang="en-US" sz="1100" dirty="0">
                          <a:latin typeface="고딕"/>
                        </a:rPr>
                        <a:t>제외한 특수문자가 모두 포함된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길이가 </a:t>
                      </a:r>
                      <a:r>
                        <a:rPr lang="en-US" altLang="ko-KR" sz="1100" dirty="0">
                          <a:latin typeface="고딕"/>
                        </a:rPr>
                        <a:t>6 ~ 15</a:t>
                      </a:r>
                      <a:r>
                        <a:rPr lang="ko-KR" altLang="en-US" sz="1100" dirty="0">
                          <a:latin typeface="고딕"/>
                        </a:rPr>
                        <a:t>자리만 가능하며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숫자가 </a:t>
                      </a:r>
                      <a:r>
                        <a:rPr lang="en-US" altLang="ko-KR" sz="1100" dirty="0">
                          <a:latin typeface="고딕"/>
                        </a:rPr>
                        <a:t>3</a:t>
                      </a:r>
                      <a:r>
                        <a:rPr lang="ko-KR" altLang="en-US" sz="1100" dirty="0">
                          <a:latin typeface="고딕"/>
                        </a:rPr>
                        <a:t>회 이상 연속되지 않거나 </a:t>
                      </a:r>
                      <a:r>
                        <a:rPr lang="en-US" altLang="ko-KR" sz="1100" dirty="0">
                          <a:latin typeface="고딕"/>
                        </a:rPr>
                        <a:t>ID</a:t>
                      </a:r>
                      <a:r>
                        <a:rPr lang="ko-KR" altLang="en-US" sz="1100" dirty="0">
                          <a:latin typeface="고딕"/>
                        </a:rPr>
                        <a:t>가 </a:t>
                      </a:r>
                      <a:r>
                        <a:rPr lang="en-US" altLang="ko-KR" sz="1100" dirty="0">
                          <a:latin typeface="고딕"/>
                        </a:rPr>
                        <a:t>3</a:t>
                      </a:r>
                      <a:r>
                        <a:rPr lang="ko-KR" altLang="en-US" sz="1100" dirty="0">
                          <a:latin typeface="고딕"/>
                        </a:rPr>
                        <a:t>자리 이상 포함되지 않은 경우에만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패스워드 등록이 </a:t>
                      </a:r>
                      <a:r>
                        <a:rPr lang="ko-KR" altLang="en-US" sz="1100" dirty="0" err="1">
                          <a:latin typeface="고딕"/>
                        </a:rPr>
                        <a:t>가능해야함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계좌생성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가입 완료 시 자동으로 계좌 생성되어 등록 되어야함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 인증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 등록 시 이메일 인증 후 등록 되어야함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핸드폰 인증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핸드폰으로 실명 인증 후 가입이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23149"/>
              </p:ext>
            </p:extLst>
          </p:nvPr>
        </p:nvGraphicFramePr>
        <p:xfrm>
          <a:off x="1775521" y="1697499"/>
          <a:ext cx="8469423" cy="3518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사용자</a:t>
                      </a:r>
                    </a:p>
                    <a:p>
                      <a:pPr algn="ctr"/>
                      <a:endParaRPr 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로그인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ID</a:t>
                      </a:r>
                      <a:r>
                        <a:rPr lang="ko-KR" altLang="en-US" sz="1100" dirty="0"/>
                        <a:t>가 </a:t>
                      </a:r>
                      <a:r>
                        <a:rPr lang="en-US" altLang="ko-KR" sz="1100" dirty="0"/>
                        <a:t>DB</a:t>
                      </a:r>
                      <a:r>
                        <a:rPr lang="ko-KR" altLang="en-US" sz="1100" dirty="0"/>
                        <a:t>에 존재하는 경우 </a:t>
                      </a:r>
                      <a:r>
                        <a:rPr lang="en-US" altLang="ko-KR" sz="1100" dirty="0"/>
                        <a:t>PW</a:t>
                      </a:r>
                      <a:r>
                        <a:rPr lang="ko-KR" altLang="en-US" sz="1100" dirty="0"/>
                        <a:t>를 확인하여 입력한 </a:t>
                      </a:r>
                      <a:r>
                        <a:rPr lang="en-US" altLang="ko-KR" sz="1100" dirty="0"/>
                        <a:t>PW</a:t>
                      </a:r>
                      <a:r>
                        <a:rPr lang="ko-KR" altLang="en-US" sz="1100" dirty="0"/>
                        <a:t>와 동일한 경우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로그인이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보안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PW</a:t>
                      </a:r>
                      <a:r>
                        <a:rPr lang="ko-KR" altLang="en-US" sz="1100" dirty="0">
                          <a:latin typeface="고딕"/>
                        </a:rPr>
                        <a:t>가 </a:t>
                      </a:r>
                      <a:r>
                        <a:rPr lang="en-US" altLang="ko-KR" sz="1100" dirty="0">
                          <a:latin typeface="고딕"/>
                        </a:rPr>
                        <a:t>5</a:t>
                      </a:r>
                      <a:r>
                        <a:rPr lang="ko-KR" altLang="en-US" sz="1100" dirty="0">
                          <a:latin typeface="고딕"/>
                        </a:rPr>
                        <a:t>회 이상 틀릴 경우 해당 </a:t>
                      </a:r>
                      <a:r>
                        <a:rPr lang="en-US" altLang="ko-KR" sz="1100" dirty="0">
                          <a:latin typeface="고딕"/>
                        </a:rPr>
                        <a:t>ID</a:t>
                      </a:r>
                      <a:r>
                        <a:rPr lang="ko-KR" altLang="en-US" sz="1100" dirty="0">
                          <a:latin typeface="고딕"/>
                        </a:rPr>
                        <a:t>는 비활성화 되며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계좌번호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계좌비밀번호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이메일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핸드폰 인증 후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PW </a:t>
                      </a:r>
                      <a:r>
                        <a:rPr lang="ko-KR" altLang="en-US" sz="1100" dirty="0">
                          <a:latin typeface="고딕"/>
                        </a:rPr>
                        <a:t>재설정할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r>
                        <a:rPr lang="ko-KR" altLang="en-US" sz="1100" dirty="0"/>
                        <a:t>찾기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성명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생년월일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 비밀번호 입력하여 일치하는 경우 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ID</a:t>
                      </a:r>
                      <a:r>
                        <a:rPr lang="ko-KR" altLang="en-US" sz="1100" dirty="0">
                          <a:latin typeface="고딕"/>
                        </a:rPr>
                        <a:t>를 찾을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PW</a:t>
                      </a:r>
                      <a:r>
                        <a:rPr lang="ko-KR" altLang="en-US" sz="1100" dirty="0"/>
                        <a:t>재설정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성명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생년월일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아이디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계좌번호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계좌비밀번호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비밀번호 확인 입력 후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성명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생년월일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아이디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계좌비밀번호가 일치하는 경우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PW</a:t>
                      </a:r>
                      <a:r>
                        <a:rPr lang="ko-KR" altLang="en-US" sz="1100" dirty="0">
                          <a:latin typeface="고딕"/>
                        </a:rPr>
                        <a:t>를 재설정 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00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83867"/>
              </p:ext>
            </p:extLst>
          </p:nvPr>
        </p:nvGraphicFramePr>
        <p:xfrm>
          <a:off x="1775521" y="1697500"/>
          <a:ext cx="8469423" cy="32058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1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75383"/>
              </p:ext>
            </p:extLst>
          </p:nvPr>
        </p:nvGraphicFramePr>
        <p:xfrm>
          <a:off x="1703512" y="2420888"/>
          <a:ext cx="8784976" cy="311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마이페이지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개인 정보 수정 및 탈퇴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금융거래종합보고서 열람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조회 내역 파일로 출력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알림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설정에 따른 </a:t>
                      </a:r>
                      <a:r>
                        <a:rPr lang="ko-KR" altLang="en-US" sz="1100" dirty="0" err="1"/>
                        <a:t>메일링</a:t>
                      </a:r>
                      <a:r>
                        <a:rPr lang="ko-KR" altLang="en-US" sz="1100" dirty="0"/>
                        <a:t> 서비스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74765"/>
              </p:ext>
            </p:extLst>
          </p:nvPr>
        </p:nvGraphicFramePr>
        <p:xfrm>
          <a:off x="1703512" y="2420889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보안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인증장치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인증장치</a:t>
                      </a:r>
                      <a:r>
                        <a:rPr lang="ko-KR" altLang="en-US" sz="1100" baseline="0" dirty="0"/>
                        <a:t> 발급 등록 사용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분실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재발급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잠금해제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계좌 </a:t>
                      </a:r>
                      <a:r>
                        <a:rPr lang="ko-KR" altLang="en-US" sz="1100" dirty="0" err="1"/>
                        <a:t>잠금설정</a:t>
                      </a:r>
                      <a:r>
                        <a:rPr lang="ko-KR" altLang="en-US" sz="1100" dirty="0"/>
                        <a:t> 해제신청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휴면계좌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년간</a:t>
                      </a:r>
                      <a:r>
                        <a:rPr lang="ko-KR" altLang="en-US" sz="1100" baseline="0" dirty="0"/>
                        <a:t> 이력이 </a:t>
                      </a:r>
                      <a:r>
                        <a:rPr lang="ko-KR" altLang="en-US" sz="1100" baseline="0" dirty="0" err="1"/>
                        <a:t>없을시</a:t>
                      </a:r>
                      <a:r>
                        <a:rPr lang="ko-KR" altLang="en-US" sz="1100" baseline="0" dirty="0"/>
                        <a:t> 자동으로 휴면계정 전환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맴버쉽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포인트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거래마다 포인트 누적</a:t>
                      </a:r>
                      <a:r>
                        <a:rPr lang="en-US" altLang="ko-KR" sz="1100" dirty="0"/>
                        <a:t/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포인트마다 등급적용</a:t>
                      </a:r>
                      <a:r>
                        <a:rPr lang="ko-KR" altLang="en-US" sz="1100" baseline="0" dirty="0"/>
                        <a:t> 혜택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1500"/>
              </p:ext>
            </p:extLst>
          </p:nvPr>
        </p:nvGraphicFramePr>
        <p:xfrm>
          <a:off x="1703512" y="2420889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금융상품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수정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삭제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이력조회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금융거래제한 리스트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삭제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멤버쉽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설정 변경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00481"/>
              </p:ext>
            </p:extLst>
          </p:nvPr>
        </p:nvGraphicFramePr>
        <p:xfrm>
          <a:off x="1703512" y="2420889"/>
          <a:ext cx="8784976" cy="382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약관동의 후 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신용등급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이용내역에 따라 변동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등급에 따른 이용제한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신용등급에 따른 대출한도 이자 적용 </a:t>
                      </a:r>
                      <a:r>
                        <a:rPr lang="ko-KR" altLang="en-US" sz="1100" dirty="0" err="1"/>
                        <a:t>연체시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신용등급 하락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펀드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일일 등락 적용 사용자 성향에 따른 상품 추천</a:t>
                      </a:r>
                      <a:r>
                        <a:rPr lang="ko-KR" altLang="en-US" sz="1100" baseline="0" dirty="0"/>
                        <a:t> 및</a:t>
                      </a:r>
                      <a:endParaRPr lang="en-US" altLang="ko-KR" sz="1100" baseline="0" dirty="0"/>
                    </a:p>
                    <a:p>
                      <a:pPr algn="ctr"/>
                      <a:r>
                        <a:rPr lang="ko-KR" altLang="en-US" sz="1100" baseline="0" dirty="0"/>
                        <a:t>위험도 고려 투자제한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적금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매월 선택 상품에 따른 이자 지급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ISA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소개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추천 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일임형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 err="1"/>
                        <a:t>신탁형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83468"/>
              </p:ext>
            </p:extLst>
          </p:nvPr>
        </p:nvGraphicFramePr>
        <p:xfrm>
          <a:off x="1703512" y="2420889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고객센터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공지사항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  <a:r>
                        <a:rPr lang="ko-KR" altLang="en-US" sz="1100" baseline="0" dirty="0"/>
                        <a:t> 등록 수정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 &amp;</a:t>
                      </a:r>
                      <a:r>
                        <a:rPr lang="en-US" altLang="ko-KR" sz="1100" baseline="0" dirty="0"/>
                        <a:t> 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고객이 질문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관리자는 답변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FAQ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관리자가 </a:t>
                      </a:r>
                      <a:r>
                        <a:rPr lang="ko-KR" altLang="en-US" sz="1100" dirty="0" err="1"/>
                        <a:t>질답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2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9001"/>
              </p:ext>
            </p:extLst>
          </p:nvPr>
        </p:nvGraphicFramePr>
        <p:xfrm>
          <a:off x="1703512" y="2420889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ko-KR" altLang="en-US" dirty="0"/>
                        <a:t>기타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실시간상담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상담원과의 채팅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서비스별</a:t>
                      </a:r>
                      <a:r>
                        <a:rPr lang="ko-KR" altLang="en-US" sz="1100" dirty="0"/>
                        <a:t> 별도의 운영시간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404664"/>
            <a:ext cx="9144000" cy="605790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84B318-E2F4-4B2A-8FE1-2FCA6B072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2267324"/>
            <a:ext cx="1396094" cy="974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63E88-CCB4-468E-B8B0-C5B1C95E2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30" y="2289157"/>
            <a:ext cx="631178" cy="923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76114E-ED04-407B-B5A8-49C957832B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69" y="2327251"/>
            <a:ext cx="1333578" cy="872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BE59C2-C20E-4133-BF92-2D5ED19A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41" y="2285860"/>
            <a:ext cx="1160365" cy="952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816C3F-81EA-4412-80A8-2999CD2C96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83" y="4351028"/>
            <a:ext cx="1154573" cy="712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77220-4B76-4941-B9B3-9B46DE80F6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9" y="4393365"/>
            <a:ext cx="992909" cy="670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-96688" y="260648"/>
            <a:ext cx="12457384" cy="626397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2895600" y="5160094"/>
            <a:ext cx="65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카카오뱅크는 </a:t>
            </a:r>
            <a:r>
              <a:rPr lang="en-US" altLang="ko-KR" sz="1600" dirty="0"/>
              <a:t>web</a:t>
            </a:r>
            <a:r>
              <a:rPr lang="ko-KR" altLang="en-US" sz="1600" dirty="0"/>
              <a:t> 이체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대출등</a:t>
            </a:r>
            <a:r>
              <a:rPr lang="ko-KR" altLang="en-US" sz="1600" dirty="0"/>
              <a:t> 모든 서비스를 이용할 수 없고  휴대폰 앱으로만 서비스를 이용할 수 있다</a:t>
            </a:r>
            <a:r>
              <a:rPr lang="en-US" altLang="ko-KR" sz="1600" dirty="0"/>
              <a:t>.</a:t>
            </a:r>
          </a:p>
          <a:p>
            <a:endParaRPr lang="en-US" sz="1600" dirty="0"/>
          </a:p>
          <a:p>
            <a:r>
              <a:rPr lang="ko-KR" altLang="en-US" sz="1600" dirty="0"/>
              <a:t>팀의 은행은 </a:t>
            </a:r>
            <a:r>
              <a:rPr lang="en-US" altLang="ko-KR" sz="1600" dirty="0"/>
              <a:t>web</a:t>
            </a:r>
            <a:r>
              <a:rPr lang="ko-KR" altLang="en-US" sz="1600" dirty="0"/>
              <a:t>을 통해 모든 서비스를 이용할 수 있다</a:t>
            </a:r>
            <a:r>
              <a:rPr lang="en-US" altLang="ko-KR" sz="1600" dirty="0"/>
              <a:t>.</a:t>
            </a:r>
            <a:endParaRPr 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2F6F5A-370C-44EA-8B38-C9091EC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776" y="1457838"/>
            <a:ext cx="8803704" cy="36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404664"/>
            <a:ext cx="9144000" cy="6057900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0C3A42-5F38-4518-8BD0-E6EDB6573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24" y="1966274"/>
            <a:ext cx="1581301" cy="10961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33EA9-A557-48F9-BC97-804E8C43A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24" y="2057108"/>
            <a:ext cx="1182470" cy="10453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2B76B8-5BA5-4CE2-B43A-F90E11844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19" y="2130426"/>
            <a:ext cx="1560568" cy="8035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DF1693-2876-405C-9DF8-248B391E7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34" y="2118046"/>
            <a:ext cx="1386491" cy="7926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34275A-8E1F-4C86-81A7-885BEE7D2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999" y="4624918"/>
            <a:ext cx="2729155" cy="5650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8DDC4D2-50CE-4F82-98CD-E6895B9226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30" y="4644215"/>
            <a:ext cx="2138314" cy="5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OHN\Desktop\bankimg\ppt\2-2열할분담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1524000" y="404664"/>
            <a:ext cx="9144000" cy="5983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OHN\Desktop\bankimg\ppt\2-3시간계획서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1524000" y="404664"/>
            <a:ext cx="9144000" cy="60579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bankimg\tab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6747" r="7143" b="16722"/>
          <a:stretch/>
        </p:blipFill>
        <p:spPr bwMode="auto">
          <a:xfrm>
            <a:off x="2135561" y="1658009"/>
            <a:ext cx="8066315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2063750" y="3052204"/>
            <a:ext cx="1368152" cy="5800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231904" y="2276872"/>
            <a:ext cx="1580903" cy="500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231904" y="4329040"/>
            <a:ext cx="1580903" cy="500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680176" y="2276872"/>
            <a:ext cx="1580903" cy="500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항목소개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680176" y="4329040"/>
            <a:ext cx="1656184" cy="500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개인정보입력</a:t>
            </a:r>
          </a:p>
        </p:txBody>
      </p:sp>
      <p:cxnSp>
        <p:nvCxnSpPr>
          <p:cNvPr id="17" name="직선 화살표 연결선 16"/>
          <p:cNvCxnSpPr>
            <a:stCxn id="68" idx="3"/>
            <a:endCxn id="71" idx="1"/>
          </p:cNvCxnSpPr>
          <p:nvPr/>
        </p:nvCxnSpPr>
        <p:spPr>
          <a:xfrm>
            <a:off x="6812807" y="2527264"/>
            <a:ext cx="86736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0" idx="3"/>
            <a:endCxn id="72" idx="1"/>
          </p:cNvCxnSpPr>
          <p:nvPr/>
        </p:nvCxnSpPr>
        <p:spPr>
          <a:xfrm>
            <a:off x="6812807" y="4579432"/>
            <a:ext cx="86736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67" idx="3"/>
            <a:endCxn id="70" idx="1"/>
          </p:cNvCxnSpPr>
          <p:nvPr/>
        </p:nvCxnSpPr>
        <p:spPr>
          <a:xfrm>
            <a:off x="3431902" y="3342216"/>
            <a:ext cx="1800002" cy="1237216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7" idx="3"/>
            <a:endCxn id="68" idx="1"/>
          </p:cNvCxnSpPr>
          <p:nvPr/>
        </p:nvCxnSpPr>
        <p:spPr>
          <a:xfrm flipV="1">
            <a:off x="3431902" y="2527264"/>
            <a:ext cx="1800002" cy="81495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19" name="타원 18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334364" y="1425988"/>
            <a:ext cx="1729386" cy="49084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비회원</a:t>
            </a:r>
          </a:p>
        </p:txBody>
      </p:sp>
    </p:spTree>
    <p:extLst>
      <p:ext uri="{BB962C8B-B14F-4D97-AF65-F5344CB8AC3E}">
        <p14:creationId xmlns:p14="http://schemas.microsoft.com/office/powerpoint/2010/main" val="32550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69" name="직사각형 68"/>
          <p:cNvSpPr/>
          <p:nvPr/>
        </p:nvSpPr>
        <p:spPr>
          <a:xfrm>
            <a:off x="2063750" y="3068713"/>
            <a:ext cx="1318858" cy="5704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484072" y="1861292"/>
            <a:ext cx="1468498" cy="6316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491598" y="3031763"/>
            <a:ext cx="1468498" cy="6316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86274" y="4453540"/>
            <a:ext cx="1473822" cy="6316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4" name="꺾인 연결선 13"/>
          <p:cNvCxnSpPr>
            <a:stCxn id="69" idx="3"/>
            <a:endCxn id="70" idx="1"/>
          </p:cNvCxnSpPr>
          <p:nvPr/>
        </p:nvCxnSpPr>
        <p:spPr>
          <a:xfrm flipV="1">
            <a:off x="3382608" y="2177114"/>
            <a:ext cx="2101464" cy="11768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9" idx="3"/>
            <a:endCxn id="72" idx="1"/>
          </p:cNvCxnSpPr>
          <p:nvPr/>
        </p:nvCxnSpPr>
        <p:spPr>
          <a:xfrm flipV="1">
            <a:off x="3382608" y="3347585"/>
            <a:ext cx="2108990" cy="6333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9" idx="3"/>
            <a:endCxn id="73" idx="1"/>
          </p:cNvCxnSpPr>
          <p:nvPr/>
        </p:nvCxnSpPr>
        <p:spPr>
          <a:xfrm>
            <a:off x="3382608" y="3353918"/>
            <a:ext cx="2103666" cy="141544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34364" y="1425988"/>
            <a:ext cx="1729386" cy="49084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회원</a:t>
            </a:r>
            <a:endParaRPr lang="ko-KR" altLang="en-US" sz="2000" b="1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5" name="타원 24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7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cxnSp>
        <p:nvCxnSpPr>
          <p:cNvPr id="88" name="꺾인 연결선 87"/>
          <p:cNvCxnSpPr>
            <a:stCxn id="84" idx="3"/>
            <a:endCxn id="32" idx="1"/>
          </p:cNvCxnSpPr>
          <p:nvPr/>
        </p:nvCxnSpPr>
        <p:spPr>
          <a:xfrm flipV="1">
            <a:off x="6312024" y="2538540"/>
            <a:ext cx="1052007" cy="24928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062758" y="3086670"/>
            <a:ext cx="1512962" cy="641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조회</a:t>
            </a:r>
            <a:r>
              <a:rPr lang="ko-KR" altLang="en-US" b="1" dirty="0" err="1" smtClean="0">
                <a:solidFill>
                  <a:schemeClr val="tx1"/>
                </a:solidFill>
              </a:rPr>
              <a:t>ㆍ</a:t>
            </a:r>
            <a:r>
              <a:rPr lang="ko-KR" altLang="en-US" dirty="0" err="1" smtClean="0">
                <a:solidFill>
                  <a:schemeClr val="tx1"/>
                </a:solidFill>
              </a:rPr>
              <a:t>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15880" y="3847256"/>
            <a:ext cx="1296144" cy="589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015880" y="2492897"/>
            <a:ext cx="1296144" cy="589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꺾인 연결선 88"/>
          <p:cNvCxnSpPr>
            <a:stCxn id="82" idx="3"/>
            <a:endCxn id="84" idx="1"/>
          </p:cNvCxnSpPr>
          <p:nvPr/>
        </p:nvCxnSpPr>
        <p:spPr>
          <a:xfrm flipV="1">
            <a:off x="3575720" y="2787825"/>
            <a:ext cx="1440160" cy="619752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82" idx="3"/>
            <a:endCxn id="83" idx="1"/>
          </p:cNvCxnSpPr>
          <p:nvPr/>
        </p:nvCxnSpPr>
        <p:spPr>
          <a:xfrm>
            <a:off x="3575720" y="3407577"/>
            <a:ext cx="1440160" cy="73460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84" idx="3"/>
            <a:endCxn id="34" idx="1"/>
          </p:cNvCxnSpPr>
          <p:nvPr/>
        </p:nvCxnSpPr>
        <p:spPr>
          <a:xfrm>
            <a:off x="6312024" y="2787825"/>
            <a:ext cx="1048063" cy="65046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34364" y="1425988"/>
            <a:ext cx="1729386" cy="49084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조회 </a:t>
            </a:r>
            <a:r>
              <a:rPr lang="ko-KR" altLang="en-US" sz="2000" b="1" dirty="0" err="1" smtClean="0"/>
              <a:t>ㆍ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1" name="타원 40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1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7364031" y="2248344"/>
            <a:ext cx="1372096" cy="580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예적금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60087" y="3148093"/>
            <a:ext cx="1372096" cy="580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72" name="직사각형 71"/>
          <p:cNvSpPr/>
          <p:nvPr/>
        </p:nvSpPr>
        <p:spPr>
          <a:xfrm>
            <a:off x="7527032" y="2765918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이체하기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485584" y="3892543"/>
            <a:ext cx="1226368" cy="490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자동이체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7536160" y="4803912"/>
            <a:ext cx="1152516" cy="447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이체결과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9624392" y="3023730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624392" y="3494172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9635756" y="3951220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9284023" y="4551707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이체결과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9283628" y="5508480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예약이체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cxnSp>
        <p:nvCxnSpPr>
          <p:cNvPr id="81" name="꺾인 연결선 80"/>
          <p:cNvCxnSpPr>
            <a:stCxn id="48" idx="3"/>
            <a:endCxn id="75" idx="1"/>
          </p:cNvCxnSpPr>
          <p:nvPr/>
        </p:nvCxnSpPr>
        <p:spPr>
          <a:xfrm>
            <a:off x="6312024" y="4142184"/>
            <a:ext cx="1224136" cy="8853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48" idx="3"/>
            <a:endCxn id="72" idx="1"/>
          </p:cNvCxnSpPr>
          <p:nvPr/>
        </p:nvCxnSpPr>
        <p:spPr>
          <a:xfrm flipV="1">
            <a:off x="6312024" y="3024843"/>
            <a:ext cx="1215008" cy="111734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3" idx="3"/>
            <a:endCxn id="76" idx="1"/>
          </p:cNvCxnSpPr>
          <p:nvPr/>
        </p:nvCxnSpPr>
        <p:spPr>
          <a:xfrm flipV="1">
            <a:off x="8711952" y="3203730"/>
            <a:ext cx="912440" cy="93406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3" idx="3"/>
            <a:endCxn id="77" idx="1"/>
          </p:cNvCxnSpPr>
          <p:nvPr/>
        </p:nvCxnSpPr>
        <p:spPr>
          <a:xfrm flipV="1">
            <a:off x="8711952" y="3674172"/>
            <a:ext cx="912440" cy="46361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73" idx="3"/>
            <a:endCxn id="78" idx="1"/>
          </p:cNvCxnSpPr>
          <p:nvPr/>
        </p:nvCxnSpPr>
        <p:spPr>
          <a:xfrm flipV="1">
            <a:off x="8711952" y="4131220"/>
            <a:ext cx="923804" cy="657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75" idx="3"/>
            <a:endCxn id="80" idx="1"/>
          </p:cNvCxnSpPr>
          <p:nvPr/>
        </p:nvCxnSpPr>
        <p:spPr>
          <a:xfrm>
            <a:off x="8688676" y="5027505"/>
            <a:ext cx="594952" cy="7399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75" idx="3"/>
            <a:endCxn id="79" idx="1"/>
          </p:cNvCxnSpPr>
          <p:nvPr/>
        </p:nvCxnSpPr>
        <p:spPr>
          <a:xfrm flipV="1">
            <a:off x="8688676" y="4810632"/>
            <a:ext cx="595347" cy="21687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48" idx="3"/>
            <a:endCxn id="73" idx="1"/>
          </p:cNvCxnSpPr>
          <p:nvPr/>
        </p:nvCxnSpPr>
        <p:spPr>
          <a:xfrm flipV="1">
            <a:off x="6312024" y="4137790"/>
            <a:ext cx="1173560" cy="439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34364" y="1425988"/>
            <a:ext cx="1729386" cy="49084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조회 </a:t>
            </a:r>
            <a:r>
              <a:rPr lang="ko-KR" altLang="en-US" sz="2000" b="1" dirty="0" err="1" smtClean="0"/>
              <a:t>ㆍ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1" name="타원 40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1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2062758" y="3086670"/>
            <a:ext cx="1512962" cy="641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조회</a:t>
            </a:r>
            <a:r>
              <a:rPr lang="ko-KR" altLang="en-US" b="1" dirty="0" err="1" smtClean="0">
                <a:solidFill>
                  <a:schemeClr val="tx1"/>
                </a:solidFill>
              </a:rPr>
              <a:t>ㆍ</a:t>
            </a:r>
            <a:r>
              <a:rPr lang="ko-KR" altLang="en-US" dirty="0" err="1" smtClean="0">
                <a:solidFill>
                  <a:schemeClr val="tx1"/>
                </a:solidFill>
              </a:rPr>
              <a:t>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15880" y="3847256"/>
            <a:ext cx="1296144" cy="589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015880" y="2492897"/>
            <a:ext cx="1296144" cy="589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47" idx="3"/>
            <a:endCxn id="49" idx="1"/>
          </p:cNvCxnSpPr>
          <p:nvPr/>
        </p:nvCxnSpPr>
        <p:spPr>
          <a:xfrm flipV="1">
            <a:off x="3575720" y="2787825"/>
            <a:ext cx="1440160" cy="619752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7" idx="3"/>
            <a:endCxn id="48" idx="1"/>
          </p:cNvCxnSpPr>
          <p:nvPr/>
        </p:nvCxnSpPr>
        <p:spPr>
          <a:xfrm>
            <a:off x="3575720" y="3407577"/>
            <a:ext cx="1440160" cy="73460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065848" y="2579541"/>
            <a:ext cx="1368152" cy="4733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 적금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34964" y="1436252"/>
            <a:ext cx="1728786" cy="47986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뱅킹</a:t>
            </a:r>
            <a:endParaRPr lang="ko-KR" altLang="en-US" sz="2000" b="1" dirty="0"/>
          </a:p>
        </p:txBody>
      </p:sp>
      <p:sp>
        <p:nvSpPr>
          <p:cNvPr id="54" name="직사각형 53"/>
          <p:cNvSpPr/>
          <p:nvPr/>
        </p:nvSpPr>
        <p:spPr>
          <a:xfrm>
            <a:off x="5217779" y="1861778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예금해지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3434000" y="2120703"/>
            <a:ext cx="1783779" cy="695519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33" idx="1"/>
          </p:cNvCxnSpPr>
          <p:nvPr/>
        </p:nvCxnSpPr>
        <p:spPr>
          <a:xfrm>
            <a:off x="3434000" y="2816222"/>
            <a:ext cx="1780985" cy="760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214985" y="2564904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만기 해지계좌 조회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65848" y="3495237"/>
            <a:ext cx="1368152" cy="509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 관리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714570" y="3250502"/>
            <a:ext cx="256678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출금 계좌 관리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714570" y="3825064"/>
            <a:ext cx="256678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 한도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701820" y="4399675"/>
            <a:ext cx="256678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 별명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701820" y="4973244"/>
            <a:ext cx="256678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장기 미사용 제한 해제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701820" y="5546813"/>
            <a:ext cx="256678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거래중지계좌 해제</a:t>
            </a:r>
          </a:p>
        </p:txBody>
      </p:sp>
      <p:cxnSp>
        <p:nvCxnSpPr>
          <p:cNvPr id="47" name="꺾인 연결선 46"/>
          <p:cNvCxnSpPr>
            <a:stCxn id="41" idx="3"/>
            <a:endCxn id="42" idx="1"/>
          </p:cNvCxnSpPr>
          <p:nvPr/>
        </p:nvCxnSpPr>
        <p:spPr>
          <a:xfrm flipV="1">
            <a:off x="3434000" y="3430502"/>
            <a:ext cx="3280570" cy="319649"/>
          </a:xfrm>
          <a:prstGeom prst="bentConnector3">
            <a:avLst>
              <a:gd name="adj1" fmla="val 4211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1" idx="3"/>
            <a:endCxn id="43" idx="1"/>
          </p:cNvCxnSpPr>
          <p:nvPr/>
        </p:nvCxnSpPr>
        <p:spPr>
          <a:xfrm>
            <a:off x="3434000" y="3750151"/>
            <a:ext cx="3280570" cy="254913"/>
          </a:xfrm>
          <a:prstGeom prst="bentConnector3">
            <a:avLst>
              <a:gd name="adj1" fmla="val 4211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1" idx="3"/>
            <a:endCxn id="44" idx="1"/>
          </p:cNvCxnSpPr>
          <p:nvPr/>
        </p:nvCxnSpPr>
        <p:spPr>
          <a:xfrm>
            <a:off x="3434000" y="3750151"/>
            <a:ext cx="3267820" cy="829524"/>
          </a:xfrm>
          <a:prstGeom prst="bentConnector3">
            <a:avLst>
              <a:gd name="adj1" fmla="val 4236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1" idx="3"/>
            <a:endCxn id="45" idx="1"/>
          </p:cNvCxnSpPr>
          <p:nvPr/>
        </p:nvCxnSpPr>
        <p:spPr>
          <a:xfrm>
            <a:off x="3434000" y="3750151"/>
            <a:ext cx="3267820" cy="1403093"/>
          </a:xfrm>
          <a:prstGeom prst="bentConnector3">
            <a:avLst>
              <a:gd name="adj1" fmla="val 4236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1" idx="3"/>
            <a:endCxn id="46" idx="1"/>
          </p:cNvCxnSpPr>
          <p:nvPr/>
        </p:nvCxnSpPr>
        <p:spPr>
          <a:xfrm>
            <a:off x="3434000" y="3750151"/>
            <a:ext cx="3267820" cy="1976662"/>
          </a:xfrm>
          <a:prstGeom prst="bentConnector3">
            <a:avLst>
              <a:gd name="adj1" fmla="val 4236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0" name="타원 39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>
              <a:stCxn id="40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8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4727849" y="2276873"/>
            <a:ext cx="1482189" cy="376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입출금 통장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757451" y="3122777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정기예금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63750" y="3075587"/>
            <a:ext cx="1278221" cy="425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27848" y="3870682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B3392-145E-49D9-9E53-5D9B634F1EFE}"/>
              </a:ext>
            </a:extLst>
          </p:cNvPr>
          <p:cNvSpPr/>
          <p:nvPr/>
        </p:nvSpPr>
        <p:spPr>
          <a:xfrm>
            <a:off x="6915711" y="3113559"/>
            <a:ext cx="1100672" cy="3806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9DC69E-7B9F-4BAA-9EDB-71299ED2E69A}"/>
              </a:ext>
            </a:extLst>
          </p:cNvPr>
          <p:cNvSpPr/>
          <p:nvPr/>
        </p:nvSpPr>
        <p:spPr>
          <a:xfrm>
            <a:off x="7431442" y="434908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CAABB-F96F-40C8-942B-5B68ED1FEE92}"/>
              </a:ext>
            </a:extLst>
          </p:cNvPr>
          <p:cNvSpPr/>
          <p:nvPr/>
        </p:nvSpPr>
        <p:spPr>
          <a:xfrm>
            <a:off x="9163537" y="3108501"/>
            <a:ext cx="1612983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851C0-BB28-464F-8FB4-B71015DD7AA4}"/>
              </a:ext>
            </a:extLst>
          </p:cNvPr>
          <p:cNvSpPr/>
          <p:nvPr/>
        </p:nvSpPr>
        <p:spPr>
          <a:xfrm>
            <a:off x="9121909" y="4349083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35E394-A280-4F83-86E4-54F1CCD9E882}"/>
              </a:ext>
            </a:extLst>
          </p:cNvPr>
          <p:cNvSpPr/>
          <p:nvPr/>
        </p:nvSpPr>
        <p:spPr>
          <a:xfrm>
            <a:off x="10732266" y="4349082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28" name="꺾인 연결선 27"/>
          <p:cNvCxnSpPr>
            <a:stCxn id="26" idx="3"/>
            <a:endCxn id="24" idx="1"/>
          </p:cNvCxnSpPr>
          <p:nvPr/>
        </p:nvCxnSpPr>
        <p:spPr>
          <a:xfrm flipV="1">
            <a:off x="3341971" y="2465107"/>
            <a:ext cx="1385878" cy="82319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5" idx="3"/>
            <a:endCxn id="10" idx="1"/>
          </p:cNvCxnSpPr>
          <p:nvPr/>
        </p:nvCxnSpPr>
        <p:spPr>
          <a:xfrm>
            <a:off x="6239637" y="3302777"/>
            <a:ext cx="676074" cy="108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3"/>
            <a:endCxn id="13" idx="1"/>
          </p:cNvCxnSpPr>
          <p:nvPr/>
        </p:nvCxnSpPr>
        <p:spPr>
          <a:xfrm>
            <a:off x="8016383" y="3303861"/>
            <a:ext cx="1147154" cy="89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6" idx="3"/>
            <a:endCxn id="25" idx="1"/>
          </p:cNvCxnSpPr>
          <p:nvPr/>
        </p:nvCxnSpPr>
        <p:spPr>
          <a:xfrm>
            <a:off x="3341971" y="3288298"/>
            <a:ext cx="1415480" cy="1447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6" idx="3"/>
            <a:endCxn id="27" idx="1"/>
          </p:cNvCxnSpPr>
          <p:nvPr/>
        </p:nvCxnSpPr>
        <p:spPr>
          <a:xfrm>
            <a:off x="3341971" y="3288298"/>
            <a:ext cx="1385877" cy="76238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4" idx="3"/>
            <a:endCxn id="10" idx="1"/>
          </p:cNvCxnSpPr>
          <p:nvPr/>
        </p:nvCxnSpPr>
        <p:spPr>
          <a:xfrm>
            <a:off x="6210038" y="2465107"/>
            <a:ext cx="705673" cy="83875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27" idx="3"/>
            <a:endCxn id="10" idx="1"/>
          </p:cNvCxnSpPr>
          <p:nvPr/>
        </p:nvCxnSpPr>
        <p:spPr>
          <a:xfrm flipV="1">
            <a:off x="6210034" y="3303861"/>
            <a:ext cx="705677" cy="7468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3" idx="2"/>
            <a:endCxn id="12" idx="1"/>
          </p:cNvCxnSpPr>
          <p:nvPr/>
        </p:nvCxnSpPr>
        <p:spPr>
          <a:xfrm rot="5400000">
            <a:off x="8135297" y="2797154"/>
            <a:ext cx="1130879" cy="2538587"/>
          </a:xfrm>
          <a:prstGeom prst="bentConnector4">
            <a:avLst>
              <a:gd name="adj1" fmla="val 37496"/>
              <a:gd name="adj2" fmla="val 112643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2" idx="3"/>
            <a:endCxn id="39" idx="1"/>
          </p:cNvCxnSpPr>
          <p:nvPr/>
        </p:nvCxnSpPr>
        <p:spPr>
          <a:xfrm flipV="1">
            <a:off x="8193678" y="4631886"/>
            <a:ext cx="9282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39" idx="3"/>
            <a:endCxn id="66" idx="1"/>
          </p:cNvCxnSpPr>
          <p:nvPr/>
        </p:nvCxnSpPr>
        <p:spPr>
          <a:xfrm flipV="1">
            <a:off x="9884145" y="4631885"/>
            <a:ext cx="84812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0" name="타원 39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0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4727849" y="2276873"/>
            <a:ext cx="1482189" cy="376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신용대출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63750" y="3075587"/>
            <a:ext cx="1278221" cy="425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27848" y="3870682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담보대출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B3392-145E-49D9-9E53-5D9B634F1EFE}"/>
              </a:ext>
            </a:extLst>
          </p:cNvPr>
          <p:cNvSpPr/>
          <p:nvPr/>
        </p:nvSpPr>
        <p:spPr>
          <a:xfrm>
            <a:off x="6915711" y="3113559"/>
            <a:ext cx="1100672" cy="3806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9DC69E-7B9F-4BAA-9EDB-71299ED2E69A}"/>
              </a:ext>
            </a:extLst>
          </p:cNvPr>
          <p:cNvSpPr/>
          <p:nvPr/>
        </p:nvSpPr>
        <p:spPr>
          <a:xfrm>
            <a:off x="7431442" y="434908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CAABB-F96F-40C8-942B-5B68ED1FEE92}"/>
              </a:ext>
            </a:extLst>
          </p:cNvPr>
          <p:cNvSpPr/>
          <p:nvPr/>
        </p:nvSpPr>
        <p:spPr>
          <a:xfrm>
            <a:off x="9163537" y="3108501"/>
            <a:ext cx="1612983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851C0-BB28-464F-8FB4-B71015DD7AA4}"/>
              </a:ext>
            </a:extLst>
          </p:cNvPr>
          <p:cNvSpPr/>
          <p:nvPr/>
        </p:nvSpPr>
        <p:spPr>
          <a:xfrm>
            <a:off x="9121909" y="4349083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35E394-A280-4F83-86E4-54F1CCD9E882}"/>
              </a:ext>
            </a:extLst>
          </p:cNvPr>
          <p:cNvSpPr/>
          <p:nvPr/>
        </p:nvSpPr>
        <p:spPr>
          <a:xfrm>
            <a:off x="10732266" y="4349082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28" name="꺾인 연결선 27"/>
          <p:cNvCxnSpPr>
            <a:stCxn id="26" idx="3"/>
            <a:endCxn id="24" idx="1"/>
          </p:cNvCxnSpPr>
          <p:nvPr/>
        </p:nvCxnSpPr>
        <p:spPr>
          <a:xfrm flipV="1">
            <a:off x="3341971" y="2511349"/>
            <a:ext cx="1385878" cy="77694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3"/>
            <a:endCxn id="13" idx="1"/>
          </p:cNvCxnSpPr>
          <p:nvPr/>
        </p:nvCxnSpPr>
        <p:spPr>
          <a:xfrm>
            <a:off x="8016383" y="3303861"/>
            <a:ext cx="1147154" cy="89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6" idx="3"/>
            <a:endCxn id="27" idx="1"/>
          </p:cNvCxnSpPr>
          <p:nvPr/>
        </p:nvCxnSpPr>
        <p:spPr>
          <a:xfrm>
            <a:off x="3341971" y="3288298"/>
            <a:ext cx="1385877" cy="76238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4" idx="3"/>
            <a:endCxn id="10" idx="1"/>
          </p:cNvCxnSpPr>
          <p:nvPr/>
        </p:nvCxnSpPr>
        <p:spPr>
          <a:xfrm>
            <a:off x="6210038" y="2511349"/>
            <a:ext cx="705673" cy="79251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27" idx="3"/>
            <a:endCxn id="10" idx="1"/>
          </p:cNvCxnSpPr>
          <p:nvPr/>
        </p:nvCxnSpPr>
        <p:spPr>
          <a:xfrm flipV="1">
            <a:off x="6210034" y="3303861"/>
            <a:ext cx="705677" cy="7468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3" idx="2"/>
            <a:endCxn id="12" idx="1"/>
          </p:cNvCxnSpPr>
          <p:nvPr/>
        </p:nvCxnSpPr>
        <p:spPr>
          <a:xfrm rot="5400000">
            <a:off x="8135297" y="2797154"/>
            <a:ext cx="1130879" cy="2538587"/>
          </a:xfrm>
          <a:prstGeom prst="bentConnector4">
            <a:avLst>
              <a:gd name="adj1" fmla="val 37496"/>
              <a:gd name="adj2" fmla="val 112643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2" idx="3"/>
            <a:endCxn id="39" idx="1"/>
          </p:cNvCxnSpPr>
          <p:nvPr/>
        </p:nvCxnSpPr>
        <p:spPr>
          <a:xfrm flipV="1">
            <a:off x="8193678" y="4631886"/>
            <a:ext cx="9282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39" idx="3"/>
            <a:endCxn id="66" idx="1"/>
          </p:cNvCxnSpPr>
          <p:nvPr/>
        </p:nvCxnSpPr>
        <p:spPr>
          <a:xfrm flipV="1">
            <a:off x="9884145" y="4631885"/>
            <a:ext cx="84812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0" name="타원 39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0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32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-96688" y="260648"/>
            <a:ext cx="12457384" cy="6263977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411A10-2E34-453B-95EA-538F8E41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411628"/>
            <a:ext cx="7776864" cy="3347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2291173" y="4759611"/>
            <a:ext cx="7918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인터넷 뱅킹의 사용량이 증가 하지만 국내 이용할 수 있는 인터넷은행은 카카오뱅크와 </a:t>
            </a:r>
            <a:r>
              <a:rPr lang="en-US" altLang="ko-KR" sz="1600" dirty="0"/>
              <a:t>k</a:t>
            </a:r>
            <a:r>
              <a:rPr lang="ko-KR" altLang="en-US" sz="1600" dirty="0"/>
              <a:t>뱅크 단 두개이며 제공되는 금융상품들이 많지 않다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sz="1600" dirty="0"/>
          </a:p>
          <a:p>
            <a:r>
              <a:rPr lang="ko-KR" altLang="en-US" sz="1600" dirty="0"/>
              <a:t>팀이 개발하는 인터넷 뱅킹은 다양한 금융상품과 </a:t>
            </a:r>
            <a:r>
              <a:rPr lang="ko-KR" altLang="en-US" sz="1600" dirty="0" err="1"/>
              <a:t>뱅킹서비스를</a:t>
            </a:r>
            <a:r>
              <a:rPr lang="ko-KR" altLang="en-US" sz="1600" dirty="0"/>
              <a:t> 제공한다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sz="1600" dirty="0"/>
          </a:p>
          <a:p>
            <a:r>
              <a:rPr lang="en-US" sz="1600" dirty="0"/>
              <a:t>https://www.hankookilbo.com/News/Read/201909101226020539</a:t>
            </a:r>
          </a:p>
        </p:txBody>
      </p:sp>
    </p:spTree>
    <p:extLst>
      <p:ext uri="{BB962C8B-B14F-4D97-AF65-F5344CB8AC3E}">
        <p14:creationId xmlns:p14="http://schemas.microsoft.com/office/powerpoint/2010/main" val="17572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4727849" y="2276873"/>
            <a:ext cx="1482189" cy="376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국내 펀드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63750" y="3075587"/>
            <a:ext cx="1278221" cy="425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27848" y="3870682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해외펀드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B3392-145E-49D9-9E53-5D9B634F1EFE}"/>
              </a:ext>
            </a:extLst>
          </p:cNvPr>
          <p:cNvSpPr/>
          <p:nvPr/>
        </p:nvSpPr>
        <p:spPr>
          <a:xfrm>
            <a:off x="6915711" y="3113559"/>
            <a:ext cx="1100672" cy="3806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9DC69E-7B9F-4BAA-9EDB-71299ED2E69A}"/>
              </a:ext>
            </a:extLst>
          </p:cNvPr>
          <p:cNvSpPr/>
          <p:nvPr/>
        </p:nvSpPr>
        <p:spPr>
          <a:xfrm>
            <a:off x="7431442" y="434908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CAABB-F96F-40C8-942B-5B68ED1FEE92}"/>
              </a:ext>
            </a:extLst>
          </p:cNvPr>
          <p:cNvSpPr/>
          <p:nvPr/>
        </p:nvSpPr>
        <p:spPr>
          <a:xfrm>
            <a:off x="9163537" y="3108501"/>
            <a:ext cx="1612983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851C0-BB28-464F-8FB4-B71015DD7AA4}"/>
              </a:ext>
            </a:extLst>
          </p:cNvPr>
          <p:cNvSpPr/>
          <p:nvPr/>
        </p:nvSpPr>
        <p:spPr>
          <a:xfrm>
            <a:off x="9121909" y="4349083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35E394-A280-4F83-86E4-54F1CCD9E882}"/>
              </a:ext>
            </a:extLst>
          </p:cNvPr>
          <p:cNvSpPr/>
          <p:nvPr/>
        </p:nvSpPr>
        <p:spPr>
          <a:xfrm>
            <a:off x="10732266" y="4349082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28" name="꺾인 연결선 27"/>
          <p:cNvCxnSpPr>
            <a:stCxn id="26" idx="3"/>
            <a:endCxn id="24" idx="1"/>
          </p:cNvCxnSpPr>
          <p:nvPr/>
        </p:nvCxnSpPr>
        <p:spPr>
          <a:xfrm flipV="1">
            <a:off x="3341971" y="2511349"/>
            <a:ext cx="1385878" cy="77694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3"/>
            <a:endCxn id="13" idx="1"/>
          </p:cNvCxnSpPr>
          <p:nvPr/>
        </p:nvCxnSpPr>
        <p:spPr>
          <a:xfrm>
            <a:off x="8016383" y="3303861"/>
            <a:ext cx="1147154" cy="89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6" idx="3"/>
            <a:endCxn id="27" idx="1"/>
          </p:cNvCxnSpPr>
          <p:nvPr/>
        </p:nvCxnSpPr>
        <p:spPr>
          <a:xfrm>
            <a:off x="3341971" y="3288298"/>
            <a:ext cx="1385877" cy="76238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4" idx="3"/>
            <a:endCxn id="10" idx="1"/>
          </p:cNvCxnSpPr>
          <p:nvPr/>
        </p:nvCxnSpPr>
        <p:spPr>
          <a:xfrm>
            <a:off x="6210038" y="2511349"/>
            <a:ext cx="705673" cy="79251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27" idx="3"/>
            <a:endCxn id="10" idx="1"/>
          </p:cNvCxnSpPr>
          <p:nvPr/>
        </p:nvCxnSpPr>
        <p:spPr>
          <a:xfrm flipV="1">
            <a:off x="6210034" y="3303861"/>
            <a:ext cx="705677" cy="7468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3" idx="2"/>
            <a:endCxn id="12" idx="1"/>
          </p:cNvCxnSpPr>
          <p:nvPr/>
        </p:nvCxnSpPr>
        <p:spPr>
          <a:xfrm rot="5400000">
            <a:off x="8135297" y="2797154"/>
            <a:ext cx="1130879" cy="2538587"/>
          </a:xfrm>
          <a:prstGeom prst="bentConnector4">
            <a:avLst>
              <a:gd name="adj1" fmla="val 37496"/>
              <a:gd name="adj2" fmla="val 112643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2" idx="3"/>
            <a:endCxn id="39" idx="1"/>
          </p:cNvCxnSpPr>
          <p:nvPr/>
        </p:nvCxnSpPr>
        <p:spPr>
          <a:xfrm flipV="1">
            <a:off x="8193678" y="4631886"/>
            <a:ext cx="9282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39" idx="3"/>
            <a:endCxn id="66" idx="1"/>
          </p:cNvCxnSpPr>
          <p:nvPr/>
        </p:nvCxnSpPr>
        <p:spPr>
          <a:xfrm flipV="1">
            <a:off x="9884145" y="4631885"/>
            <a:ext cx="84812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0" name="타원 39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0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3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endParaRPr lang="ko-KR" altLang="en-US" sz="2000" b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8" name="타원 37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stCxn id="38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4727848" y="2378924"/>
            <a:ext cx="1872208" cy="6558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749316" y="4363016"/>
            <a:ext cx="1850740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공과금예약납부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63748" y="3059993"/>
            <a:ext cx="1295947" cy="440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607410" y="221058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납부내역 조회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607410" y="4862894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납부 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607410" y="3996710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납부번호 조회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607410" y="291867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 납부 </a:t>
            </a:r>
          </a:p>
        </p:txBody>
      </p:sp>
      <p:cxnSp>
        <p:nvCxnSpPr>
          <p:cNvPr id="35" name="꺾인 연결선 34"/>
          <p:cNvCxnSpPr>
            <a:stCxn id="26" idx="3"/>
            <a:endCxn id="25" idx="1"/>
          </p:cNvCxnSpPr>
          <p:nvPr/>
        </p:nvCxnSpPr>
        <p:spPr>
          <a:xfrm>
            <a:off x="3359695" y="3280216"/>
            <a:ext cx="1389621" cy="137709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6" idx="3"/>
            <a:endCxn id="24" idx="1"/>
          </p:cNvCxnSpPr>
          <p:nvPr/>
        </p:nvCxnSpPr>
        <p:spPr>
          <a:xfrm flipV="1">
            <a:off x="3359695" y="2706851"/>
            <a:ext cx="1368153" cy="57336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5" idx="3"/>
            <a:endCxn id="16" idx="1"/>
          </p:cNvCxnSpPr>
          <p:nvPr/>
        </p:nvCxnSpPr>
        <p:spPr>
          <a:xfrm>
            <a:off x="6600056" y="4657315"/>
            <a:ext cx="1007354" cy="38873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5" idx="3"/>
            <a:endCxn id="17" idx="1"/>
          </p:cNvCxnSpPr>
          <p:nvPr/>
        </p:nvCxnSpPr>
        <p:spPr>
          <a:xfrm flipV="1">
            <a:off x="6600056" y="4179863"/>
            <a:ext cx="1007354" cy="47745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4" idx="3"/>
            <a:endCxn id="15" idx="1"/>
          </p:cNvCxnSpPr>
          <p:nvPr/>
        </p:nvCxnSpPr>
        <p:spPr>
          <a:xfrm flipV="1">
            <a:off x="6600056" y="2393741"/>
            <a:ext cx="1007354" cy="31311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4" idx="3"/>
            <a:endCxn id="39" idx="1"/>
          </p:cNvCxnSpPr>
          <p:nvPr/>
        </p:nvCxnSpPr>
        <p:spPr>
          <a:xfrm>
            <a:off x="6600056" y="2706851"/>
            <a:ext cx="1007354" cy="39498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9" name="직사각형 38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endParaRPr lang="ko-KR" altLang="en-US" sz="2000" b="1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2" name="타원 41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>
              <a:stCxn id="42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63750" y="3083892"/>
            <a:ext cx="1295946" cy="416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지로납부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71864" y="2132856"/>
            <a:ext cx="1702705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지로요금 납부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71864" y="3074592"/>
            <a:ext cx="1486681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전기요금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871864" y="3810887"/>
            <a:ext cx="1765690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지로자동이체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391403" y="2084557"/>
            <a:ext cx="2286726" cy="4598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</a:t>
            </a:r>
            <a:r>
              <a:rPr lang="en-US" altLang="ko-KR" dirty="0">
                <a:solidFill>
                  <a:schemeClr val="tx1"/>
                </a:solidFill>
              </a:rPr>
              <a:t>(7</a:t>
            </a:r>
            <a:r>
              <a:rPr lang="ko-KR" altLang="en-US" dirty="0">
                <a:solidFill>
                  <a:schemeClr val="tx1"/>
                </a:solidFill>
              </a:rPr>
              <a:t>자리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356713" y="3096779"/>
            <a:ext cx="1156907" cy="3815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0477068" y="3970707"/>
            <a:ext cx="916871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40378" y="3944081"/>
            <a:ext cx="1276623" cy="3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23658" y="3970391"/>
            <a:ext cx="1185400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134807" y="4772158"/>
            <a:ext cx="1260120" cy="3552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072954" y="4748650"/>
            <a:ext cx="2104961" cy="402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ko-KR" altLang="en-US" dirty="0">
                <a:solidFill>
                  <a:schemeClr val="tx1"/>
                </a:solidFill>
              </a:rPr>
              <a:t>인증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140442" y="5785598"/>
            <a:ext cx="1260120" cy="307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9" idx="3"/>
            <a:endCxn id="10" idx="1"/>
          </p:cNvCxnSpPr>
          <p:nvPr/>
        </p:nvCxnSpPr>
        <p:spPr>
          <a:xfrm flipV="1">
            <a:off x="3359696" y="2316009"/>
            <a:ext cx="1512168" cy="97615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9" idx="3"/>
            <a:endCxn id="11" idx="1"/>
          </p:cNvCxnSpPr>
          <p:nvPr/>
        </p:nvCxnSpPr>
        <p:spPr>
          <a:xfrm flipV="1">
            <a:off x="3359696" y="3285532"/>
            <a:ext cx="1512168" cy="663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9" idx="3"/>
            <a:endCxn id="12" idx="1"/>
          </p:cNvCxnSpPr>
          <p:nvPr/>
        </p:nvCxnSpPr>
        <p:spPr>
          <a:xfrm>
            <a:off x="3359696" y="3292165"/>
            <a:ext cx="1512168" cy="8130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0" idx="3"/>
            <a:endCxn id="13" idx="1"/>
          </p:cNvCxnSpPr>
          <p:nvPr/>
        </p:nvCxnSpPr>
        <p:spPr>
          <a:xfrm flipV="1">
            <a:off x="6574569" y="2314497"/>
            <a:ext cx="816835" cy="151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1" idx="3"/>
            <a:endCxn id="50" idx="1"/>
          </p:cNvCxnSpPr>
          <p:nvPr/>
        </p:nvCxnSpPr>
        <p:spPr>
          <a:xfrm>
            <a:off x="6358545" y="3285532"/>
            <a:ext cx="998168" cy="20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3"/>
            <a:endCxn id="54" idx="1"/>
          </p:cNvCxnSpPr>
          <p:nvPr/>
        </p:nvCxnSpPr>
        <p:spPr>
          <a:xfrm>
            <a:off x="6637554" y="4105186"/>
            <a:ext cx="502824" cy="881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2" idx="3"/>
            <a:endCxn id="72" idx="1"/>
          </p:cNvCxnSpPr>
          <p:nvPr/>
        </p:nvCxnSpPr>
        <p:spPr>
          <a:xfrm>
            <a:off x="6637554" y="4105186"/>
            <a:ext cx="497253" cy="84461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2" idx="3"/>
            <a:endCxn id="91" idx="1"/>
          </p:cNvCxnSpPr>
          <p:nvPr/>
        </p:nvCxnSpPr>
        <p:spPr>
          <a:xfrm>
            <a:off x="6637554" y="4105186"/>
            <a:ext cx="502888" cy="18342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4" idx="3"/>
            <a:endCxn id="55" idx="1"/>
          </p:cNvCxnSpPr>
          <p:nvPr/>
        </p:nvCxnSpPr>
        <p:spPr>
          <a:xfrm>
            <a:off x="8417001" y="4114000"/>
            <a:ext cx="406657" cy="354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55" idx="3"/>
            <a:endCxn id="53" idx="1"/>
          </p:cNvCxnSpPr>
          <p:nvPr/>
        </p:nvCxnSpPr>
        <p:spPr>
          <a:xfrm>
            <a:off x="10009058" y="4117540"/>
            <a:ext cx="468010" cy="31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72" idx="3"/>
            <a:endCxn id="76" idx="1"/>
          </p:cNvCxnSpPr>
          <p:nvPr/>
        </p:nvCxnSpPr>
        <p:spPr>
          <a:xfrm flipV="1">
            <a:off x="8394927" y="4949798"/>
            <a:ext cx="67802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endParaRPr lang="ko-KR" altLang="en-US" sz="20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7" name="타원 26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7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4135955" y="2285383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환경개선 부담금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40966" y="3138990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세외수입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13539" y="4152407"/>
            <a:ext cx="199856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상하수도 요금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599450" y="228105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744072" y="228191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599450" y="3132520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743298" y="3131162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688288" y="4149080"/>
            <a:ext cx="1224136" cy="359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743298" y="4149079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53321" y="3088509"/>
            <a:ext cx="1260000" cy="453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</a:p>
        </p:txBody>
      </p:sp>
      <p:cxnSp>
        <p:nvCxnSpPr>
          <p:cNvPr id="36" name="꺾인 연결선 35"/>
          <p:cNvCxnSpPr>
            <a:stCxn id="15" idx="3"/>
            <a:endCxn id="29" idx="1"/>
          </p:cNvCxnSpPr>
          <p:nvPr/>
        </p:nvCxnSpPr>
        <p:spPr>
          <a:xfrm flipV="1">
            <a:off x="3313321" y="2465383"/>
            <a:ext cx="822634" cy="85007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5" idx="3"/>
            <a:endCxn id="30" idx="1"/>
          </p:cNvCxnSpPr>
          <p:nvPr/>
        </p:nvCxnSpPr>
        <p:spPr>
          <a:xfrm>
            <a:off x="3313321" y="3315456"/>
            <a:ext cx="827645" cy="353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5" idx="3"/>
            <a:endCxn id="33" idx="1"/>
          </p:cNvCxnSpPr>
          <p:nvPr/>
        </p:nvCxnSpPr>
        <p:spPr>
          <a:xfrm>
            <a:off x="3313321" y="3315456"/>
            <a:ext cx="800218" cy="101695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9" idx="3"/>
            <a:endCxn id="40" idx="1"/>
          </p:cNvCxnSpPr>
          <p:nvPr/>
        </p:nvCxnSpPr>
        <p:spPr>
          <a:xfrm flipV="1">
            <a:off x="6112102" y="2461917"/>
            <a:ext cx="631970" cy="346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0" idx="3"/>
            <a:endCxn id="38" idx="1"/>
          </p:cNvCxnSpPr>
          <p:nvPr/>
        </p:nvCxnSpPr>
        <p:spPr>
          <a:xfrm flipV="1">
            <a:off x="7916192" y="2461054"/>
            <a:ext cx="683258" cy="8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0" idx="3"/>
            <a:endCxn id="46" idx="1"/>
          </p:cNvCxnSpPr>
          <p:nvPr/>
        </p:nvCxnSpPr>
        <p:spPr>
          <a:xfrm flipV="1">
            <a:off x="6117113" y="3311162"/>
            <a:ext cx="626185" cy="782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6" idx="3"/>
            <a:endCxn id="45" idx="1"/>
          </p:cNvCxnSpPr>
          <p:nvPr/>
        </p:nvCxnSpPr>
        <p:spPr>
          <a:xfrm>
            <a:off x="7915418" y="3311162"/>
            <a:ext cx="684032" cy="135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3" idx="3"/>
            <a:endCxn id="48" idx="1"/>
          </p:cNvCxnSpPr>
          <p:nvPr/>
        </p:nvCxnSpPr>
        <p:spPr>
          <a:xfrm flipV="1">
            <a:off x="6112102" y="4329079"/>
            <a:ext cx="631196" cy="332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8" idx="3"/>
            <a:endCxn id="47" idx="1"/>
          </p:cNvCxnSpPr>
          <p:nvPr/>
        </p:nvCxnSpPr>
        <p:spPr>
          <a:xfrm>
            <a:off x="7915418" y="4329079"/>
            <a:ext cx="77287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5" name="직사각형 34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endParaRPr lang="ko-KR" altLang="en-US" sz="2000" b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7" name="타원 36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stCxn id="37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2063750" y="3093175"/>
            <a:ext cx="1260000" cy="484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21713" y="2204865"/>
            <a:ext cx="1094167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631223" y="1794739"/>
            <a:ext cx="1544897" cy="4338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89870" y="2792485"/>
            <a:ext cx="1318455" cy="346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408368" y="1758999"/>
            <a:ext cx="1152128" cy="50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919764" y="4126765"/>
            <a:ext cx="109416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597750" y="1822207"/>
            <a:ext cx="1162546" cy="382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698510" y="4115054"/>
            <a:ext cx="1641692" cy="3976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교통범칙금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698510" y="4960082"/>
            <a:ext cx="1641692" cy="4807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검찰벌과금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44" idx="3"/>
            <a:endCxn id="49" idx="1"/>
          </p:cNvCxnSpPr>
          <p:nvPr/>
        </p:nvCxnSpPr>
        <p:spPr>
          <a:xfrm flipV="1">
            <a:off x="3323750" y="2391839"/>
            <a:ext cx="597963" cy="94376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4" idx="3"/>
            <a:endCxn id="53" idx="1"/>
          </p:cNvCxnSpPr>
          <p:nvPr/>
        </p:nvCxnSpPr>
        <p:spPr>
          <a:xfrm>
            <a:off x="3323750" y="3335604"/>
            <a:ext cx="596014" cy="9711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49" idx="3"/>
            <a:endCxn id="50" idx="1"/>
          </p:cNvCxnSpPr>
          <p:nvPr/>
        </p:nvCxnSpPr>
        <p:spPr>
          <a:xfrm flipV="1">
            <a:off x="5015880" y="2011647"/>
            <a:ext cx="615343" cy="38019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49" idx="3"/>
            <a:endCxn id="51" idx="1"/>
          </p:cNvCxnSpPr>
          <p:nvPr/>
        </p:nvCxnSpPr>
        <p:spPr>
          <a:xfrm>
            <a:off x="5015880" y="2391839"/>
            <a:ext cx="673990" cy="573874"/>
          </a:xfrm>
          <a:prstGeom prst="bentConnector3">
            <a:avLst>
              <a:gd name="adj1" fmla="val 45478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0" idx="3"/>
            <a:endCxn id="55" idx="1"/>
          </p:cNvCxnSpPr>
          <p:nvPr/>
        </p:nvCxnSpPr>
        <p:spPr>
          <a:xfrm>
            <a:off x="7176120" y="2011647"/>
            <a:ext cx="421630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55" idx="3"/>
            <a:endCxn id="52" idx="1"/>
          </p:cNvCxnSpPr>
          <p:nvPr/>
        </p:nvCxnSpPr>
        <p:spPr>
          <a:xfrm flipV="1">
            <a:off x="8760296" y="2011647"/>
            <a:ext cx="648072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408368" y="2713065"/>
            <a:ext cx="1152128" cy="50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7597750" y="2776273"/>
            <a:ext cx="1162546" cy="382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81" name="꺾인 연결선 80"/>
          <p:cNvCxnSpPr>
            <a:stCxn id="51" idx="3"/>
            <a:endCxn id="80" idx="1"/>
          </p:cNvCxnSpPr>
          <p:nvPr/>
        </p:nvCxnSpPr>
        <p:spPr>
          <a:xfrm>
            <a:off x="7008325" y="2965713"/>
            <a:ext cx="589425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80" idx="3"/>
            <a:endCxn id="79" idx="1"/>
          </p:cNvCxnSpPr>
          <p:nvPr/>
        </p:nvCxnSpPr>
        <p:spPr>
          <a:xfrm flipV="1">
            <a:off x="8760296" y="2965713"/>
            <a:ext cx="648072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600267" y="4091118"/>
            <a:ext cx="1152128" cy="443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7860053" y="4122567"/>
            <a:ext cx="1162546" cy="382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85" name="꺾인 연결선 84"/>
          <p:cNvCxnSpPr>
            <a:stCxn id="56" idx="3"/>
            <a:endCxn id="84" idx="1"/>
          </p:cNvCxnSpPr>
          <p:nvPr/>
        </p:nvCxnSpPr>
        <p:spPr>
          <a:xfrm flipV="1">
            <a:off x="7340202" y="4313896"/>
            <a:ext cx="51985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4" idx="3"/>
            <a:endCxn id="83" idx="1"/>
          </p:cNvCxnSpPr>
          <p:nvPr/>
        </p:nvCxnSpPr>
        <p:spPr>
          <a:xfrm flipV="1">
            <a:off x="9022599" y="4313107"/>
            <a:ext cx="577668" cy="7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9600267" y="4946920"/>
            <a:ext cx="1152128" cy="50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789649" y="5010128"/>
            <a:ext cx="1162546" cy="382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89" name="꺾인 연결선 88"/>
          <p:cNvCxnSpPr>
            <a:stCxn id="57" idx="3"/>
            <a:endCxn id="88" idx="1"/>
          </p:cNvCxnSpPr>
          <p:nvPr/>
        </p:nvCxnSpPr>
        <p:spPr>
          <a:xfrm>
            <a:off x="7340202" y="5200456"/>
            <a:ext cx="449447" cy="100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8" idx="3"/>
            <a:endCxn id="87" idx="1"/>
          </p:cNvCxnSpPr>
          <p:nvPr/>
        </p:nvCxnSpPr>
        <p:spPr>
          <a:xfrm flipV="1">
            <a:off x="8952195" y="5199568"/>
            <a:ext cx="648072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53" idx="3"/>
            <a:endCxn id="56" idx="1"/>
          </p:cNvCxnSpPr>
          <p:nvPr/>
        </p:nvCxnSpPr>
        <p:spPr>
          <a:xfrm>
            <a:off x="5013931" y="4306765"/>
            <a:ext cx="684579" cy="713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53" idx="3"/>
            <a:endCxn id="57" idx="1"/>
          </p:cNvCxnSpPr>
          <p:nvPr/>
        </p:nvCxnSpPr>
        <p:spPr>
          <a:xfrm>
            <a:off x="5013931" y="4306765"/>
            <a:ext cx="684579" cy="89369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사용자관리</a:t>
            </a:r>
            <a:endParaRPr lang="ko-KR" altLang="en-US" sz="20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9" name="타원 28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stCxn id="29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63552" y="3078667"/>
            <a:ext cx="1403344" cy="6216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44148" y="2054927"/>
            <a:ext cx="1382780" cy="598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34876" y="3576776"/>
            <a:ext cx="2381486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입금불능연락처 변경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34877" y="4929000"/>
            <a:ext cx="3089317" cy="535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은행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개인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신용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정보수집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이용 제공 동의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35322" y="2172771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추가인증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272299" y="216886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정보변경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397083" y="2054927"/>
            <a:ext cx="1141362" cy="581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40216" y="328498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040216" y="400510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923190" y="328502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116544" y="4930136"/>
            <a:ext cx="1659976" cy="534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동의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28" name="꺾인 연결선 27"/>
          <p:cNvCxnSpPr>
            <a:stCxn id="9" idx="3"/>
            <a:endCxn id="10" idx="1"/>
          </p:cNvCxnSpPr>
          <p:nvPr/>
        </p:nvCxnSpPr>
        <p:spPr>
          <a:xfrm>
            <a:off x="3466896" y="3389512"/>
            <a:ext cx="1267981" cy="180732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9" idx="3"/>
            <a:endCxn id="17" idx="1"/>
          </p:cNvCxnSpPr>
          <p:nvPr/>
        </p:nvCxnSpPr>
        <p:spPr>
          <a:xfrm flipV="1">
            <a:off x="3466896" y="2354134"/>
            <a:ext cx="1277252" cy="103537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" idx="3"/>
            <a:endCxn id="18" idx="1"/>
          </p:cNvCxnSpPr>
          <p:nvPr/>
        </p:nvCxnSpPr>
        <p:spPr>
          <a:xfrm>
            <a:off x="3466896" y="3389512"/>
            <a:ext cx="1267980" cy="43927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0" idx="3"/>
            <a:endCxn id="23" idx="1"/>
          </p:cNvCxnSpPr>
          <p:nvPr/>
        </p:nvCxnSpPr>
        <p:spPr>
          <a:xfrm>
            <a:off x="7824194" y="5196841"/>
            <a:ext cx="1292350" cy="56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7" idx="3"/>
            <a:endCxn id="13" idx="1"/>
          </p:cNvCxnSpPr>
          <p:nvPr/>
        </p:nvCxnSpPr>
        <p:spPr>
          <a:xfrm flipV="1">
            <a:off x="6126928" y="2352771"/>
            <a:ext cx="508394" cy="13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3" idx="3"/>
            <a:endCxn id="15" idx="1"/>
          </p:cNvCxnSpPr>
          <p:nvPr/>
        </p:nvCxnSpPr>
        <p:spPr>
          <a:xfrm flipV="1">
            <a:off x="7776684" y="2348860"/>
            <a:ext cx="495615" cy="391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5" idx="3"/>
            <a:endCxn id="16" idx="1"/>
          </p:cNvCxnSpPr>
          <p:nvPr/>
        </p:nvCxnSpPr>
        <p:spPr>
          <a:xfrm flipV="1">
            <a:off x="9413661" y="2345783"/>
            <a:ext cx="983422" cy="307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20" idx="3"/>
            <a:endCxn id="22" idx="1"/>
          </p:cNvCxnSpPr>
          <p:nvPr/>
        </p:nvCxnSpPr>
        <p:spPr>
          <a:xfrm>
            <a:off x="9181578" y="3464984"/>
            <a:ext cx="741612" cy="4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8" idx="3"/>
            <a:endCxn id="21" idx="1"/>
          </p:cNvCxnSpPr>
          <p:nvPr/>
        </p:nvCxnSpPr>
        <p:spPr>
          <a:xfrm>
            <a:off x="7116362" y="3828784"/>
            <a:ext cx="923854" cy="35632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8" idx="3"/>
            <a:endCxn id="20" idx="1"/>
          </p:cNvCxnSpPr>
          <p:nvPr/>
        </p:nvCxnSpPr>
        <p:spPr>
          <a:xfrm flipV="1">
            <a:off x="7116362" y="3464984"/>
            <a:ext cx="923854" cy="3638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085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사용자관리</a:t>
            </a:r>
            <a:endParaRPr lang="ko-KR" altLang="en-US" sz="2000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0" name="타원 29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30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89148" y="3068638"/>
            <a:ext cx="1306885" cy="67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인터넷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뱅킹 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231904" y="1988840"/>
            <a:ext cx="197874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마이메뉴</a:t>
            </a:r>
            <a:r>
              <a:rPr lang="ko-KR" altLang="en-US" dirty="0">
                <a:solidFill>
                  <a:schemeClr val="tx1"/>
                </a:solidFill>
              </a:rPr>
              <a:t> 편집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84432" y="2831183"/>
            <a:ext cx="1141362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33788" y="2719216"/>
            <a:ext cx="1976862" cy="632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장기 </a:t>
            </a:r>
            <a:r>
              <a:rPr lang="ko-KR" altLang="en-US" dirty="0" smtClean="0">
                <a:solidFill>
                  <a:schemeClr val="tx1"/>
                </a:solidFill>
              </a:rPr>
              <a:t>미사용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정지 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861671" y="1970908"/>
            <a:ext cx="1978745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순서 변경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977676" y="2834976"/>
            <a:ext cx="1286676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910871" y="3835768"/>
            <a:ext cx="1409089" cy="5814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1243" y="3929092"/>
            <a:ext cx="1187427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234136" y="3947095"/>
            <a:ext cx="17281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이체한도</a:t>
            </a:r>
            <a:r>
              <a:rPr lang="ko-KR" altLang="en-US" dirty="0">
                <a:solidFill>
                  <a:schemeClr val="tx1"/>
                </a:solidFill>
              </a:rPr>
              <a:t> 감액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34137" y="4857404"/>
            <a:ext cx="252283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530823" y="4687785"/>
            <a:ext cx="1887041" cy="423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신청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530822" y="5447649"/>
            <a:ext cx="1887041" cy="423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조회</a:t>
            </a:r>
          </a:p>
        </p:txBody>
      </p:sp>
      <p:cxnSp>
        <p:nvCxnSpPr>
          <p:cNvPr id="34" name="꺾인 연결선 33"/>
          <p:cNvCxnSpPr>
            <a:stCxn id="9" idx="3"/>
            <a:endCxn id="17" idx="1"/>
          </p:cNvCxnSpPr>
          <p:nvPr/>
        </p:nvCxnSpPr>
        <p:spPr>
          <a:xfrm flipV="1">
            <a:off x="3396033" y="2168840"/>
            <a:ext cx="1835871" cy="123755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9" idx="3"/>
            <a:endCxn id="41" idx="1"/>
          </p:cNvCxnSpPr>
          <p:nvPr/>
        </p:nvCxnSpPr>
        <p:spPr>
          <a:xfrm>
            <a:off x="3396033" y="3406391"/>
            <a:ext cx="1838104" cy="163101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9" idx="3"/>
            <a:endCxn id="31" idx="1"/>
          </p:cNvCxnSpPr>
          <p:nvPr/>
        </p:nvCxnSpPr>
        <p:spPr>
          <a:xfrm flipV="1">
            <a:off x="3396033" y="3035284"/>
            <a:ext cx="1837755" cy="37110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9" idx="3"/>
            <a:endCxn id="40" idx="1"/>
          </p:cNvCxnSpPr>
          <p:nvPr/>
        </p:nvCxnSpPr>
        <p:spPr>
          <a:xfrm>
            <a:off x="3396033" y="3406391"/>
            <a:ext cx="1838103" cy="7207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7" idx="3"/>
            <a:endCxn id="32" idx="1"/>
          </p:cNvCxnSpPr>
          <p:nvPr/>
        </p:nvCxnSpPr>
        <p:spPr>
          <a:xfrm>
            <a:off x="7210649" y="2168840"/>
            <a:ext cx="651022" cy="6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1" idx="3"/>
            <a:endCxn id="33" idx="1"/>
          </p:cNvCxnSpPr>
          <p:nvPr/>
        </p:nvCxnSpPr>
        <p:spPr>
          <a:xfrm flipV="1">
            <a:off x="7210650" y="3032976"/>
            <a:ext cx="767026" cy="230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3" idx="3"/>
            <a:endCxn id="25" idx="1"/>
          </p:cNvCxnSpPr>
          <p:nvPr/>
        </p:nvCxnSpPr>
        <p:spPr>
          <a:xfrm flipV="1">
            <a:off x="9264352" y="3029183"/>
            <a:ext cx="720080" cy="379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0" idx="3"/>
            <a:endCxn id="39" idx="1"/>
          </p:cNvCxnSpPr>
          <p:nvPr/>
        </p:nvCxnSpPr>
        <p:spPr>
          <a:xfrm flipV="1">
            <a:off x="6962328" y="4127092"/>
            <a:ext cx="1058915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39" idx="3"/>
            <a:endCxn id="38" idx="1"/>
          </p:cNvCxnSpPr>
          <p:nvPr/>
        </p:nvCxnSpPr>
        <p:spPr>
          <a:xfrm flipV="1">
            <a:off x="9208670" y="4126482"/>
            <a:ext cx="702201" cy="61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41" idx="3"/>
            <a:endCxn id="44" idx="1"/>
          </p:cNvCxnSpPr>
          <p:nvPr/>
        </p:nvCxnSpPr>
        <p:spPr>
          <a:xfrm>
            <a:off x="7756971" y="5037404"/>
            <a:ext cx="773851" cy="6221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1" idx="3"/>
            <a:endCxn id="43" idx="1"/>
          </p:cNvCxnSpPr>
          <p:nvPr/>
        </p:nvCxnSpPr>
        <p:spPr>
          <a:xfrm flipV="1">
            <a:off x="7756971" y="4899657"/>
            <a:ext cx="773852" cy="13774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653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사용자관리</a:t>
            </a:r>
            <a:endParaRPr lang="ko-KR" altLang="en-US" sz="2000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7" name="타원 26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27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2063552" y="3058800"/>
            <a:ext cx="1368153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42403" y="2251040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출금계좌관리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832389" y="1844824"/>
            <a:ext cx="179200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출금계좌</a:t>
            </a:r>
            <a:r>
              <a:rPr lang="ko-KR" altLang="en-US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832389" y="2528944"/>
            <a:ext cx="179200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출금계좌</a:t>
            </a:r>
            <a:r>
              <a:rPr lang="ko-KR" altLang="en-US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556144" y="3391076"/>
            <a:ext cx="1683872" cy="685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계좌비밀번호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974912" y="3388871"/>
            <a:ext cx="1573203" cy="6983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계좌비밀번호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557383" y="4874745"/>
            <a:ext cx="1858017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계좌순서변경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562689" y="4509120"/>
            <a:ext cx="1266283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562689" y="5263448"/>
            <a:ext cx="1269615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283011" y="3388438"/>
            <a:ext cx="1446791" cy="690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cxnSp>
        <p:nvCxnSpPr>
          <p:cNvPr id="26" name="꺾인 연결선 25"/>
          <p:cNvCxnSpPr>
            <a:stCxn id="28" idx="3"/>
            <a:endCxn id="29" idx="1"/>
          </p:cNvCxnSpPr>
          <p:nvPr/>
        </p:nvCxnSpPr>
        <p:spPr>
          <a:xfrm flipV="1">
            <a:off x="3431705" y="2431040"/>
            <a:ext cx="1110698" cy="93160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8" idx="3"/>
            <a:endCxn id="39" idx="1"/>
          </p:cNvCxnSpPr>
          <p:nvPr/>
        </p:nvCxnSpPr>
        <p:spPr>
          <a:xfrm>
            <a:off x="3431705" y="3362646"/>
            <a:ext cx="1125678" cy="172989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8" idx="3"/>
            <a:endCxn id="35" idx="1"/>
          </p:cNvCxnSpPr>
          <p:nvPr/>
        </p:nvCxnSpPr>
        <p:spPr>
          <a:xfrm>
            <a:off x="3431705" y="3362646"/>
            <a:ext cx="1124439" cy="37142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9" idx="3"/>
            <a:endCxn id="34" idx="1"/>
          </p:cNvCxnSpPr>
          <p:nvPr/>
        </p:nvCxnSpPr>
        <p:spPr>
          <a:xfrm>
            <a:off x="6334406" y="2431040"/>
            <a:ext cx="1497983" cy="2959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9" idx="3"/>
            <a:endCxn id="30" idx="1"/>
          </p:cNvCxnSpPr>
          <p:nvPr/>
        </p:nvCxnSpPr>
        <p:spPr>
          <a:xfrm flipV="1">
            <a:off x="6334406" y="2042824"/>
            <a:ext cx="1497983" cy="38821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9" idx="3"/>
            <a:endCxn id="41" idx="1"/>
          </p:cNvCxnSpPr>
          <p:nvPr/>
        </p:nvCxnSpPr>
        <p:spPr>
          <a:xfrm>
            <a:off x="6415400" y="5092545"/>
            <a:ext cx="1147289" cy="38870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39" idx="3"/>
            <a:endCxn id="40" idx="1"/>
          </p:cNvCxnSpPr>
          <p:nvPr/>
        </p:nvCxnSpPr>
        <p:spPr>
          <a:xfrm flipV="1">
            <a:off x="6415400" y="4726920"/>
            <a:ext cx="1147289" cy="36562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5" idx="3"/>
            <a:endCxn id="36" idx="1"/>
          </p:cNvCxnSpPr>
          <p:nvPr/>
        </p:nvCxnSpPr>
        <p:spPr>
          <a:xfrm>
            <a:off x="6240016" y="3734074"/>
            <a:ext cx="734896" cy="397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6" idx="3"/>
            <a:endCxn id="48" idx="1"/>
          </p:cNvCxnSpPr>
          <p:nvPr/>
        </p:nvCxnSpPr>
        <p:spPr>
          <a:xfrm flipV="1">
            <a:off x="8548115" y="3733774"/>
            <a:ext cx="734896" cy="427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84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사용자관리</a:t>
            </a:r>
            <a:endParaRPr lang="ko-KR" altLang="en-US" sz="2000" b="1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5" name="타원 24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2067161" y="305211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83832" y="2060848"/>
            <a:ext cx="1582974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자주 쓰는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입금계좌관리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888088" y="2157087"/>
            <a:ext cx="1372669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902214" y="3462237"/>
            <a:ext cx="1273406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583833" y="3360769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평생계좌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전환서비스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048328" y="3366120"/>
            <a:ext cx="136034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580913" y="4593596"/>
            <a:ext cx="1741271" cy="479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계좌별명관리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032104" y="4611608"/>
            <a:ext cx="1800703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계좌별명</a:t>
            </a:r>
            <a:r>
              <a:rPr lang="ko-KR" altLang="en-US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435771" y="4631928"/>
            <a:ext cx="1276529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24" name="꺾인 연결선 23"/>
          <p:cNvCxnSpPr>
            <a:stCxn id="28" idx="3"/>
            <a:endCxn id="27" idx="1"/>
          </p:cNvCxnSpPr>
          <p:nvPr/>
        </p:nvCxnSpPr>
        <p:spPr>
          <a:xfrm flipV="1">
            <a:off x="3435313" y="2376192"/>
            <a:ext cx="1148519" cy="97976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8" idx="3"/>
            <a:endCxn id="53" idx="1"/>
          </p:cNvCxnSpPr>
          <p:nvPr/>
        </p:nvCxnSpPr>
        <p:spPr>
          <a:xfrm>
            <a:off x="3435313" y="3355960"/>
            <a:ext cx="1145600" cy="147721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8" idx="3"/>
            <a:endCxn id="49" idx="1"/>
          </p:cNvCxnSpPr>
          <p:nvPr/>
        </p:nvCxnSpPr>
        <p:spPr>
          <a:xfrm>
            <a:off x="3435313" y="3355960"/>
            <a:ext cx="1148520" cy="32015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3"/>
            <a:endCxn id="32" idx="1"/>
          </p:cNvCxnSpPr>
          <p:nvPr/>
        </p:nvCxnSpPr>
        <p:spPr>
          <a:xfrm flipV="1">
            <a:off x="6166806" y="2374887"/>
            <a:ext cx="721282" cy="130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9" idx="3"/>
            <a:endCxn id="48" idx="1"/>
          </p:cNvCxnSpPr>
          <p:nvPr/>
        </p:nvCxnSpPr>
        <p:spPr>
          <a:xfrm>
            <a:off x="6013893" y="3676113"/>
            <a:ext cx="888321" cy="392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53" idx="3"/>
            <a:endCxn id="54" idx="1"/>
          </p:cNvCxnSpPr>
          <p:nvPr/>
        </p:nvCxnSpPr>
        <p:spPr>
          <a:xfrm flipV="1">
            <a:off x="6322184" y="4829408"/>
            <a:ext cx="709920" cy="376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8" idx="3"/>
            <a:endCxn id="51" idx="1"/>
          </p:cNvCxnSpPr>
          <p:nvPr/>
        </p:nvCxnSpPr>
        <p:spPr>
          <a:xfrm>
            <a:off x="8175620" y="3680037"/>
            <a:ext cx="872708" cy="142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4" idx="3"/>
            <a:endCxn id="55" idx="1"/>
          </p:cNvCxnSpPr>
          <p:nvPr/>
        </p:nvCxnSpPr>
        <p:spPr>
          <a:xfrm>
            <a:off x="8832807" y="4829408"/>
            <a:ext cx="602964" cy="52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4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사용자관리</a:t>
            </a:r>
            <a:endParaRPr lang="ko-KR" altLang="en-US" sz="2000" b="1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6" name="타원 35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>
              <a:stCxn id="36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7157973" y="4717212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발행 수표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11824" y="2282397"/>
            <a:ext cx="801147" cy="479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OTP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3750" y="3072345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09878" y="4814756"/>
            <a:ext cx="1448396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자기앞수표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314258" y="1981821"/>
            <a:ext cx="1202007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조회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12024" y="2725168"/>
            <a:ext cx="1202007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112224" y="1984768"/>
            <a:ext cx="1399986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188453" y="3823248"/>
            <a:ext cx="1221692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수표 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203398" y="5692441"/>
            <a:ext cx="1221692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663612" y="4289544"/>
            <a:ext cx="1040900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cxnSp>
        <p:nvCxnSpPr>
          <p:cNvPr id="27" name="꺾인 연결선 26"/>
          <p:cNvCxnSpPr>
            <a:stCxn id="17" idx="3"/>
            <a:endCxn id="15" idx="1"/>
          </p:cNvCxnSpPr>
          <p:nvPr/>
        </p:nvCxnSpPr>
        <p:spPr>
          <a:xfrm flipV="1">
            <a:off x="3431902" y="2521977"/>
            <a:ext cx="1079922" cy="854214"/>
          </a:xfrm>
          <a:prstGeom prst="bentConnector3">
            <a:avLst>
              <a:gd name="adj1" fmla="val 3776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7" idx="3"/>
            <a:endCxn id="21" idx="1"/>
          </p:cNvCxnSpPr>
          <p:nvPr/>
        </p:nvCxnSpPr>
        <p:spPr>
          <a:xfrm>
            <a:off x="3431902" y="3376191"/>
            <a:ext cx="1577976" cy="165636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1" idx="3"/>
            <a:endCxn id="28" idx="1"/>
          </p:cNvCxnSpPr>
          <p:nvPr/>
        </p:nvCxnSpPr>
        <p:spPr>
          <a:xfrm>
            <a:off x="6458274" y="5032556"/>
            <a:ext cx="745124" cy="87768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1" idx="3"/>
            <a:endCxn id="26" idx="1"/>
          </p:cNvCxnSpPr>
          <p:nvPr/>
        </p:nvCxnSpPr>
        <p:spPr>
          <a:xfrm flipV="1">
            <a:off x="6458274" y="4041048"/>
            <a:ext cx="730179" cy="99150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1" idx="3"/>
            <a:endCxn id="13" idx="1"/>
          </p:cNvCxnSpPr>
          <p:nvPr/>
        </p:nvCxnSpPr>
        <p:spPr>
          <a:xfrm>
            <a:off x="6458274" y="5032556"/>
            <a:ext cx="699699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6" idx="3"/>
            <a:endCxn id="29" idx="1"/>
          </p:cNvCxnSpPr>
          <p:nvPr/>
        </p:nvCxnSpPr>
        <p:spPr>
          <a:xfrm>
            <a:off x="8410145" y="4041048"/>
            <a:ext cx="1253467" cy="466296"/>
          </a:xfrm>
          <a:prstGeom prst="bentConnector3">
            <a:avLst>
              <a:gd name="adj1" fmla="val 56484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3" idx="3"/>
            <a:endCxn id="29" idx="1"/>
          </p:cNvCxnSpPr>
          <p:nvPr/>
        </p:nvCxnSpPr>
        <p:spPr>
          <a:xfrm flipV="1">
            <a:off x="8588033" y="4507344"/>
            <a:ext cx="1075579" cy="52521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5" idx="3"/>
            <a:endCxn id="23" idx="1"/>
          </p:cNvCxnSpPr>
          <p:nvPr/>
        </p:nvCxnSpPr>
        <p:spPr>
          <a:xfrm flipV="1">
            <a:off x="5312971" y="2199621"/>
            <a:ext cx="1001287" cy="32235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5" idx="3"/>
            <a:endCxn id="24" idx="1"/>
          </p:cNvCxnSpPr>
          <p:nvPr/>
        </p:nvCxnSpPr>
        <p:spPr>
          <a:xfrm>
            <a:off x="5312971" y="2521977"/>
            <a:ext cx="999053" cy="42099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3" idx="3"/>
            <a:endCxn id="25" idx="1"/>
          </p:cNvCxnSpPr>
          <p:nvPr/>
        </p:nvCxnSpPr>
        <p:spPr>
          <a:xfrm>
            <a:off x="7516265" y="2199621"/>
            <a:ext cx="595959" cy="294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9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12192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726" y="2156823"/>
            <a:ext cx="4413448" cy="624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2038842" y="2492896"/>
            <a:ext cx="4898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강점</a:t>
            </a:r>
            <a:r>
              <a:rPr lang="en-US" altLang="ko-KR" sz="2000" dirty="0"/>
              <a:t>(STRENGH)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/>
              <a:t>1. </a:t>
            </a:r>
            <a:r>
              <a:rPr lang="ko-KR" altLang="en-US" sz="2000" dirty="0"/>
              <a:t>뛰어난 이자수익</a:t>
            </a:r>
            <a:r>
              <a:rPr lang="en-US" altLang="ko-KR" sz="2000" dirty="0"/>
              <a:t>(</a:t>
            </a:r>
            <a:r>
              <a:rPr lang="ko-KR" altLang="en-US" sz="2000" dirty="0"/>
              <a:t>특히 수수료 수익</a:t>
            </a:r>
            <a:r>
              <a:rPr lang="en-US" altLang="ko-KR" sz="2000" dirty="0"/>
              <a:t>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/>
              <a:t>2. </a:t>
            </a:r>
            <a:r>
              <a:rPr lang="ko-KR" altLang="en-US" sz="2000" dirty="0"/>
              <a:t>우수한 자산 건전성</a:t>
            </a:r>
            <a:br>
              <a:rPr lang="ko-KR" altLang="en-US" sz="2000" dirty="0"/>
            </a:br>
            <a:r>
              <a:rPr lang="en-US" altLang="ko-KR" sz="2000" dirty="0"/>
              <a:t>3. </a:t>
            </a:r>
            <a:r>
              <a:rPr lang="ko-KR" altLang="en-US" sz="2000" dirty="0"/>
              <a:t>고객의 높은 서비스 만족도</a:t>
            </a:r>
            <a:endParaRPr 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5E127C-DF3F-4664-BA42-A06EE108E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930688"/>
            <a:ext cx="2039687" cy="1696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인증센터</a:t>
            </a:r>
            <a:endParaRPr lang="ko-KR" altLang="en-US" sz="2000" b="1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8" name="타원 37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stCxn id="38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>
            <a:off x="4346790" y="2438758"/>
            <a:ext cx="1661840" cy="442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OTP </a:t>
            </a:r>
            <a:r>
              <a:rPr lang="ko-KR" altLang="en-US" dirty="0">
                <a:solidFill>
                  <a:schemeClr val="tx1"/>
                </a:solidFill>
              </a:rPr>
              <a:t>인증센터</a:t>
            </a:r>
          </a:p>
        </p:txBody>
      </p:sp>
      <p:cxnSp>
        <p:nvCxnSpPr>
          <p:cNvPr id="36" name="꺾인 연결선 35"/>
          <p:cNvCxnSpPr>
            <a:stCxn id="11" idx="3"/>
            <a:endCxn id="32" idx="1"/>
          </p:cNvCxnSpPr>
          <p:nvPr/>
        </p:nvCxnSpPr>
        <p:spPr>
          <a:xfrm flipV="1">
            <a:off x="6008630" y="1880808"/>
            <a:ext cx="1383675" cy="779012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392305" y="1700808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안내</a:t>
            </a:r>
          </a:p>
        </p:txBody>
      </p:sp>
      <p:cxnSp>
        <p:nvCxnSpPr>
          <p:cNvPr id="35" name="꺾인 연결선 34"/>
          <p:cNvCxnSpPr>
            <a:stCxn id="11" idx="3"/>
            <a:endCxn id="37" idx="1"/>
          </p:cNvCxnSpPr>
          <p:nvPr/>
        </p:nvCxnSpPr>
        <p:spPr>
          <a:xfrm flipV="1">
            <a:off x="6008630" y="2368092"/>
            <a:ext cx="1383675" cy="29172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392305" y="218809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cxnSp>
        <p:nvCxnSpPr>
          <p:cNvPr id="39" name="꺾인 연결선 38"/>
          <p:cNvCxnSpPr>
            <a:stCxn id="11" idx="3"/>
            <a:endCxn id="40" idx="1"/>
          </p:cNvCxnSpPr>
          <p:nvPr/>
        </p:nvCxnSpPr>
        <p:spPr>
          <a:xfrm>
            <a:off x="6008630" y="2659820"/>
            <a:ext cx="1383674" cy="273989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92304" y="2735809"/>
            <a:ext cx="144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발급신청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92303" y="3401881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44" name="꺾인 연결선 43"/>
          <p:cNvCxnSpPr>
            <a:stCxn id="11" idx="3"/>
            <a:endCxn id="43" idx="1"/>
          </p:cNvCxnSpPr>
          <p:nvPr/>
        </p:nvCxnSpPr>
        <p:spPr>
          <a:xfrm>
            <a:off x="6008630" y="2659820"/>
            <a:ext cx="1383673" cy="9220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335246" y="4153927"/>
            <a:ext cx="1328706" cy="437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보안센터</a:t>
            </a:r>
          </a:p>
        </p:txBody>
      </p:sp>
      <p:cxnSp>
        <p:nvCxnSpPr>
          <p:cNvPr id="55" name="꺾인 연결선 54"/>
          <p:cNvCxnSpPr>
            <a:stCxn id="52" idx="3"/>
            <a:endCxn id="64" idx="1"/>
          </p:cNvCxnSpPr>
          <p:nvPr/>
        </p:nvCxnSpPr>
        <p:spPr>
          <a:xfrm>
            <a:off x="5663952" y="4372528"/>
            <a:ext cx="864096" cy="128617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544979" y="5460704"/>
            <a:ext cx="2232249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</a:t>
            </a:r>
            <a:r>
              <a:rPr lang="en-US" altLang="ko-KR" dirty="0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차단 서비스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544272" y="4905054"/>
            <a:ext cx="3087962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안심이체계좌 등록 서비스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544272" y="6016354"/>
            <a:ext cx="1927448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지연이체 서비스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528048" y="5487522"/>
            <a:ext cx="1116832" cy="3423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</a:p>
        </p:txBody>
      </p:sp>
      <p:cxnSp>
        <p:nvCxnSpPr>
          <p:cNvPr id="66" name="꺾인 연결선 65"/>
          <p:cNvCxnSpPr>
            <a:stCxn id="64" idx="3"/>
            <a:endCxn id="62" idx="1"/>
          </p:cNvCxnSpPr>
          <p:nvPr/>
        </p:nvCxnSpPr>
        <p:spPr>
          <a:xfrm>
            <a:off x="7644880" y="5658704"/>
            <a:ext cx="899392" cy="55565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4" idx="3"/>
            <a:endCxn id="60" idx="1"/>
          </p:cNvCxnSpPr>
          <p:nvPr/>
        </p:nvCxnSpPr>
        <p:spPr>
          <a:xfrm>
            <a:off x="7644880" y="5658704"/>
            <a:ext cx="900099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4" idx="3"/>
            <a:endCxn id="61" idx="1"/>
          </p:cNvCxnSpPr>
          <p:nvPr/>
        </p:nvCxnSpPr>
        <p:spPr>
          <a:xfrm flipV="1">
            <a:off x="7644880" y="5103054"/>
            <a:ext cx="899392" cy="55565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544852" y="4437112"/>
            <a:ext cx="1855404" cy="3009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관리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528048" y="3902695"/>
            <a:ext cx="1703004" cy="390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 게시판</a:t>
            </a:r>
          </a:p>
        </p:txBody>
      </p:sp>
      <p:cxnSp>
        <p:nvCxnSpPr>
          <p:cNvPr id="84" name="꺾인 연결선 83"/>
          <p:cNvCxnSpPr>
            <a:stCxn id="52" idx="3"/>
            <a:endCxn id="83" idx="1"/>
          </p:cNvCxnSpPr>
          <p:nvPr/>
        </p:nvCxnSpPr>
        <p:spPr>
          <a:xfrm flipV="1">
            <a:off x="5663952" y="4097896"/>
            <a:ext cx="864096" cy="27463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52" idx="3"/>
            <a:endCxn id="82" idx="1"/>
          </p:cNvCxnSpPr>
          <p:nvPr/>
        </p:nvCxnSpPr>
        <p:spPr>
          <a:xfrm>
            <a:off x="5663952" y="4372528"/>
            <a:ext cx="880900" cy="21504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063749" y="3060881"/>
            <a:ext cx="1163603" cy="485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인증센터</a:t>
            </a:r>
          </a:p>
        </p:txBody>
      </p:sp>
      <p:cxnSp>
        <p:nvCxnSpPr>
          <p:cNvPr id="95" name="꺾인 연결선 94"/>
          <p:cNvCxnSpPr>
            <a:stCxn id="93" idx="3"/>
            <a:endCxn id="11" idx="1"/>
          </p:cNvCxnSpPr>
          <p:nvPr/>
        </p:nvCxnSpPr>
        <p:spPr>
          <a:xfrm flipV="1">
            <a:off x="3227352" y="2659820"/>
            <a:ext cx="1119438" cy="64356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3" idx="3"/>
            <a:endCxn id="52" idx="1"/>
          </p:cNvCxnSpPr>
          <p:nvPr/>
        </p:nvCxnSpPr>
        <p:spPr>
          <a:xfrm>
            <a:off x="3227352" y="3303389"/>
            <a:ext cx="1107894" cy="106913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52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9" name="직사각형 38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보안관리</a:t>
            </a:r>
            <a:endParaRPr lang="ko-KR" altLang="en-US" sz="2000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42" name="타원 41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stCxn id="42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53960" y="2335141"/>
            <a:ext cx="1456348" cy="7472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159324" y="1546456"/>
            <a:ext cx="117870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151784" y="2163985"/>
            <a:ext cx="1204690" cy="649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등록기기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59949" y="3016858"/>
            <a:ext cx="1568958" cy="628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이용등록기기해제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87657" y="3500438"/>
            <a:ext cx="1831518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신입급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계좌지정서비스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90166" y="3900121"/>
            <a:ext cx="1121425" cy="6810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88324" y="4779248"/>
            <a:ext cx="1123265" cy="6534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82688" y="1930991"/>
            <a:ext cx="1213512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별명선정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79329" y="1917875"/>
            <a:ext cx="1101047" cy="456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128200" y="1950791"/>
            <a:ext cx="1224384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등록완료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17888" y="3117096"/>
            <a:ext cx="1224384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239421" y="2990097"/>
            <a:ext cx="1312963" cy="68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ko-KR" altLang="en-US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123275" y="3134312"/>
            <a:ext cx="1224384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31951" y="4433689"/>
            <a:ext cx="1224384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96285" y="4284614"/>
            <a:ext cx="1206996" cy="6946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743231" y="4437432"/>
            <a:ext cx="1224384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cxnSp>
        <p:nvCxnSpPr>
          <p:cNvPr id="38" name="꺾인 연결선 37"/>
          <p:cNvCxnSpPr>
            <a:stCxn id="9" idx="3"/>
            <a:endCxn id="17" idx="1"/>
          </p:cNvCxnSpPr>
          <p:nvPr/>
        </p:nvCxnSpPr>
        <p:spPr>
          <a:xfrm flipV="1">
            <a:off x="3510308" y="1726456"/>
            <a:ext cx="649016" cy="98231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9" idx="3"/>
            <a:endCxn id="8" idx="1"/>
          </p:cNvCxnSpPr>
          <p:nvPr/>
        </p:nvCxnSpPr>
        <p:spPr>
          <a:xfrm>
            <a:off x="3510308" y="2708769"/>
            <a:ext cx="649641" cy="62217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9" idx="3"/>
            <a:endCxn id="18" idx="1"/>
          </p:cNvCxnSpPr>
          <p:nvPr/>
        </p:nvCxnSpPr>
        <p:spPr>
          <a:xfrm flipV="1">
            <a:off x="3510308" y="2488598"/>
            <a:ext cx="641476" cy="22017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1" idx="3"/>
            <a:endCxn id="13" idx="1"/>
          </p:cNvCxnSpPr>
          <p:nvPr/>
        </p:nvCxnSpPr>
        <p:spPr>
          <a:xfrm>
            <a:off x="3919175" y="3968470"/>
            <a:ext cx="770991" cy="27215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1" idx="3"/>
            <a:endCxn id="15" idx="1"/>
          </p:cNvCxnSpPr>
          <p:nvPr/>
        </p:nvCxnSpPr>
        <p:spPr>
          <a:xfrm>
            <a:off x="3919175" y="3968470"/>
            <a:ext cx="769149" cy="113752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7" idx="3"/>
            <a:endCxn id="12" idx="1"/>
          </p:cNvCxnSpPr>
          <p:nvPr/>
        </p:nvCxnSpPr>
        <p:spPr>
          <a:xfrm>
            <a:off x="5338029" y="1726456"/>
            <a:ext cx="1344659" cy="42233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8" idx="3"/>
            <a:endCxn id="12" idx="1"/>
          </p:cNvCxnSpPr>
          <p:nvPr/>
        </p:nvCxnSpPr>
        <p:spPr>
          <a:xfrm flipV="1">
            <a:off x="5356474" y="2148791"/>
            <a:ext cx="1326214" cy="33980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8" idx="3"/>
            <a:endCxn id="20" idx="1"/>
          </p:cNvCxnSpPr>
          <p:nvPr/>
        </p:nvCxnSpPr>
        <p:spPr>
          <a:xfrm>
            <a:off x="5728907" y="3330941"/>
            <a:ext cx="788981" cy="395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3" idx="3"/>
            <a:endCxn id="23" idx="1"/>
          </p:cNvCxnSpPr>
          <p:nvPr/>
        </p:nvCxnSpPr>
        <p:spPr>
          <a:xfrm>
            <a:off x="5811591" y="4240626"/>
            <a:ext cx="620360" cy="3910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5" idx="3"/>
            <a:endCxn id="23" idx="1"/>
          </p:cNvCxnSpPr>
          <p:nvPr/>
        </p:nvCxnSpPr>
        <p:spPr>
          <a:xfrm flipV="1">
            <a:off x="5811589" y="4631689"/>
            <a:ext cx="620362" cy="47430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23" idx="3"/>
            <a:endCxn id="24" idx="1"/>
          </p:cNvCxnSpPr>
          <p:nvPr/>
        </p:nvCxnSpPr>
        <p:spPr>
          <a:xfrm>
            <a:off x="7656335" y="4631689"/>
            <a:ext cx="439950" cy="24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24" idx="3"/>
            <a:endCxn id="25" idx="1"/>
          </p:cNvCxnSpPr>
          <p:nvPr/>
        </p:nvCxnSpPr>
        <p:spPr>
          <a:xfrm>
            <a:off x="9303281" y="4631930"/>
            <a:ext cx="439950" cy="350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20" idx="3"/>
            <a:endCxn id="21" idx="1"/>
          </p:cNvCxnSpPr>
          <p:nvPr/>
        </p:nvCxnSpPr>
        <p:spPr>
          <a:xfrm flipV="1">
            <a:off x="7742272" y="3332802"/>
            <a:ext cx="497149" cy="209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1" idx="3"/>
            <a:endCxn id="22" idx="1"/>
          </p:cNvCxnSpPr>
          <p:nvPr/>
        </p:nvCxnSpPr>
        <p:spPr>
          <a:xfrm flipV="1">
            <a:off x="9552384" y="3332312"/>
            <a:ext cx="570891" cy="49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16" idx="3"/>
            <a:endCxn id="19" idx="1"/>
          </p:cNvCxnSpPr>
          <p:nvPr/>
        </p:nvCxnSpPr>
        <p:spPr>
          <a:xfrm>
            <a:off x="9480376" y="2146333"/>
            <a:ext cx="647824" cy="245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12" idx="3"/>
            <a:endCxn id="16" idx="1"/>
          </p:cNvCxnSpPr>
          <p:nvPr/>
        </p:nvCxnSpPr>
        <p:spPr>
          <a:xfrm flipV="1">
            <a:off x="7896200" y="2146333"/>
            <a:ext cx="483129" cy="245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789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보안관리</a:t>
            </a:r>
            <a:endParaRPr lang="ko-KR" altLang="en-US" sz="2000" b="1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5" name="타원 24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stCxn id="25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77697" y="3087546"/>
            <a:ext cx="1281999" cy="7014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지연이체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33854" y="2447218"/>
            <a:ext cx="1333873" cy="5746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24259" y="3751144"/>
            <a:ext cx="135306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503769" y="3170918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279385" y="4275942"/>
            <a:ext cx="1224384" cy="7518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728153" y="4434056"/>
            <a:ext cx="1224384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594999" y="3030500"/>
            <a:ext cx="1224384" cy="6417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유의사항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21" name="꺾인 연결선 20"/>
          <p:cNvCxnSpPr>
            <a:stCxn id="9" idx="3"/>
            <a:endCxn id="17" idx="1"/>
          </p:cNvCxnSpPr>
          <p:nvPr/>
        </p:nvCxnSpPr>
        <p:spPr>
          <a:xfrm flipV="1">
            <a:off x="3359696" y="2734565"/>
            <a:ext cx="1274158" cy="70372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9" idx="3"/>
            <a:endCxn id="18" idx="1"/>
          </p:cNvCxnSpPr>
          <p:nvPr/>
        </p:nvCxnSpPr>
        <p:spPr>
          <a:xfrm>
            <a:off x="3359696" y="3438293"/>
            <a:ext cx="1264563" cy="56485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7" idx="3"/>
            <a:endCxn id="19" idx="1"/>
          </p:cNvCxnSpPr>
          <p:nvPr/>
        </p:nvCxnSpPr>
        <p:spPr>
          <a:xfrm>
            <a:off x="5967727" y="2734565"/>
            <a:ext cx="627272" cy="61678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8" idx="3"/>
            <a:endCxn id="19" idx="1"/>
          </p:cNvCxnSpPr>
          <p:nvPr/>
        </p:nvCxnSpPr>
        <p:spPr>
          <a:xfrm flipV="1">
            <a:off x="5977323" y="3351352"/>
            <a:ext cx="617676" cy="6518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9" idx="3"/>
            <a:endCxn id="13" idx="1"/>
          </p:cNvCxnSpPr>
          <p:nvPr/>
        </p:nvCxnSpPr>
        <p:spPr>
          <a:xfrm flipV="1">
            <a:off x="7819383" y="3350918"/>
            <a:ext cx="684386" cy="43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3" idx="2"/>
            <a:endCxn id="15" idx="0"/>
          </p:cNvCxnSpPr>
          <p:nvPr/>
        </p:nvCxnSpPr>
        <p:spPr>
          <a:xfrm rot="5400000">
            <a:off x="8131257" y="3291238"/>
            <a:ext cx="745024" cy="122438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5" idx="3"/>
            <a:endCxn id="16" idx="1"/>
          </p:cNvCxnSpPr>
          <p:nvPr/>
        </p:nvCxnSpPr>
        <p:spPr>
          <a:xfrm flipV="1">
            <a:off x="8503769" y="4651856"/>
            <a:ext cx="122438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3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보안관리</a:t>
            </a:r>
            <a:endParaRPr lang="ko-KR" altLang="en-US" sz="2000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27" name="타원 26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7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072967" y="3088508"/>
            <a:ext cx="1441638" cy="7725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보안차단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알림 서비스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38361" y="4220722"/>
            <a:ext cx="2135752" cy="6708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 </a:t>
            </a:r>
            <a:r>
              <a:rPr lang="en-US" altLang="ko-KR" dirty="0">
                <a:solidFill>
                  <a:schemeClr val="tx1"/>
                </a:solidFill>
              </a:rPr>
              <a:t>IP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알람</a:t>
            </a:r>
            <a:r>
              <a:rPr lang="ko-KR" altLang="en-US" dirty="0" smtClean="0">
                <a:solidFill>
                  <a:schemeClr val="tx1"/>
                </a:solidFill>
              </a:rPr>
              <a:t> 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48467" y="2487291"/>
            <a:ext cx="1441388" cy="554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781715" y="3924718"/>
            <a:ext cx="1191230" cy="504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정보조회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908043" y="3068637"/>
            <a:ext cx="1228517" cy="631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945186" y="4540121"/>
            <a:ext cx="1154230" cy="482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cxnSp>
        <p:nvCxnSpPr>
          <p:cNvPr id="23" name="꺾인 연결선 22"/>
          <p:cNvCxnSpPr>
            <a:stCxn id="9" idx="3"/>
            <a:endCxn id="49" idx="1"/>
          </p:cNvCxnSpPr>
          <p:nvPr/>
        </p:nvCxnSpPr>
        <p:spPr>
          <a:xfrm flipV="1">
            <a:off x="3514605" y="2457761"/>
            <a:ext cx="1231718" cy="10170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9" idx="3"/>
            <a:endCxn id="8" idx="1"/>
          </p:cNvCxnSpPr>
          <p:nvPr/>
        </p:nvCxnSpPr>
        <p:spPr>
          <a:xfrm>
            <a:off x="3514605" y="3474778"/>
            <a:ext cx="1223756" cy="108136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3"/>
            <a:endCxn id="48" idx="1"/>
          </p:cNvCxnSpPr>
          <p:nvPr/>
        </p:nvCxnSpPr>
        <p:spPr>
          <a:xfrm>
            <a:off x="3514605" y="3474778"/>
            <a:ext cx="1256193" cy="1786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49" idx="3"/>
            <a:endCxn id="10" idx="1"/>
          </p:cNvCxnSpPr>
          <p:nvPr/>
        </p:nvCxnSpPr>
        <p:spPr>
          <a:xfrm>
            <a:off x="6884506" y="2457761"/>
            <a:ext cx="863961" cy="306739"/>
          </a:xfrm>
          <a:prstGeom prst="bentConnector3">
            <a:avLst>
              <a:gd name="adj1" fmla="val 52352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8" idx="3"/>
            <a:endCxn id="11" idx="1"/>
          </p:cNvCxnSpPr>
          <p:nvPr/>
        </p:nvCxnSpPr>
        <p:spPr>
          <a:xfrm flipV="1">
            <a:off x="6874113" y="4176726"/>
            <a:ext cx="907602" cy="379419"/>
          </a:xfrm>
          <a:prstGeom prst="bentConnector3">
            <a:avLst>
              <a:gd name="adj1" fmla="val 60075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10" idx="1"/>
          </p:cNvCxnSpPr>
          <p:nvPr/>
        </p:nvCxnSpPr>
        <p:spPr>
          <a:xfrm flipV="1">
            <a:off x="6927665" y="2764500"/>
            <a:ext cx="820802" cy="61999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0" idx="3"/>
            <a:endCxn id="12" idx="1"/>
          </p:cNvCxnSpPr>
          <p:nvPr/>
        </p:nvCxnSpPr>
        <p:spPr>
          <a:xfrm>
            <a:off x="9189855" y="2764500"/>
            <a:ext cx="718188" cy="61999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1" idx="3"/>
            <a:endCxn id="12" idx="1"/>
          </p:cNvCxnSpPr>
          <p:nvPr/>
        </p:nvCxnSpPr>
        <p:spPr>
          <a:xfrm flipV="1">
            <a:off x="8972945" y="3384497"/>
            <a:ext cx="935098" cy="792229"/>
          </a:xfrm>
          <a:prstGeom prst="bentConnector3">
            <a:avLst>
              <a:gd name="adj1" fmla="val 60865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2" idx="2"/>
            <a:endCxn id="13" idx="0"/>
          </p:cNvCxnSpPr>
          <p:nvPr/>
        </p:nvCxnSpPr>
        <p:spPr>
          <a:xfrm rot="5400000">
            <a:off x="10102420" y="4120238"/>
            <a:ext cx="83976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770798" y="3240637"/>
            <a:ext cx="2135101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 </a:t>
            </a:r>
            <a:r>
              <a:rPr lang="en-US" altLang="ko-KR" dirty="0" smtClean="0">
                <a:solidFill>
                  <a:schemeClr val="tx1"/>
                </a:solidFill>
              </a:rPr>
              <a:t>IP </a:t>
            </a:r>
            <a:r>
              <a:rPr lang="ko-KR" altLang="en-US" dirty="0" smtClean="0">
                <a:solidFill>
                  <a:schemeClr val="tx1"/>
                </a:solidFill>
              </a:rPr>
              <a:t>차단 </a:t>
            </a:r>
            <a:r>
              <a:rPr lang="ko-KR" altLang="en-US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746323" y="2122338"/>
            <a:ext cx="2138183" cy="6708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 </a:t>
            </a:r>
            <a:r>
              <a:rPr lang="en-US" altLang="ko-KR" dirty="0">
                <a:solidFill>
                  <a:schemeClr val="tx1"/>
                </a:solidFill>
              </a:rPr>
              <a:t>IP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알람</a:t>
            </a:r>
            <a:r>
              <a:rPr lang="ko-KR" altLang="en-US" dirty="0" smtClean="0">
                <a:solidFill>
                  <a:schemeClr val="tx1"/>
                </a:solidFill>
              </a:rPr>
              <a:t> 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endCxn id="11" idx="1"/>
          </p:cNvCxnSpPr>
          <p:nvPr/>
        </p:nvCxnSpPr>
        <p:spPr>
          <a:xfrm>
            <a:off x="6930374" y="3618649"/>
            <a:ext cx="851341" cy="558077"/>
          </a:xfrm>
          <a:prstGeom prst="bentConnector3">
            <a:avLst>
              <a:gd name="adj1" fmla="val 58354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988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고객 센터</a:t>
            </a:r>
            <a:endParaRPr lang="ko-KR" altLang="en-US" sz="20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17" name="타원 16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stCxn id="17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>
            <a:off x="2082769" y="3052204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900788" y="3963619"/>
            <a:ext cx="1339227" cy="617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신고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900789" y="243831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고객상담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586507" y="2438311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590739" y="345880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QNA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3602353" y="2697237"/>
            <a:ext cx="1298436" cy="63791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4" idx="3"/>
            <a:endCxn id="56" idx="1"/>
          </p:cNvCxnSpPr>
          <p:nvPr/>
        </p:nvCxnSpPr>
        <p:spPr>
          <a:xfrm flipV="1">
            <a:off x="6127157" y="2697236"/>
            <a:ext cx="145935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4" idx="3"/>
            <a:endCxn id="57" idx="1"/>
          </p:cNvCxnSpPr>
          <p:nvPr/>
        </p:nvCxnSpPr>
        <p:spPr>
          <a:xfrm>
            <a:off x="6127157" y="2697237"/>
            <a:ext cx="1463582" cy="1020490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53" idx="1"/>
          </p:cNvCxnSpPr>
          <p:nvPr/>
        </p:nvCxnSpPr>
        <p:spPr>
          <a:xfrm>
            <a:off x="3602353" y="3335149"/>
            <a:ext cx="1298435" cy="93722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581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96688" y="333375"/>
            <a:ext cx="12288688" cy="6191250"/>
          </a:xfrm>
          <a:prstGeom prst="rect">
            <a:avLst/>
          </a:prstGeom>
          <a:noFill/>
        </p:spPr>
      </p:pic>
      <p:sp>
        <p:nvSpPr>
          <p:cNvPr id="31" name="직사각형 30"/>
          <p:cNvSpPr/>
          <p:nvPr/>
        </p:nvSpPr>
        <p:spPr>
          <a:xfrm>
            <a:off x="334962" y="1412875"/>
            <a:ext cx="1728787" cy="5032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관리자</a:t>
            </a:r>
            <a:endParaRPr lang="ko-KR" altLang="en-US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79376" y="2653340"/>
            <a:ext cx="907124" cy="1495739"/>
            <a:chOff x="467544" y="2204864"/>
            <a:chExt cx="1079386" cy="2160240"/>
          </a:xfrm>
        </p:grpSpPr>
        <p:sp>
          <p:nvSpPr>
            <p:cNvPr id="34" name="타원 33"/>
            <p:cNvSpPr/>
            <p:nvPr/>
          </p:nvSpPr>
          <p:spPr>
            <a:xfrm>
              <a:off x="700765" y="2204864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stCxn id="34" idx="4"/>
            </p:cNvCxnSpPr>
            <p:nvPr/>
          </p:nvCxnSpPr>
          <p:spPr>
            <a:xfrm>
              <a:off x="988797" y="278092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628757" y="3717032"/>
              <a:ext cx="36004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988797" y="3717032"/>
              <a:ext cx="28803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025677" y="3212976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67544" y="2833362"/>
              <a:ext cx="521253" cy="415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4581240" y="2856210"/>
            <a:ext cx="158173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금융거래제한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92434" y="2048281"/>
            <a:ext cx="1160362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금융상품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65265" y="3088509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92434" y="3798518"/>
            <a:ext cx="1446163" cy="43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멤버쉽</a:t>
            </a:r>
            <a:r>
              <a:rPr lang="ko-KR" altLang="en-US" dirty="0">
                <a:solidFill>
                  <a:schemeClr val="tx1"/>
                </a:solidFill>
              </a:rPr>
              <a:t> 등급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596635" y="4628716"/>
            <a:ext cx="1156161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이력조회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594880" y="5344861"/>
            <a:ext cx="891429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680178" y="1667628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680177" y="2085362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80176" y="2503096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9040091" y="2954357"/>
            <a:ext cx="944339" cy="414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9040091" y="3483008"/>
            <a:ext cx="944339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032104" y="3819520"/>
            <a:ext cx="944339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7032104" y="4525393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cxnSp>
        <p:nvCxnSpPr>
          <p:cNvPr id="29" name="꺾인 연결선 28"/>
          <p:cNvCxnSpPr>
            <a:stCxn id="17" idx="3"/>
            <a:endCxn id="15" idx="1"/>
          </p:cNvCxnSpPr>
          <p:nvPr/>
        </p:nvCxnSpPr>
        <p:spPr>
          <a:xfrm flipV="1">
            <a:off x="3433417" y="2266081"/>
            <a:ext cx="1159017" cy="112627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7" idx="3"/>
            <a:endCxn id="13" idx="1"/>
          </p:cNvCxnSpPr>
          <p:nvPr/>
        </p:nvCxnSpPr>
        <p:spPr>
          <a:xfrm flipV="1">
            <a:off x="3433417" y="3171554"/>
            <a:ext cx="1147823" cy="22080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7" idx="3"/>
            <a:endCxn id="21" idx="1"/>
          </p:cNvCxnSpPr>
          <p:nvPr/>
        </p:nvCxnSpPr>
        <p:spPr>
          <a:xfrm>
            <a:off x="3433417" y="3392355"/>
            <a:ext cx="1159017" cy="6239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7" idx="3"/>
            <a:endCxn id="39" idx="1"/>
          </p:cNvCxnSpPr>
          <p:nvPr/>
        </p:nvCxnSpPr>
        <p:spPr>
          <a:xfrm>
            <a:off x="3433417" y="3392355"/>
            <a:ext cx="1163218" cy="14343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7" idx="3"/>
            <a:endCxn id="40" idx="1"/>
          </p:cNvCxnSpPr>
          <p:nvPr/>
        </p:nvCxnSpPr>
        <p:spPr>
          <a:xfrm>
            <a:off x="3433417" y="3392355"/>
            <a:ext cx="1161463" cy="215050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5" idx="3"/>
            <a:endCxn id="42" idx="1"/>
          </p:cNvCxnSpPr>
          <p:nvPr/>
        </p:nvCxnSpPr>
        <p:spPr>
          <a:xfrm flipV="1">
            <a:off x="5752796" y="1847628"/>
            <a:ext cx="1927382" cy="41845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5" idx="3"/>
            <a:endCxn id="44" idx="1"/>
          </p:cNvCxnSpPr>
          <p:nvPr/>
        </p:nvCxnSpPr>
        <p:spPr>
          <a:xfrm flipV="1">
            <a:off x="5752796" y="2265362"/>
            <a:ext cx="1927381" cy="71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5" idx="3"/>
            <a:endCxn id="45" idx="1"/>
          </p:cNvCxnSpPr>
          <p:nvPr/>
        </p:nvCxnSpPr>
        <p:spPr>
          <a:xfrm>
            <a:off x="5752796" y="2266081"/>
            <a:ext cx="1927380" cy="41701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21" idx="3"/>
            <a:endCxn id="73" idx="1"/>
          </p:cNvCxnSpPr>
          <p:nvPr/>
        </p:nvCxnSpPr>
        <p:spPr>
          <a:xfrm>
            <a:off x="6038597" y="4016318"/>
            <a:ext cx="993507" cy="120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1" idx="3"/>
            <a:endCxn id="74" idx="1"/>
          </p:cNvCxnSpPr>
          <p:nvPr/>
        </p:nvCxnSpPr>
        <p:spPr>
          <a:xfrm>
            <a:off x="6038597" y="4016318"/>
            <a:ext cx="993507" cy="68907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3" idx="3"/>
            <a:endCxn id="70" idx="1"/>
          </p:cNvCxnSpPr>
          <p:nvPr/>
        </p:nvCxnSpPr>
        <p:spPr>
          <a:xfrm flipV="1">
            <a:off x="6162972" y="3161394"/>
            <a:ext cx="2877119" cy="1016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3" idx="3"/>
            <a:endCxn id="71" idx="1"/>
          </p:cNvCxnSpPr>
          <p:nvPr/>
        </p:nvCxnSpPr>
        <p:spPr>
          <a:xfrm>
            <a:off x="6162972" y="3171554"/>
            <a:ext cx="2877119" cy="509454"/>
          </a:xfrm>
          <a:prstGeom prst="bentConnector3">
            <a:avLst>
              <a:gd name="adj1" fmla="val 726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58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OHN\Desktop\bankimg\ppt\3-2클래스다이어그램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1847528" y="395701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JOHN\Desktop\bankimg\ppt\3-3데이터베이스다이어그램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1524000" y="476672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OHN\Desktop\bankimg\ppt\4시연화면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1524000" y="332656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5"/>
            <a:ext cx="12192000" cy="6191969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3468" y="1988840"/>
            <a:ext cx="4671796" cy="660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3215680" y="2121912"/>
            <a:ext cx="3888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약점</a:t>
            </a:r>
            <a:r>
              <a:rPr lang="en-US" altLang="ko-KR" sz="2000" dirty="0"/>
              <a:t>(WEAKNESS)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/>
              <a:t>1. </a:t>
            </a:r>
            <a:r>
              <a:rPr lang="ko-KR" altLang="en-US" sz="2000" dirty="0"/>
              <a:t>신한카드의 이익 비중이 상대적으로 큰 부분을 차지</a:t>
            </a:r>
            <a:br>
              <a:rPr lang="ko-KR" altLang="en-US" sz="2000" dirty="0"/>
            </a:br>
            <a:r>
              <a:rPr lang="en-US" altLang="ko-KR" sz="2000" dirty="0"/>
              <a:t>2. </a:t>
            </a:r>
            <a:r>
              <a:rPr lang="ko-KR" altLang="en-US" sz="2000" dirty="0"/>
              <a:t>소매금융에 비해 약한 기업 금융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12192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712" y="44624"/>
            <a:ext cx="3971250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2DC9B-BFC0-45C4-A465-8372CCE97F90}"/>
              </a:ext>
            </a:extLst>
          </p:cNvPr>
          <p:cNvSpPr txBox="1"/>
          <p:nvPr/>
        </p:nvSpPr>
        <p:spPr>
          <a:xfrm>
            <a:off x="4511824" y="2571143"/>
            <a:ext cx="3670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위협</a:t>
            </a:r>
            <a:r>
              <a:rPr lang="en-US" altLang="ko-KR" sz="2000" dirty="0"/>
              <a:t>(THREAT)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/>
              <a:t>1. </a:t>
            </a:r>
            <a:r>
              <a:rPr lang="ko-KR" altLang="en-US" sz="2000" dirty="0"/>
              <a:t>금리 </a:t>
            </a:r>
            <a:r>
              <a:rPr lang="ko-KR" altLang="en-US" sz="2000" dirty="0" err="1"/>
              <a:t>경쟁으로수익성</a:t>
            </a:r>
            <a:r>
              <a:rPr lang="ko-KR" altLang="en-US" sz="2000" dirty="0"/>
              <a:t> 악화</a:t>
            </a:r>
            <a:br>
              <a:rPr lang="ko-KR" altLang="en-US" sz="2000" dirty="0"/>
            </a:br>
            <a:r>
              <a:rPr lang="en-US" altLang="ko-KR" sz="2000" dirty="0"/>
              <a:t>2. </a:t>
            </a:r>
            <a:r>
              <a:rPr lang="ko-KR" altLang="en-US" sz="2000" dirty="0"/>
              <a:t>국내금융시장의 포화 및 타 금융업종과의 경쟁</a:t>
            </a:r>
            <a:br>
              <a:rPr lang="ko-KR" altLang="en-US" sz="2000" dirty="0"/>
            </a:br>
            <a:r>
              <a:rPr lang="en-US" altLang="ko-KR" sz="2000" dirty="0"/>
              <a:t>3. </a:t>
            </a:r>
            <a:r>
              <a:rPr lang="ko-KR" altLang="en-US" sz="2000" dirty="0"/>
              <a:t>인터넷 은행의 등장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12192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23" y="-387423"/>
            <a:ext cx="5122896" cy="724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DB816-31DB-4C8C-9E02-2354F513E290}"/>
              </a:ext>
            </a:extLst>
          </p:cNvPr>
          <p:cNvSpPr txBox="1"/>
          <p:nvPr/>
        </p:nvSpPr>
        <p:spPr>
          <a:xfrm>
            <a:off x="2194654" y="2819995"/>
            <a:ext cx="367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/>
              <a:t>리딩뱅크의</a:t>
            </a:r>
            <a:r>
              <a:rPr lang="ko-KR" altLang="en-US" dirty="0"/>
              <a:t> 이미지 획득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글로벌 </a:t>
            </a:r>
            <a:r>
              <a:rPr lang="ko-KR" altLang="en-US" dirty="0" err="1"/>
              <a:t>금융기반</a:t>
            </a:r>
            <a:r>
              <a:rPr lang="ko-KR" altLang="en-US" dirty="0"/>
              <a:t> </a:t>
            </a:r>
            <a:r>
              <a:rPr lang="ko-KR" altLang="en-US" dirty="0" smtClean="0"/>
              <a:t>조성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5"/>
            <a:ext cx="12192000" cy="6191969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2209800" y="2130425"/>
            <a:ext cx="489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간편성</a:t>
            </a:r>
            <a:r>
              <a:rPr lang="en-US" altLang="ko-KR" dirty="0">
                <a:latin typeface="나눔고딕"/>
              </a:rPr>
              <a:t>&amp;</a:t>
            </a:r>
            <a:r>
              <a:rPr lang="ko-KR" altLang="en-US" dirty="0">
                <a:latin typeface="나눔고딕"/>
              </a:rPr>
              <a:t>합리성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카카오브랜드 이미지활용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꾸준한 서비스의 개발과 협업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</a:t>
            </a:r>
            <a:r>
              <a:rPr lang="ko-KR" altLang="en-US" dirty="0">
                <a:latin typeface="나눔고딕"/>
              </a:rPr>
              <a:t>빅데이터 기술의 보유 및 활용 기술력</a:t>
            </a:r>
          </a:p>
          <a:p>
            <a:endParaRPr lang="en-US" altLang="ko-KR" dirty="0"/>
          </a:p>
        </p:txBody>
      </p:sp>
      <p:pic>
        <p:nvPicPr>
          <p:cNvPr id="7" name="Picture 2" descr="ì¹´ì¹´ì¤ íë ì¦ì ëí ì´ë¯¸ì§ ê²ìê²°ê³¼">
            <a:extLst>
              <a:ext uri="{FF2B5EF4-FFF2-40B4-BE49-F238E27FC236}">
                <a16:creationId xmlns:a16="http://schemas.microsoft.com/office/drawing/2014/main" id="{D11AD831-38D6-45C6-8A66-DD20780C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8C536"/>
              </a:clrFrom>
              <a:clrTo>
                <a:srgbClr val="F8C5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9793"/>
            <a:ext cx="5807968" cy="32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1B85FF9-961B-435A-BFAF-9F9118BBA829}"/>
              </a:ext>
            </a:extLst>
          </p:cNvPr>
          <p:cNvSpPr/>
          <p:nvPr/>
        </p:nvSpPr>
        <p:spPr>
          <a:xfrm>
            <a:off x="7896200" y="1754617"/>
            <a:ext cx="1440978" cy="1440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고딕"/>
            </a:endParaRPr>
          </a:p>
        </p:txBody>
      </p:sp>
      <p:pic>
        <p:nvPicPr>
          <p:cNvPr id="10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726" y="2156823"/>
            <a:ext cx="4413448" cy="624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4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1020</Words>
  <Application>Microsoft Office PowerPoint</Application>
  <PresentationFormat>와이드스크린</PresentationFormat>
  <Paragraphs>502</Paragraphs>
  <Slides>58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고딕</vt:lpstr>
      <vt:lpstr>나눔고딕</vt:lpstr>
      <vt:lpstr>맑은 고딕</vt:lpstr>
      <vt:lpstr>배달의민족 한나체 Air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나귀태</cp:lastModifiedBy>
  <cp:revision>127</cp:revision>
  <dcterms:created xsi:type="dcterms:W3CDTF">2019-09-08T16:26:07Z</dcterms:created>
  <dcterms:modified xsi:type="dcterms:W3CDTF">2019-09-23T17:29:30Z</dcterms:modified>
</cp:coreProperties>
</file>