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4.jpg" ContentType="image/jp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329" r:id="rId4"/>
    <p:sldId id="328" r:id="rId5"/>
    <p:sldId id="283" r:id="rId6"/>
    <p:sldId id="282" r:id="rId7"/>
    <p:sldId id="258" r:id="rId8"/>
    <p:sldId id="269" r:id="rId9"/>
    <p:sldId id="270" r:id="rId10"/>
    <p:sldId id="271" r:id="rId11"/>
    <p:sldId id="274" r:id="rId12"/>
    <p:sldId id="275" r:id="rId13"/>
    <p:sldId id="276" r:id="rId14"/>
    <p:sldId id="277" r:id="rId15"/>
    <p:sldId id="259" r:id="rId16"/>
    <p:sldId id="272" r:id="rId17"/>
    <p:sldId id="260" r:id="rId18"/>
    <p:sldId id="261" r:id="rId19"/>
    <p:sldId id="310" r:id="rId20"/>
    <p:sldId id="311" r:id="rId21"/>
    <p:sldId id="284" r:id="rId22"/>
    <p:sldId id="285" r:id="rId23"/>
    <p:sldId id="286" r:id="rId24"/>
    <p:sldId id="289" r:id="rId25"/>
    <p:sldId id="287" r:id="rId26"/>
    <p:sldId id="288" r:id="rId27"/>
    <p:sldId id="262" r:id="rId28"/>
    <p:sldId id="273" r:id="rId29"/>
    <p:sldId id="263" r:id="rId30"/>
    <p:sldId id="264" r:id="rId31"/>
    <p:sldId id="320" r:id="rId32"/>
    <p:sldId id="321" r:id="rId33"/>
    <p:sldId id="322" r:id="rId34"/>
    <p:sldId id="323" r:id="rId35"/>
    <p:sldId id="294" r:id="rId36"/>
    <p:sldId id="298" r:id="rId37"/>
    <p:sldId id="299" r:id="rId38"/>
    <p:sldId id="312" r:id="rId39"/>
    <p:sldId id="313" r:id="rId40"/>
    <p:sldId id="314" r:id="rId41"/>
    <p:sldId id="315" r:id="rId42"/>
    <p:sldId id="316" r:id="rId43"/>
    <p:sldId id="317" r:id="rId44"/>
    <p:sldId id="318" r:id="rId45"/>
    <p:sldId id="319" r:id="rId46"/>
    <p:sldId id="306" r:id="rId47"/>
    <p:sldId id="307" r:id="rId48"/>
    <p:sldId id="308" r:id="rId49"/>
    <p:sldId id="326" r:id="rId50"/>
    <p:sldId id="309" r:id="rId51"/>
    <p:sldId id="325" r:id="rId52"/>
    <p:sldId id="303" r:id="rId53"/>
    <p:sldId id="305" r:id="rId54"/>
    <p:sldId id="304" r:id="rId55"/>
    <p:sldId id="324" r:id="rId56"/>
    <p:sldId id="327" r:id="rId57"/>
    <p:sldId id="266" r:id="rId58"/>
    <p:sldId id="267" r:id="rId59"/>
    <p:sldId id="268" r:id="rId6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2986" autoAdjust="0"/>
  </p:normalViewPr>
  <p:slideViewPr>
    <p:cSldViewPr>
      <p:cViewPr varScale="1">
        <p:scale>
          <a:sx n="94" d="100"/>
          <a:sy n="94" d="100"/>
        </p:scale>
        <p:origin x="108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535A59-1553-4A35-B624-17F6B0F09CA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690FC-BC8E-4C88-AEEA-F8463CADA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462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690FC-BC8E-4C88-AEEA-F8463CADA463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726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690FC-BC8E-4C88-AEEA-F8463CADA463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726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690FC-BC8E-4C88-AEEA-F8463CADA463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957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690FC-BC8E-4C88-AEEA-F8463CADA463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31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0FABA-7BFA-4177-8909-904AF9EE2E4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g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z.newdaily.co.kr/site/data/html/2019/09/02/2019090200151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hani.co.kr/arti/economy/economy_general/909145.html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9" name="Picture 5" descr="C:\Users\JOHN\Desktop\bankimg\ppt\1-1.jpg"/>
          <p:cNvPicPr>
            <a:picLocks noChangeAspect="1" noChangeArrowheads="1"/>
          </p:cNvPicPr>
          <p:nvPr/>
        </p:nvPicPr>
        <p:blipFill>
          <a:blip r:embed="rId2" cstate="print"/>
          <a:srcRect l="6838" t="9343" r="6656" b="8847"/>
          <a:stretch>
            <a:fillRect/>
          </a:stretch>
        </p:blipFill>
        <p:spPr bwMode="auto">
          <a:xfrm>
            <a:off x="0" y="332656"/>
            <a:ext cx="9144000" cy="60710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4098" name="Picture 2" descr="C:\Users\Administrator.Sc-201906031910\Desktop\mainppt\png\swot\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-226517"/>
            <a:ext cx="4759435" cy="673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ADB816-31DB-4C8C-9E02-2354F513E290}"/>
              </a:ext>
            </a:extLst>
          </p:cNvPr>
          <p:cNvSpPr txBox="1"/>
          <p:nvPr/>
        </p:nvSpPr>
        <p:spPr>
          <a:xfrm>
            <a:off x="670654" y="2819995"/>
            <a:ext cx="3670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기회</a:t>
            </a:r>
            <a:r>
              <a:rPr lang="en-US" altLang="ko-KR" dirty="0"/>
              <a:t>(OPPORTUNITY)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1. </a:t>
            </a:r>
            <a:r>
              <a:rPr lang="ko-KR" altLang="en-US" dirty="0" err="1"/>
              <a:t>리딩뱅크의</a:t>
            </a:r>
            <a:r>
              <a:rPr lang="ko-KR" altLang="en-US" dirty="0"/>
              <a:t> 이미지 획득</a:t>
            </a:r>
            <a:br>
              <a:rPr lang="ko-KR" altLang="en-US" dirty="0"/>
            </a:br>
            <a:r>
              <a:rPr lang="en-US" altLang="ko-KR" dirty="0"/>
              <a:t>2. </a:t>
            </a:r>
            <a:r>
              <a:rPr lang="ko-KR" altLang="en-US" dirty="0"/>
              <a:t>글로벌 금융기반 조성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336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1026" name="Picture 2" descr="C:\Users\Administrator.Sc-201906031910\Desktop\mainppt\png\swot\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034" y="2600807"/>
            <a:ext cx="3944820" cy="557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A4AF1B-9F73-4819-91E0-60BD15234C75}"/>
              </a:ext>
            </a:extLst>
          </p:cNvPr>
          <p:cNvSpPr txBox="1"/>
          <p:nvPr/>
        </p:nvSpPr>
        <p:spPr>
          <a:xfrm>
            <a:off x="685800" y="2130425"/>
            <a:ext cx="48982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강점</a:t>
            </a:r>
            <a:r>
              <a:rPr lang="en-US" altLang="ko-KR" dirty="0"/>
              <a:t>(STRENGH)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>
                <a:latin typeface="나눔고딕"/>
              </a:rPr>
              <a:t>1. </a:t>
            </a:r>
            <a:r>
              <a:rPr lang="ko-KR" altLang="en-US" dirty="0">
                <a:latin typeface="나눔고딕"/>
              </a:rPr>
              <a:t>간편성</a:t>
            </a:r>
            <a:r>
              <a:rPr lang="en-US" altLang="ko-KR" dirty="0">
                <a:latin typeface="나눔고딕"/>
              </a:rPr>
              <a:t>&amp;</a:t>
            </a:r>
            <a:r>
              <a:rPr lang="ko-KR" altLang="en-US" dirty="0">
                <a:latin typeface="나눔고딕"/>
              </a:rPr>
              <a:t>합리성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2. </a:t>
            </a:r>
            <a:r>
              <a:rPr lang="ko-KR" altLang="en-US" dirty="0">
                <a:latin typeface="나눔고딕"/>
              </a:rPr>
              <a:t>카카오브랜드 이미지활용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3. </a:t>
            </a:r>
            <a:r>
              <a:rPr lang="ko-KR" altLang="en-US" dirty="0">
                <a:latin typeface="나눔고딕"/>
              </a:rPr>
              <a:t>꾸준한 서비스의 개발과 협업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4.</a:t>
            </a:r>
            <a:r>
              <a:rPr lang="ko-KR" altLang="en-US" dirty="0">
                <a:latin typeface="나눔고딕"/>
              </a:rPr>
              <a:t>빅데이터 기술의 보유 및 활용 기술력</a:t>
            </a:r>
          </a:p>
          <a:p>
            <a:endParaRPr lang="en-US" altLang="ko-KR" dirty="0"/>
          </a:p>
        </p:txBody>
      </p:sp>
      <p:pic>
        <p:nvPicPr>
          <p:cNvPr id="7" name="Picture 2" descr="ì¹´ì¹´ì¤ íë ì¦ì ëí ì´ë¯¸ì§ ê²ìê²°ê³¼">
            <a:extLst>
              <a:ext uri="{FF2B5EF4-FFF2-40B4-BE49-F238E27FC236}">
                <a16:creationId xmlns:a16="http://schemas.microsoft.com/office/drawing/2014/main" id="{D11AD831-38D6-45C6-8A66-DD20780CD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8C536"/>
              </a:clrFrom>
              <a:clrTo>
                <a:srgbClr val="F8C53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329" y="3604778"/>
            <a:ext cx="5421086" cy="3049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01B85FF9-961B-435A-BFAF-9F9118BBA829}"/>
              </a:ext>
            </a:extLst>
          </p:cNvPr>
          <p:cNvSpPr/>
          <p:nvPr/>
        </p:nvSpPr>
        <p:spPr>
          <a:xfrm>
            <a:off x="6602106" y="1984523"/>
            <a:ext cx="1211072" cy="12110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latin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758462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2050" name="Picture 2" descr="C:\Users\Administrator.Sc-201906031910\Desktop\mainppt\png\swot\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2492896"/>
            <a:ext cx="3995734" cy="565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F34643-356B-4B2F-AEFD-F12DA736DD80}"/>
              </a:ext>
            </a:extLst>
          </p:cNvPr>
          <p:cNvSpPr txBox="1"/>
          <p:nvPr/>
        </p:nvSpPr>
        <p:spPr>
          <a:xfrm>
            <a:off x="678632" y="2130425"/>
            <a:ext cx="53335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약점</a:t>
            </a:r>
            <a:r>
              <a:rPr lang="en-US" altLang="ko-KR" dirty="0"/>
              <a:t>(WEAKNESS)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1. </a:t>
            </a:r>
            <a:r>
              <a:rPr lang="ko-KR" altLang="en-US" dirty="0" err="1">
                <a:latin typeface="나눔고딕"/>
              </a:rPr>
              <a:t>비대면</a:t>
            </a:r>
            <a:r>
              <a:rPr lang="ko-KR" altLang="en-US" dirty="0">
                <a:latin typeface="나눔고딕"/>
              </a:rPr>
              <a:t> 채널의 한계로 성장제약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2. </a:t>
            </a:r>
            <a:r>
              <a:rPr lang="ko-KR" altLang="en-US" dirty="0">
                <a:latin typeface="나눔고딕"/>
              </a:rPr>
              <a:t>일부 연령층의 사용 집중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3. </a:t>
            </a:r>
            <a:r>
              <a:rPr lang="ko-KR" altLang="en-US" dirty="0">
                <a:latin typeface="나눔고딕"/>
              </a:rPr>
              <a:t>낮은 카카오 신용등급과     지분 보유상황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4. </a:t>
            </a:r>
            <a:r>
              <a:rPr lang="ko-KR" altLang="en-US" dirty="0">
                <a:latin typeface="나눔고딕"/>
              </a:rPr>
              <a:t>낮은 고객대응 능력</a:t>
            </a:r>
            <a:endParaRPr lang="en-US" altLang="ko-KR" dirty="0">
              <a:latin typeface="나눔고딕"/>
            </a:endParaRPr>
          </a:p>
          <a:p>
            <a:r>
              <a:rPr lang="en-US" dirty="0">
                <a:latin typeface="나눔고딕"/>
              </a:rPr>
              <a:t>5. </a:t>
            </a:r>
            <a:r>
              <a:rPr lang="ko-KR" altLang="en-US" dirty="0">
                <a:latin typeface="나눔고딕"/>
              </a:rPr>
              <a:t>금융상품의 부재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825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4" name="Picture 2" descr="C:\Users\Administrator.Sc-201906031910\Desktop\mainppt\png\swot\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116632"/>
            <a:ext cx="3658649" cy="517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FDBB21-9786-4EB6-A744-23F38B74E310}"/>
              </a:ext>
            </a:extLst>
          </p:cNvPr>
          <p:cNvSpPr txBox="1"/>
          <p:nvPr/>
        </p:nvSpPr>
        <p:spPr>
          <a:xfrm>
            <a:off x="3951717" y="2556150"/>
            <a:ext cx="3670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위협</a:t>
            </a:r>
            <a:r>
              <a:rPr lang="en-US" altLang="ko-KR" dirty="0"/>
              <a:t>(THREAT)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1. </a:t>
            </a:r>
            <a:r>
              <a:rPr lang="ko-KR" altLang="en-US" dirty="0">
                <a:latin typeface="나눔고딕"/>
              </a:rPr>
              <a:t>글로벌 영업환경 약화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2.  </a:t>
            </a:r>
            <a:r>
              <a:rPr lang="ko-KR" altLang="en-US" dirty="0">
                <a:latin typeface="나눔고딕"/>
              </a:rPr>
              <a:t>초대형 투자은행 출현 현실화</a:t>
            </a:r>
            <a:endParaRPr lang="en-US" altLang="ko-KR" dirty="0">
              <a:latin typeface="나눔고딕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394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4098" name="Picture 2" descr="C:\Users\Administrator.Sc-201906031910\Desktop\mainppt\png\swot\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-226517"/>
            <a:ext cx="4759435" cy="673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F44683-C839-45B9-990B-4C167CF6E228}"/>
              </a:ext>
            </a:extLst>
          </p:cNvPr>
          <p:cNvSpPr txBox="1"/>
          <p:nvPr/>
        </p:nvSpPr>
        <p:spPr>
          <a:xfrm>
            <a:off x="929614" y="2281480"/>
            <a:ext cx="3670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기회</a:t>
            </a:r>
            <a:r>
              <a:rPr lang="en-US" altLang="ko-KR" dirty="0"/>
              <a:t>(OPPORTUNITY)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>
                <a:latin typeface="나눔고딕"/>
              </a:rPr>
              <a:t>1. </a:t>
            </a:r>
            <a:r>
              <a:rPr lang="ko-KR" altLang="en-US" dirty="0">
                <a:latin typeface="나눔고딕"/>
              </a:rPr>
              <a:t>모바일 사업의 성장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2. </a:t>
            </a:r>
            <a:r>
              <a:rPr lang="ko-KR" altLang="en-US" dirty="0" err="1">
                <a:latin typeface="나눔고딕"/>
              </a:rPr>
              <a:t>핀테크</a:t>
            </a:r>
            <a:r>
              <a:rPr lang="ko-KR" altLang="en-US" dirty="0">
                <a:latin typeface="나눔고딕"/>
              </a:rPr>
              <a:t> 사업의 호황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3. 4</a:t>
            </a:r>
            <a:r>
              <a:rPr lang="ko-KR" altLang="en-US" dirty="0">
                <a:latin typeface="나눔고딕"/>
              </a:rPr>
              <a:t>차 산업혁명과 빅데이터 중시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64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다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 descr="C:\Users\JOHN\Desktop\bankimg\ppt\1-3중점개발내용.jpg"/>
          <p:cNvPicPr>
            <a:picLocks noChangeAspect="1" noChangeArrowheads="1"/>
          </p:cNvPicPr>
          <p:nvPr/>
        </p:nvPicPr>
        <p:blipFill>
          <a:blip r:embed="rId2" cstate="print"/>
          <a:srcRect l="6420" t="9145" r="6906" b="10074"/>
          <a:stretch>
            <a:fillRect/>
          </a:stretch>
        </p:blipFill>
        <p:spPr bwMode="auto">
          <a:xfrm>
            <a:off x="0" y="439687"/>
            <a:ext cx="9144000" cy="5983111"/>
          </a:xfrm>
          <a:prstGeom prst="rect">
            <a:avLst/>
          </a:prstGeom>
          <a:noFill/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071137"/>
              </p:ext>
            </p:extLst>
          </p:nvPr>
        </p:nvGraphicFramePr>
        <p:xfrm>
          <a:off x="323528" y="1719984"/>
          <a:ext cx="8280920" cy="3449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0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0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70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단점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0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신한은행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다양한상품제공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0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카카오뱅크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모바일에서만</a:t>
                      </a:r>
                      <a:r>
                        <a:rPr lang="ko-KR" altLang="en-US" dirty="0"/>
                        <a:t>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모든 기능</a:t>
                      </a:r>
                      <a:r>
                        <a:rPr lang="ko-KR" altLang="en-US" baseline="0" dirty="0"/>
                        <a:t> </a:t>
                      </a:r>
                      <a:endParaRPr lang="en-US" altLang="ko-KR" baseline="0" dirty="0"/>
                    </a:p>
                    <a:p>
                      <a:pPr algn="ctr" latinLnBrk="1"/>
                      <a:r>
                        <a:rPr lang="ko-KR" altLang="en-US" baseline="0" dirty="0"/>
                        <a:t>사용가능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08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708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708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3528" y="526985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다양한 상품 제공과 수익성이 높고 이용률이 증가하는 인터넷전문 </a:t>
            </a:r>
            <a:r>
              <a:rPr lang="ko-KR" altLang="en-US" dirty="0" err="1"/>
              <a:t>뱅킹</a:t>
            </a:r>
            <a:r>
              <a:rPr lang="ko-KR" altLang="en-US" dirty="0"/>
              <a:t> 개발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 descr="C:\Users\JOHN\Desktop\bankimg\ppt\1-3중점개발내용.jpg"/>
          <p:cNvPicPr>
            <a:picLocks noChangeAspect="1" noChangeArrowheads="1"/>
          </p:cNvPicPr>
          <p:nvPr/>
        </p:nvPicPr>
        <p:blipFill>
          <a:blip r:embed="rId2" cstate="print"/>
          <a:srcRect l="6420" t="9145" r="6906" b="10074"/>
          <a:stretch>
            <a:fillRect/>
          </a:stretch>
        </p:blipFill>
        <p:spPr bwMode="auto">
          <a:xfrm>
            <a:off x="0" y="404663"/>
            <a:ext cx="9144000" cy="5983111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4C7751-8364-46BB-A832-C4327DA9243D}"/>
              </a:ext>
            </a:extLst>
          </p:cNvPr>
          <p:cNvSpPr txBox="1"/>
          <p:nvPr/>
        </p:nvSpPr>
        <p:spPr>
          <a:xfrm>
            <a:off x="1296614" y="2144315"/>
            <a:ext cx="658775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조회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계좌조회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기타조회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이체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자동이체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즉시이체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예약이체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3.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금융상품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예금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신탁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대출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펀드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,ISA)</a:t>
            </a: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4. </a:t>
            </a:r>
            <a:r>
              <a:rPr lang="ko-KR" altLang="en-US" b="1" dirty="0" err="1">
                <a:solidFill>
                  <a:schemeClr val="accent1">
                    <a:lumMod val="50000"/>
                  </a:schemeClr>
                </a:solidFill>
              </a:rPr>
              <a:t>뱅킹보안관리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이용기기등록서비스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보안차단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지연이체</a:t>
            </a:r>
            <a:r>
              <a:rPr lang="en-US" altLang="ko-KR" b="1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실시간 </a:t>
            </a:r>
            <a:r>
              <a:rPr lang="en-US" altLang="ko-KR" dirty="0"/>
              <a:t>1:1 </a:t>
            </a:r>
            <a:r>
              <a:rPr lang="ko-KR" altLang="en-US" dirty="0"/>
              <a:t>고객응대</a:t>
            </a:r>
            <a:r>
              <a:rPr lang="en-US" altLang="ko-KR" dirty="0"/>
              <a:t>(</a:t>
            </a:r>
            <a:r>
              <a:rPr lang="ko-KR" altLang="en-US" dirty="0"/>
              <a:t>고객센터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596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 descr="C:\Users\JOHN\Desktop\bankimg\ppt\1-4마인드맵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95436"/>
            <a:ext cx="9144000" cy="6057900"/>
          </a:xfrm>
          <a:prstGeom prst="rect">
            <a:avLst/>
          </a:prstGeom>
          <a:noFill/>
        </p:spPr>
      </p:pic>
      <p:pic>
        <p:nvPicPr>
          <p:cNvPr id="1027" name="Picture 3" descr="C:\Users\Administrator.Sc-201906031910\Desktop\mainppt\png\mindmap\main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8" t="32015" r="32015" b="39571"/>
          <a:stretch/>
        </p:blipFill>
        <p:spPr bwMode="auto">
          <a:xfrm>
            <a:off x="3658770" y="2291015"/>
            <a:ext cx="1655376" cy="1580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.Sc-201906031910\Desktop\mainppt\png\mindmap\sub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6" t="27263" r="21575" b="34077"/>
          <a:stretch/>
        </p:blipFill>
        <p:spPr bwMode="auto">
          <a:xfrm>
            <a:off x="2062896" y="2806316"/>
            <a:ext cx="1161568" cy="91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ministrator.Sc-201906031910\Desktop\mainppt\png\mindmap\dir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2" t="28403" r="37596" b="40346"/>
          <a:stretch/>
        </p:blipFill>
        <p:spPr bwMode="auto">
          <a:xfrm rot="16200000">
            <a:off x="3295461" y="2990472"/>
            <a:ext cx="351575" cy="533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dministrator.Sc-201906031910\Desktop\mainppt\png\mindmap\dir2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15" t="29055" r="41092" b="32313"/>
          <a:stretch/>
        </p:blipFill>
        <p:spPr bwMode="auto">
          <a:xfrm>
            <a:off x="991458" y="629789"/>
            <a:ext cx="504056" cy="99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Administrator.Sc-201906031910\Desktop\mainppt\png\mindmap\dir3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24" t="34839" r="38109" b="32895"/>
          <a:stretch/>
        </p:blipFill>
        <p:spPr bwMode="auto">
          <a:xfrm>
            <a:off x="1538610" y="645951"/>
            <a:ext cx="504056" cy="764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Administrator.Sc-201906031910\Desktop\mainppt\png\mindmap\subdir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387" y="738430"/>
            <a:ext cx="2366878" cy="241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0D6C41-4BA7-43E3-8101-5C042C69B14B}"/>
              </a:ext>
            </a:extLst>
          </p:cNvPr>
          <p:cNvSpPr txBox="1"/>
          <p:nvPr/>
        </p:nvSpPr>
        <p:spPr>
          <a:xfrm>
            <a:off x="4156206" y="2879622"/>
            <a:ext cx="932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SJ</a:t>
            </a:r>
            <a:r>
              <a:rPr lang="ko-KR" altLang="en-US" dirty="0"/>
              <a:t>은행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5477B4-B480-4D82-9231-A5BA77E9EB3F}"/>
              </a:ext>
            </a:extLst>
          </p:cNvPr>
          <p:cNvSpPr txBox="1"/>
          <p:nvPr/>
        </p:nvSpPr>
        <p:spPr>
          <a:xfrm>
            <a:off x="2291552" y="3078670"/>
            <a:ext cx="932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편의성</a:t>
            </a:r>
            <a:endParaRPr lang="en-US" sz="1500" dirty="0"/>
          </a:p>
        </p:txBody>
      </p:sp>
      <p:pic>
        <p:nvPicPr>
          <p:cNvPr id="15" name="Picture 4" descr="C:\Users\Administrator.Sc-201906031910\Desktop\mainppt\png\mindmap\sub.png">
            <a:extLst>
              <a:ext uri="{FF2B5EF4-FFF2-40B4-BE49-F238E27FC236}">
                <a16:creationId xmlns:a16="http://schemas.microsoft.com/office/drawing/2014/main" id="{BE9BB77F-7E5C-4728-B504-806C20F3B5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6" t="27263" r="21575" b="34077"/>
          <a:stretch/>
        </p:blipFill>
        <p:spPr bwMode="auto">
          <a:xfrm>
            <a:off x="5769061" y="2770845"/>
            <a:ext cx="1161568" cy="91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547385-D5B0-433F-B422-A83855864D11}"/>
              </a:ext>
            </a:extLst>
          </p:cNvPr>
          <p:cNvSpPr txBox="1"/>
          <p:nvPr/>
        </p:nvSpPr>
        <p:spPr>
          <a:xfrm>
            <a:off x="6029121" y="3043199"/>
            <a:ext cx="932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다양성</a:t>
            </a:r>
            <a:endParaRPr lang="en-US" sz="1500" dirty="0"/>
          </a:p>
        </p:txBody>
      </p:sp>
      <p:pic>
        <p:nvPicPr>
          <p:cNvPr id="17" name="Picture 4" descr="C:\Users\Administrator.Sc-201906031910\Desktop\mainppt\png\mindmap\sub.png">
            <a:extLst>
              <a:ext uri="{FF2B5EF4-FFF2-40B4-BE49-F238E27FC236}">
                <a16:creationId xmlns:a16="http://schemas.microsoft.com/office/drawing/2014/main" id="{711DD493-32F2-46AC-9458-B4AFCA6209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6" t="27263" r="21575" b="34077"/>
          <a:stretch/>
        </p:blipFill>
        <p:spPr bwMode="auto">
          <a:xfrm>
            <a:off x="3991216" y="4492659"/>
            <a:ext cx="1161568" cy="91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452AC51-2633-4AA7-8F0B-AC83C93231F5}"/>
              </a:ext>
            </a:extLst>
          </p:cNvPr>
          <p:cNvSpPr txBox="1"/>
          <p:nvPr/>
        </p:nvSpPr>
        <p:spPr>
          <a:xfrm>
            <a:off x="4247088" y="4767625"/>
            <a:ext cx="932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접근성</a:t>
            </a:r>
            <a:endParaRPr lang="en-US" sz="1500" dirty="0"/>
          </a:p>
        </p:txBody>
      </p:sp>
      <p:pic>
        <p:nvPicPr>
          <p:cNvPr id="19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id="{7B6A3335-C64B-4101-8CEF-56A29E7D7D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490339" y="2269126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D40E571-62B1-4807-8EF5-DC1602F9DE82}"/>
              </a:ext>
            </a:extLst>
          </p:cNvPr>
          <p:cNvSpPr txBox="1"/>
          <p:nvPr/>
        </p:nvSpPr>
        <p:spPr>
          <a:xfrm>
            <a:off x="811799" y="2409549"/>
            <a:ext cx="932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가시성</a:t>
            </a:r>
            <a:endParaRPr lang="en-US" sz="1500" dirty="0"/>
          </a:p>
        </p:txBody>
      </p:sp>
      <p:pic>
        <p:nvPicPr>
          <p:cNvPr id="21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id="{4892ACD7-4840-49A4-A99E-B0A728C0A0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372255" y="3669455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A1AEB17-F02A-4973-828E-4F8661C04CFB}"/>
              </a:ext>
            </a:extLst>
          </p:cNvPr>
          <p:cNvSpPr txBox="1"/>
          <p:nvPr/>
        </p:nvSpPr>
        <p:spPr>
          <a:xfrm>
            <a:off x="693715" y="3809878"/>
            <a:ext cx="932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/>
              <a:t>직관성</a:t>
            </a:r>
            <a:endParaRPr lang="en-US" sz="1500" dirty="0"/>
          </a:p>
        </p:txBody>
      </p:sp>
      <p:pic>
        <p:nvPicPr>
          <p:cNvPr id="23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id="{8FD82767-F208-4CE5-BD20-BF351F375C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1808909" y="1596256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C172368-613E-4DAD-9784-AD9487F2AEB7}"/>
              </a:ext>
            </a:extLst>
          </p:cNvPr>
          <p:cNvSpPr txBox="1"/>
          <p:nvPr/>
        </p:nvSpPr>
        <p:spPr>
          <a:xfrm>
            <a:off x="2112404" y="1696634"/>
            <a:ext cx="932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간편</a:t>
            </a:r>
            <a:r>
              <a:rPr lang="en-US" altLang="ko-KR" sz="1500" dirty="0"/>
              <a:t>PW</a:t>
            </a:r>
            <a:endParaRPr lang="en-US" sz="1500" dirty="0"/>
          </a:p>
        </p:txBody>
      </p:sp>
      <p:pic>
        <p:nvPicPr>
          <p:cNvPr id="27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id="{61CB045E-CAE1-497B-BED7-0A9B1D9D78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7600838" y="2791161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1470EAC-1C93-44D8-A466-9A7C0B5BDC8C}"/>
              </a:ext>
            </a:extLst>
          </p:cNvPr>
          <p:cNvSpPr txBox="1"/>
          <p:nvPr/>
        </p:nvSpPr>
        <p:spPr>
          <a:xfrm>
            <a:off x="8008798" y="2919241"/>
            <a:ext cx="9695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펀드</a:t>
            </a:r>
            <a:endParaRPr lang="en-US" sz="1500" dirty="0"/>
          </a:p>
        </p:txBody>
      </p:sp>
      <p:pic>
        <p:nvPicPr>
          <p:cNvPr id="29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id="{ACB4A824-590A-44A6-8FEA-8E8D091A96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6813260" y="3801765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2B4D79F-7E25-4B1A-BB0B-73723F83D02A}"/>
              </a:ext>
            </a:extLst>
          </p:cNvPr>
          <p:cNvSpPr txBox="1"/>
          <p:nvPr/>
        </p:nvSpPr>
        <p:spPr>
          <a:xfrm>
            <a:off x="7312901" y="3937905"/>
            <a:ext cx="5495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ISA</a:t>
            </a:r>
          </a:p>
        </p:txBody>
      </p:sp>
      <p:pic>
        <p:nvPicPr>
          <p:cNvPr id="31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id="{E3C025ED-E2D0-4462-BF5E-A974FE3130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6667487" y="1833580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243153C-D42E-459A-8A34-DC12B979359F}"/>
              </a:ext>
            </a:extLst>
          </p:cNvPr>
          <p:cNvSpPr txBox="1"/>
          <p:nvPr/>
        </p:nvSpPr>
        <p:spPr>
          <a:xfrm>
            <a:off x="7022299" y="1950594"/>
            <a:ext cx="9695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공과금</a:t>
            </a:r>
            <a:endParaRPr lang="en-US" sz="1500" dirty="0"/>
          </a:p>
        </p:txBody>
      </p:sp>
      <p:pic>
        <p:nvPicPr>
          <p:cNvPr id="35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id="{B8D839A8-EEBC-4ACF-BCB2-2B856A5ECD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5270027" y="5396643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6890943-ED60-496B-9F8C-44B83377A948}"/>
              </a:ext>
            </a:extLst>
          </p:cNvPr>
          <p:cNvSpPr txBox="1"/>
          <p:nvPr/>
        </p:nvSpPr>
        <p:spPr>
          <a:xfrm>
            <a:off x="5712447" y="5477217"/>
            <a:ext cx="9695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web</a:t>
            </a:r>
          </a:p>
        </p:txBody>
      </p:sp>
      <p:pic>
        <p:nvPicPr>
          <p:cNvPr id="37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id="{2B1DC0E8-8C77-4316-B4E8-CAEF81EAAB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2668191" y="5646097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01196A9-ABF3-4DAA-85FD-FF2BD4B1E5C5}"/>
              </a:ext>
            </a:extLst>
          </p:cNvPr>
          <p:cNvSpPr txBox="1"/>
          <p:nvPr/>
        </p:nvSpPr>
        <p:spPr>
          <a:xfrm>
            <a:off x="2970695" y="5777313"/>
            <a:ext cx="9695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/>
              <a:t>비대면</a:t>
            </a:r>
            <a:endParaRPr lang="en-US" sz="1500" dirty="0"/>
          </a:p>
        </p:txBody>
      </p:sp>
      <p:pic>
        <p:nvPicPr>
          <p:cNvPr id="39" name="Picture 5" descr="C:\Users\Administrator.Sc-201906031910\Desktop\mainppt\png\mindmap\dir.png">
            <a:extLst>
              <a:ext uri="{FF2B5EF4-FFF2-40B4-BE49-F238E27FC236}">
                <a16:creationId xmlns:a16="http://schemas.microsoft.com/office/drawing/2014/main" id="{55D9D7B0-822C-4DAF-AB50-C7A2E96D73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2" t="28403" r="37596" b="40346"/>
          <a:stretch/>
        </p:blipFill>
        <p:spPr bwMode="auto">
          <a:xfrm rot="5400000">
            <a:off x="5401896" y="2934603"/>
            <a:ext cx="351575" cy="533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C:\Users\Administrator.Sc-201906031910\Desktop\mainppt\png\mindmap\dir.png">
            <a:extLst>
              <a:ext uri="{FF2B5EF4-FFF2-40B4-BE49-F238E27FC236}">
                <a16:creationId xmlns:a16="http://schemas.microsoft.com/office/drawing/2014/main" id="{A4EF88BC-F30E-4A68-AA2C-4A171EF432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2" t="28403" r="37596" b="40346"/>
          <a:stretch/>
        </p:blipFill>
        <p:spPr bwMode="auto">
          <a:xfrm rot="10800000">
            <a:off x="4388611" y="3921811"/>
            <a:ext cx="388887" cy="59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id="{3B9C491A-8869-4338-A06F-0501D833CC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4298049">
            <a:off x="2305235" y="2399170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id="{CADC2B51-435B-4806-A52C-76F87330E4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1698476">
            <a:off x="1572319" y="2719861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id="{C8EF8AFE-B9C4-432A-8422-54AE70195A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20401668">
            <a:off x="1569661" y="3591804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id="{28ABFBF5-3F88-4027-B07E-E10232E7B2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19186151">
            <a:off x="3372198" y="5219423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id="{F10B6403-C445-43BD-9B09-7AA48438CA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12947593">
            <a:off x="4921763" y="5042410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id="{664843C1-0CB9-4466-BB8C-772B29E29F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7455012">
            <a:off x="6491102" y="2468848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id="{AC0A3FFD-DA37-41C4-B022-60AE3B44DD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9848609">
            <a:off x="6757393" y="3099890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id="{17D26930-3B6E-4ACC-AF5E-2593EE066F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12923800">
            <a:off x="6325721" y="3721360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9144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27836"/>
              </p:ext>
            </p:extLst>
          </p:nvPr>
        </p:nvGraphicFramePr>
        <p:xfrm>
          <a:off x="251520" y="1697499"/>
          <a:ext cx="8469423" cy="40822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05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65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유형</a:t>
                      </a:r>
                      <a:endParaRPr lang="ko-KR" altLang="en-US" sz="1300" b="1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우선순위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중요도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기능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상세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회원가입</a:t>
                      </a:r>
                    </a:p>
                    <a:p>
                      <a:pPr algn="ctr"/>
                      <a:endParaRPr 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등록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성명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생년월일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계좌번호 비밀번호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비밀번호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비밀번호 확인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간편비밀번호</a:t>
                      </a:r>
                      <a:r>
                        <a:rPr lang="en-US" altLang="ko-KR" sz="1100" dirty="0"/>
                        <a:t>,</a:t>
                      </a:r>
                    </a:p>
                    <a:p>
                      <a:pPr algn="ctr"/>
                      <a:r>
                        <a:rPr lang="ko-KR" altLang="en-US" sz="1100" dirty="0"/>
                        <a:t>전화번호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이메일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 err="1"/>
                        <a:t>직업군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주소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우편번호를 입력해서 </a:t>
                      </a:r>
                      <a:r>
                        <a:rPr lang="ko-KR" altLang="en-US" sz="1100" dirty="0" err="1"/>
                        <a:t>회원가입함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아이디</a:t>
                      </a:r>
                      <a:endParaRPr lang="en-US" altLang="ko-KR" sz="1100" dirty="0"/>
                    </a:p>
                    <a:p>
                      <a:pPr algn="ctr"/>
                      <a:r>
                        <a:rPr lang="ko-KR" altLang="en-US" sz="1100" dirty="0"/>
                        <a:t>유효성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영문자 </a:t>
                      </a:r>
                      <a:r>
                        <a:rPr lang="en-US" altLang="ko-KR" sz="1100" dirty="0"/>
                        <a:t>+ </a:t>
                      </a:r>
                      <a:r>
                        <a:rPr lang="ko-KR" altLang="en-US" sz="1100" dirty="0"/>
                        <a:t>숫자만 입력 가능하며</a:t>
                      </a:r>
                      <a:endParaRPr lang="en-US" altLang="ko-KR" sz="1100" dirty="0"/>
                    </a:p>
                    <a:p>
                      <a:pPr algn="ctr"/>
                      <a:r>
                        <a:rPr lang="ko-KR" altLang="en-US" sz="1100" dirty="0"/>
                        <a:t>길이가 </a:t>
                      </a:r>
                      <a:r>
                        <a:rPr lang="en-US" altLang="ko-KR" sz="1100" dirty="0"/>
                        <a:t>4</a:t>
                      </a:r>
                      <a:r>
                        <a:rPr lang="ko-KR" altLang="en-US" sz="1100" dirty="0"/>
                        <a:t>자리 </a:t>
                      </a:r>
                      <a:r>
                        <a:rPr lang="en-US" altLang="ko-KR" sz="1100" dirty="0"/>
                        <a:t>~ 15</a:t>
                      </a:r>
                      <a:r>
                        <a:rPr lang="ko-KR" altLang="en-US" sz="1100" dirty="0"/>
                        <a:t>자리만 가능함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고딕"/>
                        </a:rPr>
                        <a:t>패스워드</a:t>
                      </a:r>
                      <a:endParaRPr lang="en-US" altLang="ko-KR" sz="11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latin typeface="고딕"/>
                        </a:rPr>
                        <a:t>유효성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고딕"/>
                        </a:rPr>
                        <a:t>영문자 </a:t>
                      </a:r>
                      <a:r>
                        <a:rPr lang="en-US" altLang="ko-KR" sz="1100" dirty="0">
                          <a:latin typeface="고딕"/>
                        </a:rPr>
                        <a:t>+ </a:t>
                      </a:r>
                      <a:r>
                        <a:rPr lang="ko-KR" altLang="en-US" sz="1100" dirty="0">
                          <a:latin typeface="고딕"/>
                        </a:rPr>
                        <a:t>숫자 </a:t>
                      </a:r>
                      <a:r>
                        <a:rPr lang="en-US" altLang="ko-KR" sz="1100" dirty="0">
                          <a:latin typeface="고딕"/>
                        </a:rPr>
                        <a:t>+ ‘”</a:t>
                      </a:r>
                      <a:r>
                        <a:rPr lang="ko-KR" altLang="en-US" sz="1100" dirty="0">
                          <a:latin typeface="고딕"/>
                        </a:rPr>
                        <a:t>를</a:t>
                      </a:r>
                      <a:r>
                        <a:rPr lang="en-US" altLang="ko-KR" sz="1100" dirty="0">
                          <a:latin typeface="고딕"/>
                        </a:rPr>
                        <a:t> </a:t>
                      </a:r>
                      <a:r>
                        <a:rPr lang="ko-KR" altLang="en-US" sz="1100" dirty="0">
                          <a:latin typeface="고딕"/>
                        </a:rPr>
                        <a:t>제외한 특수문자가 모두 포함된</a:t>
                      </a:r>
                      <a:endParaRPr lang="en-US" altLang="ko-KR" sz="11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latin typeface="고딕"/>
                        </a:rPr>
                        <a:t>길이가 </a:t>
                      </a:r>
                      <a:r>
                        <a:rPr lang="en-US" altLang="ko-KR" sz="1100" dirty="0">
                          <a:latin typeface="고딕"/>
                        </a:rPr>
                        <a:t>6 ~ 15</a:t>
                      </a:r>
                      <a:r>
                        <a:rPr lang="ko-KR" altLang="en-US" sz="1100" dirty="0">
                          <a:latin typeface="고딕"/>
                        </a:rPr>
                        <a:t>자리만 가능하며</a:t>
                      </a:r>
                      <a:endParaRPr lang="en-US" altLang="ko-KR" sz="11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latin typeface="고딕"/>
                        </a:rPr>
                        <a:t>숫자가 </a:t>
                      </a:r>
                      <a:r>
                        <a:rPr lang="en-US" altLang="ko-KR" sz="1100" dirty="0">
                          <a:latin typeface="고딕"/>
                        </a:rPr>
                        <a:t>3</a:t>
                      </a:r>
                      <a:r>
                        <a:rPr lang="ko-KR" altLang="en-US" sz="1100" dirty="0">
                          <a:latin typeface="고딕"/>
                        </a:rPr>
                        <a:t>회 이상 연속되지 않거나 </a:t>
                      </a:r>
                      <a:r>
                        <a:rPr lang="en-US" altLang="ko-KR" sz="1100" dirty="0">
                          <a:latin typeface="고딕"/>
                        </a:rPr>
                        <a:t>ID</a:t>
                      </a:r>
                      <a:r>
                        <a:rPr lang="ko-KR" altLang="en-US" sz="1100" dirty="0">
                          <a:latin typeface="고딕"/>
                        </a:rPr>
                        <a:t>가 </a:t>
                      </a:r>
                      <a:r>
                        <a:rPr lang="en-US" altLang="ko-KR" sz="1100" dirty="0">
                          <a:latin typeface="고딕"/>
                        </a:rPr>
                        <a:t>3</a:t>
                      </a:r>
                      <a:r>
                        <a:rPr lang="ko-KR" altLang="en-US" sz="1100" dirty="0">
                          <a:latin typeface="고딕"/>
                        </a:rPr>
                        <a:t>자리 이상 포함되지 않은 경우에만</a:t>
                      </a:r>
                      <a:endParaRPr lang="en-US" altLang="ko-KR" sz="11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latin typeface="고딕"/>
                        </a:rPr>
                        <a:t>패스워드 등록이 </a:t>
                      </a:r>
                      <a:r>
                        <a:rPr lang="ko-KR" altLang="en-US" sz="1100" dirty="0" err="1">
                          <a:latin typeface="고딕"/>
                        </a:rPr>
                        <a:t>가능해야함</a:t>
                      </a:r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계좌생성</a:t>
                      </a:r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가입 완료 시 자동으로 계좌 생성되어 등록 되어야함</a:t>
                      </a:r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이메일 인증</a:t>
                      </a:r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이메일 등록 시 이메일 인증 후 등록 되어야함</a:t>
                      </a:r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고딕"/>
                        </a:rPr>
                        <a:t>핸드폰 인증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고딕"/>
                        </a:rPr>
                        <a:t>핸드폰으로 실명 인증 후 가입이 가능해야 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9144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923149"/>
              </p:ext>
            </p:extLst>
          </p:nvPr>
        </p:nvGraphicFramePr>
        <p:xfrm>
          <a:off x="251520" y="1697499"/>
          <a:ext cx="8469423" cy="35183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05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65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유형</a:t>
                      </a:r>
                      <a:endParaRPr lang="ko-KR" altLang="en-US" sz="1300" b="1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우선순위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중요도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기능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상세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사용자</a:t>
                      </a:r>
                    </a:p>
                    <a:p>
                      <a:pPr algn="ctr"/>
                      <a:endParaRPr 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로그인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ID</a:t>
                      </a:r>
                      <a:r>
                        <a:rPr lang="ko-KR" altLang="en-US" sz="1100" dirty="0"/>
                        <a:t>가 </a:t>
                      </a:r>
                      <a:r>
                        <a:rPr lang="en-US" altLang="ko-KR" sz="1100" dirty="0"/>
                        <a:t>DB</a:t>
                      </a:r>
                      <a:r>
                        <a:rPr lang="ko-KR" altLang="en-US" sz="1100" dirty="0"/>
                        <a:t>에 존재하는 경우 </a:t>
                      </a:r>
                      <a:r>
                        <a:rPr lang="en-US" altLang="ko-KR" sz="1100" dirty="0"/>
                        <a:t>PW</a:t>
                      </a:r>
                      <a:r>
                        <a:rPr lang="ko-KR" altLang="en-US" sz="1100" dirty="0"/>
                        <a:t>를 확인하여 입력한 </a:t>
                      </a:r>
                      <a:r>
                        <a:rPr lang="en-US" altLang="ko-KR" sz="1100" dirty="0"/>
                        <a:t>PW</a:t>
                      </a:r>
                      <a:r>
                        <a:rPr lang="ko-KR" altLang="en-US" sz="1100" dirty="0"/>
                        <a:t>와 동일한 경우</a:t>
                      </a:r>
                      <a:endParaRPr lang="en-US" altLang="ko-KR" sz="1100" dirty="0"/>
                    </a:p>
                    <a:p>
                      <a:pPr algn="ctr"/>
                      <a:r>
                        <a:rPr lang="ko-KR" altLang="en-US" sz="1100" dirty="0"/>
                        <a:t>로그인이 가능해야 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고딕"/>
                        </a:rPr>
                        <a:t>보안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고딕"/>
                        </a:rPr>
                        <a:t>PW</a:t>
                      </a:r>
                      <a:r>
                        <a:rPr lang="ko-KR" altLang="en-US" sz="1100" dirty="0">
                          <a:latin typeface="고딕"/>
                        </a:rPr>
                        <a:t>가 </a:t>
                      </a:r>
                      <a:r>
                        <a:rPr lang="en-US" altLang="ko-KR" sz="1100" dirty="0">
                          <a:latin typeface="고딕"/>
                        </a:rPr>
                        <a:t>5</a:t>
                      </a:r>
                      <a:r>
                        <a:rPr lang="ko-KR" altLang="en-US" sz="1100" dirty="0">
                          <a:latin typeface="고딕"/>
                        </a:rPr>
                        <a:t>회 이상 틀릴 경우 해당 </a:t>
                      </a:r>
                      <a:r>
                        <a:rPr lang="en-US" altLang="ko-KR" sz="1100" dirty="0">
                          <a:latin typeface="고딕"/>
                        </a:rPr>
                        <a:t>ID</a:t>
                      </a:r>
                      <a:r>
                        <a:rPr lang="ko-KR" altLang="en-US" sz="1100" dirty="0">
                          <a:latin typeface="고딕"/>
                        </a:rPr>
                        <a:t>는 비활성화 되며</a:t>
                      </a:r>
                      <a:endParaRPr lang="en-US" altLang="ko-KR" sz="11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latin typeface="고딕"/>
                        </a:rPr>
                        <a:t>계좌번호</a:t>
                      </a:r>
                      <a:r>
                        <a:rPr lang="en-US" altLang="ko-KR" sz="1100" dirty="0">
                          <a:latin typeface="고딕"/>
                        </a:rPr>
                        <a:t>, </a:t>
                      </a:r>
                      <a:r>
                        <a:rPr lang="ko-KR" altLang="en-US" sz="1100" dirty="0">
                          <a:latin typeface="고딕"/>
                        </a:rPr>
                        <a:t>계좌비밀번호</a:t>
                      </a:r>
                      <a:r>
                        <a:rPr lang="en-US" altLang="ko-KR" sz="1100" dirty="0">
                          <a:latin typeface="고딕"/>
                        </a:rPr>
                        <a:t>, </a:t>
                      </a:r>
                      <a:r>
                        <a:rPr lang="ko-KR" altLang="en-US" sz="1100" dirty="0">
                          <a:latin typeface="고딕"/>
                        </a:rPr>
                        <a:t>이메일</a:t>
                      </a:r>
                      <a:r>
                        <a:rPr lang="en-US" altLang="ko-KR" sz="1100" dirty="0">
                          <a:latin typeface="고딕"/>
                        </a:rPr>
                        <a:t>, </a:t>
                      </a:r>
                      <a:r>
                        <a:rPr lang="ko-KR" altLang="en-US" sz="1100" dirty="0">
                          <a:latin typeface="고딕"/>
                        </a:rPr>
                        <a:t>핸드폰 인증 후</a:t>
                      </a:r>
                      <a:endParaRPr lang="en-US" altLang="ko-KR" sz="11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en-US" altLang="ko-KR" sz="1100" dirty="0">
                          <a:latin typeface="고딕"/>
                        </a:rPr>
                        <a:t>PW </a:t>
                      </a:r>
                      <a:r>
                        <a:rPr lang="ko-KR" altLang="en-US" sz="1100" dirty="0">
                          <a:latin typeface="고딕"/>
                        </a:rPr>
                        <a:t>재설정할 수 있어야함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ID</a:t>
                      </a:r>
                      <a:r>
                        <a:rPr lang="ko-KR" altLang="en-US" sz="1100" dirty="0"/>
                        <a:t>찾기</a:t>
                      </a:r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고딕"/>
                        </a:rPr>
                        <a:t>성명</a:t>
                      </a:r>
                      <a:r>
                        <a:rPr lang="en-US" altLang="ko-KR" sz="1100" dirty="0">
                          <a:latin typeface="고딕"/>
                        </a:rPr>
                        <a:t>, </a:t>
                      </a:r>
                      <a:r>
                        <a:rPr lang="ko-KR" altLang="en-US" sz="1100" dirty="0">
                          <a:latin typeface="고딕"/>
                        </a:rPr>
                        <a:t>생년월일</a:t>
                      </a:r>
                      <a:r>
                        <a:rPr lang="en-US" altLang="ko-KR" sz="1100" dirty="0">
                          <a:latin typeface="고딕"/>
                        </a:rPr>
                        <a:t>, </a:t>
                      </a:r>
                      <a:r>
                        <a:rPr lang="ko-KR" altLang="en-US" sz="1100" dirty="0">
                          <a:latin typeface="고딕"/>
                        </a:rPr>
                        <a:t>계좌번호</a:t>
                      </a:r>
                      <a:r>
                        <a:rPr lang="en-US" altLang="ko-KR" sz="1100" dirty="0">
                          <a:latin typeface="고딕"/>
                        </a:rPr>
                        <a:t>, </a:t>
                      </a:r>
                      <a:r>
                        <a:rPr lang="ko-KR" altLang="en-US" sz="1100" dirty="0">
                          <a:latin typeface="고딕"/>
                        </a:rPr>
                        <a:t>계좌 비밀번호 입력하여 일치하는 경우 </a:t>
                      </a:r>
                      <a:endParaRPr lang="en-US" altLang="ko-KR" sz="11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en-US" altLang="ko-KR" sz="1100" dirty="0">
                          <a:latin typeface="고딕"/>
                        </a:rPr>
                        <a:t>ID</a:t>
                      </a:r>
                      <a:r>
                        <a:rPr lang="ko-KR" altLang="en-US" sz="1100" dirty="0">
                          <a:latin typeface="고딕"/>
                        </a:rPr>
                        <a:t>를 찾을 수 있어야함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PW</a:t>
                      </a:r>
                      <a:r>
                        <a:rPr lang="ko-KR" altLang="en-US" sz="1100" dirty="0"/>
                        <a:t>재설정</a:t>
                      </a:r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성명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생년월일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아이디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계좌번호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계좌비밀번호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비밀번호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비밀번호 확인 입력 후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>
                          <a:latin typeface="고딕"/>
                        </a:rPr>
                        <a:t>성명</a:t>
                      </a:r>
                      <a:r>
                        <a:rPr lang="en-US" altLang="ko-KR" sz="1100" dirty="0">
                          <a:latin typeface="고딕"/>
                        </a:rPr>
                        <a:t>, </a:t>
                      </a:r>
                      <a:r>
                        <a:rPr lang="ko-KR" altLang="en-US" sz="1100" dirty="0">
                          <a:latin typeface="고딕"/>
                        </a:rPr>
                        <a:t>생년월일</a:t>
                      </a:r>
                      <a:r>
                        <a:rPr lang="en-US" altLang="ko-KR" sz="1100" dirty="0">
                          <a:latin typeface="고딕"/>
                        </a:rPr>
                        <a:t>, </a:t>
                      </a:r>
                      <a:r>
                        <a:rPr lang="ko-KR" altLang="en-US" sz="1100" dirty="0">
                          <a:latin typeface="고딕"/>
                        </a:rPr>
                        <a:t>아이디</a:t>
                      </a:r>
                      <a:r>
                        <a:rPr lang="en-US" altLang="ko-KR" sz="1100" dirty="0">
                          <a:latin typeface="고딕"/>
                        </a:rPr>
                        <a:t>, </a:t>
                      </a:r>
                      <a:r>
                        <a:rPr lang="ko-KR" altLang="en-US" sz="1100" dirty="0">
                          <a:latin typeface="고딕"/>
                        </a:rPr>
                        <a:t>계좌번호</a:t>
                      </a:r>
                      <a:r>
                        <a:rPr lang="en-US" altLang="ko-KR" sz="1100" dirty="0">
                          <a:latin typeface="고딕"/>
                        </a:rPr>
                        <a:t>, </a:t>
                      </a:r>
                      <a:r>
                        <a:rPr lang="ko-KR" altLang="en-US" sz="1100" dirty="0">
                          <a:latin typeface="고딕"/>
                        </a:rPr>
                        <a:t>계좌비밀번호가 일치하는 경우</a:t>
                      </a:r>
                      <a:endParaRPr lang="en-US" altLang="ko-KR" sz="11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en-US" altLang="ko-KR" sz="1100" dirty="0">
                          <a:latin typeface="고딕"/>
                        </a:rPr>
                        <a:t>PW</a:t>
                      </a:r>
                      <a:r>
                        <a:rPr lang="ko-KR" altLang="en-US" sz="1100" dirty="0">
                          <a:latin typeface="고딕"/>
                        </a:rPr>
                        <a:t>를 재설정 할 수 있어야함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0009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ㄴㅇㄹㄴㅇ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1" name="Picture 3" descr="C:\Users\JOHN\Desktop\bankimg\ppt\1-1.선정배경 및 동기.jpg"/>
          <p:cNvPicPr>
            <a:picLocks noChangeAspect="1" noChangeArrowheads="1"/>
          </p:cNvPicPr>
          <p:nvPr/>
        </p:nvPicPr>
        <p:blipFill>
          <a:blip r:embed="rId2" cstate="print"/>
          <a:srcRect l="6420" t="7621" r="5836" b="8550"/>
          <a:stretch>
            <a:fillRect/>
          </a:stretch>
        </p:blipFill>
        <p:spPr bwMode="auto">
          <a:xfrm>
            <a:off x="16329" y="320165"/>
            <a:ext cx="9144000" cy="6133171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39552" y="5597885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ko-KR" altLang="en-US" dirty="0" smtClean="0"/>
              <a:t>인터넷 </a:t>
            </a:r>
            <a:r>
              <a:rPr lang="ko-KR" altLang="en-US" dirty="0" smtClean="0"/>
              <a:t>뱅킹의 사용량 </a:t>
            </a:r>
            <a:r>
              <a:rPr lang="ko-KR" altLang="en-US" dirty="0" smtClean="0"/>
              <a:t>증가</a:t>
            </a:r>
            <a:endParaRPr lang="en-US" altLang="ko-KR" dirty="0" smtClean="0"/>
          </a:p>
          <a:p>
            <a:r>
              <a:rPr lang="en-US" altLang="ko-KR" dirty="0">
                <a:hlinkClick r:id="rId3"/>
              </a:rPr>
              <a:t>http://biz.newdaily.co.kr/site/data/html/2019/09/02/2019090200151.html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82" t="10780" r="17721" b="2906"/>
          <a:stretch/>
        </p:blipFill>
        <p:spPr>
          <a:xfrm>
            <a:off x="1979712" y="2124564"/>
            <a:ext cx="4896544" cy="328614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85800" y="1476979"/>
            <a:ext cx="230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배경 및 선정 동기</a:t>
            </a:r>
            <a:endParaRPr lang="en-US" altLang="ko-K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9144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283867"/>
              </p:ext>
            </p:extLst>
          </p:nvPr>
        </p:nvGraphicFramePr>
        <p:xfrm>
          <a:off x="251520" y="1697499"/>
          <a:ext cx="8469423" cy="32058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05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65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유형</a:t>
                      </a:r>
                      <a:endParaRPr lang="ko-KR" altLang="en-US" sz="1300" b="1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우선순위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중요도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기능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상세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8194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9144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175383"/>
              </p:ext>
            </p:extLst>
          </p:nvPr>
        </p:nvGraphicFramePr>
        <p:xfrm>
          <a:off x="179512" y="2420888"/>
          <a:ext cx="8784976" cy="3119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2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7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구분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서비스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메뉴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)</a:t>
                      </a:r>
                      <a:endParaRPr lang="ko-KR" altLang="en-US" sz="1200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우선순위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중요도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상세기능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회원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마이페이지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개인 정보 수정 및 탈퇴</a:t>
                      </a:r>
                      <a:endParaRPr lang="en-US" altLang="ko-KR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금융거래종합보고서 열람</a:t>
                      </a:r>
                    </a:p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조회 내역 파일로 출력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알림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설정에 따른 </a:t>
                      </a:r>
                      <a:r>
                        <a:rPr lang="ko-KR" altLang="en-US" sz="1100" dirty="0" err="1"/>
                        <a:t>메일링</a:t>
                      </a:r>
                      <a:r>
                        <a:rPr lang="ko-KR" altLang="en-US" sz="1100" dirty="0"/>
                        <a:t> 서비스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5836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9144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374765"/>
              </p:ext>
            </p:extLst>
          </p:nvPr>
        </p:nvGraphicFramePr>
        <p:xfrm>
          <a:off x="179512" y="2420888"/>
          <a:ext cx="8784976" cy="3707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2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7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구분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서비스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메뉴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)</a:t>
                      </a:r>
                      <a:endParaRPr lang="ko-KR" altLang="en-US" sz="1200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우선순위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중요도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상세기능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보안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인증장치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인증장치</a:t>
                      </a:r>
                      <a:r>
                        <a:rPr lang="ko-KR" altLang="en-US" sz="1100" baseline="0" dirty="0"/>
                        <a:t> 발급 등록 사용</a:t>
                      </a:r>
                      <a:endParaRPr lang="en-US" altLang="ko-KR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분실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등록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재발급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잠금해제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계좌 </a:t>
                      </a:r>
                      <a:r>
                        <a:rPr lang="ko-KR" altLang="en-US" sz="1100" dirty="0" err="1"/>
                        <a:t>잠금설정</a:t>
                      </a:r>
                      <a:r>
                        <a:rPr lang="ko-KR" altLang="en-US" sz="1100" dirty="0"/>
                        <a:t> 해제신청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휴면계좌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년간</a:t>
                      </a:r>
                      <a:r>
                        <a:rPr lang="ko-KR" altLang="en-US" sz="1100" baseline="0" dirty="0"/>
                        <a:t> 이력이 </a:t>
                      </a:r>
                      <a:r>
                        <a:rPr lang="ko-KR" altLang="en-US" sz="1100" baseline="0" dirty="0" err="1"/>
                        <a:t>없을시</a:t>
                      </a:r>
                      <a:r>
                        <a:rPr lang="ko-KR" altLang="en-US" sz="1100" baseline="0" dirty="0"/>
                        <a:t> 자동으로 휴면계정 전환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맴버쉽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포인트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거래마다 포인트 누적</a:t>
                      </a:r>
                      <a:r>
                        <a:rPr lang="en-US" altLang="ko-KR" sz="1100" dirty="0"/>
                        <a:t/>
                      </a:r>
                      <a:br>
                        <a:rPr lang="en-US" altLang="ko-KR" sz="1100" dirty="0"/>
                      </a:br>
                      <a:r>
                        <a:rPr lang="ko-KR" altLang="en-US" sz="1100" dirty="0"/>
                        <a:t>포인트마다 등급적용</a:t>
                      </a:r>
                      <a:r>
                        <a:rPr lang="ko-KR" altLang="en-US" sz="1100" baseline="0" dirty="0"/>
                        <a:t> 혜택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130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9144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131500"/>
              </p:ext>
            </p:extLst>
          </p:nvPr>
        </p:nvGraphicFramePr>
        <p:xfrm>
          <a:off x="179512" y="2420888"/>
          <a:ext cx="8784976" cy="3707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2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7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구분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서비스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메뉴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)</a:t>
                      </a:r>
                      <a:endParaRPr lang="ko-KR" altLang="en-US" sz="1200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우선순위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중요도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상세기능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관리자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금융상품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</a:t>
                      </a:r>
                      <a:r>
                        <a:rPr lang="en-US" altLang="ko-KR" sz="1100" dirty="0"/>
                        <a:t>,</a:t>
                      </a:r>
                      <a:r>
                        <a:rPr lang="ko-KR" altLang="en-US" sz="1100" dirty="0"/>
                        <a:t>수정</a:t>
                      </a:r>
                      <a:r>
                        <a:rPr lang="en-US" altLang="ko-KR" sz="1100" dirty="0"/>
                        <a:t>,</a:t>
                      </a:r>
                      <a:r>
                        <a:rPr lang="ko-KR" altLang="en-US" sz="1100" dirty="0"/>
                        <a:t>삭제</a:t>
                      </a:r>
                      <a:endParaRPr lang="en-US" altLang="ko-KR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이력조회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정산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금융거래제한 리스트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</a:t>
                      </a:r>
                      <a:r>
                        <a:rPr lang="en-US" altLang="ko-KR" sz="1100" dirty="0"/>
                        <a:t>,</a:t>
                      </a:r>
                      <a:r>
                        <a:rPr lang="ko-KR" altLang="en-US" sz="1100" dirty="0"/>
                        <a:t>삭제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멤버쉽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설정 변경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044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9144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400481"/>
              </p:ext>
            </p:extLst>
          </p:nvPr>
        </p:nvGraphicFramePr>
        <p:xfrm>
          <a:off x="179512" y="2420888"/>
          <a:ext cx="8784976" cy="3828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2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7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구분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서비스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메뉴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)</a:t>
                      </a:r>
                      <a:endParaRPr lang="ko-KR" altLang="en-US" sz="1200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우선순위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중요도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상세기능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상품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약관동의 후 가입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신용등급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이용내역에 따라 변동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등급에 따른 이용제한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대출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</a:t>
                      </a:r>
                      <a:r>
                        <a:rPr lang="en-US" altLang="ko-KR" sz="1100" dirty="0"/>
                        <a:t>,</a:t>
                      </a:r>
                      <a:r>
                        <a:rPr lang="ko-KR" altLang="en-US" sz="1100" dirty="0"/>
                        <a:t>신용등급에 따른 대출한도 이자 적용 </a:t>
                      </a:r>
                      <a:r>
                        <a:rPr lang="ko-KR" altLang="en-US" sz="1100" dirty="0" err="1"/>
                        <a:t>연체시</a:t>
                      </a:r>
                      <a:r>
                        <a:rPr lang="ko-KR" altLang="en-US" sz="1100" dirty="0"/>
                        <a:t> 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신용등급 하락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펀드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일일 등락 적용 사용자 성향에 따른 상품 추천</a:t>
                      </a:r>
                      <a:r>
                        <a:rPr lang="ko-KR" altLang="en-US" sz="1100" baseline="0" dirty="0"/>
                        <a:t> 및</a:t>
                      </a:r>
                      <a:endParaRPr lang="en-US" altLang="ko-KR" sz="1100" baseline="0" dirty="0"/>
                    </a:p>
                    <a:p>
                      <a:pPr algn="ctr"/>
                      <a:r>
                        <a:rPr lang="ko-KR" altLang="en-US" sz="1100" baseline="0" dirty="0"/>
                        <a:t>위험도 고려 투자제한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20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적금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매월 선택 상품에 따른 이자 지급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ISA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소개</a:t>
                      </a:r>
                      <a:r>
                        <a:rPr lang="en-US" altLang="ko-KR" sz="1100" dirty="0"/>
                        <a:t>,</a:t>
                      </a:r>
                      <a:r>
                        <a:rPr lang="ko-KR" altLang="en-US" sz="1100" dirty="0"/>
                        <a:t>추천 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 err="1"/>
                        <a:t>일임형</a:t>
                      </a:r>
                      <a:r>
                        <a:rPr lang="en-US" altLang="ko-KR" sz="1100" dirty="0"/>
                        <a:t>,</a:t>
                      </a:r>
                      <a:r>
                        <a:rPr lang="ko-KR" altLang="en-US" sz="1100" dirty="0" err="1"/>
                        <a:t>신탁형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6322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9144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883468"/>
              </p:ext>
            </p:extLst>
          </p:nvPr>
        </p:nvGraphicFramePr>
        <p:xfrm>
          <a:off x="179512" y="2420888"/>
          <a:ext cx="8784976" cy="3707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2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7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구분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서비스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메뉴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)</a:t>
                      </a:r>
                      <a:endParaRPr lang="ko-KR" altLang="en-US" sz="1200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우선순위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중요도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상세기능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고객센터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공지사항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관리자</a:t>
                      </a:r>
                      <a:r>
                        <a:rPr lang="ko-KR" altLang="en-US" sz="1100" baseline="0" dirty="0"/>
                        <a:t> 등록 수정</a:t>
                      </a:r>
                      <a:endParaRPr lang="en-US" altLang="ko-KR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Q &amp;</a:t>
                      </a:r>
                      <a:r>
                        <a:rPr lang="en-US" altLang="ko-KR" sz="1100" baseline="0" dirty="0"/>
                        <a:t> A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고객이 질문</a:t>
                      </a:r>
                      <a:endParaRPr lang="en-US" altLang="ko-KR" sz="1100" dirty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관리자는 답변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FAQ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관리자가 </a:t>
                      </a:r>
                      <a:r>
                        <a:rPr lang="ko-KR" altLang="en-US" sz="1100" dirty="0" err="1"/>
                        <a:t>질답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2241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9144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19001"/>
              </p:ext>
            </p:extLst>
          </p:nvPr>
        </p:nvGraphicFramePr>
        <p:xfrm>
          <a:off x="179512" y="2420888"/>
          <a:ext cx="8784976" cy="3707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2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7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구분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서비스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메뉴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)</a:t>
                      </a:r>
                      <a:endParaRPr lang="ko-KR" altLang="en-US" sz="1200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우선순위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중요도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상세기능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r>
                        <a:rPr lang="ko-KR" altLang="en-US" dirty="0"/>
                        <a:t>기타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실시간상담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상담원과의 채팅</a:t>
                      </a:r>
                      <a:endParaRPr lang="en-US" altLang="ko-KR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운영시간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/>
                        <a:t>서비스별</a:t>
                      </a:r>
                      <a:r>
                        <a:rPr lang="ko-KR" altLang="en-US" sz="1100" dirty="0"/>
                        <a:t> 별도의 운영시간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477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 descr="C:\Users\JOHN\Desktop\bankimg\ppt\2-1개발정보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404664"/>
            <a:ext cx="9144000" cy="6057900"/>
          </a:xfrm>
          <a:prstGeom prst="rect">
            <a:avLst/>
          </a:prstGeom>
          <a:noFill/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384B318-E2F4-4B2A-8FE1-2FCA6B0723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267323"/>
            <a:ext cx="1396094" cy="9740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CB63E88-CCB4-468E-B8B0-C5B1C95E28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30" y="2289157"/>
            <a:ext cx="631178" cy="9237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376114E-ED04-407B-B5A8-49C957832B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69" y="2327251"/>
            <a:ext cx="1333578" cy="8729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9BE59C2-C20E-4133-BF92-2D5ED19A6C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440" y="2285860"/>
            <a:ext cx="1160365" cy="95223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1816C3F-81EA-4412-80A8-2999CD2C969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082" y="4351027"/>
            <a:ext cx="1154573" cy="71264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6D77220-4B76-4941-B9B3-9B46DE80F6A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4393365"/>
            <a:ext cx="992909" cy="67031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 descr="C:\Users\JOHN\Desktop\bankimg\ppt\2-1개발정보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404664"/>
            <a:ext cx="9144000" cy="6057900"/>
          </a:xfrm>
          <a:prstGeom prst="rect">
            <a:avLst/>
          </a:prstGeom>
          <a:noFill/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D0C3A42-5F38-4518-8BD0-E6EDB6573A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23" y="1966273"/>
            <a:ext cx="1581301" cy="109616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1E33EA9-A557-48F9-BC97-804E8C43AE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24" y="2057107"/>
            <a:ext cx="1182470" cy="104536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52B76B8-5BA5-4CE2-B43A-F90E118449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719" y="2130425"/>
            <a:ext cx="1560568" cy="80354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4DF1693-2876-405C-9DF8-248B391E774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633" y="2118046"/>
            <a:ext cx="1386491" cy="79261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434275A-8E1F-4C86-81A7-885BEE7D28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998" y="4624917"/>
            <a:ext cx="2729155" cy="56502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C8DDC4D2-50CE-4F82-98CD-E6895B92261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130" y="4644215"/>
            <a:ext cx="2138314" cy="50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3117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4" name="Picture 2" descr="C:\Users\JOHN\Desktop\bankimg\ppt\2-2열할분담.jpg"/>
          <p:cNvPicPr>
            <a:picLocks noChangeAspect="1" noChangeArrowheads="1"/>
          </p:cNvPicPr>
          <p:nvPr/>
        </p:nvPicPr>
        <p:blipFill>
          <a:blip r:embed="rId2" cstate="print"/>
          <a:srcRect l="6420" t="9145" r="6906" b="10074"/>
          <a:stretch>
            <a:fillRect/>
          </a:stretch>
        </p:blipFill>
        <p:spPr bwMode="auto">
          <a:xfrm>
            <a:off x="0" y="404663"/>
            <a:ext cx="9144000" cy="598311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ㄴㅇㄹㄴㅇ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1" name="Picture 3" descr="C:\Users\JOHN\Desktop\bankimg\ppt\1-1.선정배경 및 동기.jpg"/>
          <p:cNvPicPr>
            <a:picLocks noChangeAspect="1" noChangeArrowheads="1"/>
          </p:cNvPicPr>
          <p:nvPr/>
        </p:nvPicPr>
        <p:blipFill>
          <a:blip r:embed="rId2" cstate="print"/>
          <a:srcRect l="6420" t="7621" r="5836" b="8550"/>
          <a:stretch>
            <a:fillRect/>
          </a:stretch>
        </p:blipFill>
        <p:spPr bwMode="auto">
          <a:xfrm>
            <a:off x="16329" y="320165"/>
            <a:ext cx="9144000" cy="613317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85800" y="1433552"/>
            <a:ext cx="230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배경 및 선정 동기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" t="1858" r="1209" b="2133"/>
          <a:stretch/>
        </p:blipFill>
        <p:spPr>
          <a:xfrm>
            <a:off x="1475656" y="2204864"/>
            <a:ext cx="5832648" cy="32403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552" y="5654866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	   2. ATM, </a:t>
            </a:r>
            <a:r>
              <a:rPr lang="ko-KR" altLang="en-US" dirty="0" smtClean="0"/>
              <a:t>은행 지점 감소</a:t>
            </a:r>
            <a:r>
              <a:rPr lang="en-US" altLang="ko-KR" dirty="0" smtClean="0"/>
              <a:t>.</a:t>
            </a:r>
          </a:p>
          <a:p>
            <a:r>
              <a:rPr lang="en-US" altLang="ko-KR" dirty="0">
                <a:hlinkClick r:id="rId4"/>
              </a:rPr>
              <a:t>http://www.hani.co.kr/arti/economy/economy_general/909145.html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37689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8" name="Picture 2" descr="C:\Users\JOHN\Desktop\bankimg\ppt\2-3시간계획서.jpg"/>
          <p:cNvPicPr>
            <a:picLocks noChangeAspect="1" noChangeArrowheads="1"/>
          </p:cNvPicPr>
          <p:nvPr/>
        </p:nvPicPr>
        <p:blipFill>
          <a:blip r:embed="rId2" cstate="print"/>
          <a:srcRect l="7490" t="9145" r="6906" b="10074"/>
          <a:stretch>
            <a:fillRect/>
          </a:stretch>
        </p:blipFill>
        <p:spPr bwMode="auto">
          <a:xfrm>
            <a:off x="0" y="404664"/>
            <a:ext cx="9144000" cy="6057900"/>
          </a:xfrm>
          <a:prstGeom prst="rect">
            <a:avLst/>
          </a:prstGeom>
          <a:noFill/>
        </p:spPr>
      </p:pic>
      <p:pic>
        <p:nvPicPr>
          <p:cNvPr id="2050" name="Picture 2" descr="C:\Users\Administrator.Sc-201906031910\Desktop\mainppt\bankimg\tabl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16747" r="7143" b="16722"/>
          <a:stretch/>
        </p:blipFill>
        <p:spPr bwMode="auto">
          <a:xfrm>
            <a:off x="611560" y="1658009"/>
            <a:ext cx="8066315" cy="422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0" y="476672"/>
            <a:ext cx="9144000" cy="5983111"/>
          </a:xfrm>
          <a:prstGeom prst="rect">
            <a:avLst/>
          </a:prstGeom>
          <a:noFill/>
        </p:spPr>
      </p:pic>
      <p:sp>
        <p:nvSpPr>
          <p:cNvPr id="67" name="직사각형 66"/>
          <p:cNvSpPr/>
          <p:nvPr/>
        </p:nvSpPr>
        <p:spPr>
          <a:xfrm>
            <a:off x="1979712" y="3468227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비회원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320112" y="2385028"/>
            <a:ext cx="126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4320112" y="4788104"/>
            <a:ext cx="126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7380312" y="2385028"/>
            <a:ext cx="126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항목소개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6408064" y="4788104"/>
            <a:ext cx="126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개인정보입력</a:t>
            </a:r>
          </a:p>
        </p:txBody>
      </p:sp>
      <p:cxnSp>
        <p:nvCxnSpPr>
          <p:cNvPr id="17" name="직선 화살표 연결선 16"/>
          <p:cNvCxnSpPr>
            <a:stCxn id="68" idx="3"/>
            <a:endCxn id="71" idx="1"/>
          </p:cNvCxnSpPr>
          <p:nvPr/>
        </p:nvCxnSpPr>
        <p:spPr>
          <a:xfrm>
            <a:off x="5580112" y="2655028"/>
            <a:ext cx="180020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70" idx="3"/>
            <a:endCxn id="72" idx="1"/>
          </p:cNvCxnSpPr>
          <p:nvPr/>
        </p:nvCxnSpPr>
        <p:spPr>
          <a:xfrm>
            <a:off x="5580112" y="5058104"/>
            <a:ext cx="827952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꺾인 연결선 4"/>
          <p:cNvCxnSpPr>
            <a:stCxn id="67" idx="3"/>
            <a:endCxn id="70" idx="1"/>
          </p:cNvCxnSpPr>
          <p:nvPr/>
        </p:nvCxnSpPr>
        <p:spPr>
          <a:xfrm>
            <a:off x="3239712" y="3828227"/>
            <a:ext cx="1080400" cy="1229877"/>
          </a:xfrm>
          <a:prstGeom prst="bentConnector3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67" idx="3"/>
            <a:endCxn id="68" idx="1"/>
          </p:cNvCxnSpPr>
          <p:nvPr/>
        </p:nvCxnSpPr>
        <p:spPr>
          <a:xfrm flipV="1">
            <a:off x="3239712" y="2655028"/>
            <a:ext cx="1080400" cy="1173199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0688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182144" y="3886200"/>
            <a:ext cx="6400800" cy="1752600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35496" y="476672"/>
            <a:ext cx="9144000" cy="5983111"/>
          </a:xfrm>
          <a:prstGeom prst="rect">
            <a:avLst/>
          </a:prstGeom>
          <a:noFill/>
        </p:spPr>
      </p:pic>
      <p:sp>
        <p:nvSpPr>
          <p:cNvPr id="69" name="직사각형 68"/>
          <p:cNvSpPr/>
          <p:nvPr/>
        </p:nvSpPr>
        <p:spPr>
          <a:xfrm>
            <a:off x="4646240" y="3468227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7130656" y="2276872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찾기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7094512" y="3501008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찾기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7022504" y="4941168"/>
            <a:ext cx="1264568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cxnSp>
        <p:nvCxnSpPr>
          <p:cNvPr id="14" name="꺾인 연결선 13"/>
          <p:cNvCxnSpPr>
            <a:stCxn id="69" idx="3"/>
            <a:endCxn id="70" idx="1"/>
          </p:cNvCxnSpPr>
          <p:nvPr/>
        </p:nvCxnSpPr>
        <p:spPr>
          <a:xfrm flipV="1">
            <a:off x="5906240" y="2636872"/>
            <a:ext cx="1224416" cy="1191355"/>
          </a:xfrm>
          <a:prstGeom prst="bentConnector3">
            <a:avLst>
              <a:gd name="adj1" fmla="val 45851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69" idx="3"/>
            <a:endCxn id="72" idx="1"/>
          </p:cNvCxnSpPr>
          <p:nvPr/>
        </p:nvCxnSpPr>
        <p:spPr>
          <a:xfrm>
            <a:off x="5906240" y="3828227"/>
            <a:ext cx="1188272" cy="32781"/>
          </a:xfrm>
          <a:prstGeom prst="bentConnector3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69" idx="3"/>
            <a:endCxn id="73" idx="1"/>
          </p:cNvCxnSpPr>
          <p:nvPr/>
        </p:nvCxnSpPr>
        <p:spPr>
          <a:xfrm>
            <a:off x="5906240" y="3828227"/>
            <a:ext cx="1116264" cy="147294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7282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08112" y="1772816"/>
            <a:ext cx="7772400" cy="14700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93912" y="3528591"/>
            <a:ext cx="6400800" cy="1752600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3" cstate="print"/>
          <a:srcRect l="6140" t="8847" r="7186" b="10372"/>
          <a:stretch>
            <a:fillRect/>
          </a:stretch>
        </p:blipFill>
        <p:spPr bwMode="auto">
          <a:xfrm>
            <a:off x="-50800" y="476671"/>
            <a:ext cx="9144000" cy="5983111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/>
        </p:nvSpPr>
        <p:spPr>
          <a:xfrm>
            <a:off x="2265984" y="2942344"/>
            <a:ext cx="1519584" cy="5658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조회 이체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11436" y="1628046"/>
            <a:ext cx="1496268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조회 이체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3908016" y="4079503"/>
            <a:ext cx="1226368" cy="517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이체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656956" y="2592768"/>
            <a:ext cx="1226368" cy="517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000800" y="2020976"/>
            <a:ext cx="1226368" cy="517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예적금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977012" y="2967861"/>
            <a:ext cx="1226368" cy="517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대출</a:t>
            </a:r>
          </a:p>
        </p:txBody>
      </p:sp>
      <p:cxnSp>
        <p:nvCxnSpPr>
          <p:cNvPr id="36" name="꺾인 연결선 35"/>
          <p:cNvCxnSpPr>
            <a:endCxn id="54" idx="1"/>
          </p:cNvCxnSpPr>
          <p:nvPr/>
        </p:nvCxnSpPr>
        <p:spPr>
          <a:xfrm flipV="1">
            <a:off x="3785568" y="2851693"/>
            <a:ext cx="871388" cy="373595"/>
          </a:xfrm>
          <a:prstGeom prst="bentConnector3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54" idx="3"/>
            <a:endCxn id="56" idx="1"/>
          </p:cNvCxnSpPr>
          <p:nvPr/>
        </p:nvCxnSpPr>
        <p:spPr>
          <a:xfrm flipV="1">
            <a:off x="5883324" y="2279901"/>
            <a:ext cx="1117476" cy="571792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54" idx="3"/>
            <a:endCxn id="57" idx="1"/>
          </p:cNvCxnSpPr>
          <p:nvPr/>
        </p:nvCxnSpPr>
        <p:spPr>
          <a:xfrm>
            <a:off x="5883324" y="2851693"/>
            <a:ext cx="1093688" cy="375093"/>
          </a:xfrm>
          <a:prstGeom prst="bentConnector3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11" idx="2"/>
            <a:endCxn id="53" idx="1"/>
          </p:cNvCxnSpPr>
          <p:nvPr/>
        </p:nvCxnSpPr>
        <p:spPr>
          <a:xfrm rot="16200000" flipH="1">
            <a:off x="3051799" y="3482210"/>
            <a:ext cx="830195" cy="882240"/>
          </a:xfrm>
          <a:prstGeom prst="bentConnector2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5793904" y="3664405"/>
            <a:ext cx="1226368" cy="517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이체하기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5769496" y="4471020"/>
            <a:ext cx="1226368" cy="517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자동이체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4905684" y="5391722"/>
            <a:ext cx="1226368" cy="517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이체결과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7596416" y="3899503"/>
            <a:ext cx="72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7596416" y="4369945"/>
            <a:ext cx="72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7596416" y="4808869"/>
            <a:ext cx="72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6727004" y="5318867"/>
            <a:ext cx="1226368" cy="517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이체결과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6727004" y="5941933"/>
            <a:ext cx="1226368" cy="517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예약이체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조회</a:t>
            </a:r>
          </a:p>
        </p:txBody>
      </p:sp>
      <p:cxnSp>
        <p:nvCxnSpPr>
          <p:cNvPr id="81" name="꺾인 연결선 80"/>
          <p:cNvCxnSpPr>
            <a:stCxn id="53" idx="2"/>
            <a:endCxn id="75" idx="1"/>
          </p:cNvCxnSpPr>
          <p:nvPr/>
        </p:nvCxnSpPr>
        <p:spPr>
          <a:xfrm rot="16200000" flipH="1">
            <a:off x="4186795" y="4931757"/>
            <a:ext cx="1053295" cy="384484"/>
          </a:xfrm>
          <a:prstGeom prst="bentConnector2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53" idx="3"/>
            <a:endCxn id="73" idx="1"/>
          </p:cNvCxnSpPr>
          <p:nvPr/>
        </p:nvCxnSpPr>
        <p:spPr>
          <a:xfrm>
            <a:off x="5134384" y="4338428"/>
            <a:ext cx="635112" cy="391517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53" idx="3"/>
            <a:endCxn id="72" idx="1"/>
          </p:cNvCxnSpPr>
          <p:nvPr/>
        </p:nvCxnSpPr>
        <p:spPr>
          <a:xfrm flipV="1">
            <a:off x="5134384" y="3923330"/>
            <a:ext cx="659520" cy="415098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73" idx="3"/>
            <a:endCxn id="76" idx="1"/>
          </p:cNvCxnSpPr>
          <p:nvPr/>
        </p:nvCxnSpPr>
        <p:spPr>
          <a:xfrm flipV="1">
            <a:off x="6995864" y="4079503"/>
            <a:ext cx="600552" cy="650442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93"/>
          <p:cNvCxnSpPr>
            <a:stCxn id="73" idx="3"/>
            <a:endCxn id="77" idx="1"/>
          </p:cNvCxnSpPr>
          <p:nvPr/>
        </p:nvCxnSpPr>
        <p:spPr>
          <a:xfrm flipV="1">
            <a:off x="6995864" y="4549945"/>
            <a:ext cx="600552" cy="180000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73" idx="3"/>
            <a:endCxn id="78" idx="1"/>
          </p:cNvCxnSpPr>
          <p:nvPr/>
        </p:nvCxnSpPr>
        <p:spPr>
          <a:xfrm>
            <a:off x="6995864" y="4729945"/>
            <a:ext cx="600552" cy="258924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75" idx="3"/>
            <a:endCxn id="80" idx="1"/>
          </p:cNvCxnSpPr>
          <p:nvPr/>
        </p:nvCxnSpPr>
        <p:spPr>
          <a:xfrm>
            <a:off x="6132052" y="5650647"/>
            <a:ext cx="594952" cy="55021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>
            <a:stCxn id="75" idx="3"/>
            <a:endCxn id="79" idx="1"/>
          </p:cNvCxnSpPr>
          <p:nvPr/>
        </p:nvCxnSpPr>
        <p:spPr>
          <a:xfrm flipV="1">
            <a:off x="6132052" y="5577792"/>
            <a:ext cx="594952" cy="72855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9053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08112" y="1772816"/>
            <a:ext cx="7772400" cy="1470025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3" cstate="print"/>
          <a:srcRect l="6140" t="8847" r="7186" b="10372"/>
          <a:stretch>
            <a:fillRect/>
          </a:stretch>
        </p:blipFill>
        <p:spPr bwMode="auto">
          <a:xfrm>
            <a:off x="-2739" y="466551"/>
            <a:ext cx="9144000" cy="5983111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/>
        </p:nvSpPr>
        <p:spPr>
          <a:xfrm>
            <a:off x="2801740" y="2729440"/>
            <a:ext cx="1519584" cy="5658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예금 적금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11436" y="1628046"/>
            <a:ext cx="1496268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err="1"/>
              <a:t>뱅킹</a:t>
            </a:r>
            <a:endParaRPr lang="ko-KR" altLang="en-US" sz="2000" b="1" dirty="0"/>
          </a:p>
        </p:txBody>
      </p:sp>
      <p:sp>
        <p:nvSpPr>
          <p:cNvPr id="54" name="직사각형 53"/>
          <p:cNvSpPr/>
          <p:nvPr/>
        </p:nvSpPr>
        <p:spPr>
          <a:xfrm>
            <a:off x="5001816" y="2211591"/>
            <a:ext cx="1226368" cy="517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예금해지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6" name="꺾인 연결선 35"/>
          <p:cNvCxnSpPr>
            <a:stCxn id="11" idx="3"/>
            <a:endCxn id="54" idx="1"/>
          </p:cNvCxnSpPr>
          <p:nvPr/>
        </p:nvCxnSpPr>
        <p:spPr>
          <a:xfrm flipV="1">
            <a:off x="4321324" y="2470516"/>
            <a:ext cx="680492" cy="541869"/>
          </a:xfrm>
          <a:prstGeom prst="bentConnector3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11" idx="3"/>
            <a:endCxn id="33" idx="1"/>
          </p:cNvCxnSpPr>
          <p:nvPr/>
        </p:nvCxnSpPr>
        <p:spPr>
          <a:xfrm>
            <a:off x="4321324" y="3012385"/>
            <a:ext cx="680492" cy="445723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5001816" y="3199183"/>
            <a:ext cx="1226368" cy="517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만기 해지계좌 조회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2627784" y="4708784"/>
            <a:ext cx="1519584" cy="5658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계좌 관리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5148064" y="4056911"/>
            <a:ext cx="21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출금 계좌 관리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5148304" y="4580246"/>
            <a:ext cx="21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이체 한도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5148304" y="5157192"/>
            <a:ext cx="21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계좌 별명 관리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148304" y="5694208"/>
            <a:ext cx="21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장기 미사용 제한 해제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5148064" y="6174989"/>
            <a:ext cx="21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거래중지계좌 해제</a:t>
            </a:r>
          </a:p>
        </p:txBody>
      </p:sp>
      <p:cxnSp>
        <p:nvCxnSpPr>
          <p:cNvPr id="47" name="꺾인 연결선 46"/>
          <p:cNvCxnSpPr>
            <a:stCxn id="41" idx="3"/>
            <a:endCxn id="42" idx="1"/>
          </p:cNvCxnSpPr>
          <p:nvPr/>
        </p:nvCxnSpPr>
        <p:spPr>
          <a:xfrm flipV="1">
            <a:off x="4147368" y="4236911"/>
            <a:ext cx="1000696" cy="754818"/>
          </a:xfrm>
          <a:prstGeom prst="bentConnector3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41" idx="3"/>
            <a:endCxn id="43" idx="1"/>
          </p:cNvCxnSpPr>
          <p:nvPr/>
        </p:nvCxnSpPr>
        <p:spPr>
          <a:xfrm flipV="1">
            <a:off x="4147368" y="4760246"/>
            <a:ext cx="1000936" cy="231483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endCxn id="44" idx="1"/>
          </p:cNvCxnSpPr>
          <p:nvPr/>
        </p:nvCxnSpPr>
        <p:spPr>
          <a:xfrm>
            <a:off x="4147128" y="4991729"/>
            <a:ext cx="1001176" cy="345463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41" idx="3"/>
            <a:endCxn id="45" idx="1"/>
          </p:cNvCxnSpPr>
          <p:nvPr/>
        </p:nvCxnSpPr>
        <p:spPr>
          <a:xfrm>
            <a:off x="4147368" y="4991729"/>
            <a:ext cx="1000936" cy="882479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41" idx="3"/>
            <a:endCxn id="46" idx="1"/>
          </p:cNvCxnSpPr>
          <p:nvPr/>
        </p:nvCxnSpPr>
        <p:spPr>
          <a:xfrm>
            <a:off x="4147368" y="4991729"/>
            <a:ext cx="1000696" cy="1363260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8269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0" y="437444"/>
            <a:ext cx="9134053" cy="5983111"/>
          </a:xfrm>
          <a:prstGeom prst="rect">
            <a:avLst/>
          </a:prstGeom>
          <a:noFill/>
        </p:spPr>
      </p:pic>
      <p:sp>
        <p:nvSpPr>
          <p:cNvPr id="24" name="직사각형 23"/>
          <p:cNvSpPr/>
          <p:nvPr/>
        </p:nvSpPr>
        <p:spPr>
          <a:xfrm>
            <a:off x="1937683" y="2458668"/>
            <a:ext cx="1482189" cy="4689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입출금 통장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937685" y="3507005"/>
            <a:ext cx="148218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정기예금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21014" y="3509726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예금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적금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937683" y="4553085"/>
            <a:ext cx="148218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적금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금융상품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DAB3392-145E-49D9-9E53-5D9B634F1EFE}"/>
              </a:ext>
            </a:extLst>
          </p:cNvPr>
          <p:cNvSpPr/>
          <p:nvPr/>
        </p:nvSpPr>
        <p:spPr>
          <a:xfrm>
            <a:off x="4084510" y="3474498"/>
            <a:ext cx="1100672" cy="411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상품선택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9DC69E-7B9F-4BAA-9EDB-71299ED2E69A}"/>
              </a:ext>
            </a:extLst>
          </p:cNvPr>
          <p:cNvSpPr/>
          <p:nvPr/>
        </p:nvSpPr>
        <p:spPr>
          <a:xfrm>
            <a:off x="5724128" y="4977304"/>
            <a:ext cx="762236" cy="5656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약관동의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BCAABB-F96F-40C8-942B-5B68ED1FEE92}"/>
              </a:ext>
            </a:extLst>
          </p:cNvPr>
          <p:cNvSpPr/>
          <p:nvPr/>
        </p:nvSpPr>
        <p:spPr>
          <a:xfrm>
            <a:off x="5724128" y="3484062"/>
            <a:ext cx="1907325" cy="3925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상품상세소개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5C851C0-BB28-464F-8FB4-B71015DD7AA4}"/>
              </a:ext>
            </a:extLst>
          </p:cNvPr>
          <p:cNvSpPr/>
          <p:nvPr/>
        </p:nvSpPr>
        <p:spPr>
          <a:xfrm>
            <a:off x="6844862" y="4977305"/>
            <a:ext cx="762236" cy="5656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본인인증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535E394-A280-4F83-86E4-54F1CCD9E882}"/>
              </a:ext>
            </a:extLst>
          </p:cNvPr>
          <p:cNvSpPr/>
          <p:nvPr/>
        </p:nvSpPr>
        <p:spPr>
          <a:xfrm>
            <a:off x="7946546" y="4977304"/>
            <a:ext cx="762236" cy="5656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가입</a:t>
            </a:r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B86FF1A7-DF6D-4082-8455-021D34DC707F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1581014" y="2693145"/>
            <a:ext cx="356669" cy="99658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4CB6D8BC-BF9F-4095-8A62-CFEE642D551B}"/>
              </a:ext>
            </a:extLst>
          </p:cNvPr>
          <p:cNvCxnSpPr>
            <a:cxnSpLocks/>
            <a:stCxn id="26" idx="3"/>
            <a:endCxn id="25" idx="1"/>
          </p:cNvCxnSpPr>
          <p:nvPr/>
        </p:nvCxnSpPr>
        <p:spPr>
          <a:xfrm flipV="1">
            <a:off x="1581014" y="3687005"/>
            <a:ext cx="356671" cy="272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6B915787-3C87-4F30-8137-DB566F6A2CBB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1581014" y="3689726"/>
            <a:ext cx="356669" cy="1043359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5504D91A-525A-44E2-BD30-441A699EDDE7}"/>
              </a:ext>
            </a:extLst>
          </p:cNvPr>
          <p:cNvCxnSpPr>
            <a:cxnSpLocks/>
            <a:stCxn id="24" idx="3"/>
            <a:endCxn id="10" idx="1"/>
          </p:cNvCxnSpPr>
          <p:nvPr/>
        </p:nvCxnSpPr>
        <p:spPr>
          <a:xfrm>
            <a:off x="3419872" y="2693145"/>
            <a:ext cx="664638" cy="98723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5F8F53D9-06EB-4902-8537-4D44D83AF421}"/>
              </a:ext>
            </a:extLst>
          </p:cNvPr>
          <p:cNvCxnSpPr>
            <a:cxnSpLocks/>
            <a:stCxn id="25" idx="3"/>
            <a:endCxn id="10" idx="1"/>
          </p:cNvCxnSpPr>
          <p:nvPr/>
        </p:nvCxnSpPr>
        <p:spPr>
          <a:xfrm flipV="1">
            <a:off x="3419871" y="3680376"/>
            <a:ext cx="664639" cy="6629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B541B875-B881-4482-8F0C-17942ABAB7E7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 flipV="1">
            <a:off x="3419869" y="3680376"/>
            <a:ext cx="664641" cy="1052709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6" name="연결선: 꺾임 10275">
            <a:extLst>
              <a:ext uri="{FF2B5EF4-FFF2-40B4-BE49-F238E27FC236}">
                <a16:creationId xmlns:a16="http://schemas.microsoft.com/office/drawing/2014/main" id="{BAF82C3D-293A-4F1D-B26E-B441DCB1FCE2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 flipV="1">
            <a:off x="5185182" y="3680316"/>
            <a:ext cx="538946" cy="6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0" name="연결선: 꺾임 10289">
            <a:extLst>
              <a:ext uri="{FF2B5EF4-FFF2-40B4-BE49-F238E27FC236}">
                <a16:creationId xmlns:a16="http://schemas.microsoft.com/office/drawing/2014/main" id="{15F9990A-BD01-4DD0-A8BE-4779C1B04BE2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 rot="5400000">
            <a:off x="5841152" y="4140664"/>
            <a:ext cx="1100735" cy="572545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2" name="연결선: 꺾임 10291">
            <a:extLst>
              <a:ext uri="{FF2B5EF4-FFF2-40B4-BE49-F238E27FC236}">
                <a16:creationId xmlns:a16="http://schemas.microsoft.com/office/drawing/2014/main" id="{542025FE-5AA7-4B72-94E6-FDE89FA99BA1}"/>
              </a:ext>
            </a:extLst>
          </p:cNvPr>
          <p:cNvCxnSpPr>
            <a:cxnSpLocks/>
            <a:stCxn id="12" idx="3"/>
            <a:endCxn id="39" idx="1"/>
          </p:cNvCxnSpPr>
          <p:nvPr/>
        </p:nvCxnSpPr>
        <p:spPr>
          <a:xfrm>
            <a:off x="6486364" y="5260107"/>
            <a:ext cx="358498" cy="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4" name="연결선: 꺾임 10293">
            <a:extLst>
              <a:ext uri="{FF2B5EF4-FFF2-40B4-BE49-F238E27FC236}">
                <a16:creationId xmlns:a16="http://schemas.microsoft.com/office/drawing/2014/main" id="{1EEEC7DF-FFF5-4594-91F6-B2B405C8FD2D}"/>
              </a:ext>
            </a:extLst>
          </p:cNvPr>
          <p:cNvCxnSpPr>
            <a:cxnSpLocks/>
            <a:stCxn id="39" idx="3"/>
            <a:endCxn id="66" idx="1"/>
          </p:cNvCxnSpPr>
          <p:nvPr/>
        </p:nvCxnSpPr>
        <p:spPr>
          <a:xfrm flipV="1">
            <a:off x="7607098" y="5260107"/>
            <a:ext cx="339448" cy="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7648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108520" y="476672"/>
            <a:ext cx="9144000" cy="5983111"/>
          </a:xfrm>
          <a:prstGeom prst="rect">
            <a:avLst/>
          </a:prstGeom>
          <a:noFill/>
        </p:spPr>
      </p:pic>
      <p:sp>
        <p:nvSpPr>
          <p:cNvPr id="24" name="직사각형 23"/>
          <p:cNvSpPr/>
          <p:nvPr/>
        </p:nvSpPr>
        <p:spPr>
          <a:xfrm>
            <a:off x="1971328" y="2685437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신용대출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971328" y="4340204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담보대출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4003" y="3511101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대출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금융상품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3604220-81CE-4D2F-BC9B-D072D46B0F09}"/>
              </a:ext>
            </a:extLst>
          </p:cNvPr>
          <p:cNvSpPr/>
          <p:nvPr/>
        </p:nvSpPr>
        <p:spPr>
          <a:xfrm>
            <a:off x="4084510" y="3474498"/>
            <a:ext cx="1100672" cy="411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상품선택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61D4359-0062-42D2-A7D4-BBD5351597D9}"/>
              </a:ext>
            </a:extLst>
          </p:cNvPr>
          <p:cNvSpPr/>
          <p:nvPr/>
        </p:nvSpPr>
        <p:spPr>
          <a:xfrm>
            <a:off x="5724128" y="4977304"/>
            <a:ext cx="762236" cy="5656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약관동의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AA1C965-70EE-498F-8118-037E75E26116}"/>
              </a:ext>
            </a:extLst>
          </p:cNvPr>
          <p:cNvSpPr/>
          <p:nvPr/>
        </p:nvSpPr>
        <p:spPr>
          <a:xfrm>
            <a:off x="5724128" y="3484062"/>
            <a:ext cx="1907325" cy="3925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상품상세소개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BAAC6D1-7CDE-467A-A558-2585962DB363}"/>
              </a:ext>
            </a:extLst>
          </p:cNvPr>
          <p:cNvSpPr/>
          <p:nvPr/>
        </p:nvSpPr>
        <p:spPr>
          <a:xfrm>
            <a:off x="6844862" y="4977305"/>
            <a:ext cx="762236" cy="5656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본인인증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CA78152-1443-475C-AF1E-FD29F9C0B701}"/>
              </a:ext>
            </a:extLst>
          </p:cNvPr>
          <p:cNvSpPr/>
          <p:nvPr/>
        </p:nvSpPr>
        <p:spPr>
          <a:xfrm>
            <a:off x="7946546" y="4977304"/>
            <a:ext cx="762236" cy="5656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가입</a:t>
            </a:r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1B9B6398-4079-4EC9-B3B3-BB732C6919B2}"/>
              </a:ext>
            </a:extLst>
          </p:cNvPr>
          <p:cNvCxnSpPr>
            <a:cxnSpLocks/>
            <a:stCxn id="75" idx="3"/>
            <a:endCxn id="77" idx="1"/>
          </p:cNvCxnSpPr>
          <p:nvPr/>
        </p:nvCxnSpPr>
        <p:spPr>
          <a:xfrm flipV="1">
            <a:off x="5185182" y="3680316"/>
            <a:ext cx="538946" cy="6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D83431C2-7F61-4FAF-8409-7633DCE878F5}"/>
              </a:ext>
            </a:extLst>
          </p:cNvPr>
          <p:cNvCxnSpPr>
            <a:cxnSpLocks/>
            <a:stCxn id="77" idx="2"/>
            <a:endCxn id="76" idx="0"/>
          </p:cNvCxnSpPr>
          <p:nvPr/>
        </p:nvCxnSpPr>
        <p:spPr>
          <a:xfrm rot="5400000">
            <a:off x="5841152" y="4140664"/>
            <a:ext cx="1100735" cy="572545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8D1548F8-98A9-4A84-A105-7CADE1410BE4}"/>
              </a:ext>
            </a:extLst>
          </p:cNvPr>
          <p:cNvCxnSpPr>
            <a:cxnSpLocks/>
            <a:stCxn id="76" idx="3"/>
            <a:endCxn id="78" idx="1"/>
          </p:cNvCxnSpPr>
          <p:nvPr/>
        </p:nvCxnSpPr>
        <p:spPr>
          <a:xfrm>
            <a:off x="6486364" y="5260107"/>
            <a:ext cx="358498" cy="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36F6D59B-50DC-4785-BE8D-4B1E8C645A06}"/>
              </a:ext>
            </a:extLst>
          </p:cNvPr>
          <p:cNvCxnSpPr>
            <a:cxnSpLocks/>
            <a:stCxn id="78" idx="3"/>
            <a:endCxn id="79" idx="1"/>
          </p:cNvCxnSpPr>
          <p:nvPr/>
        </p:nvCxnSpPr>
        <p:spPr>
          <a:xfrm flipV="1">
            <a:off x="7607098" y="5260107"/>
            <a:ext cx="339448" cy="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2" name="연결선: 꺾임 10251">
            <a:extLst>
              <a:ext uri="{FF2B5EF4-FFF2-40B4-BE49-F238E27FC236}">
                <a16:creationId xmlns:a16="http://schemas.microsoft.com/office/drawing/2014/main" id="{AE562F55-8954-4E1C-BCA4-4AEFC4915483}"/>
              </a:ext>
            </a:extLst>
          </p:cNvPr>
          <p:cNvCxnSpPr>
            <a:stCxn id="26" idx="3"/>
            <a:endCxn id="24" idx="1"/>
          </p:cNvCxnSpPr>
          <p:nvPr/>
        </p:nvCxnSpPr>
        <p:spPr>
          <a:xfrm flipV="1">
            <a:off x="1324003" y="2865437"/>
            <a:ext cx="647325" cy="825664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4" name="연결선: 꺾임 10253">
            <a:extLst>
              <a:ext uri="{FF2B5EF4-FFF2-40B4-BE49-F238E27FC236}">
                <a16:creationId xmlns:a16="http://schemas.microsoft.com/office/drawing/2014/main" id="{5FB0FC91-C7A6-4A35-95B7-39066965572B}"/>
              </a:ext>
            </a:extLst>
          </p:cNvPr>
          <p:cNvCxnSpPr>
            <a:stCxn id="26" idx="3"/>
            <a:endCxn id="25" idx="1"/>
          </p:cNvCxnSpPr>
          <p:nvPr/>
        </p:nvCxnSpPr>
        <p:spPr>
          <a:xfrm>
            <a:off x="1324003" y="3691101"/>
            <a:ext cx="647325" cy="829103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6" name="연결선: 꺾임 10255">
            <a:extLst>
              <a:ext uri="{FF2B5EF4-FFF2-40B4-BE49-F238E27FC236}">
                <a16:creationId xmlns:a16="http://schemas.microsoft.com/office/drawing/2014/main" id="{A6ADFEB4-098B-4F55-8FD4-EC0F7AC084A0}"/>
              </a:ext>
            </a:extLst>
          </p:cNvPr>
          <p:cNvCxnSpPr>
            <a:cxnSpLocks/>
            <a:stCxn id="24" idx="3"/>
            <a:endCxn id="75" idx="1"/>
          </p:cNvCxnSpPr>
          <p:nvPr/>
        </p:nvCxnSpPr>
        <p:spPr>
          <a:xfrm>
            <a:off x="3231328" y="2865437"/>
            <a:ext cx="853182" cy="814939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8" name="연결선: 꺾임 10257">
            <a:extLst>
              <a:ext uri="{FF2B5EF4-FFF2-40B4-BE49-F238E27FC236}">
                <a16:creationId xmlns:a16="http://schemas.microsoft.com/office/drawing/2014/main" id="{909D2172-8925-4D5A-B96E-60EFE42F4FE6}"/>
              </a:ext>
            </a:extLst>
          </p:cNvPr>
          <p:cNvCxnSpPr>
            <a:stCxn id="25" idx="3"/>
            <a:endCxn id="75" idx="1"/>
          </p:cNvCxnSpPr>
          <p:nvPr/>
        </p:nvCxnSpPr>
        <p:spPr>
          <a:xfrm flipV="1">
            <a:off x="3231328" y="3680376"/>
            <a:ext cx="853182" cy="839828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7717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108520" y="476672"/>
            <a:ext cx="9144000" cy="5983111"/>
          </a:xfrm>
          <a:prstGeom prst="rect">
            <a:avLst/>
          </a:prstGeom>
          <a:noFill/>
        </p:spPr>
      </p:pic>
      <p:sp>
        <p:nvSpPr>
          <p:cNvPr id="26" name="직사각형 25"/>
          <p:cNvSpPr/>
          <p:nvPr/>
        </p:nvSpPr>
        <p:spPr>
          <a:xfrm>
            <a:off x="181492" y="3516569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펀드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금융상품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8C453F-D406-4FF3-81D3-D7683E770E95}"/>
              </a:ext>
            </a:extLst>
          </p:cNvPr>
          <p:cNvSpPr/>
          <p:nvPr/>
        </p:nvSpPr>
        <p:spPr>
          <a:xfrm>
            <a:off x="2123728" y="2827188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국내펀드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D7D85C-082C-45B1-9DBC-B4817032BC2E}"/>
              </a:ext>
            </a:extLst>
          </p:cNvPr>
          <p:cNvSpPr/>
          <p:nvPr/>
        </p:nvSpPr>
        <p:spPr>
          <a:xfrm>
            <a:off x="2123728" y="4238785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해외펀드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D8AEB86-65F7-47E5-AB51-CDA815CF3099}"/>
              </a:ext>
            </a:extLst>
          </p:cNvPr>
          <p:cNvSpPr/>
          <p:nvPr/>
        </p:nvSpPr>
        <p:spPr>
          <a:xfrm>
            <a:off x="4084510" y="3474498"/>
            <a:ext cx="1100672" cy="411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상품선택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49905D6-D2AC-4D17-B0E6-374CACDAC315}"/>
              </a:ext>
            </a:extLst>
          </p:cNvPr>
          <p:cNvSpPr/>
          <p:nvPr/>
        </p:nvSpPr>
        <p:spPr>
          <a:xfrm>
            <a:off x="5724128" y="4977304"/>
            <a:ext cx="762236" cy="5656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약관동의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6B0CCFB-AA0E-4D00-B29A-F60C554A6464}"/>
              </a:ext>
            </a:extLst>
          </p:cNvPr>
          <p:cNvSpPr/>
          <p:nvPr/>
        </p:nvSpPr>
        <p:spPr>
          <a:xfrm>
            <a:off x="5724128" y="3484062"/>
            <a:ext cx="1907325" cy="3925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상품상세소개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01F6E13-2C64-4C96-82E8-11DDC29FEB94}"/>
              </a:ext>
            </a:extLst>
          </p:cNvPr>
          <p:cNvSpPr/>
          <p:nvPr/>
        </p:nvSpPr>
        <p:spPr>
          <a:xfrm>
            <a:off x="6844862" y="4977305"/>
            <a:ext cx="762236" cy="5656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본인인증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B659D62-2FD4-4430-9E44-A537148CC065}"/>
              </a:ext>
            </a:extLst>
          </p:cNvPr>
          <p:cNvSpPr/>
          <p:nvPr/>
        </p:nvSpPr>
        <p:spPr>
          <a:xfrm>
            <a:off x="7946546" y="4977304"/>
            <a:ext cx="762236" cy="5656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가입</a:t>
            </a:r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1CC6A732-42E3-463B-9B30-63FB0ACCFB53}"/>
              </a:ext>
            </a:extLst>
          </p:cNvPr>
          <p:cNvCxnSpPr>
            <a:cxnSpLocks/>
            <a:stCxn id="61" idx="3"/>
            <a:endCxn id="63" idx="1"/>
          </p:cNvCxnSpPr>
          <p:nvPr/>
        </p:nvCxnSpPr>
        <p:spPr>
          <a:xfrm flipV="1">
            <a:off x="5185182" y="3680316"/>
            <a:ext cx="538946" cy="6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9149F8BF-F026-43B6-8A22-B28C4DAB54B0}"/>
              </a:ext>
            </a:extLst>
          </p:cNvPr>
          <p:cNvCxnSpPr>
            <a:cxnSpLocks/>
            <a:stCxn id="63" idx="2"/>
            <a:endCxn id="62" idx="0"/>
          </p:cNvCxnSpPr>
          <p:nvPr/>
        </p:nvCxnSpPr>
        <p:spPr>
          <a:xfrm rot="5400000">
            <a:off x="5841152" y="4140664"/>
            <a:ext cx="1100735" cy="572545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CE95A916-E973-4FBD-BA34-DA171C8C3B97}"/>
              </a:ext>
            </a:extLst>
          </p:cNvPr>
          <p:cNvCxnSpPr>
            <a:cxnSpLocks/>
            <a:stCxn id="62" idx="3"/>
            <a:endCxn id="64" idx="1"/>
          </p:cNvCxnSpPr>
          <p:nvPr/>
        </p:nvCxnSpPr>
        <p:spPr>
          <a:xfrm>
            <a:off x="6486364" y="5260107"/>
            <a:ext cx="358498" cy="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25612C30-1677-4647-94A5-677CC8600584}"/>
              </a:ext>
            </a:extLst>
          </p:cNvPr>
          <p:cNvCxnSpPr>
            <a:cxnSpLocks/>
            <a:stCxn id="64" idx="3"/>
            <a:endCxn id="65" idx="1"/>
          </p:cNvCxnSpPr>
          <p:nvPr/>
        </p:nvCxnSpPr>
        <p:spPr>
          <a:xfrm flipV="1">
            <a:off x="7607098" y="5260107"/>
            <a:ext cx="339448" cy="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6FF22062-0E9B-479F-A042-C43C8A5442BE}"/>
              </a:ext>
            </a:extLst>
          </p:cNvPr>
          <p:cNvCxnSpPr>
            <a:cxnSpLocks/>
            <a:stCxn id="26" idx="3"/>
            <a:endCxn id="12" idx="1"/>
          </p:cNvCxnSpPr>
          <p:nvPr/>
        </p:nvCxnSpPr>
        <p:spPr>
          <a:xfrm flipV="1">
            <a:off x="1441492" y="3007188"/>
            <a:ext cx="682236" cy="68938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F6AB1D32-AA1B-480B-A1F7-0829B1EFF14C}"/>
              </a:ext>
            </a:extLst>
          </p:cNvPr>
          <p:cNvCxnSpPr>
            <a:cxnSpLocks/>
            <a:stCxn id="26" idx="3"/>
            <a:endCxn id="13" idx="1"/>
          </p:cNvCxnSpPr>
          <p:nvPr/>
        </p:nvCxnSpPr>
        <p:spPr>
          <a:xfrm>
            <a:off x="1441492" y="3696569"/>
            <a:ext cx="682236" cy="72221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1EE8D95C-2C98-4A63-9BA0-5046A957C68C}"/>
              </a:ext>
            </a:extLst>
          </p:cNvPr>
          <p:cNvCxnSpPr>
            <a:cxnSpLocks/>
            <a:stCxn id="12" idx="3"/>
            <a:endCxn id="61" idx="1"/>
          </p:cNvCxnSpPr>
          <p:nvPr/>
        </p:nvCxnSpPr>
        <p:spPr>
          <a:xfrm>
            <a:off x="3383728" y="3007188"/>
            <a:ext cx="700782" cy="673188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505797E1-DF45-4ED9-9D84-8899E6AAF08C}"/>
              </a:ext>
            </a:extLst>
          </p:cNvPr>
          <p:cNvCxnSpPr>
            <a:stCxn id="13" idx="3"/>
            <a:endCxn id="61" idx="1"/>
          </p:cNvCxnSpPr>
          <p:nvPr/>
        </p:nvCxnSpPr>
        <p:spPr>
          <a:xfrm flipV="1">
            <a:off x="3383728" y="3680376"/>
            <a:ext cx="700782" cy="738409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2520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986" y="1986409"/>
            <a:ext cx="7772400" cy="1470025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0" y="351830"/>
            <a:ext cx="9144000" cy="5983111"/>
          </a:xfrm>
          <a:prstGeom prst="rect">
            <a:avLst/>
          </a:prstGeom>
          <a:noFill/>
        </p:spPr>
      </p:pic>
      <p:sp>
        <p:nvSpPr>
          <p:cNvPr id="24" name="직사각형 23"/>
          <p:cNvSpPr/>
          <p:nvPr/>
        </p:nvSpPr>
        <p:spPr>
          <a:xfrm>
            <a:off x="2676428" y="2172193"/>
            <a:ext cx="1944216" cy="7551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나의 공과금납부 조회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납부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627784" y="4172309"/>
            <a:ext cx="3384876" cy="5885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공과금예약납부 조회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67544" y="3156351"/>
            <a:ext cx="1260000" cy="5760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공과금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공과금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723110" y="2066211"/>
            <a:ext cx="2160998" cy="36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납부내역 조회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746822" y="4793657"/>
            <a:ext cx="2160998" cy="36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예약 납부 취소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746822" y="3536236"/>
            <a:ext cx="2160998" cy="36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납부번호 조회</a:t>
            </a:r>
          </a:p>
        </p:txBody>
      </p:sp>
      <p:cxnSp>
        <p:nvCxnSpPr>
          <p:cNvPr id="6" name="꺾인 연결선 5"/>
          <p:cNvCxnSpPr>
            <a:stCxn id="26" idx="3"/>
            <a:endCxn id="25" idx="1"/>
          </p:cNvCxnSpPr>
          <p:nvPr/>
        </p:nvCxnSpPr>
        <p:spPr>
          <a:xfrm>
            <a:off x="1727544" y="3444362"/>
            <a:ext cx="948884" cy="86546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endCxn id="17" idx="1"/>
          </p:cNvCxnSpPr>
          <p:nvPr/>
        </p:nvCxnSpPr>
        <p:spPr>
          <a:xfrm flipV="1">
            <a:off x="6012660" y="3719389"/>
            <a:ext cx="734162" cy="62816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25" idx="3"/>
            <a:endCxn id="16" idx="1"/>
          </p:cNvCxnSpPr>
          <p:nvPr/>
        </p:nvCxnSpPr>
        <p:spPr>
          <a:xfrm>
            <a:off x="6012660" y="4466608"/>
            <a:ext cx="734162" cy="51020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/>
          <p:nvPr/>
        </p:nvCxnSpPr>
        <p:spPr>
          <a:xfrm flipV="1">
            <a:off x="4620644" y="2178471"/>
            <a:ext cx="2110726" cy="36847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6738562" y="2712970"/>
            <a:ext cx="2160998" cy="36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공과금 납부 </a:t>
            </a:r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4628904" y="2811512"/>
            <a:ext cx="2117918" cy="13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endCxn id="24" idx="1"/>
          </p:cNvCxnSpPr>
          <p:nvPr/>
        </p:nvCxnSpPr>
        <p:spPr>
          <a:xfrm flipV="1">
            <a:off x="1720646" y="2549765"/>
            <a:ext cx="955782" cy="79808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3373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986" y="1986409"/>
            <a:ext cx="7772400" cy="1470025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0" y="351830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공과금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67544" y="3128241"/>
            <a:ext cx="1260000" cy="6041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지로납부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653271" y="2372392"/>
            <a:ext cx="2160998" cy="36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지로요금 납부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628507" y="3240779"/>
            <a:ext cx="2049518" cy="4218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전기요금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676109" y="4187870"/>
            <a:ext cx="2233006" cy="5885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지로자동이체 신청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조회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해지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505502" y="2392603"/>
            <a:ext cx="2376264" cy="36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지로</a:t>
            </a:r>
            <a:r>
              <a:rPr lang="en-US" altLang="ko-KR" dirty="0">
                <a:solidFill>
                  <a:schemeClr val="tx1"/>
                </a:solidFill>
              </a:rPr>
              <a:t>(7</a:t>
            </a:r>
            <a:r>
              <a:rPr lang="ko-KR" altLang="en-US" dirty="0">
                <a:solidFill>
                  <a:schemeClr val="tx1"/>
                </a:solidFill>
              </a:rPr>
              <a:t>자리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요금납부</a:t>
            </a:r>
          </a:p>
        </p:txBody>
      </p:sp>
      <p:cxnSp>
        <p:nvCxnSpPr>
          <p:cNvPr id="28" name="직선 화살표 연결선 27"/>
          <p:cNvCxnSpPr>
            <a:stCxn id="9" idx="3"/>
          </p:cNvCxnSpPr>
          <p:nvPr/>
        </p:nvCxnSpPr>
        <p:spPr>
          <a:xfrm>
            <a:off x="1727544" y="3430307"/>
            <a:ext cx="900963" cy="16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0" idx="3"/>
            <a:endCxn id="13" idx="1"/>
          </p:cNvCxnSpPr>
          <p:nvPr/>
        </p:nvCxnSpPr>
        <p:spPr>
          <a:xfrm>
            <a:off x="4814269" y="2555545"/>
            <a:ext cx="1691233" cy="202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6468183" y="3300404"/>
            <a:ext cx="2376264" cy="36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요금납부</a:t>
            </a:r>
          </a:p>
        </p:txBody>
      </p:sp>
      <p:cxnSp>
        <p:nvCxnSpPr>
          <p:cNvPr id="51" name="직선 화살표 연결선 50"/>
          <p:cNvCxnSpPr>
            <a:endCxn id="50" idx="1"/>
          </p:cNvCxnSpPr>
          <p:nvPr/>
        </p:nvCxnSpPr>
        <p:spPr>
          <a:xfrm>
            <a:off x="4690428" y="3472329"/>
            <a:ext cx="1777755" cy="11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7969202" y="4130101"/>
            <a:ext cx="916871" cy="294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신청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221311" y="4138891"/>
            <a:ext cx="1106193" cy="294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정보입력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643763" y="4138891"/>
            <a:ext cx="1116503" cy="294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약관동의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>
            <a:endCxn id="54" idx="1"/>
          </p:cNvCxnSpPr>
          <p:nvPr/>
        </p:nvCxnSpPr>
        <p:spPr>
          <a:xfrm>
            <a:off x="4915363" y="4277250"/>
            <a:ext cx="305948" cy="8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endCxn id="10" idx="1"/>
          </p:cNvCxnSpPr>
          <p:nvPr/>
        </p:nvCxnSpPr>
        <p:spPr>
          <a:xfrm flipV="1">
            <a:off x="1742615" y="2555545"/>
            <a:ext cx="910656" cy="75493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endCxn id="12" idx="1"/>
          </p:cNvCxnSpPr>
          <p:nvPr/>
        </p:nvCxnSpPr>
        <p:spPr>
          <a:xfrm>
            <a:off x="1727544" y="3544787"/>
            <a:ext cx="948565" cy="9373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54" idx="3"/>
            <a:endCxn id="55" idx="1"/>
          </p:cNvCxnSpPr>
          <p:nvPr/>
        </p:nvCxnSpPr>
        <p:spPr>
          <a:xfrm>
            <a:off x="6327504" y="4286040"/>
            <a:ext cx="3162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7749956" y="4277250"/>
            <a:ext cx="2356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5323323" y="4725245"/>
            <a:ext cx="1260120" cy="3552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조회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73" name="꺾인 연결선 72"/>
          <p:cNvCxnSpPr>
            <a:stCxn id="12" idx="3"/>
            <a:endCxn id="72" idx="1"/>
          </p:cNvCxnSpPr>
          <p:nvPr/>
        </p:nvCxnSpPr>
        <p:spPr>
          <a:xfrm>
            <a:off x="4909115" y="4482169"/>
            <a:ext cx="414208" cy="42071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6931331" y="4725245"/>
            <a:ext cx="1956755" cy="3834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정보확인 및 인증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77" name="직선 화살표 연결선 76"/>
          <p:cNvCxnSpPr/>
          <p:nvPr/>
        </p:nvCxnSpPr>
        <p:spPr>
          <a:xfrm>
            <a:off x="6583443" y="4933379"/>
            <a:ext cx="3371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5323323" y="5425099"/>
            <a:ext cx="1260120" cy="3076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해지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92" name="꺾인 연결선 91"/>
          <p:cNvCxnSpPr>
            <a:stCxn id="12" idx="2"/>
          </p:cNvCxnSpPr>
          <p:nvPr/>
        </p:nvCxnSpPr>
        <p:spPr>
          <a:xfrm rot="16200000" flipH="1">
            <a:off x="4173511" y="4395567"/>
            <a:ext cx="785278" cy="154707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971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ㄴㅇㄹㄴㅇ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1" name="Picture 3" descr="C:\Users\JOHN\Desktop\bankimg\ppt\1-1.선정배경 및 동기.jpg"/>
          <p:cNvPicPr>
            <a:picLocks noChangeAspect="1" noChangeArrowheads="1"/>
          </p:cNvPicPr>
          <p:nvPr/>
        </p:nvPicPr>
        <p:blipFill>
          <a:blip r:embed="rId2" cstate="print"/>
          <a:srcRect l="6420" t="7621" r="5836" b="8550"/>
          <a:stretch>
            <a:fillRect/>
          </a:stretch>
        </p:blipFill>
        <p:spPr bwMode="auto">
          <a:xfrm>
            <a:off x="16329" y="320165"/>
            <a:ext cx="9144000" cy="613317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85800" y="1406330"/>
            <a:ext cx="230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배경 및 선정 동기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2333544"/>
            <a:ext cx="633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기존 은행의 시간과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공간의 제약</a:t>
            </a:r>
            <a:r>
              <a:rPr lang="en-US" altLang="ko-KR" dirty="0" smtClean="0"/>
              <a:t>.(</a:t>
            </a:r>
            <a:r>
              <a:rPr lang="ko-KR" altLang="en-US" dirty="0" smtClean="0"/>
              <a:t>대기 시간</a:t>
            </a:r>
            <a:r>
              <a:rPr lang="en-US" altLang="ko-KR" dirty="0" smtClean="0"/>
              <a:t>,</a:t>
            </a:r>
            <a:r>
              <a:rPr lang="ko-KR" altLang="en-US" dirty="0" smtClean="0"/>
              <a:t>거리</a:t>
            </a:r>
            <a:r>
              <a:rPr lang="en-US" altLang="ko-KR" dirty="0"/>
              <a:t> </a:t>
            </a:r>
            <a:r>
              <a:rPr lang="ko-KR" altLang="en-US" dirty="0" smtClean="0"/>
              <a:t>등등</a:t>
            </a:r>
            <a:r>
              <a:rPr lang="en-US" altLang="ko-KR" dirty="0" smtClean="0"/>
              <a:t>)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3108861"/>
            <a:ext cx="669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 smtClean="0"/>
              <a:t>인터넷에서 간단히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분만에 계좌 개설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업무 할 수 있는 환경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" y="3989213"/>
            <a:ext cx="633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</a:t>
            </a:r>
            <a:r>
              <a:rPr lang="ko-KR" altLang="en-US" dirty="0" smtClean="0"/>
              <a:t>다양한 인터넷 금융상품 </a:t>
            </a:r>
            <a:r>
              <a:rPr lang="en-US" altLang="ko-KR" dirty="0" smtClean="0"/>
              <a:t>(</a:t>
            </a:r>
            <a:r>
              <a:rPr lang="ko-KR" altLang="en-US" dirty="0" smtClean="0"/>
              <a:t>펀드</a:t>
            </a:r>
            <a:r>
              <a:rPr lang="en-US" altLang="ko-KR" dirty="0" smtClean="0"/>
              <a:t>,</a:t>
            </a:r>
            <a:r>
              <a:rPr lang="ko-KR" altLang="en-US" dirty="0" smtClean="0"/>
              <a:t>대출</a:t>
            </a:r>
            <a:r>
              <a:rPr lang="en-US" altLang="ko-KR" dirty="0" smtClean="0"/>
              <a:t>,ISA)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197100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986" y="1986409"/>
            <a:ext cx="7772400" cy="1470025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0" y="284878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공과금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589539" y="2491784"/>
            <a:ext cx="1976147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환경개선 부담금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589537" y="3308895"/>
            <a:ext cx="1976147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세외수입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589538" y="4152407"/>
            <a:ext cx="1976147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상하수도 요금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6805135" y="2491784"/>
            <a:ext cx="117212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122884" y="2491784"/>
            <a:ext cx="117212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805135" y="3347638"/>
            <a:ext cx="117212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5099349" y="3312520"/>
            <a:ext cx="117212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6805135" y="4152407"/>
            <a:ext cx="117212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5122884" y="4152407"/>
            <a:ext cx="117212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90351" y="3256057"/>
            <a:ext cx="1260000" cy="4538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세금</a:t>
            </a:r>
          </a:p>
        </p:txBody>
      </p:sp>
      <p:cxnSp>
        <p:nvCxnSpPr>
          <p:cNvPr id="4" name="꺾인 연결선 3"/>
          <p:cNvCxnSpPr/>
          <p:nvPr/>
        </p:nvCxnSpPr>
        <p:spPr>
          <a:xfrm flipV="1">
            <a:off x="1747542" y="2671784"/>
            <a:ext cx="845243" cy="675854"/>
          </a:xfrm>
          <a:prstGeom prst="bentConnector3">
            <a:avLst>
              <a:gd name="adj1" fmla="val 3647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/>
          <p:nvPr/>
        </p:nvCxnSpPr>
        <p:spPr>
          <a:xfrm>
            <a:off x="1747545" y="3686489"/>
            <a:ext cx="841996" cy="692002"/>
          </a:xfrm>
          <a:prstGeom prst="bentConnector3">
            <a:avLst>
              <a:gd name="adj1" fmla="val 3642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5" idx="3"/>
            <a:endCxn id="30" idx="1"/>
          </p:cNvCxnSpPr>
          <p:nvPr/>
        </p:nvCxnSpPr>
        <p:spPr>
          <a:xfrm>
            <a:off x="1750351" y="3483004"/>
            <a:ext cx="839186" cy="5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endCxn id="46" idx="1"/>
          </p:cNvCxnSpPr>
          <p:nvPr/>
        </p:nvCxnSpPr>
        <p:spPr>
          <a:xfrm>
            <a:off x="4565683" y="3488948"/>
            <a:ext cx="533666" cy="3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endCxn id="40" idx="1"/>
          </p:cNvCxnSpPr>
          <p:nvPr/>
        </p:nvCxnSpPr>
        <p:spPr>
          <a:xfrm>
            <a:off x="4565683" y="2671784"/>
            <a:ext cx="5572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endCxn id="38" idx="1"/>
          </p:cNvCxnSpPr>
          <p:nvPr/>
        </p:nvCxnSpPr>
        <p:spPr>
          <a:xfrm flipV="1">
            <a:off x="6295004" y="2671784"/>
            <a:ext cx="510131" cy="22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endCxn id="45" idx="1"/>
          </p:cNvCxnSpPr>
          <p:nvPr/>
        </p:nvCxnSpPr>
        <p:spPr>
          <a:xfrm>
            <a:off x="6271469" y="3525806"/>
            <a:ext cx="533666" cy="1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endCxn id="48" idx="1"/>
          </p:cNvCxnSpPr>
          <p:nvPr/>
        </p:nvCxnSpPr>
        <p:spPr>
          <a:xfrm flipV="1">
            <a:off x="4555113" y="4332407"/>
            <a:ext cx="567771" cy="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endCxn id="47" idx="1"/>
          </p:cNvCxnSpPr>
          <p:nvPr/>
        </p:nvCxnSpPr>
        <p:spPr>
          <a:xfrm>
            <a:off x="6295004" y="4328333"/>
            <a:ext cx="510131" cy="4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2894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986" y="1986409"/>
            <a:ext cx="7772400" cy="1470025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0" y="327337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공과금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467544" y="2747135"/>
            <a:ext cx="1260000" cy="4848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세금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253696" y="2204864"/>
            <a:ext cx="1094167" cy="3739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국세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3863572" y="1794740"/>
            <a:ext cx="1416856" cy="282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특허수수료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115600" y="2740990"/>
            <a:ext cx="912800" cy="2559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관세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7616511" y="1786536"/>
            <a:ext cx="1172120" cy="2983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내역조회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251747" y="4126765"/>
            <a:ext cx="1094167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기타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7647269" y="4151052"/>
            <a:ext cx="1141362" cy="3580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내역조회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5941809" y="1784187"/>
            <a:ext cx="1141362" cy="3030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3821450" y="4130104"/>
            <a:ext cx="167611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교통범칙금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3931462" y="4823601"/>
            <a:ext cx="156610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검찰벌과금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941809" y="4149120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7647269" y="4882346"/>
            <a:ext cx="1141362" cy="3272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내역조회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5947337" y="4884762"/>
            <a:ext cx="1141362" cy="2975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7542846" y="2740990"/>
            <a:ext cx="1172120" cy="2983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내역조회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5868144" y="2718618"/>
            <a:ext cx="1141362" cy="3007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</a:t>
            </a:r>
          </a:p>
        </p:txBody>
      </p:sp>
      <p:cxnSp>
        <p:nvCxnSpPr>
          <p:cNvPr id="66" name="직선 화살표 연결선 65"/>
          <p:cNvCxnSpPr>
            <a:endCxn id="55" idx="1"/>
          </p:cNvCxnSpPr>
          <p:nvPr/>
        </p:nvCxnSpPr>
        <p:spPr>
          <a:xfrm>
            <a:off x="5278644" y="1935714"/>
            <a:ext cx="6631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endCxn id="52" idx="1"/>
          </p:cNvCxnSpPr>
          <p:nvPr/>
        </p:nvCxnSpPr>
        <p:spPr>
          <a:xfrm>
            <a:off x="7083171" y="1935713"/>
            <a:ext cx="53334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51" idx="3"/>
            <a:endCxn id="62" idx="1"/>
          </p:cNvCxnSpPr>
          <p:nvPr/>
        </p:nvCxnSpPr>
        <p:spPr>
          <a:xfrm>
            <a:off x="5028400" y="2868971"/>
            <a:ext cx="8397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7009506" y="2871469"/>
            <a:ext cx="53334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53" idx="3"/>
            <a:endCxn id="56" idx="1"/>
          </p:cNvCxnSpPr>
          <p:nvPr/>
        </p:nvCxnSpPr>
        <p:spPr>
          <a:xfrm>
            <a:off x="3345914" y="4306765"/>
            <a:ext cx="475536" cy="3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endCxn id="58" idx="1"/>
          </p:cNvCxnSpPr>
          <p:nvPr/>
        </p:nvCxnSpPr>
        <p:spPr>
          <a:xfrm>
            <a:off x="5497566" y="4329120"/>
            <a:ext cx="4442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7083171" y="4302139"/>
            <a:ext cx="591200" cy="7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endCxn id="49" idx="1"/>
          </p:cNvCxnSpPr>
          <p:nvPr/>
        </p:nvCxnSpPr>
        <p:spPr>
          <a:xfrm flipV="1">
            <a:off x="1727544" y="2391838"/>
            <a:ext cx="526152" cy="4771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44" idx="3"/>
            <a:endCxn id="53" idx="1"/>
          </p:cNvCxnSpPr>
          <p:nvPr/>
        </p:nvCxnSpPr>
        <p:spPr>
          <a:xfrm>
            <a:off x="1727544" y="2989564"/>
            <a:ext cx="524203" cy="131720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94"/>
          <p:cNvCxnSpPr/>
          <p:nvPr/>
        </p:nvCxnSpPr>
        <p:spPr>
          <a:xfrm>
            <a:off x="3347865" y="4460462"/>
            <a:ext cx="589251" cy="54313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/>
          <p:nvPr/>
        </p:nvCxnSpPr>
        <p:spPr>
          <a:xfrm>
            <a:off x="5497566" y="5003601"/>
            <a:ext cx="4442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endCxn id="59" idx="1"/>
          </p:cNvCxnSpPr>
          <p:nvPr/>
        </p:nvCxnSpPr>
        <p:spPr>
          <a:xfrm>
            <a:off x="7094227" y="5045982"/>
            <a:ext cx="55304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/>
          <p:nvPr/>
        </p:nvCxnSpPr>
        <p:spPr>
          <a:xfrm flipV="1">
            <a:off x="3327731" y="1931766"/>
            <a:ext cx="558474" cy="34491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endCxn id="51" idx="1"/>
          </p:cNvCxnSpPr>
          <p:nvPr/>
        </p:nvCxnSpPr>
        <p:spPr>
          <a:xfrm>
            <a:off x="3345914" y="2509590"/>
            <a:ext cx="769686" cy="359381"/>
          </a:xfrm>
          <a:prstGeom prst="bentConnector3">
            <a:avLst>
              <a:gd name="adj1" fmla="val 3302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9747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986" y="1986409"/>
            <a:ext cx="7772400" cy="1470025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0" y="351830"/>
            <a:ext cx="9144000" cy="5983111"/>
          </a:xfrm>
          <a:prstGeom prst="rect">
            <a:avLst/>
          </a:prstGeom>
          <a:noFill/>
        </p:spPr>
      </p:pic>
      <p:sp>
        <p:nvSpPr>
          <p:cNvPr id="24" name="직사각형 23"/>
          <p:cNvSpPr/>
          <p:nvPr/>
        </p:nvSpPr>
        <p:spPr>
          <a:xfrm>
            <a:off x="2676428" y="2172193"/>
            <a:ext cx="1944216" cy="7551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나의 공과금납부 조회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납부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627784" y="4172309"/>
            <a:ext cx="3384876" cy="5885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공과금예약납부 조회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67544" y="3156351"/>
            <a:ext cx="1260000" cy="5760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공과금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공과금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723110" y="2066211"/>
            <a:ext cx="2160998" cy="36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납부내역 조회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746822" y="4793657"/>
            <a:ext cx="2160998" cy="36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예약 납부 취소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746822" y="3536236"/>
            <a:ext cx="2160998" cy="36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납부번호 조회</a:t>
            </a:r>
          </a:p>
        </p:txBody>
      </p:sp>
      <p:cxnSp>
        <p:nvCxnSpPr>
          <p:cNvPr id="6" name="꺾인 연결선 5"/>
          <p:cNvCxnSpPr>
            <a:stCxn id="26" idx="3"/>
            <a:endCxn id="25" idx="1"/>
          </p:cNvCxnSpPr>
          <p:nvPr/>
        </p:nvCxnSpPr>
        <p:spPr>
          <a:xfrm>
            <a:off x="1727544" y="3444362"/>
            <a:ext cx="948884" cy="86546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endCxn id="17" idx="1"/>
          </p:cNvCxnSpPr>
          <p:nvPr/>
        </p:nvCxnSpPr>
        <p:spPr>
          <a:xfrm flipV="1">
            <a:off x="6012660" y="3719389"/>
            <a:ext cx="734162" cy="62816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25" idx="3"/>
            <a:endCxn id="16" idx="1"/>
          </p:cNvCxnSpPr>
          <p:nvPr/>
        </p:nvCxnSpPr>
        <p:spPr>
          <a:xfrm>
            <a:off x="6012660" y="4466608"/>
            <a:ext cx="734162" cy="51020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/>
          <p:nvPr/>
        </p:nvCxnSpPr>
        <p:spPr>
          <a:xfrm flipV="1">
            <a:off x="4620644" y="2178471"/>
            <a:ext cx="2110726" cy="36847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6738562" y="2712970"/>
            <a:ext cx="2160998" cy="36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공과금 납부 </a:t>
            </a:r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4628904" y="2811512"/>
            <a:ext cx="2117918" cy="13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endCxn id="24" idx="1"/>
          </p:cNvCxnSpPr>
          <p:nvPr/>
        </p:nvCxnSpPr>
        <p:spPr>
          <a:xfrm flipV="1">
            <a:off x="1720646" y="2549765"/>
            <a:ext cx="955782" cy="79808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3404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986" y="1986409"/>
            <a:ext cx="7772400" cy="1470025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0" y="351830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공과금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67544" y="3128241"/>
            <a:ext cx="1260000" cy="6041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지로납부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653271" y="2372392"/>
            <a:ext cx="2160998" cy="36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지로요금 납부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628507" y="3240779"/>
            <a:ext cx="2049518" cy="4218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전기요금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676109" y="4187870"/>
            <a:ext cx="2233006" cy="5885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지로자동이체 신청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조회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해지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505502" y="2392603"/>
            <a:ext cx="2376264" cy="36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지로</a:t>
            </a:r>
            <a:r>
              <a:rPr lang="en-US" altLang="ko-KR" dirty="0">
                <a:solidFill>
                  <a:schemeClr val="tx1"/>
                </a:solidFill>
              </a:rPr>
              <a:t>(7</a:t>
            </a:r>
            <a:r>
              <a:rPr lang="ko-KR" altLang="en-US" dirty="0">
                <a:solidFill>
                  <a:schemeClr val="tx1"/>
                </a:solidFill>
              </a:rPr>
              <a:t>자리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요금납부</a:t>
            </a:r>
          </a:p>
        </p:txBody>
      </p:sp>
      <p:cxnSp>
        <p:nvCxnSpPr>
          <p:cNvPr id="28" name="직선 화살표 연결선 27"/>
          <p:cNvCxnSpPr>
            <a:stCxn id="9" idx="3"/>
          </p:cNvCxnSpPr>
          <p:nvPr/>
        </p:nvCxnSpPr>
        <p:spPr>
          <a:xfrm>
            <a:off x="1727544" y="3430307"/>
            <a:ext cx="900963" cy="16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0" idx="3"/>
            <a:endCxn id="13" idx="1"/>
          </p:cNvCxnSpPr>
          <p:nvPr/>
        </p:nvCxnSpPr>
        <p:spPr>
          <a:xfrm>
            <a:off x="4814269" y="2555545"/>
            <a:ext cx="1691233" cy="202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6468183" y="3300404"/>
            <a:ext cx="2376264" cy="36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요금납부</a:t>
            </a:r>
          </a:p>
        </p:txBody>
      </p:sp>
      <p:cxnSp>
        <p:nvCxnSpPr>
          <p:cNvPr id="51" name="직선 화살표 연결선 50"/>
          <p:cNvCxnSpPr>
            <a:endCxn id="50" idx="1"/>
          </p:cNvCxnSpPr>
          <p:nvPr/>
        </p:nvCxnSpPr>
        <p:spPr>
          <a:xfrm>
            <a:off x="4690428" y="3472329"/>
            <a:ext cx="1777755" cy="11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7969202" y="4130101"/>
            <a:ext cx="916871" cy="294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신청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221311" y="4138891"/>
            <a:ext cx="1106193" cy="294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정보입력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643763" y="4138891"/>
            <a:ext cx="1116503" cy="294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약관동의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>
            <a:endCxn id="54" idx="1"/>
          </p:cNvCxnSpPr>
          <p:nvPr/>
        </p:nvCxnSpPr>
        <p:spPr>
          <a:xfrm>
            <a:off x="4915363" y="4277250"/>
            <a:ext cx="305948" cy="8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endCxn id="10" idx="1"/>
          </p:cNvCxnSpPr>
          <p:nvPr/>
        </p:nvCxnSpPr>
        <p:spPr>
          <a:xfrm flipV="1">
            <a:off x="1742615" y="2555545"/>
            <a:ext cx="910656" cy="75493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endCxn id="12" idx="1"/>
          </p:cNvCxnSpPr>
          <p:nvPr/>
        </p:nvCxnSpPr>
        <p:spPr>
          <a:xfrm>
            <a:off x="1727544" y="3544787"/>
            <a:ext cx="948565" cy="9373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54" idx="3"/>
            <a:endCxn id="55" idx="1"/>
          </p:cNvCxnSpPr>
          <p:nvPr/>
        </p:nvCxnSpPr>
        <p:spPr>
          <a:xfrm>
            <a:off x="6327504" y="4286040"/>
            <a:ext cx="3162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7749956" y="4277250"/>
            <a:ext cx="2356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5323323" y="4725245"/>
            <a:ext cx="1260120" cy="3552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조회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73" name="꺾인 연결선 72"/>
          <p:cNvCxnSpPr>
            <a:stCxn id="12" idx="3"/>
            <a:endCxn id="72" idx="1"/>
          </p:cNvCxnSpPr>
          <p:nvPr/>
        </p:nvCxnSpPr>
        <p:spPr>
          <a:xfrm>
            <a:off x="4909115" y="4482169"/>
            <a:ext cx="414208" cy="42071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6931331" y="4725245"/>
            <a:ext cx="1956755" cy="3834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정보확인 및 인증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77" name="직선 화살표 연결선 76"/>
          <p:cNvCxnSpPr/>
          <p:nvPr/>
        </p:nvCxnSpPr>
        <p:spPr>
          <a:xfrm>
            <a:off x="6583443" y="4933379"/>
            <a:ext cx="3371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5323323" y="5425099"/>
            <a:ext cx="1260120" cy="3076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해지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92" name="꺾인 연결선 91"/>
          <p:cNvCxnSpPr>
            <a:stCxn id="12" idx="2"/>
          </p:cNvCxnSpPr>
          <p:nvPr/>
        </p:nvCxnSpPr>
        <p:spPr>
          <a:xfrm rot="16200000" flipH="1">
            <a:off x="4173511" y="4395567"/>
            <a:ext cx="785278" cy="154707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7143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986" y="1986409"/>
            <a:ext cx="7772400" cy="1470025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0" y="284878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공과금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589539" y="2491784"/>
            <a:ext cx="1976147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환경개선 부담금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589537" y="3308895"/>
            <a:ext cx="1976147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세외수입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589538" y="4152407"/>
            <a:ext cx="1976147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상하수도 요금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6805135" y="2491784"/>
            <a:ext cx="117212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122884" y="2491784"/>
            <a:ext cx="117212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805135" y="3347638"/>
            <a:ext cx="117212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5099349" y="3312520"/>
            <a:ext cx="117212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6805135" y="4152407"/>
            <a:ext cx="117212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5122884" y="4152407"/>
            <a:ext cx="117212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90351" y="3256057"/>
            <a:ext cx="1260000" cy="4538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세금</a:t>
            </a:r>
          </a:p>
        </p:txBody>
      </p:sp>
      <p:cxnSp>
        <p:nvCxnSpPr>
          <p:cNvPr id="4" name="꺾인 연결선 3"/>
          <p:cNvCxnSpPr/>
          <p:nvPr/>
        </p:nvCxnSpPr>
        <p:spPr>
          <a:xfrm flipV="1">
            <a:off x="1747542" y="2671784"/>
            <a:ext cx="845243" cy="675854"/>
          </a:xfrm>
          <a:prstGeom prst="bentConnector3">
            <a:avLst>
              <a:gd name="adj1" fmla="val 3647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/>
          <p:nvPr/>
        </p:nvCxnSpPr>
        <p:spPr>
          <a:xfrm>
            <a:off x="1747545" y="3686489"/>
            <a:ext cx="841996" cy="692002"/>
          </a:xfrm>
          <a:prstGeom prst="bentConnector3">
            <a:avLst>
              <a:gd name="adj1" fmla="val 3642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5" idx="3"/>
            <a:endCxn id="30" idx="1"/>
          </p:cNvCxnSpPr>
          <p:nvPr/>
        </p:nvCxnSpPr>
        <p:spPr>
          <a:xfrm>
            <a:off x="1750351" y="3483004"/>
            <a:ext cx="839186" cy="5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endCxn id="46" idx="1"/>
          </p:cNvCxnSpPr>
          <p:nvPr/>
        </p:nvCxnSpPr>
        <p:spPr>
          <a:xfrm>
            <a:off x="4565683" y="3488948"/>
            <a:ext cx="533666" cy="3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endCxn id="40" idx="1"/>
          </p:cNvCxnSpPr>
          <p:nvPr/>
        </p:nvCxnSpPr>
        <p:spPr>
          <a:xfrm>
            <a:off x="4565683" y="2671784"/>
            <a:ext cx="5572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endCxn id="38" idx="1"/>
          </p:cNvCxnSpPr>
          <p:nvPr/>
        </p:nvCxnSpPr>
        <p:spPr>
          <a:xfrm flipV="1">
            <a:off x="6295004" y="2671784"/>
            <a:ext cx="510131" cy="22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endCxn id="45" idx="1"/>
          </p:cNvCxnSpPr>
          <p:nvPr/>
        </p:nvCxnSpPr>
        <p:spPr>
          <a:xfrm>
            <a:off x="6271469" y="3525806"/>
            <a:ext cx="533666" cy="1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endCxn id="48" idx="1"/>
          </p:cNvCxnSpPr>
          <p:nvPr/>
        </p:nvCxnSpPr>
        <p:spPr>
          <a:xfrm flipV="1">
            <a:off x="4555113" y="4332407"/>
            <a:ext cx="567771" cy="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endCxn id="47" idx="1"/>
          </p:cNvCxnSpPr>
          <p:nvPr/>
        </p:nvCxnSpPr>
        <p:spPr>
          <a:xfrm>
            <a:off x="6295004" y="4328333"/>
            <a:ext cx="510131" cy="4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5316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986" y="1986409"/>
            <a:ext cx="7772400" cy="1470025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0" y="327337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공과금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467544" y="2747135"/>
            <a:ext cx="1260000" cy="4848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세금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253696" y="2204864"/>
            <a:ext cx="1094167" cy="3739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국세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3863572" y="1794740"/>
            <a:ext cx="1416856" cy="282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특허수수료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115600" y="2740990"/>
            <a:ext cx="912800" cy="2559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관세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7616511" y="1786536"/>
            <a:ext cx="1172120" cy="2983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내역조회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251747" y="4126765"/>
            <a:ext cx="1094167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기타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7647269" y="4151052"/>
            <a:ext cx="1141362" cy="3580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내역조회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5941809" y="1784187"/>
            <a:ext cx="1141362" cy="3030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3821450" y="4130104"/>
            <a:ext cx="167611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교통범칙금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3931462" y="4823601"/>
            <a:ext cx="156610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검찰벌과금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941809" y="4149120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7647269" y="4882346"/>
            <a:ext cx="1141362" cy="3272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내역조회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5947337" y="4884762"/>
            <a:ext cx="1141362" cy="2975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7542846" y="2740990"/>
            <a:ext cx="1172120" cy="2983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내역조회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5868144" y="2718618"/>
            <a:ext cx="1141362" cy="3007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</a:t>
            </a:r>
          </a:p>
        </p:txBody>
      </p:sp>
      <p:cxnSp>
        <p:nvCxnSpPr>
          <p:cNvPr id="66" name="직선 화살표 연결선 65"/>
          <p:cNvCxnSpPr>
            <a:endCxn id="55" idx="1"/>
          </p:cNvCxnSpPr>
          <p:nvPr/>
        </p:nvCxnSpPr>
        <p:spPr>
          <a:xfrm>
            <a:off x="5278644" y="1935714"/>
            <a:ext cx="6631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endCxn id="52" idx="1"/>
          </p:cNvCxnSpPr>
          <p:nvPr/>
        </p:nvCxnSpPr>
        <p:spPr>
          <a:xfrm>
            <a:off x="7083171" y="1935713"/>
            <a:ext cx="53334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51" idx="3"/>
            <a:endCxn id="62" idx="1"/>
          </p:cNvCxnSpPr>
          <p:nvPr/>
        </p:nvCxnSpPr>
        <p:spPr>
          <a:xfrm>
            <a:off x="5028400" y="2868971"/>
            <a:ext cx="8397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7009506" y="2871469"/>
            <a:ext cx="53334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53" idx="3"/>
            <a:endCxn id="56" idx="1"/>
          </p:cNvCxnSpPr>
          <p:nvPr/>
        </p:nvCxnSpPr>
        <p:spPr>
          <a:xfrm>
            <a:off x="3345914" y="4306765"/>
            <a:ext cx="475536" cy="3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endCxn id="58" idx="1"/>
          </p:cNvCxnSpPr>
          <p:nvPr/>
        </p:nvCxnSpPr>
        <p:spPr>
          <a:xfrm>
            <a:off x="5497566" y="4329120"/>
            <a:ext cx="4442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7083171" y="4302139"/>
            <a:ext cx="591200" cy="7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endCxn id="49" idx="1"/>
          </p:cNvCxnSpPr>
          <p:nvPr/>
        </p:nvCxnSpPr>
        <p:spPr>
          <a:xfrm flipV="1">
            <a:off x="1727544" y="2391838"/>
            <a:ext cx="526152" cy="4771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44" idx="3"/>
            <a:endCxn id="53" idx="1"/>
          </p:cNvCxnSpPr>
          <p:nvPr/>
        </p:nvCxnSpPr>
        <p:spPr>
          <a:xfrm>
            <a:off x="1727544" y="2989564"/>
            <a:ext cx="524203" cy="131720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94"/>
          <p:cNvCxnSpPr/>
          <p:nvPr/>
        </p:nvCxnSpPr>
        <p:spPr>
          <a:xfrm>
            <a:off x="3347865" y="4460462"/>
            <a:ext cx="589251" cy="54313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/>
          <p:nvPr/>
        </p:nvCxnSpPr>
        <p:spPr>
          <a:xfrm>
            <a:off x="5497566" y="5003601"/>
            <a:ext cx="4442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endCxn id="59" idx="1"/>
          </p:cNvCxnSpPr>
          <p:nvPr/>
        </p:nvCxnSpPr>
        <p:spPr>
          <a:xfrm>
            <a:off x="7094227" y="5045982"/>
            <a:ext cx="55304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/>
          <p:nvPr/>
        </p:nvCxnSpPr>
        <p:spPr>
          <a:xfrm flipV="1">
            <a:off x="3327731" y="1931766"/>
            <a:ext cx="558474" cy="34491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endCxn id="51" idx="1"/>
          </p:cNvCxnSpPr>
          <p:nvPr/>
        </p:nvCxnSpPr>
        <p:spPr>
          <a:xfrm>
            <a:off x="3345914" y="2509590"/>
            <a:ext cx="769686" cy="359381"/>
          </a:xfrm>
          <a:prstGeom prst="bentConnector3">
            <a:avLst>
              <a:gd name="adj1" fmla="val 3302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5294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0" y="492077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사용자관리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23466" y="3528796"/>
            <a:ext cx="1141362" cy="6076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고객정보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관리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180345" y="2520510"/>
            <a:ext cx="1382780" cy="5984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고객정보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조회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136839" y="3576776"/>
            <a:ext cx="2381486" cy="50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입금불능연락처 변경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6839" y="4929000"/>
            <a:ext cx="4511018" cy="5356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은행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개인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신용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정보수집 이용 제공 동의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707904" y="2632312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추가인증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057670" y="2629902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정보변경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407436" y="2528860"/>
            <a:ext cx="1141362" cy="5817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정보확인 및 인증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757202" y="2639717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처리완료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889328" y="3429000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889328" y="3901855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456949" y="3432301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035658" y="5016841"/>
            <a:ext cx="146591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동의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cxnSp>
        <p:nvCxnSpPr>
          <p:cNvPr id="27" name="직선 화살표 연결선 26"/>
          <p:cNvCxnSpPr>
            <a:stCxn id="17" idx="3"/>
            <a:endCxn id="13" idx="1"/>
          </p:cNvCxnSpPr>
          <p:nvPr/>
        </p:nvCxnSpPr>
        <p:spPr>
          <a:xfrm flipV="1">
            <a:off x="3563125" y="2812312"/>
            <a:ext cx="144779" cy="7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3" idx="3"/>
            <a:endCxn id="15" idx="1"/>
          </p:cNvCxnSpPr>
          <p:nvPr/>
        </p:nvCxnSpPr>
        <p:spPr>
          <a:xfrm flipV="1">
            <a:off x="4849266" y="2809902"/>
            <a:ext cx="208404" cy="2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5" idx="3"/>
            <a:endCxn id="16" idx="1"/>
          </p:cNvCxnSpPr>
          <p:nvPr/>
        </p:nvCxnSpPr>
        <p:spPr>
          <a:xfrm>
            <a:off x="6199032" y="2809902"/>
            <a:ext cx="208404" cy="9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6" idx="3"/>
            <a:endCxn id="19" idx="1"/>
          </p:cNvCxnSpPr>
          <p:nvPr/>
        </p:nvCxnSpPr>
        <p:spPr>
          <a:xfrm>
            <a:off x="7548798" y="2819716"/>
            <a:ext cx="2084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20" idx="3"/>
            <a:endCxn id="22" idx="1"/>
          </p:cNvCxnSpPr>
          <p:nvPr/>
        </p:nvCxnSpPr>
        <p:spPr>
          <a:xfrm>
            <a:off x="6030690" y="3609000"/>
            <a:ext cx="426259" cy="3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10" idx="3"/>
            <a:endCxn id="23" idx="1"/>
          </p:cNvCxnSpPr>
          <p:nvPr/>
        </p:nvCxnSpPr>
        <p:spPr>
          <a:xfrm>
            <a:off x="6647857" y="5196841"/>
            <a:ext cx="387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9" idx="3"/>
            <a:endCxn id="17" idx="1"/>
          </p:cNvCxnSpPr>
          <p:nvPr/>
        </p:nvCxnSpPr>
        <p:spPr>
          <a:xfrm flipV="1">
            <a:off x="1364828" y="2819717"/>
            <a:ext cx="815517" cy="1012925"/>
          </a:xfrm>
          <a:prstGeom prst="bentConnector3">
            <a:avLst>
              <a:gd name="adj1" fmla="val 476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9" idx="3"/>
            <a:endCxn id="10" idx="1"/>
          </p:cNvCxnSpPr>
          <p:nvPr/>
        </p:nvCxnSpPr>
        <p:spPr>
          <a:xfrm>
            <a:off x="1364828" y="3832642"/>
            <a:ext cx="772011" cy="13641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63"/>
          <p:cNvCxnSpPr>
            <a:stCxn id="18" idx="3"/>
            <a:endCxn id="21" idx="1"/>
          </p:cNvCxnSpPr>
          <p:nvPr/>
        </p:nvCxnSpPr>
        <p:spPr>
          <a:xfrm>
            <a:off x="4518325" y="3828784"/>
            <a:ext cx="371003" cy="2530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18" idx="3"/>
            <a:endCxn id="20" idx="1"/>
          </p:cNvCxnSpPr>
          <p:nvPr/>
        </p:nvCxnSpPr>
        <p:spPr>
          <a:xfrm flipV="1">
            <a:off x="4518325" y="3609000"/>
            <a:ext cx="371003" cy="2197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9" idx="3"/>
            <a:endCxn id="18" idx="1"/>
          </p:cNvCxnSpPr>
          <p:nvPr/>
        </p:nvCxnSpPr>
        <p:spPr>
          <a:xfrm flipV="1">
            <a:off x="1364828" y="3828784"/>
            <a:ext cx="772011" cy="38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8970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0" y="508767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사용자관리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12838" y="3447796"/>
            <a:ext cx="1306885" cy="6755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인터넷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뱅킹 관리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051720" y="2379502"/>
            <a:ext cx="1978745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마이메뉴</a:t>
            </a:r>
            <a:r>
              <a:rPr lang="ko-KR" altLang="en-US" dirty="0">
                <a:solidFill>
                  <a:schemeClr val="tx1"/>
                </a:solidFill>
              </a:rPr>
              <a:t> 편집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588771" y="3148913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처리완료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252016" y="3140323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보안인증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051371" y="3141225"/>
            <a:ext cx="253369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장기 미사용 정지 해제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4287641" y="2379570"/>
            <a:ext cx="1978745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순서 변경</a:t>
            </a:r>
            <a:r>
              <a:rPr lang="en-US" altLang="ko-KR" dirty="0">
                <a:solidFill>
                  <a:schemeClr val="tx1"/>
                </a:solidFill>
              </a:rPr>
              <a:t> / </a:t>
            </a:r>
            <a:r>
              <a:rPr lang="ko-KR" altLang="en-US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4769947" y="3144116"/>
            <a:ext cx="128667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 입력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7588771" y="3949688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처리완료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5413284" y="3943302"/>
            <a:ext cx="1980093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정보확인 및 인증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931216" y="3947095"/>
            <a:ext cx="128667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 입력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051720" y="3947095"/>
            <a:ext cx="172819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이체한도</a:t>
            </a:r>
            <a:r>
              <a:rPr lang="ko-KR" altLang="en-US" dirty="0">
                <a:solidFill>
                  <a:schemeClr val="tx1"/>
                </a:solidFill>
              </a:rPr>
              <a:t> 감액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2051720" y="4857404"/>
            <a:ext cx="252283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계좌정지</a:t>
            </a:r>
            <a:r>
              <a:rPr lang="ko-KR" altLang="en-US" dirty="0">
                <a:solidFill>
                  <a:schemeClr val="tx1"/>
                </a:solidFill>
              </a:rPr>
              <a:t> 신청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5217892" y="4581128"/>
            <a:ext cx="1813649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계좌정지</a:t>
            </a:r>
            <a:r>
              <a:rPr lang="ko-KR" altLang="en-US" dirty="0">
                <a:solidFill>
                  <a:schemeClr val="tx1"/>
                </a:solidFill>
              </a:rPr>
              <a:t> 신청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5216508" y="5194590"/>
            <a:ext cx="1813649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계좌정지</a:t>
            </a:r>
            <a:r>
              <a:rPr lang="ko-KR" altLang="en-US" dirty="0">
                <a:solidFill>
                  <a:schemeClr val="tx1"/>
                </a:solidFill>
              </a:rPr>
              <a:t> 조회</a:t>
            </a:r>
          </a:p>
        </p:txBody>
      </p:sp>
      <p:cxnSp>
        <p:nvCxnSpPr>
          <p:cNvPr id="48" name="직선 화살표 연결선 47"/>
          <p:cNvCxnSpPr>
            <a:stCxn id="17" idx="3"/>
            <a:endCxn id="32" idx="1"/>
          </p:cNvCxnSpPr>
          <p:nvPr/>
        </p:nvCxnSpPr>
        <p:spPr>
          <a:xfrm>
            <a:off x="4030465" y="2559502"/>
            <a:ext cx="257176" cy="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31" idx="3"/>
            <a:endCxn id="33" idx="1"/>
          </p:cNvCxnSpPr>
          <p:nvPr/>
        </p:nvCxnSpPr>
        <p:spPr>
          <a:xfrm>
            <a:off x="4585069" y="3321225"/>
            <a:ext cx="184878" cy="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3" idx="3"/>
            <a:endCxn id="25" idx="1"/>
          </p:cNvCxnSpPr>
          <p:nvPr/>
        </p:nvCxnSpPr>
        <p:spPr>
          <a:xfrm flipV="1">
            <a:off x="6056623" y="3320323"/>
            <a:ext cx="195393" cy="3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25" idx="3"/>
            <a:endCxn id="23" idx="1"/>
          </p:cNvCxnSpPr>
          <p:nvPr/>
        </p:nvCxnSpPr>
        <p:spPr>
          <a:xfrm>
            <a:off x="7393378" y="3320323"/>
            <a:ext cx="195393" cy="8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40" idx="3"/>
            <a:endCxn id="39" idx="1"/>
          </p:cNvCxnSpPr>
          <p:nvPr/>
        </p:nvCxnSpPr>
        <p:spPr>
          <a:xfrm>
            <a:off x="3779912" y="4127095"/>
            <a:ext cx="151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39" idx="3"/>
            <a:endCxn id="38" idx="1"/>
          </p:cNvCxnSpPr>
          <p:nvPr/>
        </p:nvCxnSpPr>
        <p:spPr>
          <a:xfrm flipV="1">
            <a:off x="5217892" y="4123302"/>
            <a:ext cx="195392" cy="3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38" idx="3"/>
            <a:endCxn id="37" idx="1"/>
          </p:cNvCxnSpPr>
          <p:nvPr/>
        </p:nvCxnSpPr>
        <p:spPr>
          <a:xfrm>
            <a:off x="7393377" y="4123302"/>
            <a:ext cx="195394" cy="6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>
            <a:stCxn id="9" idx="3"/>
            <a:endCxn id="17" idx="1"/>
          </p:cNvCxnSpPr>
          <p:nvPr/>
        </p:nvCxnSpPr>
        <p:spPr>
          <a:xfrm flipV="1">
            <a:off x="1519723" y="2559502"/>
            <a:ext cx="531997" cy="12260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9" idx="3"/>
            <a:endCxn id="31" idx="1"/>
          </p:cNvCxnSpPr>
          <p:nvPr/>
        </p:nvCxnSpPr>
        <p:spPr>
          <a:xfrm flipV="1">
            <a:off x="1519723" y="3321225"/>
            <a:ext cx="531648" cy="4643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>
            <a:stCxn id="9" idx="3"/>
            <a:endCxn id="40" idx="1"/>
          </p:cNvCxnSpPr>
          <p:nvPr/>
        </p:nvCxnSpPr>
        <p:spPr>
          <a:xfrm>
            <a:off x="1519723" y="3785549"/>
            <a:ext cx="531997" cy="3415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9" idx="3"/>
            <a:endCxn id="41" idx="1"/>
          </p:cNvCxnSpPr>
          <p:nvPr/>
        </p:nvCxnSpPr>
        <p:spPr>
          <a:xfrm>
            <a:off x="1519723" y="3785549"/>
            <a:ext cx="531997" cy="12518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41" idx="3"/>
            <a:endCxn id="43" idx="1"/>
          </p:cNvCxnSpPr>
          <p:nvPr/>
        </p:nvCxnSpPr>
        <p:spPr>
          <a:xfrm flipV="1">
            <a:off x="4574554" y="4761128"/>
            <a:ext cx="643338" cy="2762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41" idx="3"/>
            <a:endCxn id="44" idx="1"/>
          </p:cNvCxnSpPr>
          <p:nvPr/>
        </p:nvCxnSpPr>
        <p:spPr>
          <a:xfrm>
            <a:off x="4574554" y="5037404"/>
            <a:ext cx="641954" cy="3371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4628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0" y="474671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사용자관리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40362" y="3533634"/>
            <a:ext cx="1368152" cy="6076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계좌관리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105501" y="2518567"/>
            <a:ext cx="1792003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출금계좌관리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487250" y="2218195"/>
            <a:ext cx="1792003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출금계좌</a:t>
            </a:r>
            <a:r>
              <a:rPr lang="ko-KR" altLang="en-US" dirty="0">
                <a:solidFill>
                  <a:schemeClr val="tx1"/>
                </a:solidFill>
              </a:rPr>
              <a:t> 등록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4487250" y="2802325"/>
            <a:ext cx="1792003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출금계좌</a:t>
            </a:r>
            <a:r>
              <a:rPr lang="ko-KR" altLang="en-US" dirty="0">
                <a:solidFill>
                  <a:schemeClr val="tx1"/>
                </a:solidFill>
              </a:rPr>
              <a:t> 삭제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2105501" y="3510638"/>
            <a:ext cx="1430060" cy="6306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계좌비밀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번호관리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936461" y="3510638"/>
            <a:ext cx="1446791" cy="6278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계좌비밀번호 변경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566866" y="3651731"/>
            <a:ext cx="118505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처리완료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105501" y="4930868"/>
            <a:ext cx="168910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계좌순서변경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4358467" y="4601181"/>
            <a:ext cx="1266283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초기화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4358467" y="5275122"/>
            <a:ext cx="1269615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변경 확인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5766918" y="3510638"/>
            <a:ext cx="1446791" cy="6278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정보확인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및 인증</a:t>
            </a:r>
          </a:p>
        </p:txBody>
      </p:sp>
      <p:cxnSp>
        <p:nvCxnSpPr>
          <p:cNvPr id="49" name="직선 화살표 연결선 48"/>
          <p:cNvCxnSpPr>
            <a:stCxn id="28" idx="3"/>
            <a:endCxn id="35" idx="1"/>
          </p:cNvCxnSpPr>
          <p:nvPr/>
        </p:nvCxnSpPr>
        <p:spPr>
          <a:xfrm flipV="1">
            <a:off x="1608514" y="3825982"/>
            <a:ext cx="496987" cy="11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35" idx="3"/>
            <a:endCxn id="36" idx="1"/>
          </p:cNvCxnSpPr>
          <p:nvPr/>
        </p:nvCxnSpPr>
        <p:spPr>
          <a:xfrm flipV="1">
            <a:off x="3535561" y="3824580"/>
            <a:ext cx="400900" cy="1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36" idx="3"/>
            <a:endCxn id="48" idx="1"/>
          </p:cNvCxnSpPr>
          <p:nvPr/>
        </p:nvCxnSpPr>
        <p:spPr>
          <a:xfrm>
            <a:off x="5383252" y="3824580"/>
            <a:ext cx="383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48" idx="3"/>
            <a:endCxn id="38" idx="1"/>
          </p:cNvCxnSpPr>
          <p:nvPr/>
        </p:nvCxnSpPr>
        <p:spPr>
          <a:xfrm>
            <a:off x="7213709" y="3824580"/>
            <a:ext cx="353157" cy="7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>
            <a:stCxn id="28" idx="3"/>
            <a:endCxn id="29" idx="1"/>
          </p:cNvCxnSpPr>
          <p:nvPr/>
        </p:nvCxnSpPr>
        <p:spPr>
          <a:xfrm flipV="1">
            <a:off x="1608514" y="2698567"/>
            <a:ext cx="496987" cy="11389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28" idx="3"/>
            <a:endCxn id="39" idx="1"/>
          </p:cNvCxnSpPr>
          <p:nvPr/>
        </p:nvCxnSpPr>
        <p:spPr>
          <a:xfrm>
            <a:off x="1608514" y="3837480"/>
            <a:ext cx="496987" cy="12733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39" idx="3"/>
            <a:endCxn id="41" idx="1"/>
          </p:cNvCxnSpPr>
          <p:nvPr/>
        </p:nvCxnSpPr>
        <p:spPr>
          <a:xfrm>
            <a:off x="3794607" y="5110868"/>
            <a:ext cx="563860" cy="3442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39" idx="3"/>
            <a:endCxn id="40" idx="1"/>
          </p:cNvCxnSpPr>
          <p:nvPr/>
        </p:nvCxnSpPr>
        <p:spPr>
          <a:xfrm flipV="1">
            <a:off x="3794607" y="4781181"/>
            <a:ext cx="563860" cy="3296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93"/>
          <p:cNvCxnSpPr>
            <a:stCxn id="29" idx="3"/>
            <a:endCxn id="30" idx="1"/>
          </p:cNvCxnSpPr>
          <p:nvPr/>
        </p:nvCxnSpPr>
        <p:spPr>
          <a:xfrm flipV="1">
            <a:off x="3897504" y="2398195"/>
            <a:ext cx="589746" cy="3003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29" idx="3"/>
            <a:endCxn id="34" idx="1"/>
          </p:cNvCxnSpPr>
          <p:nvPr/>
        </p:nvCxnSpPr>
        <p:spPr>
          <a:xfrm>
            <a:off x="3897504" y="2698567"/>
            <a:ext cx="589746" cy="2837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3645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0" y="474671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사용자관리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51520" y="3533634"/>
            <a:ext cx="1368152" cy="6076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계좌관리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72794" y="2353119"/>
            <a:ext cx="1582974" cy="6306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자주 쓰는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입금계좌관리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4290049" y="2484120"/>
            <a:ext cx="150993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변경 확인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4062341" y="3650624"/>
            <a:ext cx="115764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약관동의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2272794" y="3509024"/>
            <a:ext cx="1430060" cy="6306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평생계좌전환서비스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5729056" y="3509024"/>
            <a:ext cx="1360342" cy="6306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 입력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및 인증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7408820" y="3644368"/>
            <a:ext cx="115764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처리완료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272794" y="4701059"/>
            <a:ext cx="158297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계좌별명관리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217010" y="4701059"/>
            <a:ext cx="1800703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err="1">
                <a:solidFill>
                  <a:schemeClr val="tx1"/>
                </a:solidFill>
              </a:rPr>
              <a:t>계좌별명</a:t>
            </a:r>
            <a:r>
              <a:rPr lang="ko-KR" altLang="en-US" dirty="0">
                <a:solidFill>
                  <a:schemeClr val="tx1"/>
                </a:solidFill>
              </a:rPr>
              <a:t> 등록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6325361" y="4701059"/>
            <a:ext cx="1276529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  <p:cxnSp>
        <p:nvCxnSpPr>
          <p:cNvPr id="56" name="직선 화살표 연결선 55"/>
          <p:cNvCxnSpPr>
            <a:stCxn id="28" idx="3"/>
            <a:endCxn id="49" idx="1"/>
          </p:cNvCxnSpPr>
          <p:nvPr/>
        </p:nvCxnSpPr>
        <p:spPr>
          <a:xfrm flipV="1">
            <a:off x="1619672" y="3824368"/>
            <a:ext cx="653122" cy="13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27" idx="3"/>
            <a:endCxn id="32" idx="1"/>
          </p:cNvCxnSpPr>
          <p:nvPr/>
        </p:nvCxnSpPr>
        <p:spPr>
          <a:xfrm flipV="1">
            <a:off x="3855768" y="2664120"/>
            <a:ext cx="434281" cy="4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49" idx="3"/>
            <a:endCxn id="48" idx="1"/>
          </p:cNvCxnSpPr>
          <p:nvPr/>
        </p:nvCxnSpPr>
        <p:spPr>
          <a:xfrm>
            <a:off x="3702854" y="3824368"/>
            <a:ext cx="359487" cy="6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48" idx="3"/>
            <a:endCxn id="51" idx="1"/>
          </p:cNvCxnSpPr>
          <p:nvPr/>
        </p:nvCxnSpPr>
        <p:spPr>
          <a:xfrm flipV="1">
            <a:off x="5219983" y="3824368"/>
            <a:ext cx="509073" cy="6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51" idx="3"/>
            <a:endCxn id="52" idx="1"/>
          </p:cNvCxnSpPr>
          <p:nvPr/>
        </p:nvCxnSpPr>
        <p:spPr>
          <a:xfrm>
            <a:off x="7089398" y="3824368"/>
            <a:ext cx="3194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53" idx="3"/>
            <a:endCxn id="54" idx="1"/>
          </p:cNvCxnSpPr>
          <p:nvPr/>
        </p:nvCxnSpPr>
        <p:spPr>
          <a:xfrm>
            <a:off x="3855768" y="4881059"/>
            <a:ext cx="3612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54" idx="3"/>
            <a:endCxn id="55" idx="1"/>
          </p:cNvCxnSpPr>
          <p:nvPr/>
        </p:nvCxnSpPr>
        <p:spPr>
          <a:xfrm>
            <a:off x="6017713" y="4881059"/>
            <a:ext cx="3076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79"/>
          <p:cNvCxnSpPr>
            <a:stCxn id="28" idx="3"/>
            <a:endCxn id="27" idx="1"/>
          </p:cNvCxnSpPr>
          <p:nvPr/>
        </p:nvCxnSpPr>
        <p:spPr>
          <a:xfrm flipV="1">
            <a:off x="1619672" y="2668463"/>
            <a:ext cx="653122" cy="11690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28" idx="3"/>
            <a:endCxn id="53" idx="1"/>
          </p:cNvCxnSpPr>
          <p:nvPr/>
        </p:nvCxnSpPr>
        <p:spPr>
          <a:xfrm>
            <a:off x="1619672" y="3837480"/>
            <a:ext cx="653122" cy="10435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739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1" name="Picture 3" descr="C:\Users\JOHN\Desktop\bankimg\ppt\1-1.선정배경 및 동기.jpg"/>
          <p:cNvPicPr>
            <a:picLocks noChangeAspect="1" noChangeArrowheads="1"/>
          </p:cNvPicPr>
          <p:nvPr/>
        </p:nvPicPr>
        <p:blipFill>
          <a:blip r:embed="rId2" cstate="print"/>
          <a:srcRect l="6420" t="7621" r="5836" b="8550"/>
          <a:stretch>
            <a:fillRect/>
          </a:stretch>
        </p:blipFill>
        <p:spPr bwMode="auto">
          <a:xfrm>
            <a:off x="0" y="320165"/>
            <a:ext cx="9144000" cy="6133171"/>
          </a:xfrm>
          <a:prstGeom prst="rect">
            <a:avLst/>
          </a:prstGeom>
          <a:noFill/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411A10-2E34-453B-95EA-538F8E411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234" y="1655480"/>
            <a:ext cx="6579166" cy="28323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2646FD-D0D4-4650-9F7E-B73B91452D5C}"/>
              </a:ext>
            </a:extLst>
          </p:cNvPr>
          <p:cNvSpPr txBox="1"/>
          <p:nvPr/>
        </p:nvSpPr>
        <p:spPr>
          <a:xfrm>
            <a:off x="685800" y="4627673"/>
            <a:ext cx="79617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인터넷 뱅킹의 사용량이 증가 하지만 국내 이용할 수 있는 인터넷은행은 카카오뱅크와 </a:t>
            </a:r>
            <a:r>
              <a:rPr lang="en-US" altLang="ko-KR" dirty="0"/>
              <a:t>k</a:t>
            </a:r>
            <a:r>
              <a:rPr lang="ko-KR" altLang="en-US" dirty="0"/>
              <a:t>뱅크 단 두개이며 제공되는 금융상품들이 많지 않다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팀이 개발하는 인터넷 뱅킹은 다양한 금융상품과 뱅킹서비스를 제공한다</a:t>
            </a:r>
            <a:r>
              <a:rPr lang="en-US" altLang="ko-KR" dirty="0"/>
              <a:t>. </a:t>
            </a:r>
          </a:p>
          <a:p>
            <a:endParaRPr lang="en-US" dirty="0"/>
          </a:p>
          <a:p>
            <a:r>
              <a:rPr lang="en-US" dirty="0"/>
              <a:t>https://www.hankookilbo.com/News/Read/201909101226020539</a:t>
            </a:r>
          </a:p>
        </p:txBody>
      </p:sp>
    </p:spTree>
    <p:extLst>
      <p:ext uri="{BB962C8B-B14F-4D97-AF65-F5344CB8AC3E}">
        <p14:creationId xmlns:p14="http://schemas.microsoft.com/office/powerpoint/2010/main" val="17572250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0" y="481551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사용자관리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286412" y="4717212"/>
            <a:ext cx="1430060" cy="6306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발행 수표 조회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403525" y="2469360"/>
            <a:ext cx="728315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/>
                </a:solidFill>
              </a:rPr>
              <a:t>OTP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52736" y="3468227"/>
            <a:ext cx="1368152" cy="6076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사고 신고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403525" y="4852556"/>
            <a:ext cx="144839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자기앞수표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707904" y="2136531"/>
            <a:ext cx="1202007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사고 조회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707904" y="2780968"/>
            <a:ext cx="1202007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사고 신고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300983" y="2136531"/>
            <a:ext cx="139998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조회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286412" y="4075919"/>
            <a:ext cx="122169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수표 조회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286412" y="5629193"/>
            <a:ext cx="122169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사고 신고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570029" y="4435919"/>
            <a:ext cx="10409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/>
          <p:cNvCxnSpPr>
            <a:stCxn id="23" idx="3"/>
            <a:endCxn id="25" idx="1"/>
          </p:cNvCxnSpPr>
          <p:nvPr/>
        </p:nvCxnSpPr>
        <p:spPr>
          <a:xfrm>
            <a:off x="4909911" y="2316531"/>
            <a:ext cx="391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21" idx="3"/>
            <a:endCxn id="13" idx="1"/>
          </p:cNvCxnSpPr>
          <p:nvPr/>
        </p:nvCxnSpPr>
        <p:spPr>
          <a:xfrm>
            <a:off x="3851921" y="5032556"/>
            <a:ext cx="434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17" idx="3"/>
            <a:endCxn id="15" idx="1"/>
          </p:cNvCxnSpPr>
          <p:nvPr/>
        </p:nvCxnSpPr>
        <p:spPr>
          <a:xfrm flipV="1">
            <a:off x="1720888" y="2649360"/>
            <a:ext cx="682637" cy="11227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17" idx="3"/>
            <a:endCxn id="21" idx="1"/>
          </p:cNvCxnSpPr>
          <p:nvPr/>
        </p:nvCxnSpPr>
        <p:spPr>
          <a:xfrm>
            <a:off x="1720888" y="3772073"/>
            <a:ext cx="682637" cy="12604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15" idx="3"/>
            <a:endCxn id="23" idx="1"/>
          </p:cNvCxnSpPr>
          <p:nvPr/>
        </p:nvCxnSpPr>
        <p:spPr>
          <a:xfrm flipV="1">
            <a:off x="3131840" y="2316531"/>
            <a:ext cx="576064" cy="3328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15" idx="3"/>
            <a:endCxn id="24" idx="1"/>
          </p:cNvCxnSpPr>
          <p:nvPr/>
        </p:nvCxnSpPr>
        <p:spPr>
          <a:xfrm>
            <a:off x="3131840" y="2649360"/>
            <a:ext cx="576064" cy="3116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26" idx="3"/>
            <a:endCxn id="29" idx="1"/>
          </p:cNvCxnSpPr>
          <p:nvPr/>
        </p:nvCxnSpPr>
        <p:spPr>
          <a:xfrm>
            <a:off x="5508104" y="4255919"/>
            <a:ext cx="1061925" cy="360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13" idx="3"/>
            <a:endCxn id="29" idx="1"/>
          </p:cNvCxnSpPr>
          <p:nvPr/>
        </p:nvCxnSpPr>
        <p:spPr>
          <a:xfrm flipV="1">
            <a:off x="5716472" y="4615919"/>
            <a:ext cx="853557" cy="416637"/>
          </a:xfrm>
          <a:prstGeom prst="bentConnector3">
            <a:avLst>
              <a:gd name="adj1" fmla="val 378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>
            <a:stCxn id="21" idx="3"/>
            <a:endCxn id="26" idx="1"/>
          </p:cNvCxnSpPr>
          <p:nvPr/>
        </p:nvCxnSpPr>
        <p:spPr>
          <a:xfrm flipV="1">
            <a:off x="3851921" y="4255919"/>
            <a:ext cx="434491" cy="7766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21" idx="3"/>
            <a:endCxn id="28" idx="1"/>
          </p:cNvCxnSpPr>
          <p:nvPr/>
        </p:nvCxnSpPr>
        <p:spPr>
          <a:xfrm>
            <a:off x="3851921" y="5032556"/>
            <a:ext cx="434491" cy="7766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1815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08112" y="1772816"/>
            <a:ext cx="7772400" cy="14700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93912" y="3528591"/>
            <a:ext cx="6400800" cy="1752600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3" cstate="print"/>
          <a:srcRect l="6140" t="8847" r="7186" b="10372"/>
          <a:stretch>
            <a:fillRect/>
          </a:stretch>
        </p:blipFill>
        <p:spPr bwMode="auto">
          <a:xfrm>
            <a:off x="-50800" y="476671"/>
            <a:ext cx="9144000" cy="5983111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/>
        </p:nvSpPr>
        <p:spPr>
          <a:xfrm>
            <a:off x="3851920" y="2683938"/>
            <a:ext cx="1661840" cy="393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OTP </a:t>
            </a:r>
            <a:r>
              <a:rPr lang="ko-KR" altLang="en-US" sz="1600" dirty="0">
                <a:solidFill>
                  <a:schemeClr val="tx1"/>
                </a:solidFill>
              </a:rPr>
              <a:t>인증센터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11436" y="1628046"/>
            <a:ext cx="1496268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인증센터</a:t>
            </a:r>
          </a:p>
        </p:txBody>
      </p:sp>
      <p:cxnSp>
        <p:nvCxnSpPr>
          <p:cNvPr id="36" name="꺾인 연결선 35"/>
          <p:cNvCxnSpPr>
            <a:stCxn id="11" idx="3"/>
            <a:endCxn id="32" idx="1"/>
          </p:cNvCxnSpPr>
          <p:nvPr/>
        </p:nvCxnSpPr>
        <p:spPr>
          <a:xfrm flipV="1">
            <a:off x="5513760" y="2024824"/>
            <a:ext cx="1182341" cy="856058"/>
          </a:xfrm>
          <a:prstGeom prst="bentConnector3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6696101" y="1844824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안내</a:t>
            </a:r>
          </a:p>
        </p:txBody>
      </p:sp>
      <p:cxnSp>
        <p:nvCxnSpPr>
          <p:cNvPr id="35" name="꺾인 연결선 34"/>
          <p:cNvCxnSpPr>
            <a:stCxn id="11" idx="3"/>
            <a:endCxn id="37" idx="1"/>
          </p:cNvCxnSpPr>
          <p:nvPr/>
        </p:nvCxnSpPr>
        <p:spPr>
          <a:xfrm flipV="1">
            <a:off x="5513760" y="2512108"/>
            <a:ext cx="1182341" cy="368774"/>
          </a:xfrm>
          <a:prstGeom prst="bentConnector3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696101" y="2332108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관리</a:t>
            </a:r>
          </a:p>
        </p:txBody>
      </p:sp>
      <p:cxnSp>
        <p:nvCxnSpPr>
          <p:cNvPr id="39" name="꺾인 연결선 38"/>
          <p:cNvCxnSpPr>
            <a:stCxn id="11" idx="3"/>
            <a:endCxn id="40" idx="1"/>
          </p:cNvCxnSpPr>
          <p:nvPr/>
        </p:nvCxnSpPr>
        <p:spPr>
          <a:xfrm>
            <a:off x="5513760" y="2880882"/>
            <a:ext cx="1182340" cy="196943"/>
          </a:xfrm>
          <a:prstGeom prst="bentConnector3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6696100" y="2897825"/>
            <a:ext cx="144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발급신청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696099" y="3545897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cxnSp>
        <p:nvCxnSpPr>
          <p:cNvPr id="44" name="꺾인 연결선 43"/>
          <p:cNvCxnSpPr>
            <a:stCxn id="11" idx="3"/>
            <a:endCxn id="43" idx="1"/>
          </p:cNvCxnSpPr>
          <p:nvPr/>
        </p:nvCxnSpPr>
        <p:spPr>
          <a:xfrm>
            <a:off x="5513760" y="2880882"/>
            <a:ext cx="1182339" cy="845015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2771800" y="4687809"/>
            <a:ext cx="1152128" cy="3974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보안센터</a:t>
            </a:r>
          </a:p>
        </p:txBody>
      </p:sp>
      <p:cxnSp>
        <p:nvCxnSpPr>
          <p:cNvPr id="55" name="꺾인 연결선 54"/>
          <p:cNvCxnSpPr>
            <a:stCxn id="52" idx="3"/>
            <a:endCxn id="64" idx="1"/>
          </p:cNvCxnSpPr>
          <p:nvPr/>
        </p:nvCxnSpPr>
        <p:spPr>
          <a:xfrm>
            <a:off x="3923928" y="4886537"/>
            <a:ext cx="504056" cy="806117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6300192" y="5517272"/>
            <a:ext cx="194421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해외</a:t>
            </a:r>
            <a:r>
              <a:rPr lang="en-US" altLang="ko-KR" sz="1400" dirty="0">
                <a:solidFill>
                  <a:schemeClr val="tx1"/>
                </a:solidFill>
              </a:rPr>
              <a:t>IP</a:t>
            </a:r>
            <a:r>
              <a:rPr lang="ko-KR" altLang="en-US" sz="1400" dirty="0">
                <a:solidFill>
                  <a:schemeClr val="tx1"/>
                </a:solidFill>
              </a:rPr>
              <a:t>차단 서비스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6308576" y="5085264"/>
            <a:ext cx="243988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안심이체계좌 등록 서비스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6316960" y="6021328"/>
            <a:ext cx="192744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지연이체 서비스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4427984" y="5551181"/>
            <a:ext cx="1116832" cy="2829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서비스</a:t>
            </a:r>
          </a:p>
        </p:txBody>
      </p:sp>
      <p:cxnSp>
        <p:nvCxnSpPr>
          <p:cNvPr id="66" name="꺾인 연결선 65"/>
          <p:cNvCxnSpPr>
            <a:stCxn id="64" idx="3"/>
            <a:endCxn id="62" idx="1"/>
          </p:cNvCxnSpPr>
          <p:nvPr/>
        </p:nvCxnSpPr>
        <p:spPr>
          <a:xfrm>
            <a:off x="5544816" y="5692654"/>
            <a:ext cx="772144" cy="508674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64" idx="3"/>
            <a:endCxn id="60" idx="1"/>
          </p:cNvCxnSpPr>
          <p:nvPr/>
        </p:nvCxnSpPr>
        <p:spPr>
          <a:xfrm>
            <a:off x="5544816" y="5692654"/>
            <a:ext cx="755376" cy="4618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64" idx="3"/>
            <a:endCxn id="61" idx="1"/>
          </p:cNvCxnSpPr>
          <p:nvPr/>
        </p:nvCxnSpPr>
        <p:spPr>
          <a:xfrm flipV="1">
            <a:off x="5544816" y="5265264"/>
            <a:ext cx="763760" cy="427390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4562672" y="4669828"/>
            <a:ext cx="1855404" cy="3009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관리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4572000" y="4016645"/>
            <a:ext cx="1703004" cy="3904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보안 게시판</a:t>
            </a:r>
          </a:p>
        </p:txBody>
      </p:sp>
      <p:cxnSp>
        <p:nvCxnSpPr>
          <p:cNvPr id="84" name="꺾인 연결선 83"/>
          <p:cNvCxnSpPr>
            <a:stCxn id="52" idx="3"/>
            <a:endCxn id="83" idx="1"/>
          </p:cNvCxnSpPr>
          <p:nvPr/>
        </p:nvCxnSpPr>
        <p:spPr>
          <a:xfrm flipV="1">
            <a:off x="3923928" y="4211846"/>
            <a:ext cx="648072" cy="67469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stCxn id="52" idx="3"/>
            <a:endCxn id="82" idx="1"/>
          </p:cNvCxnSpPr>
          <p:nvPr/>
        </p:nvCxnSpPr>
        <p:spPr>
          <a:xfrm flipV="1">
            <a:off x="3923928" y="4820291"/>
            <a:ext cx="638744" cy="66246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1174974" y="3754742"/>
            <a:ext cx="1118952" cy="393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인증센터</a:t>
            </a:r>
          </a:p>
        </p:txBody>
      </p:sp>
      <p:cxnSp>
        <p:nvCxnSpPr>
          <p:cNvPr id="95" name="꺾인 연결선 94"/>
          <p:cNvCxnSpPr>
            <a:stCxn id="93" idx="3"/>
            <a:endCxn id="11" idx="1"/>
          </p:cNvCxnSpPr>
          <p:nvPr/>
        </p:nvCxnSpPr>
        <p:spPr>
          <a:xfrm flipV="1">
            <a:off x="2293926" y="2880882"/>
            <a:ext cx="1557994" cy="1070804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93" idx="3"/>
            <a:endCxn id="52" idx="1"/>
          </p:cNvCxnSpPr>
          <p:nvPr/>
        </p:nvCxnSpPr>
        <p:spPr>
          <a:xfrm>
            <a:off x="2293926" y="3951686"/>
            <a:ext cx="477874" cy="93485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6507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0" y="539331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467544" y="1553623"/>
            <a:ext cx="2160240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보안관리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46510" y="2746675"/>
            <a:ext cx="1342887" cy="93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이용기기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등록서비스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248230" y="2264136"/>
            <a:ext cx="171956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이용기기등록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240691" y="2881662"/>
            <a:ext cx="1757468" cy="649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등록기기 조회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248855" y="3734538"/>
            <a:ext cx="1749304" cy="50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이용등록기기 해제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6510" y="4653136"/>
            <a:ext cx="1107256" cy="93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신입급</a:t>
            </a:r>
            <a:r>
              <a:rPr lang="ko-KR" altLang="en-US" dirty="0">
                <a:solidFill>
                  <a:schemeClr val="tx1"/>
                </a:solidFill>
              </a:rPr>
              <a:t> 계좌지정서비스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248855" y="4653136"/>
            <a:ext cx="1749304" cy="46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서비스안내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248855" y="5208897"/>
            <a:ext cx="1749304" cy="46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서비스신청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422010" y="2659367"/>
            <a:ext cx="12243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별명선정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059498" y="2641751"/>
            <a:ext cx="1224384" cy="3776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보안인증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707733" y="2653017"/>
            <a:ext cx="12243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등록완료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422010" y="3806058"/>
            <a:ext cx="12243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정보확인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998973" y="3643841"/>
            <a:ext cx="1224384" cy="6854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정보확인 및 인증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702808" y="3806058"/>
            <a:ext cx="12243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처리 완료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422010" y="4984250"/>
            <a:ext cx="12243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정보확인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016361" y="4812599"/>
            <a:ext cx="1206996" cy="6946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정보확인 및 인증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7702808" y="4979915"/>
            <a:ext cx="12243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처리 완료</a:t>
            </a: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32DB5B1D-CDCE-4F5B-86A0-91B6589B3B3F}"/>
              </a:ext>
            </a:extLst>
          </p:cNvPr>
          <p:cNvCxnSpPr>
            <a:cxnSpLocks/>
            <a:stCxn id="9" idx="3"/>
            <a:endCxn id="17" idx="1"/>
          </p:cNvCxnSpPr>
          <p:nvPr/>
        </p:nvCxnSpPr>
        <p:spPr>
          <a:xfrm flipV="1">
            <a:off x="1589397" y="2444136"/>
            <a:ext cx="658833" cy="7705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D0236963-FCC8-48B0-8639-86F9D405F7D5}"/>
              </a:ext>
            </a:extLst>
          </p:cNvPr>
          <p:cNvCxnSpPr>
            <a:stCxn id="9" idx="3"/>
            <a:endCxn id="18" idx="1"/>
          </p:cNvCxnSpPr>
          <p:nvPr/>
        </p:nvCxnSpPr>
        <p:spPr>
          <a:xfrm flipV="1">
            <a:off x="1589397" y="3206275"/>
            <a:ext cx="651294" cy="84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77349A77-31CB-4B4D-9C70-DF4F3C41244B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1589397" y="3214707"/>
            <a:ext cx="659458" cy="7718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4" name="연결선: 꺾임 10243">
            <a:extLst>
              <a:ext uri="{FF2B5EF4-FFF2-40B4-BE49-F238E27FC236}">
                <a16:creationId xmlns:a16="http://schemas.microsoft.com/office/drawing/2014/main" id="{C700F648-377E-4467-8175-6BA835AA5917}"/>
              </a:ext>
            </a:extLst>
          </p:cNvPr>
          <p:cNvCxnSpPr>
            <a:cxnSpLocks/>
            <a:stCxn id="17" idx="3"/>
            <a:endCxn id="12" idx="1"/>
          </p:cNvCxnSpPr>
          <p:nvPr/>
        </p:nvCxnSpPr>
        <p:spPr>
          <a:xfrm>
            <a:off x="3967790" y="2444136"/>
            <a:ext cx="454220" cy="395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6" name="연결선: 꺾임 10245">
            <a:extLst>
              <a:ext uri="{FF2B5EF4-FFF2-40B4-BE49-F238E27FC236}">
                <a16:creationId xmlns:a16="http://schemas.microsoft.com/office/drawing/2014/main" id="{2BD591A7-9D22-404E-BFE5-798B1AC7BA96}"/>
              </a:ext>
            </a:extLst>
          </p:cNvPr>
          <p:cNvCxnSpPr>
            <a:cxnSpLocks/>
            <a:stCxn id="18" idx="3"/>
            <a:endCxn id="12" idx="1"/>
          </p:cNvCxnSpPr>
          <p:nvPr/>
        </p:nvCxnSpPr>
        <p:spPr>
          <a:xfrm flipV="1">
            <a:off x="3998159" y="2839367"/>
            <a:ext cx="423851" cy="3669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8" name="연결선: 꺾임 10247">
            <a:extLst>
              <a:ext uri="{FF2B5EF4-FFF2-40B4-BE49-F238E27FC236}">
                <a16:creationId xmlns:a16="http://schemas.microsoft.com/office/drawing/2014/main" id="{86FF973F-5B0F-47CB-A501-F3BD5361DE5D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 flipV="1">
            <a:off x="5646394" y="2830559"/>
            <a:ext cx="413104" cy="88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0" name="연결선: 꺾임 10249">
            <a:extLst>
              <a:ext uri="{FF2B5EF4-FFF2-40B4-BE49-F238E27FC236}">
                <a16:creationId xmlns:a16="http://schemas.microsoft.com/office/drawing/2014/main" id="{4B34CCF4-9F54-47C4-A665-A92CD08C06EC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7283882" y="2830559"/>
            <a:ext cx="423851" cy="24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1" name="연결선: 꺾임 10270">
            <a:extLst>
              <a:ext uri="{FF2B5EF4-FFF2-40B4-BE49-F238E27FC236}">
                <a16:creationId xmlns:a16="http://schemas.microsoft.com/office/drawing/2014/main" id="{E1B9CC5C-9A20-4397-9FAF-3632417BB9B6}"/>
              </a:ext>
            </a:extLst>
          </p:cNvPr>
          <p:cNvCxnSpPr>
            <a:stCxn id="8" idx="3"/>
            <a:endCxn id="20" idx="1"/>
          </p:cNvCxnSpPr>
          <p:nvPr/>
        </p:nvCxnSpPr>
        <p:spPr>
          <a:xfrm flipV="1">
            <a:off x="3998159" y="3986058"/>
            <a:ext cx="423851" cy="4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3" name="연결선: 꺾임 10272">
            <a:extLst>
              <a:ext uri="{FF2B5EF4-FFF2-40B4-BE49-F238E27FC236}">
                <a16:creationId xmlns:a16="http://schemas.microsoft.com/office/drawing/2014/main" id="{4F54814F-2F54-4702-B658-8DDB3B0CF58C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5646394" y="3986058"/>
            <a:ext cx="352579" cy="4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5" name="연결선: 꺾임 10274">
            <a:extLst>
              <a:ext uri="{FF2B5EF4-FFF2-40B4-BE49-F238E27FC236}">
                <a16:creationId xmlns:a16="http://schemas.microsoft.com/office/drawing/2014/main" id="{0CD83315-A518-4EDC-A632-A9A350F90211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 flipV="1">
            <a:off x="7223357" y="3986058"/>
            <a:ext cx="479451" cy="4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8" name="연결선: 꺾임 10287">
            <a:extLst>
              <a:ext uri="{FF2B5EF4-FFF2-40B4-BE49-F238E27FC236}">
                <a16:creationId xmlns:a16="http://schemas.microsoft.com/office/drawing/2014/main" id="{D1A25D81-997E-40AC-BAF5-5DAFC728F9BF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 flipV="1">
            <a:off x="1353766" y="4887152"/>
            <a:ext cx="895089" cy="2340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0" name="연결선: 꺾임 10289">
            <a:extLst>
              <a:ext uri="{FF2B5EF4-FFF2-40B4-BE49-F238E27FC236}">
                <a16:creationId xmlns:a16="http://schemas.microsoft.com/office/drawing/2014/main" id="{D6E152E8-A5E0-4224-A409-8F9A4038662E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>
            <a:off x="1353766" y="5121168"/>
            <a:ext cx="895089" cy="3217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2" name="연결선: 꺾임 10291">
            <a:extLst>
              <a:ext uri="{FF2B5EF4-FFF2-40B4-BE49-F238E27FC236}">
                <a16:creationId xmlns:a16="http://schemas.microsoft.com/office/drawing/2014/main" id="{83ECD838-A93A-4842-B663-F1C9EBD00930}"/>
              </a:ext>
            </a:extLst>
          </p:cNvPr>
          <p:cNvCxnSpPr>
            <a:stCxn id="13" idx="3"/>
            <a:endCxn id="23" idx="1"/>
          </p:cNvCxnSpPr>
          <p:nvPr/>
        </p:nvCxnSpPr>
        <p:spPr>
          <a:xfrm>
            <a:off x="3998159" y="4887152"/>
            <a:ext cx="423851" cy="2770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4" name="연결선: 꺾임 10293">
            <a:extLst>
              <a:ext uri="{FF2B5EF4-FFF2-40B4-BE49-F238E27FC236}">
                <a16:creationId xmlns:a16="http://schemas.microsoft.com/office/drawing/2014/main" id="{A9A99CE7-F60F-423C-862D-DB3DC74E489E}"/>
              </a:ext>
            </a:extLst>
          </p:cNvPr>
          <p:cNvCxnSpPr>
            <a:stCxn id="15" idx="3"/>
            <a:endCxn id="23" idx="1"/>
          </p:cNvCxnSpPr>
          <p:nvPr/>
        </p:nvCxnSpPr>
        <p:spPr>
          <a:xfrm flipV="1">
            <a:off x="3998159" y="5164250"/>
            <a:ext cx="423851" cy="2786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6" name="연결선: 꺾임 10295">
            <a:extLst>
              <a:ext uri="{FF2B5EF4-FFF2-40B4-BE49-F238E27FC236}">
                <a16:creationId xmlns:a16="http://schemas.microsoft.com/office/drawing/2014/main" id="{AAF6B2FE-773E-4AB9-801A-B5CA934D0F4E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 flipV="1">
            <a:off x="5646394" y="5159915"/>
            <a:ext cx="369967" cy="43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8" name="연결선: 꺾임 10297">
            <a:extLst>
              <a:ext uri="{FF2B5EF4-FFF2-40B4-BE49-F238E27FC236}">
                <a16:creationId xmlns:a16="http://schemas.microsoft.com/office/drawing/2014/main" id="{5A550680-EE30-4307-B4EA-2DB57EDA3518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7223357" y="5159915"/>
            <a:ext cx="47945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0395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29766" y="641526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보안관리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40902" y="2621999"/>
            <a:ext cx="1872208" cy="792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지연이체서비스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266776" y="2441999"/>
            <a:ext cx="216024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서비스안내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278484" y="3129066"/>
            <a:ext cx="2148532" cy="50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서비스신청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982148" y="2838003"/>
            <a:ext cx="12243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정보입력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997675" y="3573711"/>
            <a:ext cx="1224384" cy="7518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정보확인 및 인증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982148" y="5000946"/>
            <a:ext cx="12243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처리 완료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147122" y="2701854"/>
            <a:ext cx="1224384" cy="6417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유의사항 확인</a:t>
            </a: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C1A11FFC-B3E9-4B72-8DAB-9EB0B349AD75}"/>
              </a:ext>
            </a:extLst>
          </p:cNvPr>
          <p:cNvCxnSpPr>
            <a:stCxn id="9" idx="3"/>
            <a:endCxn id="17" idx="1"/>
          </p:cNvCxnSpPr>
          <p:nvPr/>
        </p:nvCxnSpPr>
        <p:spPr>
          <a:xfrm flipV="1">
            <a:off x="2013110" y="2621999"/>
            <a:ext cx="253666" cy="3960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481DDFD7-1929-47FD-A793-E0885E78D15C}"/>
              </a:ext>
            </a:extLst>
          </p:cNvPr>
          <p:cNvCxnSpPr>
            <a:stCxn id="9" idx="3"/>
            <a:endCxn id="18" idx="1"/>
          </p:cNvCxnSpPr>
          <p:nvPr/>
        </p:nvCxnSpPr>
        <p:spPr>
          <a:xfrm>
            <a:off x="2013110" y="3018003"/>
            <a:ext cx="265374" cy="3630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3B398DE9-13D5-4385-8889-9AD90B33DBCE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>
            <a:off x="4427016" y="2621999"/>
            <a:ext cx="720106" cy="4007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6A50EBC6-F9A8-4B27-8620-8138771A3C0D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4427016" y="3022706"/>
            <a:ext cx="720106" cy="3583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26E04CAE-1B04-4194-B39D-425A1E13A6E0}"/>
              </a:ext>
            </a:extLst>
          </p:cNvPr>
          <p:cNvCxnSpPr>
            <a:cxnSpLocks/>
            <a:stCxn id="19" idx="3"/>
            <a:endCxn id="13" idx="1"/>
          </p:cNvCxnSpPr>
          <p:nvPr/>
        </p:nvCxnSpPr>
        <p:spPr>
          <a:xfrm flipV="1">
            <a:off x="6371506" y="3018003"/>
            <a:ext cx="610642" cy="47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E3171E34-8382-49D2-A5EF-656B2BD33724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rot="16200000" flipH="1">
            <a:off x="7414249" y="3378093"/>
            <a:ext cx="375708" cy="155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016B5FE3-10CF-405C-957B-6978DFC1135D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rot="5400000">
            <a:off x="7264401" y="4655480"/>
            <a:ext cx="675406" cy="155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8541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128923" y="416928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467544" y="1553623"/>
            <a:ext cx="1800200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보안관리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10013" y="3282957"/>
            <a:ext cx="1468514" cy="93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보안차단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알림 서비스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267744" y="2400250"/>
            <a:ext cx="1987028" cy="50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해외 </a:t>
            </a:r>
            <a:r>
              <a:rPr lang="en-US" altLang="ko-KR" dirty="0" err="1">
                <a:solidFill>
                  <a:schemeClr val="tx1"/>
                </a:solidFill>
              </a:rPr>
              <a:t>ip</a:t>
            </a:r>
            <a:r>
              <a:rPr lang="ko-KR" altLang="en-US" dirty="0">
                <a:solidFill>
                  <a:schemeClr val="tx1"/>
                </a:solidFill>
              </a:rPr>
              <a:t>차단 신청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298520" y="3474446"/>
            <a:ext cx="1935472" cy="50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예외</a:t>
            </a:r>
            <a:r>
              <a:rPr lang="en-US" altLang="ko-KR" dirty="0" err="1">
                <a:solidFill>
                  <a:schemeClr val="tx1"/>
                </a:solidFill>
              </a:rPr>
              <a:t>ip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로그인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알람서비스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293522" y="4509662"/>
            <a:ext cx="1961250" cy="50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해외</a:t>
            </a:r>
            <a:r>
              <a:rPr lang="en-US" altLang="ko-KR" dirty="0" err="1">
                <a:solidFill>
                  <a:schemeClr val="tx1"/>
                </a:solidFill>
              </a:rPr>
              <a:t>ip</a:t>
            </a:r>
            <a:r>
              <a:rPr lang="ko-KR" altLang="en-US" dirty="0">
                <a:solidFill>
                  <a:schemeClr val="tx1"/>
                </a:solidFill>
              </a:rPr>
              <a:t>로그인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알람서비스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87875" y="3911770"/>
            <a:ext cx="1707852" cy="50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서비스신청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669241" y="3016273"/>
            <a:ext cx="1707851" cy="5040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정보조회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940822" y="3408484"/>
            <a:ext cx="1446212" cy="504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정보입력 및 인증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940822" y="4833678"/>
            <a:ext cx="144621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처리완료</a:t>
            </a: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DBA74353-F071-498C-861F-6473FE948753}"/>
              </a:ext>
            </a:extLst>
          </p:cNvPr>
          <p:cNvCxnSpPr>
            <a:cxnSpLocks/>
            <a:stCxn id="9" idx="3"/>
            <a:endCxn id="17" idx="1"/>
          </p:cNvCxnSpPr>
          <p:nvPr/>
        </p:nvCxnSpPr>
        <p:spPr>
          <a:xfrm flipV="1">
            <a:off x="1578527" y="2652258"/>
            <a:ext cx="689217" cy="10987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415DDDB6-495D-488B-A295-60DED1BFEB80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 flipV="1">
            <a:off x="1578527" y="3726454"/>
            <a:ext cx="719993" cy="245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262F37A7-21CF-4360-A57A-F37FE8A99479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1578527" y="3750989"/>
            <a:ext cx="714995" cy="10106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1F1441E5-81F2-42F0-A418-7A14FEF2231F}"/>
              </a:ext>
            </a:extLst>
          </p:cNvPr>
          <p:cNvCxnSpPr>
            <a:cxnSpLocks/>
            <a:stCxn id="17" idx="3"/>
            <a:endCxn id="11" idx="1"/>
          </p:cNvCxnSpPr>
          <p:nvPr/>
        </p:nvCxnSpPr>
        <p:spPr>
          <a:xfrm>
            <a:off x="4254772" y="2652258"/>
            <a:ext cx="414469" cy="6160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68D4AC8B-156D-4923-B7C8-E9D61D51AE9C}"/>
              </a:ext>
            </a:extLst>
          </p:cNvPr>
          <p:cNvCxnSpPr>
            <a:stCxn id="18" idx="3"/>
            <a:endCxn id="11" idx="1"/>
          </p:cNvCxnSpPr>
          <p:nvPr/>
        </p:nvCxnSpPr>
        <p:spPr>
          <a:xfrm flipV="1">
            <a:off x="4233992" y="3268281"/>
            <a:ext cx="435249" cy="4581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C82C3D01-5E77-49CE-AD2D-5A5D0D5BE68D}"/>
              </a:ext>
            </a:extLst>
          </p:cNvPr>
          <p:cNvCxnSpPr>
            <a:stCxn id="8" idx="3"/>
            <a:endCxn id="11" idx="1"/>
          </p:cNvCxnSpPr>
          <p:nvPr/>
        </p:nvCxnSpPr>
        <p:spPr>
          <a:xfrm flipV="1">
            <a:off x="4254772" y="3268281"/>
            <a:ext cx="414469" cy="14933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1" name="연결선: 꺾임 10240">
            <a:extLst>
              <a:ext uri="{FF2B5EF4-FFF2-40B4-BE49-F238E27FC236}">
                <a16:creationId xmlns:a16="http://schemas.microsoft.com/office/drawing/2014/main" id="{0CCF7DDF-DD9C-4D70-8B7D-8EFA4480B859}"/>
              </a:ext>
            </a:extLst>
          </p:cNvPr>
          <p:cNvCxnSpPr>
            <a:stCxn id="18" idx="3"/>
            <a:endCxn id="10" idx="1"/>
          </p:cNvCxnSpPr>
          <p:nvPr/>
        </p:nvCxnSpPr>
        <p:spPr>
          <a:xfrm>
            <a:off x="4233992" y="3726454"/>
            <a:ext cx="453883" cy="4373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2" name="연결선: 꺾임 10251">
            <a:extLst>
              <a:ext uri="{FF2B5EF4-FFF2-40B4-BE49-F238E27FC236}">
                <a16:creationId xmlns:a16="http://schemas.microsoft.com/office/drawing/2014/main" id="{72D9D09E-B02D-4ED9-B8C8-DB079CD78515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6377092" y="3268281"/>
            <a:ext cx="563730" cy="3922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4" name="연결선: 꺾임 10253">
            <a:extLst>
              <a:ext uri="{FF2B5EF4-FFF2-40B4-BE49-F238E27FC236}">
                <a16:creationId xmlns:a16="http://schemas.microsoft.com/office/drawing/2014/main" id="{87B34410-774C-4CD3-8B93-B6ACDDAEEBE3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6395727" y="3660491"/>
            <a:ext cx="545095" cy="5032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6" name="연결선: 꺾임 10255">
            <a:extLst>
              <a:ext uri="{FF2B5EF4-FFF2-40B4-BE49-F238E27FC236}">
                <a16:creationId xmlns:a16="http://schemas.microsoft.com/office/drawing/2014/main" id="{6D48DEA2-EFBB-420D-9789-DE2329051F39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5400000">
            <a:off x="7203338" y="4373088"/>
            <a:ext cx="92118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794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886000" y="3960639"/>
            <a:ext cx="6400800" cy="1752600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3" cstate="print"/>
          <a:srcRect l="6140" t="8847" r="7186" b="10372"/>
          <a:stretch>
            <a:fillRect/>
          </a:stretch>
        </p:blipFill>
        <p:spPr bwMode="auto">
          <a:xfrm>
            <a:off x="-50800" y="476671"/>
            <a:ext cx="9144000" cy="5983111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/>
        </p:nvSpPr>
        <p:spPr>
          <a:xfrm>
            <a:off x="2051720" y="3813508"/>
            <a:ext cx="1519584" cy="5658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고객센터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11436" y="1628046"/>
            <a:ext cx="1496268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고객 센터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700104" y="5054752"/>
            <a:ext cx="1226368" cy="517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사건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신고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해제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471405" y="2706167"/>
            <a:ext cx="1226368" cy="517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고객상담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7199176" y="2332627"/>
            <a:ext cx="1226368" cy="517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/>
                </a:solidFill>
              </a:rPr>
              <a:t>FAQ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180116" y="3098945"/>
            <a:ext cx="1226368" cy="517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/>
                </a:solidFill>
              </a:rPr>
              <a:t>QNA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6" name="꺾인 연결선 35"/>
          <p:cNvCxnSpPr>
            <a:stCxn id="11" idx="3"/>
            <a:endCxn id="54" idx="1"/>
          </p:cNvCxnSpPr>
          <p:nvPr/>
        </p:nvCxnSpPr>
        <p:spPr>
          <a:xfrm flipV="1">
            <a:off x="3571304" y="2965092"/>
            <a:ext cx="900101" cy="113136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54" idx="3"/>
            <a:endCxn id="56" idx="1"/>
          </p:cNvCxnSpPr>
          <p:nvPr/>
        </p:nvCxnSpPr>
        <p:spPr>
          <a:xfrm flipV="1">
            <a:off x="5697773" y="2591552"/>
            <a:ext cx="1501403" cy="373540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54" idx="3"/>
            <a:endCxn id="57" idx="1"/>
          </p:cNvCxnSpPr>
          <p:nvPr/>
        </p:nvCxnSpPr>
        <p:spPr>
          <a:xfrm>
            <a:off x="5697773" y="2965092"/>
            <a:ext cx="1482343" cy="392778"/>
          </a:xfrm>
          <a:prstGeom prst="bentConnector3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11" idx="3"/>
            <a:endCxn id="53" idx="1"/>
          </p:cNvCxnSpPr>
          <p:nvPr/>
        </p:nvCxnSpPr>
        <p:spPr>
          <a:xfrm>
            <a:off x="3571304" y="4096453"/>
            <a:ext cx="1128800" cy="1217224"/>
          </a:xfrm>
          <a:prstGeom prst="bentConnector3">
            <a:avLst>
              <a:gd name="adj1" fmla="val 40999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2186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0" y="481551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관리자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829402" y="3284397"/>
            <a:ext cx="1581732" cy="6306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금융거래제한 리스트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837805" y="2036336"/>
            <a:ext cx="1160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금융상품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87016" y="3402014"/>
            <a:ext cx="1368152" cy="6076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관리자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837805" y="4154915"/>
            <a:ext cx="1446163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err="1">
                <a:solidFill>
                  <a:schemeClr val="tx1"/>
                </a:solidFill>
              </a:rPr>
              <a:t>멤버쉽</a:t>
            </a:r>
            <a:r>
              <a:rPr lang="ko-KR" altLang="en-US" dirty="0">
                <a:solidFill>
                  <a:schemeClr val="tx1"/>
                </a:solidFill>
              </a:rPr>
              <a:t> 등급</a:t>
            </a:r>
          </a:p>
        </p:txBody>
      </p:sp>
      <p:cxnSp>
        <p:nvCxnSpPr>
          <p:cNvPr id="61" name="꺾인 연결선 60"/>
          <p:cNvCxnSpPr>
            <a:stCxn id="17" idx="3"/>
            <a:endCxn id="15" idx="1"/>
          </p:cNvCxnSpPr>
          <p:nvPr/>
        </p:nvCxnSpPr>
        <p:spPr>
          <a:xfrm flipV="1">
            <a:off x="2155168" y="2216336"/>
            <a:ext cx="682637" cy="14895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17" idx="3"/>
            <a:endCxn id="13" idx="1"/>
          </p:cNvCxnSpPr>
          <p:nvPr/>
        </p:nvCxnSpPr>
        <p:spPr>
          <a:xfrm flipV="1">
            <a:off x="2155168" y="3599741"/>
            <a:ext cx="674234" cy="1061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17" idx="3"/>
            <a:endCxn id="21" idx="1"/>
          </p:cNvCxnSpPr>
          <p:nvPr/>
        </p:nvCxnSpPr>
        <p:spPr>
          <a:xfrm>
            <a:off x="2155168" y="3705860"/>
            <a:ext cx="682637" cy="6290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837805" y="4786343"/>
            <a:ext cx="1151959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이력조회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829403" y="5445264"/>
            <a:ext cx="73671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정산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047603" y="2031580"/>
            <a:ext cx="944339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5047602" y="2449314"/>
            <a:ext cx="944339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047601" y="2867048"/>
            <a:ext cx="944339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  <p:cxnSp>
        <p:nvCxnSpPr>
          <p:cNvPr id="46" name="꺾인 연결선 45"/>
          <p:cNvCxnSpPr>
            <a:stCxn id="17" idx="3"/>
            <a:endCxn id="39" idx="1"/>
          </p:cNvCxnSpPr>
          <p:nvPr/>
        </p:nvCxnSpPr>
        <p:spPr>
          <a:xfrm>
            <a:off x="2155168" y="3705860"/>
            <a:ext cx="682637" cy="12604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17" idx="3"/>
            <a:endCxn id="40" idx="1"/>
          </p:cNvCxnSpPr>
          <p:nvPr/>
        </p:nvCxnSpPr>
        <p:spPr>
          <a:xfrm>
            <a:off x="2155168" y="3705860"/>
            <a:ext cx="674235" cy="19194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15" idx="3"/>
            <a:endCxn id="42" idx="1"/>
          </p:cNvCxnSpPr>
          <p:nvPr/>
        </p:nvCxnSpPr>
        <p:spPr>
          <a:xfrm flipV="1">
            <a:off x="3998167" y="2211580"/>
            <a:ext cx="1049436" cy="47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15" idx="3"/>
            <a:endCxn id="44" idx="1"/>
          </p:cNvCxnSpPr>
          <p:nvPr/>
        </p:nvCxnSpPr>
        <p:spPr>
          <a:xfrm>
            <a:off x="3998167" y="2216336"/>
            <a:ext cx="1049435" cy="4129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15" idx="3"/>
            <a:endCxn id="45" idx="1"/>
          </p:cNvCxnSpPr>
          <p:nvPr/>
        </p:nvCxnSpPr>
        <p:spPr>
          <a:xfrm>
            <a:off x="3998167" y="2216336"/>
            <a:ext cx="1049434" cy="8307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6201294" y="3256307"/>
            <a:ext cx="944339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6201292" y="3670381"/>
            <a:ext cx="944339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5004050" y="4005064"/>
            <a:ext cx="944339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5004048" y="4581168"/>
            <a:ext cx="944339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변경</a:t>
            </a:r>
          </a:p>
        </p:txBody>
      </p:sp>
      <p:cxnSp>
        <p:nvCxnSpPr>
          <p:cNvPr id="76" name="꺾인 연결선 75"/>
          <p:cNvCxnSpPr>
            <a:stCxn id="13" idx="3"/>
            <a:endCxn id="70" idx="1"/>
          </p:cNvCxnSpPr>
          <p:nvPr/>
        </p:nvCxnSpPr>
        <p:spPr>
          <a:xfrm flipV="1">
            <a:off x="4411134" y="3436307"/>
            <a:ext cx="1790160" cy="1634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13" idx="3"/>
            <a:endCxn id="71" idx="1"/>
          </p:cNvCxnSpPr>
          <p:nvPr/>
        </p:nvCxnSpPr>
        <p:spPr>
          <a:xfrm>
            <a:off x="4411134" y="3599741"/>
            <a:ext cx="1790158" cy="2506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21" idx="3"/>
            <a:endCxn id="73" idx="1"/>
          </p:cNvCxnSpPr>
          <p:nvPr/>
        </p:nvCxnSpPr>
        <p:spPr>
          <a:xfrm flipV="1">
            <a:off x="4283968" y="4185064"/>
            <a:ext cx="720082" cy="1498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>
            <a:stCxn id="21" idx="3"/>
            <a:endCxn id="74" idx="1"/>
          </p:cNvCxnSpPr>
          <p:nvPr/>
        </p:nvCxnSpPr>
        <p:spPr>
          <a:xfrm>
            <a:off x="4283968" y="4334915"/>
            <a:ext cx="720080" cy="4262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4580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266" name="Picture 2" descr="C:\Users\JOHN\Desktop\bankimg\ppt\3-2클래스다이어그램.jpg"/>
          <p:cNvPicPr>
            <a:picLocks noChangeAspect="1" noChangeArrowheads="1"/>
          </p:cNvPicPr>
          <p:nvPr/>
        </p:nvPicPr>
        <p:blipFill>
          <a:blip r:embed="rId2" cstate="print"/>
          <a:srcRect l="7490" t="9145" r="6906" b="10074"/>
          <a:stretch>
            <a:fillRect/>
          </a:stretch>
        </p:blipFill>
        <p:spPr bwMode="auto">
          <a:xfrm>
            <a:off x="323528" y="395701"/>
            <a:ext cx="9144000" cy="6057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2290" name="Picture 2" descr="C:\Users\JOHN\Desktop\bankimg\ppt\3-3데이터베이스다이어그램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476672"/>
            <a:ext cx="9144000" cy="6057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314" name="Picture 2" descr="C:\Users\JOHN\Desktop\bankimg\ppt\4시연화면.jpg"/>
          <p:cNvPicPr>
            <a:picLocks noChangeAspect="1" noChangeArrowheads="1"/>
          </p:cNvPicPr>
          <p:nvPr/>
        </p:nvPicPr>
        <p:blipFill>
          <a:blip r:embed="rId2" cstate="print"/>
          <a:srcRect l="7490" t="9145" r="6906" b="10074"/>
          <a:stretch>
            <a:fillRect/>
          </a:stretch>
        </p:blipFill>
        <p:spPr bwMode="auto">
          <a:xfrm>
            <a:off x="0" y="332656"/>
            <a:ext cx="9144000" cy="6057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1" name="Picture 3" descr="C:\Users\JOHN\Desktop\bankimg\ppt\1-1.선정배경 및 동기.jpg"/>
          <p:cNvPicPr>
            <a:picLocks noChangeAspect="1" noChangeArrowheads="1"/>
          </p:cNvPicPr>
          <p:nvPr/>
        </p:nvPicPr>
        <p:blipFill>
          <a:blip r:embed="rId2" cstate="print"/>
          <a:srcRect l="6420" t="7621" r="5836" b="8550"/>
          <a:stretch>
            <a:fillRect/>
          </a:stretch>
        </p:blipFill>
        <p:spPr bwMode="auto">
          <a:xfrm>
            <a:off x="0" y="320165"/>
            <a:ext cx="9144000" cy="6133171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2646FD-D0D4-4650-9F7E-B73B91452D5C}"/>
              </a:ext>
            </a:extLst>
          </p:cNvPr>
          <p:cNvSpPr txBox="1"/>
          <p:nvPr/>
        </p:nvSpPr>
        <p:spPr>
          <a:xfrm>
            <a:off x="1371600" y="5013176"/>
            <a:ext cx="658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카카오뱅크는 </a:t>
            </a:r>
            <a:r>
              <a:rPr lang="en-US" altLang="ko-KR" dirty="0"/>
              <a:t>web</a:t>
            </a:r>
            <a:r>
              <a:rPr lang="ko-KR" altLang="en-US" dirty="0"/>
              <a:t> 이체</a:t>
            </a:r>
            <a:r>
              <a:rPr lang="en-US" altLang="ko-KR" dirty="0"/>
              <a:t>, </a:t>
            </a:r>
            <a:r>
              <a:rPr lang="ko-KR" altLang="en-US" dirty="0" err="1"/>
              <a:t>대출등</a:t>
            </a:r>
            <a:r>
              <a:rPr lang="ko-KR" altLang="en-US" dirty="0"/>
              <a:t> 모든 서비스를 이용할 수 없고  휴대폰 앱으로만 서비스를 이용할 수 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팀의 은행은 </a:t>
            </a:r>
            <a:r>
              <a:rPr lang="en-US" altLang="ko-KR" dirty="0"/>
              <a:t>web</a:t>
            </a:r>
            <a:r>
              <a:rPr lang="ko-KR" altLang="en-US" dirty="0"/>
              <a:t>을 통해 모든 서비스를 이용할 수 있다</a:t>
            </a:r>
            <a:r>
              <a:rPr lang="en-US" altLang="ko-KR" dirty="0"/>
              <a:t>.</a:t>
            </a:r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22F6F5A-370C-44EA-8B38-C9091EC0B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48" y="1597831"/>
            <a:ext cx="7308304" cy="311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59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1026" name="Picture 2" descr="C:\Users\Administrator.Sc-201906031910\Desktop\mainppt\png\swot\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034" y="2600807"/>
            <a:ext cx="3944820" cy="557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A4AF1B-9F73-4819-91E0-60BD15234C75}"/>
              </a:ext>
            </a:extLst>
          </p:cNvPr>
          <p:cNvSpPr txBox="1"/>
          <p:nvPr/>
        </p:nvSpPr>
        <p:spPr>
          <a:xfrm>
            <a:off x="685800" y="2130425"/>
            <a:ext cx="4898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강점</a:t>
            </a:r>
            <a:r>
              <a:rPr lang="en-US" altLang="ko-KR" dirty="0"/>
              <a:t>(STRENGH)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1. </a:t>
            </a:r>
            <a:r>
              <a:rPr lang="ko-KR" altLang="en-US" dirty="0"/>
              <a:t>뛰어난 이자수익</a:t>
            </a:r>
            <a:r>
              <a:rPr lang="en-US" altLang="ko-KR" dirty="0"/>
              <a:t>(</a:t>
            </a:r>
            <a:r>
              <a:rPr lang="ko-KR" altLang="en-US" dirty="0"/>
              <a:t>특히 수수료 수익</a:t>
            </a:r>
            <a:r>
              <a:rPr lang="en-US" altLang="ko-KR" dirty="0"/>
              <a:t>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2. </a:t>
            </a:r>
            <a:r>
              <a:rPr lang="ko-KR" altLang="en-US" dirty="0"/>
              <a:t>우수한 자산 건전성</a:t>
            </a:r>
            <a:br>
              <a:rPr lang="ko-KR" altLang="en-US" dirty="0"/>
            </a:br>
            <a:r>
              <a:rPr lang="en-US" altLang="ko-KR" dirty="0"/>
              <a:t>3. </a:t>
            </a:r>
            <a:r>
              <a:rPr lang="ko-KR" altLang="en-US" dirty="0"/>
              <a:t>고객의 높은 서비스 만족도</a:t>
            </a:r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35E127C-DF3F-4664-BA42-A06EE108EEA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969916"/>
            <a:ext cx="1828804" cy="15209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2050" name="Picture 2" descr="C:\Users\Administrator.Sc-201906031910\Desktop\mainppt\png\swot\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2492896"/>
            <a:ext cx="3995734" cy="565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F34643-356B-4B2F-AEFD-F12DA736DD80}"/>
              </a:ext>
            </a:extLst>
          </p:cNvPr>
          <p:cNvSpPr txBox="1"/>
          <p:nvPr/>
        </p:nvSpPr>
        <p:spPr>
          <a:xfrm>
            <a:off x="685800" y="2130425"/>
            <a:ext cx="3670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약점</a:t>
            </a:r>
            <a:r>
              <a:rPr lang="en-US" altLang="ko-KR" dirty="0"/>
              <a:t>(WEAKNESS)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1. </a:t>
            </a:r>
            <a:r>
              <a:rPr lang="ko-KR" altLang="en-US" dirty="0"/>
              <a:t>신한카드의 이익 비중이 상대적으로 큰 부분을 차지</a:t>
            </a:r>
            <a:br>
              <a:rPr lang="ko-KR" altLang="en-US" dirty="0"/>
            </a:br>
            <a:r>
              <a:rPr lang="en-US" altLang="ko-KR" dirty="0"/>
              <a:t>2. </a:t>
            </a:r>
            <a:r>
              <a:rPr lang="ko-KR" altLang="en-US" dirty="0"/>
              <a:t>소매금융에 비해 약한 기업 금융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336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4" name="Picture 2" descr="C:\Users\Administrator.Sc-201906031910\Desktop\mainppt\png\swot\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116632"/>
            <a:ext cx="3658649" cy="517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A2DC9B-BFC0-45C4-A465-8372CCE97F90}"/>
              </a:ext>
            </a:extLst>
          </p:cNvPr>
          <p:cNvSpPr txBox="1"/>
          <p:nvPr/>
        </p:nvSpPr>
        <p:spPr>
          <a:xfrm>
            <a:off x="3660407" y="2680092"/>
            <a:ext cx="3670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위협</a:t>
            </a:r>
            <a:r>
              <a:rPr lang="en-US" altLang="ko-KR" dirty="0"/>
              <a:t>(THREAT)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1. </a:t>
            </a:r>
            <a:r>
              <a:rPr lang="ko-KR" altLang="en-US" dirty="0"/>
              <a:t>금리 </a:t>
            </a:r>
            <a:r>
              <a:rPr lang="ko-KR" altLang="en-US" dirty="0" err="1"/>
              <a:t>경쟁으로수익성</a:t>
            </a:r>
            <a:r>
              <a:rPr lang="ko-KR" altLang="en-US" dirty="0"/>
              <a:t> 악화</a:t>
            </a:r>
            <a:br>
              <a:rPr lang="ko-KR" altLang="en-US" dirty="0"/>
            </a:br>
            <a:r>
              <a:rPr lang="en-US" altLang="ko-KR" dirty="0"/>
              <a:t>2. </a:t>
            </a:r>
            <a:r>
              <a:rPr lang="ko-KR" altLang="en-US" dirty="0"/>
              <a:t>국내금융시장의 포화 및 타 금융업종과의 경쟁</a:t>
            </a:r>
            <a:br>
              <a:rPr lang="ko-KR" altLang="en-US" dirty="0"/>
            </a:br>
            <a:r>
              <a:rPr lang="en-US" altLang="ko-KR" dirty="0"/>
              <a:t>3. </a:t>
            </a:r>
            <a:r>
              <a:rPr lang="ko-KR" altLang="en-US" dirty="0"/>
              <a:t>인터넷 은행의 등장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336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2562</TotalTime>
  <Words>1125</Words>
  <Application>Microsoft Office PowerPoint</Application>
  <PresentationFormat>화면 슬라이드 쇼(4:3)</PresentationFormat>
  <Paragraphs>524</Paragraphs>
  <Slides>59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5" baseType="lpstr">
      <vt:lpstr>고딕</vt:lpstr>
      <vt:lpstr>나눔고딕</vt:lpstr>
      <vt:lpstr>맑은 고딕</vt:lpstr>
      <vt:lpstr>배달의민족 한나체 Air</vt:lpstr>
      <vt:lpstr>Arial</vt:lpstr>
      <vt:lpstr>Office 테마</vt:lpstr>
      <vt:lpstr>PowerPoint 프레젠테이션</vt:lpstr>
      <vt:lpstr>ㄴㅇㄹㄴㅇ</vt:lpstr>
      <vt:lpstr>ㄴㅇㄹㄴㅇ</vt:lpstr>
      <vt:lpstr>ㄴㅇㄹㄴㅇ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JOHN</dc:creator>
  <cp:lastModifiedBy>Roh Hyuncheon</cp:lastModifiedBy>
  <cp:revision>104</cp:revision>
  <dcterms:created xsi:type="dcterms:W3CDTF">2019-09-08T16:26:07Z</dcterms:created>
  <dcterms:modified xsi:type="dcterms:W3CDTF">2019-09-23T17:09:17Z</dcterms:modified>
</cp:coreProperties>
</file>