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45" r:id="rId3"/>
    <p:sldId id="346" r:id="rId4"/>
    <p:sldId id="347" r:id="rId5"/>
    <p:sldId id="282" r:id="rId6"/>
    <p:sldId id="283" r:id="rId7"/>
    <p:sldId id="343" r:id="rId8"/>
    <p:sldId id="344" r:id="rId9"/>
    <p:sldId id="348" r:id="rId10"/>
    <p:sldId id="259" r:id="rId11"/>
    <p:sldId id="272" r:id="rId12"/>
    <p:sldId id="260" r:id="rId13"/>
    <p:sldId id="261" r:id="rId14"/>
    <p:sldId id="310" r:id="rId15"/>
    <p:sldId id="311" r:id="rId16"/>
    <p:sldId id="284" r:id="rId17"/>
    <p:sldId id="285" r:id="rId18"/>
    <p:sldId id="286" r:id="rId19"/>
    <p:sldId id="289" r:id="rId20"/>
    <p:sldId id="287" r:id="rId21"/>
    <p:sldId id="288" r:id="rId22"/>
    <p:sldId id="262" r:id="rId23"/>
    <p:sldId id="273" r:id="rId24"/>
    <p:sldId id="263" r:id="rId25"/>
    <p:sldId id="264" r:id="rId26"/>
    <p:sldId id="320" r:id="rId27"/>
    <p:sldId id="321" r:id="rId28"/>
    <p:sldId id="329" r:id="rId29"/>
    <p:sldId id="328" r:id="rId30"/>
    <p:sldId id="323" r:id="rId31"/>
    <p:sldId id="294" r:id="rId32"/>
    <p:sldId id="330" r:id="rId33"/>
    <p:sldId id="331" r:id="rId34"/>
    <p:sldId id="312" r:id="rId35"/>
    <p:sldId id="313" r:id="rId36"/>
    <p:sldId id="314" r:id="rId37"/>
    <p:sldId id="315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orient="horz" pos="89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orient="horz" pos="1933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320" autoAdjust="0"/>
  </p:normalViewPr>
  <p:slideViewPr>
    <p:cSldViewPr>
      <p:cViewPr varScale="1">
        <p:scale>
          <a:sx n="54" d="100"/>
          <a:sy n="54" d="100"/>
        </p:scale>
        <p:origin x="29" y="101"/>
      </p:cViewPr>
      <p:guideLst>
        <p:guide orient="horz" pos="210"/>
        <p:guide pos="7680"/>
        <p:guide orient="horz" pos="4110"/>
        <p:guide/>
        <p:guide pos="1300"/>
        <p:guide orient="horz" pos="890"/>
        <p:guide pos="211"/>
        <p:guide orient="horz" pos="1933"/>
        <p:guide orient="horz" pos="2205"/>
        <p:guide orient="horz" pos="1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6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z.newdaily.co.kr/site/data/html/2019/09/02/201909020015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i.co.kr/arti/economy/economy_general/909145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404664"/>
            <a:ext cx="12288688" cy="6119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39688"/>
            <a:ext cx="12385376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1847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다양한 상품 제공과 수익성이 높고 이용률이 증가하는 인터넷전문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개발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04664"/>
            <a:ext cx="12288688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2820615" y="2144316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실시간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1:1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고객응대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고객센터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12192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5182770" y="2291016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586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4819462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5680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3815552" y="3078671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7293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7553121" y="304320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515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5771088" y="4767626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014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2335799" y="240955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96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2217715" y="380987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332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3636404" y="169663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9124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9532799" y="2919242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337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8836902" y="3937906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191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8546300" y="1950595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794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7236448" y="5477218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192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4494696" y="577731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6925897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5912612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3829236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3096320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3093662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4896199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6445764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8015103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8281394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7849722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836"/>
              </p:ext>
            </p:extLst>
          </p:nvPr>
        </p:nvGraphicFramePr>
        <p:xfrm>
          <a:off x="1775521" y="1697499"/>
          <a:ext cx="8469423" cy="4082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회원가입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등록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 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간편비밀번호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전화번호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직업군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우편번호를 입력해서 </a:t>
                      </a:r>
                      <a:r>
                        <a:rPr lang="ko-KR" altLang="en-US" sz="1100" dirty="0" err="1"/>
                        <a:t>회원가입함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아이디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영문자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숫자만 입력 가능하며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길이가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</a:t>
                      </a:r>
                      <a:r>
                        <a:rPr lang="en-US" altLang="ko-KR" sz="1100" dirty="0"/>
                        <a:t>~ 15</a:t>
                      </a:r>
                      <a:r>
                        <a:rPr lang="ko-KR" altLang="en-US" sz="11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영문자 </a:t>
                      </a:r>
                      <a:r>
                        <a:rPr lang="en-US" altLang="ko-KR" sz="1100" dirty="0">
                          <a:latin typeface="고딕"/>
                        </a:rPr>
                        <a:t>+ </a:t>
                      </a:r>
                      <a:r>
                        <a:rPr lang="ko-KR" altLang="en-US" sz="1100" dirty="0">
                          <a:latin typeface="고딕"/>
                        </a:rPr>
                        <a:t>숫자 </a:t>
                      </a:r>
                      <a:r>
                        <a:rPr lang="en-US" altLang="ko-KR" sz="1100" dirty="0">
                          <a:latin typeface="고딕"/>
                        </a:rPr>
                        <a:t>+ ‘”</a:t>
                      </a:r>
                      <a:r>
                        <a:rPr lang="ko-KR" altLang="en-US" sz="1100" dirty="0">
                          <a:latin typeface="고딕"/>
                        </a:rPr>
                        <a:t>를</a:t>
                      </a:r>
                      <a:r>
                        <a:rPr lang="en-US" altLang="ko-KR" sz="1100" dirty="0">
                          <a:latin typeface="고딕"/>
                        </a:rPr>
                        <a:t> </a:t>
                      </a:r>
                      <a:r>
                        <a:rPr lang="ko-KR" altLang="en-US" sz="11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길이가 </a:t>
                      </a:r>
                      <a:r>
                        <a:rPr lang="en-US" altLang="ko-KR" sz="1100" dirty="0">
                          <a:latin typeface="고딕"/>
                        </a:rPr>
                        <a:t>6 ~ 15</a:t>
                      </a:r>
                      <a:r>
                        <a:rPr lang="ko-KR" altLang="en-US" sz="1100" dirty="0">
                          <a:latin typeface="고딕"/>
                        </a:rPr>
                        <a:t>자리만 가능하며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숫자가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100" dirty="0" err="1">
                          <a:latin typeface="고딕"/>
                        </a:rPr>
                        <a:t>가능해야함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가입 완료 시 자동으로 계좌 생성되어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인증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등록 시 이메일 인증 후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3149"/>
              </p:ext>
            </p:extLst>
          </p:nvPr>
        </p:nvGraphicFramePr>
        <p:xfrm>
          <a:off x="1775521" y="1697499"/>
          <a:ext cx="8469423" cy="351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존재하는 경우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를 확인하여 입력한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와 동일한 경우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5</a:t>
                      </a:r>
                      <a:r>
                        <a:rPr lang="ko-KR" altLang="en-US" sz="11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는 비활성화 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이메일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핸드폰 인증 후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 </a:t>
                      </a:r>
                      <a:r>
                        <a:rPr lang="ko-KR" altLang="en-US" sz="11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찾기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재설정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계좌비밀번호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 입력 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아이디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계좌비밀번호가 일치하는 경우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3867"/>
              </p:ext>
            </p:extLst>
          </p:nvPr>
        </p:nvGraphicFramePr>
        <p:xfrm>
          <a:off x="1775521" y="1697500"/>
          <a:ext cx="8469423" cy="3205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03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03512" y="2420889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457384" cy="61331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63552" y="559788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뱅킹의 사용량 증가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hlinkClick r:id="rId3"/>
              </a:rPr>
              <a:t>http://biz.newdaily.co.kr/site/data/html/2019/09/02/2019090200151.html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10780" r="17721" b="2906"/>
          <a:stretch/>
        </p:blipFill>
        <p:spPr>
          <a:xfrm>
            <a:off x="3503712" y="2124564"/>
            <a:ext cx="4896544" cy="32861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1476979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배경 및 선정 동기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12192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7324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1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3" y="4351028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12192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4" y="1966274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4" y="2057108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9" y="2130426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4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99" y="4624918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04664"/>
            <a:ext cx="12385376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12288688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2135561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2063750" y="3052204"/>
            <a:ext cx="1368152" cy="58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31904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31904" y="4329040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680176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80176" y="4329040"/>
            <a:ext cx="1656184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6812807" y="2527264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6812807" y="4579432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431902" y="3342216"/>
            <a:ext cx="1800002" cy="1237216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431902" y="2527264"/>
            <a:ext cx="1800002" cy="8149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9" name="타원 1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2063750" y="3068713"/>
            <a:ext cx="1318858" cy="570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484072" y="1861292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491598" y="3031763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486274" y="4453540"/>
            <a:ext cx="1473822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3382608" y="2177114"/>
            <a:ext cx="2101464" cy="117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 flipV="1">
            <a:off x="3382608" y="3347585"/>
            <a:ext cx="2108990" cy="633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3382608" y="3353918"/>
            <a:ext cx="2103666" cy="141544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회원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cxnSp>
        <p:nvCxnSpPr>
          <p:cNvPr id="88" name="꺾인 연결선 87"/>
          <p:cNvCxnSpPr>
            <a:stCxn id="84" idx="3"/>
            <a:endCxn id="32" idx="1"/>
          </p:cNvCxnSpPr>
          <p:nvPr/>
        </p:nvCxnSpPr>
        <p:spPr>
          <a:xfrm flipV="1">
            <a:off x="6312024" y="2538540"/>
            <a:ext cx="1052007" cy="2492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조회</a:t>
            </a:r>
            <a:r>
              <a:rPr lang="ko-KR" altLang="en-US" b="1" dirty="0" err="1">
                <a:solidFill>
                  <a:schemeClr val="tx1"/>
                </a:solidFill>
              </a:rPr>
              <a:t>ㆍ</a:t>
            </a:r>
            <a:r>
              <a:rPr lang="ko-KR" altLang="en-US" dirty="0" err="1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82" idx="3"/>
            <a:endCxn id="84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2" idx="3"/>
            <a:endCxn id="83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4" idx="3"/>
            <a:endCxn id="34" idx="1"/>
          </p:cNvCxnSpPr>
          <p:nvPr/>
        </p:nvCxnSpPr>
        <p:spPr>
          <a:xfrm>
            <a:off x="6312024" y="2787825"/>
            <a:ext cx="1048063" cy="65046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/>
              <a:t>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7364031" y="2248344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60087" y="3148093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</p:spTree>
    <p:extLst>
      <p:ext uri="{BB962C8B-B14F-4D97-AF65-F5344CB8AC3E}">
        <p14:creationId xmlns:p14="http://schemas.microsoft.com/office/powerpoint/2010/main" val="2907659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72" name="직사각형 71"/>
          <p:cNvSpPr/>
          <p:nvPr/>
        </p:nvSpPr>
        <p:spPr>
          <a:xfrm>
            <a:off x="7527032" y="276591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485584" y="3892543"/>
            <a:ext cx="1226368" cy="490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536160" y="4803912"/>
            <a:ext cx="1152516" cy="447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624392" y="302373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624392" y="3494172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635756" y="395122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284023" y="455170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283628" y="550848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48" idx="3"/>
            <a:endCxn id="75" idx="1"/>
          </p:cNvCxnSpPr>
          <p:nvPr/>
        </p:nvCxnSpPr>
        <p:spPr>
          <a:xfrm>
            <a:off x="6312024" y="4142184"/>
            <a:ext cx="1224136" cy="8853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8" idx="3"/>
            <a:endCxn id="72" idx="1"/>
          </p:cNvCxnSpPr>
          <p:nvPr/>
        </p:nvCxnSpPr>
        <p:spPr>
          <a:xfrm flipV="1">
            <a:off x="6312024" y="3024843"/>
            <a:ext cx="1215008" cy="11173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8711952" y="3203730"/>
            <a:ext cx="912440" cy="93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8711952" y="3674172"/>
            <a:ext cx="912440" cy="463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 flipV="1">
            <a:off x="8711952" y="4131220"/>
            <a:ext cx="923804" cy="657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8688676" y="5027505"/>
            <a:ext cx="594952" cy="7399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8688676" y="4810632"/>
            <a:ext cx="595347" cy="2168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48" idx="3"/>
            <a:endCxn id="73" idx="1"/>
          </p:cNvCxnSpPr>
          <p:nvPr/>
        </p:nvCxnSpPr>
        <p:spPr>
          <a:xfrm flipV="1">
            <a:off x="6312024" y="4137790"/>
            <a:ext cx="1173560" cy="43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/>
              <a:t>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조회</a:t>
            </a:r>
            <a:r>
              <a:rPr lang="ko-KR" altLang="en-US" b="1" dirty="0" err="1">
                <a:solidFill>
                  <a:schemeClr val="tx1"/>
                </a:solidFill>
              </a:rPr>
              <a:t>ㆍ</a:t>
            </a:r>
            <a:r>
              <a:rPr lang="ko-KR" altLang="en-US" dirty="0" err="1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7" idx="3"/>
            <a:endCxn id="49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3"/>
            <a:endCxn id="48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4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529392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1433552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배경 및 선정 동기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858" r="1209" b="2133"/>
          <a:stretch/>
        </p:blipFill>
        <p:spPr>
          <a:xfrm>
            <a:off x="2999656" y="2204864"/>
            <a:ext cx="5832648" cy="3240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552" y="565486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	  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ATM,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은행 지점 감소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>
                <a:hlinkClick r:id="rId4"/>
              </a:rPr>
              <a:t>http://www.hani.co.kr/arti/economy/economy_general/909145.html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6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65848" y="2579541"/>
            <a:ext cx="1368152" cy="473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4964" y="1436252"/>
            <a:ext cx="1728786" cy="4798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217779" y="186177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434000" y="2120703"/>
            <a:ext cx="1783779" cy="69551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3434000" y="2816222"/>
            <a:ext cx="1780985" cy="7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14985" y="256490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65848" y="3495237"/>
            <a:ext cx="1368152" cy="509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14570" y="3250502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14570" y="382506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701820" y="4399675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701820" y="497324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01820" y="5546813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3434000" y="3430502"/>
            <a:ext cx="3280570" cy="319649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>
            <a:off x="3434000" y="3750151"/>
            <a:ext cx="3280570" cy="254913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1" idx="3"/>
            <a:endCxn id="44" idx="1"/>
          </p:cNvCxnSpPr>
          <p:nvPr/>
        </p:nvCxnSpPr>
        <p:spPr>
          <a:xfrm>
            <a:off x="3434000" y="3750151"/>
            <a:ext cx="3267820" cy="829524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3434000" y="3750151"/>
            <a:ext cx="3267820" cy="1403093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3434000" y="3750151"/>
            <a:ext cx="3267820" cy="1976662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57451" y="3122777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465107"/>
            <a:ext cx="1385878" cy="8231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10" idx="1"/>
          </p:cNvCxnSpPr>
          <p:nvPr/>
        </p:nvCxnSpPr>
        <p:spPr>
          <a:xfrm>
            <a:off x="6239637" y="3302777"/>
            <a:ext cx="676074" cy="10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6" idx="3"/>
            <a:endCxn id="25" idx="1"/>
          </p:cNvCxnSpPr>
          <p:nvPr/>
        </p:nvCxnSpPr>
        <p:spPr>
          <a:xfrm>
            <a:off x="3341971" y="3288298"/>
            <a:ext cx="1415480" cy="14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465107"/>
            <a:ext cx="705673" cy="83875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26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펀드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36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4727848" y="2378924"/>
            <a:ext cx="1872208" cy="655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49316" y="4363016"/>
            <a:ext cx="185074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48" y="3059993"/>
            <a:ext cx="1295947" cy="440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07410" y="221058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07410" y="4862894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607410" y="399671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07410" y="2918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35" name="꺾인 연결선 34"/>
          <p:cNvCxnSpPr>
            <a:stCxn id="26" idx="3"/>
            <a:endCxn id="25" idx="1"/>
          </p:cNvCxnSpPr>
          <p:nvPr/>
        </p:nvCxnSpPr>
        <p:spPr>
          <a:xfrm>
            <a:off x="3359695" y="3280216"/>
            <a:ext cx="1389621" cy="13770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6" idx="3"/>
            <a:endCxn id="24" idx="1"/>
          </p:cNvCxnSpPr>
          <p:nvPr/>
        </p:nvCxnSpPr>
        <p:spPr>
          <a:xfrm flipV="1">
            <a:off x="3359695" y="2706851"/>
            <a:ext cx="1368153" cy="573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16" idx="1"/>
          </p:cNvCxnSpPr>
          <p:nvPr/>
        </p:nvCxnSpPr>
        <p:spPr>
          <a:xfrm>
            <a:off x="6600056" y="4657315"/>
            <a:ext cx="1007354" cy="3887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5" idx="3"/>
            <a:endCxn id="17" idx="1"/>
          </p:cNvCxnSpPr>
          <p:nvPr/>
        </p:nvCxnSpPr>
        <p:spPr>
          <a:xfrm flipV="1">
            <a:off x="6600056" y="4179863"/>
            <a:ext cx="1007354" cy="4774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15" idx="1"/>
          </p:cNvCxnSpPr>
          <p:nvPr/>
        </p:nvCxnSpPr>
        <p:spPr>
          <a:xfrm flipV="1">
            <a:off x="6600056" y="2393741"/>
            <a:ext cx="1007354" cy="3131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4" idx="3"/>
            <a:endCxn id="39" idx="1"/>
          </p:cNvCxnSpPr>
          <p:nvPr/>
        </p:nvCxnSpPr>
        <p:spPr>
          <a:xfrm>
            <a:off x="6600056" y="2706851"/>
            <a:ext cx="1007354" cy="39498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750" y="3083892"/>
            <a:ext cx="1295946" cy="416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1864" y="2132856"/>
            <a:ext cx="1702705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1864" y="3074592"/>
            <a:ext cx="1486681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71864" y="3810887"/>
            <a:ext cx="176569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91403" y="2084557"/>
            <a:ext cx="2286726" cy="4598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356713" y="3096779"/>
            <a:ext cx="1156907" cy="3815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77068" y="3970707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0378" y="3944081"/>
            <a:ext cx="1276623" cy="3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23658" y="3970391"/>
            <a:ext cx="1185400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4807" y="4772158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072954" y="4748650"/>
            <a:ext cx="2104961" cy="402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140442" y="5785598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9" idx="3"/>
            <a:endCxn id="10" idx="1"/>
          </p:cNvCxnSpPr>
          <p:nvPr/>
        </p:nvCxnSpPr>
        <p:spPr>
          <a:xfrm flipV="1">
            <a:off x="3359696" y="2316009"/>
            <a:ext cx="1512168" cy="976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9" idx="3"/>
            <a:endCxn id="11" idx="1"/>
          </p:cNvCxnSpPr>
          <p:nvPr/>
        </p:nvCxnSpPr>
        <p:spPr>
          <a:xfrm flipV="1">
            <a:off x="3359696" y="3285532"/>
            <a:ext cx="1512168" cy="66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9" idx="3"/>
            <a:endCxn id="12" idx="1"/>
          </p:cNvCxnSpPr>
          <p:nvPr/>
        </p:nvCxnSpPr>
        <p:spPr>
          <a:xfrm>
            <a:off x="3359696" y="3292165"/>
            <a:ext cx="1512168" cy="8130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" idx="3"/>
            <a:endCxn id="13" idx="1"/>
          </p:cNvCxnSpPr>
          <p:nvPr/>
        </p:nvCxnSpPr>
        <p:spPr>
          <a:xfrm flipV="1">
            <a:off x="6574569" y="2314497"/>
            <a:ext cx="816835" cy="15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1" idx="3"/>
            <a:endCxn id="50" idx="1"/>
          </p:cNvCxnSpPr>
          <p:nvPr/>
        </p:nvCxnSpPr>
        <p:spPr>
          <a:xfrm>
            <a:off x="6358545" y="3285532"/>
            <a:ext cx="998168" cy="2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3"/>
            <a:endCxn id="54" idx="1"/>
          </p:cNvCxnSpPr>
          <p:nvPr/>
        </p:nvCxnSpPr>
        <p:spPr>
          <a:xfrm>
            <a:off x="6637554" y="4105186"/>
            <a:ext cx="502824" cy="881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2" idx="3"/>
            <a:endCxn id="72" idx="1"/>
          </p:cNvCxnSpPr>
          <p:nvPr/>
        </p:nvCxnSpPr>
        <p:spPr>
          <a:xfrm>
            <a:off x="6637554" y="4105186"/>
            <a:ext cx="497253" cy="8446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" idx="3"/>
            <a:endCxn id="91" idx="1"/>
          </p:cNvCxnSpPr>
          <p:nvPr/>
        </p:nvCxnSpPr>
        <p:spPr>
          <a:xfrm>
            <a:off x="6637554" y="4105186"/>
            <a:ext cx="502888" cy="18342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4" idx="3"/>
            <a:endCxn id="55" idx="1"/>
          </p:cNvCxnSpPr>
          <p:nvPr/>
        </p:nvCxnSpPr>
        <p:spPr>
          <a:xfrm>
            <a:off x="8417001" y="4114000"/>
            <a:ext cx="406657" cy="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55" idx="3"/>
            <a:endCxn id="53" idx="1"/>
          </p:cNvCxnSpPr>
          <p:nvPr/>
        </p:nvCxnSpPr>
        <p:spPr>
          <a:xfrm>
            <a:off x="10009058" y="4117540"/>
            <a:ext cx="468010" cy="3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2" idx="3"/>
            <a:endCxn id="76" idx="1"/>
          </p:cNvCxnSpPr>
          <p:nvPr/>
        </p:nvCxnSpPr>
        <p:spPr>
          <a:xfrm flipV="1">
            <a:off x="8394927" y="4949798"/>
            <a:ext cx="6780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4135955" y="2285383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0966" y="3138990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985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599450" y="228105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744072" y="228191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599450" y="313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43298" y="3131162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688288" y="4149080"/>
            <a:ext cx="1224136" cy="3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43298" y="4149079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3321" y="3088509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36" name="꺾인 연결선 35"/>
          <p:cNvCxnSpPr>
            <a:stCxn id="15" idx="3"/>
            <a:endCxn id="29" idx="1"/>
          </p:cNvCxnSpPr>
          <p:nvPr/>
        </p:nvCxnSpPr>
        <p:spPr>
          <a:xfrm flipV="1">
            <a:off x="3313321" y="2465383"/>
            <a:ext cx="822634" cy="8500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30" idx="1"/>
          </p:cNvCxnSpPr>
          <p:nvPr/>
        </p:nvCxnSpPr>
        <p:spPr>
          <a:xfrm>
            <a:off x="3313321" y="3315456"/>
            <a:ext cx="827645" cy="35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5" idx="3"/>
            <a:endCxn id="33" idx="1"/>
          </p:cNvCxnSpPr>
          <p:nvPr/>
        </p:nvCxnSpPr>
        <p:spPr>
          <a:xfrm>
            <a:off x="3313321" y="3315456"/>
            <a:ext cx="800218" cy="10169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9" idx="3"/>
            <a:endCxn id="40" idx="1"/>
          </p:cNvCxnSpPr>
          <p:nvPr/>
        </p:nvCxnSpPr>
        <p:spPr>
          <a:xfrm flipV="1">
            <a:off x="6112102" y="2461917"/>
            <a:ext cx="631970" cy="346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3"/>
            <a:endCxn id="38" idx="1"/>
          </p:cNvCxnSpPr>
          <p:nvPr/>
        </p:nvCxnSpPr>
        <p:spPr>
          <a:xfrm flipV="1">
            <a:off x="7916192" y="2461054"/>
            <a:ext cx="683258" cy="8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0" idx="3"/>
            <a:endCxn id="46" idx="1"/>
          </p:cNvCxnSpPr>
          <p:nvPr/>
        </p:nvCxnSpPr>
        <p:spPr>
          <a:xfrm flipV="1">
            <a:off x="6117113" y="3311162"/>
            <a:ext cx="626185" cy="78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6" idx="3"/>
            <a:endCxn id="45" idx="1"/>
          </p:cNvCxnSpPr>
          <p:nvPr/>
        </p:nvCxnSpPr>
        <p:spPr>
          <a:xfrm>
            <a:off x="7915418" y="3311162"/>
            <a:ext cx="684032" cy="13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3" idx="3"/>
            <a:endCxn id="48" idx="1"/>
          </p:cNvCxnSpPr>
          <p:nvPr/>
        </p:nvCxnSpPr>
        <p:spPr>
          <a:xfrm flipV="1">
            <a:off x="6112102" y="4329079"/>
            <a:ext cx="631196" cy="33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8" idx="3"/>
            <a:endCxn id="47" idx="1"/>
          </p:cNvCxnSpPr>
          <p:nvPr/>
        </p:nvCxnSpPr>
        <p:spPr>
          <a:xfrm>
            <a:off x="7915418" y="4329079"/>
            <a:ext cx="77287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7" name="타원 3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063750" y="309317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1713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31223" y="1794739"/>
            <a:ext cx="1544897" cy="43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89870" y="2792485"/>
            <a:ext cx="1318455" cy="346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408368" y="1758999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19764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97750" y="182220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98510" y="4115054"/>
            <a:ext cx="1641692" cy="397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98510" y="4960082"/>
            <a:ext cx="1641692" cy="480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4" idx="3"/>
            <a:endCxn id="49" idx="1"/>
          </p:cNvCxnSpPr>
          <p:nvPr/>
        </p:nvCxnSpPr>
        <p:spPr>
          <a:xfrm flipV="1">
            <a:off x="3323750" y="2391839"/>
            <a:ext cx="597963" cy="9437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4" idx="3"/>
            <a:endCxn id="53" idx="1"/>
          </p:cNvCxnSpPr>
          <p:nvPr/>
        </p:nvCxnSpPr>
        <p:spPr>
          <a:xfrm>
            <a:off x="3323750" y="3335604"/>
            <a:ext cx="596014" cy="9711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9" idx="3"/>
            <a:endCxn id="50" idx="1"/>
          </p:cNvCxnSpPr>
          <p:nvPr/>
        </p:nvCxnSpPr>
        <p:spPr>
          <a:xfrm flipV="1">
            <a:off x="5015880" y="2011647"/>
            <a:ext cx="615343" cy="3801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9" idx="3"/>
            <a:endCxn id="51" idx="1"/>
          </p:cNvCxnSpPr>
          <p:nvPr/>
        </p:nvCxnSpPr>
        <p:spPr>
          <a:xfrm>
            <a:off x="5015880" y="2391839"/>
            <a:ext cx="673990" cy="573874"/>
          </a:xfrm>
          <a:prstGeom prst="bentConnector3">
            <a:avLst>
              <a:gd name="adj1" fmla="val 45478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0" idx="3"/>
            <a:endCxn id="55" idx="1"/>
          </p:cNvCxnSpPr>
          <p:nvPr/>
        </p:nvCxnSpPr>
        <p:spPr>
          <a:xfrm>
            <a:off x="7176120" y="2011647"/>
            <a:ext cx="421630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5" idx="3"/>
            <a:endCxn id="52" idx="1"/>
          </p:cNvCxnSpPr>
          <p:nvPr/>
        </p:nvCxnSpPr>
        <p:spPr>
          <a:xfrm flipV="1">
            <a:off x="8760296" y="2011647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408368" y="2713065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597750" y="2776273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1" name="꺾인 연결선 80"/>
          <p:cNvCxnSpPr>
            <a:stCxn id="51" idx="3"/>
            <a:endCxn id="80" idx="1"/>
          </p:cNvCxnSpPr>
          <p:nvPr/>
        </p:nvCxnSpPr>
        <p:spPr>
          <a:xfrm>
            <a:off x="7008325" y="2965713"/>
            <a:ext cx="58942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0" idx="3"/>
            <a:endCxn id="79" idx="1"/>
          </p:cNvCxnSpPr>
          <p:nvPr/>
        </p:nvCxnSpPr>
        <p:spPr>
          <a:xfrm flipV="1">
            <a:off x="8760296" y="2965713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600267" y="4091118"/>
            <a:ext cx="1152128" cy="443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860053" y="412256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5" name="꺾인 연결선 84"/>
          <p:cNvCxnSpPr>
            <a:stCxn id="56" idx="3"/>
            <a:endCxn id="84" idx="1"/>
          </p:cNvCxnSpPr>
          <p:nvPr/>
        </p:nvCxnSpPr>
        <p:spPr>
          <a:xfrm flipV="1">
            <a:off x="7340202" y="4313896"/>
            <a:ext cx="5198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4" idx="3"/>
            <a:endCxn id="83" idx="1"/>
          </p:cNvCxnSpPr>
          <p:nvPr/>
        </p:nvCxnSpPr>
        <p:spPr>
          <a:xfrm flipV="1">
            <a:off x="9022599" y="4313107"/>
            <a:ext cx="577668" cy="7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600267" y="4946920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789649" y="5010128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9" name="꺾인 연결선 88"/>
          <p:cNvCxnSpPr>
            <a:stCxn id="57" idx="3"/>
            <a:endCxn id="88" idx="1"/>
          </p:cNvCxnSpPr>
          <p:nvPr/>
        </p:nvCxnSpPr>
        <p:spPr>
          <a:xfrm>
            <a:off x="7340202" y="5200456"/>
            <a:ext cx="449447" cy="10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8" idx="3"/>
            <a:endCxn id="87" idx="1"/>
          </p:cNvCxnSpPr>
          <p:nvPr/>
        </p:nvCxnSpPr>
        <p:spPr>
          <a:xfrm flipV="1">
            <a:off x="8952195" y="5199568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53" idx="3"/>
            <a:endCxn id="56" idx="1"/>
          </p:cNvCxnSpPr>
          <p:nvPr/>
        </p:nvCxnSpPr>
        <p:spPr>
          <a:xfrm>
            <a:off x="5013931" y="4306765"/>
            <a:ext cx="684579" cy="71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53" idx="3"/>
            <a:endCxn id="57" idx="1"/>
          </p:cNvCxnSpPr>
          <p:nvPr/>
        </p:nvCxnSpPr>
        <p:spPr>
          <a:xfrm>
            <a:off x="5013931" y="4306765"/>
            <a:ext cx="684579" cy="893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9" name="타원 2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552" y="3078667"/>
            <a:ext cx="1403344" cy="621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4148" y="2054927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34876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4877" y="4929000"/>
            <a:ext cx="3089317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35322" y="217277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72299" y="216886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397083" y="2054927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0216" y="328498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40216" y="400510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923190" y="328502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16544" y="4930136"/>
            <a:ext cx="1659976" cy="53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8" name="꺾인 연결선 27"/>
          <p:cNvCxnSpPr>
            <a:stCxn id="9" idx="3"/>
            <a:endCxn id="10" idx="1"/>
          </p:cNvCxnSpPr>
          <p:nvPr/>
        </p:nvCxnSpPr>
        <p:spPr>
          <a:xfrm>
            <a:off x="3466896" y="3389512"/>
            <a:ext cx="1267981" cy="180732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9" idx="3"/>
            <a:endCxn id="17" idx="1"/>
          </p:cNvCxnSpPr>
          <p:nvPr/>
        </p:nvCxnSpPr>
        <p:spPr>
          <a:xfrm flipV="1">
            <a:off x="3466896" y="2354134"/>
            <a:ext cx="1277252" cy="10353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" idx="3"/>
            <a:endCxn id="18" idx="1"/>
          </p:cNvCxnSpPr>
          <p:nvPr/>
        </p:nvCxnSpPr>
        <p:spPr>
          <a:xfrm>
            <a:off x="3466896" y="3389512"/>
            <a:ext cx="1267980" cy="439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3"/>
            <a:endCxn id="23" idx="1"/>
          </p:cNvCxnSpPr>
          <p:nvPr/>
        </p:nvCxnSpPr>
        <p:spPr>
          <a:xfrm>
            <a:off x="7824194" y="5196841"/>
            <a:ext cx="1292350" cy="5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3"/>
            <a:endCxn id="13" idx="1"/>
          </p:cNvCxnSpPr>
          <p:nvPr/>
        </p:nvCxnSpPr>
        <p:spPr>
          <a:xfrm flipV="1">
            <a:off x="6126928" y="2352771"/>
            <a:ext cx="508394" cy="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3" idx="3"/>
            <a:endCxn id="15" idx="1"/>
          </p:cNvCxnSpPr>
          <p:nvPr/>
        </p:nvCxnSpPr>
        <p:spPr>
          <a:xfrm flipV="1">
            <a:off x="7776684" y="2348860"/>
            <a:ext cx="495615" cy="39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3"/>
            <a:endCxn id="16" idx="1"/>
          </p:cNvCxnSpPr>
          <p:nvPr/>
        </p:nvCxnSpPr>
        <p:spPr>
          <a:xfrm flipV="1">
            <a:off x="9413661" y="2345783"/>
            <a:ext cx="983422" cy="307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0" idx="3"/>
            <a:endCxn id="22" idx="1"/>
          </p:cNvCxnSpPr>
          <p:nvPr/>
        </p:nvCxnSpPr>
        <p:spPr>
          <a:xfrm>
            <a:off x="9181578" y="3464984"/>
            <a:ext cx="741612" cy="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8" idx="3"/>
            <a:endCxn id="21" idx="1"/>
          </p:cNvCxnSpPr>
          <p:nvPr/>
        </p:nvCxnSpPr>
        <p:spPr>
          <a:xfrm>
            <a:off x="7116362" y="3828784"/>
            <a:ext cx="923854" cy="3563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8" idx="3"/>
            <a:endCxn id="20" idx="1"/>
          </p:cNvCxnSpPr>
          <p:nvPr/>
        </p:nvCxnSpPr>
        <p:spPr>
          <a:xfrm flipV="1">
            <a:off x="7116362" y="3464984"/>
            <a:ext cx="923854" cy="363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0" name="타원 2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3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89148" y="3068638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31904" y="198884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84432" y="2831183"/>
            <a:ext cx="11413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33788" y="2719216"/>
            <a:ext cx="1976862" cy="632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861671" y="1970908"/>
            <a:ext cx="1978745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77676" y="2834976"/>
            <a:ext cx="1286676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910871" y="3835768"/>
            <a:ext cx="1409089" cy="581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1243" y="3929092"/>
            <a:ext cx="1187427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34136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34137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530823" y="4687785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30822" y="5447649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34" name="꺾인 연결선 33"/>
          <p:cNvCxnSpPr>
            <a:stCxn id="9" idx="3"/>
            <a:endCxn id="17" idx="1"/>
          </p:cNvCxnSpPr>
          <p:nvPr/>
        </p:nvCxnSpPr>
        <p:spPr>
          <a:xfrm flipV="1">
            <a:off x="3396033" y="2168840"/>
            <a:ext cx="1835871" cy="12375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3"/>
            <a:endCxn id="41" idx="1"/>
          </p:cNvCxnSpPr>
          <p:nvPr/>
        </p:nvCxnSpPr>
        <p:spPr>
          <a:xfrm>
            <a:off x="3396033" y="3406391"/>
            <a:ext cx="1838104" cy="16310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9" idx="3"/>
            <a:endCxn id="31" idx="1"/>
          </p:cNvCxnSpPr>
          <p:nvPr/>
        </p:nvCxnSpPr>
        <p:spPr>
          <a:xfrm flipV="1">
            <a:off x="3396033" y="3035284"/>
            <a:ext cx="1837755" cy="3711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9" idx="3"/>
            <a:endCxn id="40" idx="1"/>
          </p:cNvCxnSpPr>
          <p:nvPr/>
        </p:nvCxnSpPr>
        <p:spPr>
          <a:xfrm>
            <a:off x="3396033" y="3406391"/>
            <a:ext cx="1838103" cy="7207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7" idx="3"/>
            <a:endCxn id="32" idx="1"/>
          </p:cNvCxnSpPr>
          <p:nvPr/>
        </p:nvCxnSpPr>
        <p:spPr>
          <a:xfrm>
            <a:off x="7210649" y="2168840"/>
            <a:ext cx="651022" cy="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3"/>
            <a:endCxn id="33" idx="1"/>
          </p:cNvCxnSpPr>
          <p:nvPr/>
        </p:nvCxnSpPr>
        <p:spPr>
          <a:xfrm flipV="1">
            <a:off x="7210650" y="3032976"/>
            <a:ext cx="767026" cy="23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3" idx="3"/>
            <a:endCxn id="25" idx="1"/>
          </p:cNvCxnSpPr>
          <p:nvPr/>
        </p:nvCxnSpPr>
        <p:spPr>
          <a:xfrm flipV="1">
            <a:off x="9264352" y="3029183"/>
            <a:ext cx="720080" cy="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0" idx="3"/>
            <a:endCxn id="39" idx="1"/>
          </p:cNvCxnSpPr>
          <p:nvPr/>
        </p:nvCxnSpPr>
        <p:spPr>
          <a:xfrm flipV="1">
            <a:off x="6962328" y="4127092"/>
            <a:ext cx="1058915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9" idx="3"/>
            <a:endCxn id="38" idx="1"/>
          </p:cNvCxnSpPr>
          <p:nvPr/>
        </p:nvCxnSpPr>
        <p:spPr>
          <a:xfrm flipV="1">
            <a:off x="9208670" y="4126482"/>
            <a:ext cx="702201" cy="6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1" idx="3"/>
            <a:endCxn id="44" idx="1"/>
          </p:cNvCxnSpPr>
          <p:nvPr/>
        </p:nvCxnSpPr>
        <p:spPr>
          <a:xfrm>
            <a:off x="7756971" y="5037404"/>
            <a:ext cx="773851" cy="622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3"/>
            <a:endCxn id="43" idx="1"/>
          </p:cNvCxnSpPr>
          <p:nvPr/>
        </p:nvCxnSpPr>
        <p:spPr>
          <a:xfrm flipV="1">
            <a:off x="7756971" y="4899657"/>
            <a:ext cx="773852" cy="1377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457384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1406330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및 선정 동기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333544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기존 은행의 시간과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공간의 제약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대기 시간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거리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등등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158337"/>
            <a:ext cx="683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인터넷에서 간단히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분만에 계좌 개설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업무 할 수 있는 환경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0760" y="3990915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다양한 인터넷 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</p:txBody>
      </p:sp>
    </p:spTree>
    <p:extLst>
      <p:ext uri="{BB962C8B-B14F-4D97-AF65-F5344CB8AC3E}">
        <p14:creationId xmlns:p14="http://schemas.microsoft.com/office/powerpoint/2010/main" val="181971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3552" y="3058800"/>
            <a:ext cx="1368153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42403" y="2251040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32389" y="184482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832389" y="252894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556144" y="3391076"/>
            <a:ext cx="1683872" cy="685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974912" y="3388871"/>
            <a:ext cx="1573203" cy="698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57383" y="4874745"/>
            <a:ext cx="185801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562689" y="4509120"/>
            <a:ext cx="126628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562689" y="5263448"/>
            <a:ext cx="1269615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283011" y="3388438"/>
            <a:ext cx="1446791" cy="690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26" name="꺾인 연결선 25"/>
          <p:cNvCxnSpPr>
            <a:stCxn id="28" idx="3"/>
            <a:endCxn id="29" idx="1"/>
          </p:cNvCxnSpPr>
          <p:nvPr/>
        </p:nvCxnSpPr>
        <p:spPr>
          <a:xfrm flipV="1">
            <a:off x="3431705" y="2431040"/>
            <a:ext cx="1110698" cy="9316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39" idx="1"/>
          </p:cNvCxnSpPr>
          <p:nvPr/>
        </p:nvCxnSpPr>
        <p:spPr>
          <a:xfrm>
            <a:off x="3431705" y="3362646"/>
            <a:ext cx="1125678" cy="17298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3"/>
            <a:endCxn id="35" idx="1"/>
          </p:cNvCxnSpPr>
          <p:nvPr/>
        </p:nvCxnSpPr>
        <p:spPr>
          <a:xfrm>
            <a:off x="3431705" y="3362646"/>
            <a:ext cx="1124439" cy="3714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9" idx="3"/>
            <a:endCxn id="34" idx="1"/>
          </p:cNvCxnSpPr>
          <p:nvPr/>
        </p:nvCxnSpPr>
        <p:spPr>
          <a:xfrm>
            <a:off x="6334406" y="2431040"/>
            <a:ext cx="1497983" cy="2959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9" idx="3"/>
            <a:endCxn id="30" idx="1"/>
          </p:cNvCxnSpPr>
          <p:nvPr/>
        </p:nvCxnSpPr>
        <p:spPr>
          <a:xfrm flipV="1">
            <a:off x="6334406" y="2042824"/>
            <a:ext cx="1497983" cy="388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41" idx="1"/>
          </p:cNvCxnSpPr>
          <p:nvPr/>
        </p:nvCxnSpPr>
        <p:spPr>
          <a:xfrm>
            <a:off x="6415400" y="5092545"/>
            <a:ext cx="1147289" cy="38870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9" idx="3"/>
            <a:endCxn id="40" idx="1"/>
          </p:cNvCxnSpPr>
          <p:nvPr/>
        </p:nvCxnSpPr>
        <p:spPr>
          <a:xfrm flipV="1">
            <a:off x="6415400" y="4726920"/>
            <a:ext cx="1147289" cy="3656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36" idx="1"/>
          </p:cNvCxnSpPr>
          <p:nvPr/>
        </p:nvCxnSpPr>
        <p:spPr>
          <a:xfrm>
            <a:off x="6240016" y="3734074"/>
            <a:ext cx="734896" cy="39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6" idx="3"/>
            <a:endCxn id="48" idx="1"/>
          </p:cNvCxnSpPr>
          <p:nvPr/>
        </p:nvCxnSpPr>
        <p:spPr>
          <a:xfrm flipV="1">
            <a:off x="8548115" y="3733774"/>
            <a:ext cx="734896" cy="42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84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7161" y="30521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3832" y="2060848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88088" y="2157087"/>
            <a:ext cx="1372669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902214" y="3462237"/>
            <a:ext cx="127340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83833" y="3360769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048328" y="3366120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80913" y="4593596"/>
            <a:ext cx="1741271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032104" y="4611608"/>
            <a:ext cx="180070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435771" y="4631928"/>
            <a:ext cx="12765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4" name="꺾인 연결선 23"/>
          <p:cNvCxnSpPr>
            <a:stCxn id="28" idx="3"/>
            <a:endCxn id="27" idx="1"/>
          </p:cNvCxnSpPr>
          <p:nvPr/>
        </p:nvCxnSpPr>
        <p:spPr>
          <a:xfrm flipV="1">
            <a:off x="3435313" y="2376192"/>
            <a:ext cx="1148519" cy="979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8" idx="3"/>
            <a:endCxn id="53" idx="1"/>
          </p:cNvCxnSpPr>
          <p:nvPr/>
        </p:nvCxnSpPr>
        <p:spPr>
          <a:xfrm>
            <a:off x="3435313" y="3355960"/>
            <a:ext cx="1145600" cy="1477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49" idx="1"/>
          </p:cNvCxnSpPr>
          <p:nvPr/>
        </p:nvCxnSpPr>
        <p:spPr>
          <a:xfrm>
            <a:off x="3435313" y="3355960"/>
            <a:ext cx="1148520" cy="3201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3"/>
            <a:endCxn id="32" idx="1"/>
          </p:cNvCxnSpPr>
          <p:nvPr/>
        </p:nvCxnSpPr>
        <p:spPr>
          <a:xfrm flipV="1">
            <a:off x="6166806" y="2374887"/>
            <a:ext cx="721282" cy="130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9" idx="3"/>
            <a:endCxn id="48" idx="1"/>
          </p:cNvCxnSpPr>
          <p:nvPr/>
        </p:nvCxnSpPr>
        <p:spPr>
          <a:xfrm>
            <a:off x="6013893" y="3676113"/>
            <a:ext cx="888321" cy="3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3" idx="3"/>
            <a:endCxn id="54" idx="1"/>
          </p:cNvCxnSpPr>
          <p:nvPr/>
        </p:nvCxnSpPr>
        <p:spPr>
          <a:xfrm flipV="1">
            <a:off x="6322184" y="4829408"/>
            <a:ext cx="709920" cy="3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8" idx="3"/>
            <a:endCxn id="51" idx="1"/>
          </p:cNvCxnSpPr>
          <p:nvPr/>
        </p:nvCxnSpPr>
        <p:spPr>
          <a:xfrm>
            <a:off x="8175620" y="3680037"/>
            <a:ext cx="872708" cy="142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4" idx="3"/>
            <a:endCxn id="55" idx="1"/>
          </p:cNvCxnSpPr>
          <p:nvPr/>
        </p:nvCxnSpPr>
        <p:spPr>
          <a:xfrm>
            <a:off x="8832807" y="4829408"/>
            <a:ext cx="602964" cy="5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6" name="타원 35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6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7157973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11824" y="2282397"/>
            <a:ext cx="801147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3750" y="3072345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09878" y="4814756"/>
            <a:ext cx="144839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14258" y="1981821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12024" y="2725168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12224" y="1984768"/>
            <a:ext cx="139998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8453" y="3823248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203398" y="5692441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663612" y="4289544"/>
            <a:ext cx="1040900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27" name="꺾인 연결선 26"/>
          <p:cNvCxnSpPr>
            <a:stCxn id="17" idx="3"/>
            <a:endCxn id="15" idx="1"/>
          </p:cNvCxnSpPr>
          <p:nvPr/>
        </p:nvCxnSpPr>
        <p:spPr>
          <a:xfrm flipV="1">
            <a:off x="3431902" y="2521977"/>
            <a:ext cx="1079922" cy="854214"/>
          </a:xfrm>
          <a:prstGeom prst="bentConnector3">
            <a:avLst>
              <a:gd name="adj1" fmla="val 377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7" idx="3"/>
            <a:endCxn id="21" idx="1"/>
          </p:cNvCxnSpPr>
          <p:nvPr/>
        </p:nvCxnSpPr>
        <p:spPr>
          <a:xfrm>
            <a:off x="3431902" y="3376191"/>
            <a:ext cx="1577976" cy="1656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3"/>
            <a:endCxn id="28" idx="1"/>
          </p:cNvCxnSpPr>
          <p:nvPr/>
        </p:nvCxnSpPr>
        <p:spPr>
          <a:xfrm>
            <a:off x="6458274" y="5032556"/>
            <a:ext cx="745124" cy="8776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1" idx="3"/>
            <a:endCxn id="26" idx="1"/>
          </p:cNvCxnSpPr>
          <p:nvPr/>
        </p:nvCxnSpPr>
        <p:spPr>
          <a:xfrm flipV="1">
            <a:off x="6458274" y="4041048"/>
            <a:ext cx="730179" cy="9915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1" idx="3"/>
            <a:endCxn id="13" idx="1"/>
          </p:cNvCxnSpPr>
          <p:nvPr/>
        </p:nvCxnSpPr>
        <p:spPr>
          <a:xfrm>
            <a:off x="6458274" y="5032556"/>
            <a:ext cx="6996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29" idx="1"/>
          </p:cNvCxnSpPr>
          <p:nvPr/>
        </p:nvCxnSpPr>
        <p:spPr>
          <a:xfrm>
            <a:off x="8410145" y="4041048"/>
            <a:ext cx="1253467" cy="466296"/>
          </a:xfrm>
          <a:prstGeom prst="bentConnector3">
            <a:avLst>
              <a:gd name="adj1" fmla="val 5648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3" idx="3"/>
            <a:endCxn id="29" idx="1"/>
          </p:cNvCxnSpPr>
          <p:nvPr/>
        </p:nvCxnSpPr>
        <p:spPr>
          <a:xfrm flipV="1">
            <a:off x="8588033" y="4507344"/>
            <a:ext cx="1075579" cy="52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5" idx="3"/>
            <a:endCxn id="23" idx="1"/>
          </p:cNvCxnSpPr>
          <p:nvPr/>
        </p:nvCxnSpPr>
        <p:spPr>
          <a:xfrm flipV="1">
            <a:off x="5312971" y="2199621"/>
            <a:ext cx="1001287" cy="3223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5" idx="3"/>
            <a:endCxn id="24" idx="1"/>
          </p:cNvCxnSpPr>
          <p:nvPr/>
        </p:nvCxnSpPr>
        <p:spPr>
          <a:xfrm>
            <a:off x="5312971" y="2521977"/>
            <a:ext cx="999053" cy="4209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3" idx="3"/>
            <a:endCxn id="25" idx="1"/>
          </p:cNvCxnSpPr>
          <p:nvPr/>
        </p:nvCxnSpPr>
        <p:spPr>
          <a:xfrm>
            <a:off x="7516265" y="2199621"/>
            <a:ext cx="595959" cy="29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9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4346790" y="2438758"/>
            <a:ext cx="1661840" cy="442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 </a:t>
            </a:r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6008630" y="1880808"/>
            <a:ext cx="1383675" cy="77901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92305" y="17008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6008630" y="2368092"/>
            <a:ext cx="1383675" cy="29172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392305" y="218809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6008630" y="2659820"/>
            <a:ext cx="1383674" cy="27398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92304" y="2735809"/>
            <a:ext cx="144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92303" y="3401881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6008630" y="2659820"/>
            <a:ext cx="1383673" cy="9220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335246" y="4153927"/>
            <a:ext cx="1328706" cy="437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5663952" y="4372528"/>
            <a:ext cx="864096" cy="128617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44979" y="5460704"/>
            <a:ext cx="223224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544272" y="4905054"/>
            <a:ext cx="30879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544272" y="6016354"/>
            <a:ext cx="1927448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528048" y="5487522"/>
            <a:ext cx="1116832" cy="342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7644880" y="565870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7644880" y="5658704"/>
            <a:ext cx="9000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7644880" y="510305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44852" y="4437112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528048" y="390269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5663952" y="4097896"/>
            <a:ext cx="864096" cy="2746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>
            <a:off x="5663952" y="4372528"/>
            <a:ext cx="880900" cy="2150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063749" y="3060881"/>
            <a:ext cx="1163603" cy="485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3227352" y="2659820"/>
            <a:ext cx="1119438" cy="64356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3227352" y="3303389"/>
            <a:ext cx="1107894" cy="106913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52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53960" y="2335141"/>
            <a:ext cx="1456348" cy="747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59324" y="1546456"/>
            <a:ext cx="117870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51784" y="2163985"/>
            <a:ext cx="1204690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9949" y="3016858"/>
            <a:ext cx="1568958" cy="628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87657" y="3500438"/>
            <a:ext cx="1831518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90166" y="3900121"/>
            <a:ext cx="1121425" cy="681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88324" y="4779248"/>
            <a:ext cx="1123265" cy="6534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2688" y="1930991"/>
            <a:ext cx="121351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79329" y="1917875"/>
            <a:ext cx="1101047" cy="456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28200" y="1950791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17888" y="311709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39421" y="2990097"/>
            <a:ext cx="1312963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123275" y="313431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31951" y="4433689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96285" y="4284614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43231" y="443743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38" name="꺾인 연결선 37"/>
          <p:cNvCxnSpPr>
            <a:stCxn id="9" idx="3"/>
            <a:endCxn id="17" idx="1"/>
          </p:cNvCxnSpPr>
          <p:nvPr/>
        </p:nvCxnSpPr>
        <p:spPr>
          <a:xfrm flipV="1">
            <a:off x="3510308" y="1726456"/>
            <a:ext cx="649016" cy="9823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9" idx="3"/>
            <a:endCxn id="8" idx="1"/>
          </p:cNvCxnSpPr>
          <p:nvPr/>
        </p:nvCxnSpPr>
        <p:spPr>
          <a:xfrm>
            <a:off x="3510308" y="2708769"/>
            <a:ext cx="649641" cy="6221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3"/>
            <a:endCxn id="18" idx="1"/>
          </p:cNvCxnSpPr>
          <p:nvPr/>
        </p:nvCxnSpPr>
        <p:spPr>
          <a:xfrm flipV="1">
            <a:off x="3510308" y="2488598"/>
            <a:ext cx="641476" cy="22017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13" idx="1"/>
          </p:cNvCxnSpPr>
          <p:nvPr/>
        </p:nvCxnSpPr>
        <p:spPr>
          <a:xfrm>
            <a:off x="3919175" y="3968470"/>
            <a:ext cx="770991" cy="272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5" idx="1"/>
          </p:cNvCxnSpPr>
          <p:nvPr/>
        </p:nvCxnSpPr>
        <p:spPr>
          <a:xfrm>
            <a:off x="3919175" y="3968470"/>
            <a:ext cx="769149" cy="11375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3"/>
            <a:endCxn id="12" idx="1"/>
          </p:cNvCxnSpPr>
          <p:nvPr/>
        </p:nvCxnSpPr>
        <p:spPr>
          <a:xfrm>
            <a:off x="5338029" y="1726456"/>
            <a:ext cx="1344659" cy="42233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3"/>
            <a:endCxn id="12" idx="1"/>
          </p:cNvCxnSpPr>
          <p:nvPr/>
        </p:nvCxnSpPr>
        <p:spPr>
          <a:xfrm flipV="1">
            <a:off x="5356474" y="2148791"/>
            <a:ext cx="1326214" cy="3398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3"/>
            <a:endCxn id="20" idx="1"/>
          </p:cNvCxnSpPr>
          <p:nvPr/>
        </p:nvCxnSpPr>
        <p:spPr>
          <a:xfrm>
            <a:off x="5728907" y="3330941"/>
            <a:ext cx="788981" cy="39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23" idx="1"/>
          </p:cNvCxnSpPr>
          <p:nvPr/>
        </p:nvCxnSpPr>
        <p:spPr>
          <a:xfrm>
            <a:off x="5811591" y="4240626"/>
            <a:ext cx="620360" cy="3910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5811589" y="4631689"/>
            <a:ext cx="620362" cy="47430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3" idx="3"/>
            <a:endCxn id="24" idx="1"/>
          </p:cNvCxnSpPr>
          <p:nvPr/>
        </p:nvCxnSpPr>
        <p:spPr>
          <a:xfrm>
            <a:off x="7656335" y="4631689"/>
            <a:ext cx="439950" cy="2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4" idx="3"/>
            <a:endCxn id="25" idx="1"/>
          </p:cNvCxnSpPr>
          <p:nvPr/>
        </p:nvCxnSpPr>
        <p:spPr>
          <a:xfrm>
            <a:off x="9303281" y="4631930"/>
            <a:ext cx="439950" cy="35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0" idx="3"/>
            <a:endCxn id="21" idx="1"/>
          </p:cNvCxnSpPr>
          <p:nvPr/>
        </p:nvCxnSpPr>
        <p:spPr>
          <a:xfrm flipV="1">
            <a:off x="7742272" y="3332802"/>
            <a:ext cx="497149" cy="20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22" idx="1"/>
          </p:cNvCxnSpPr>
          <p:nvPr/>
        </p:nvCxnSpPr>
        <p:spPr>
          <a:xfrm flipV="1">
            <a:off x="9552384" y="3332312"/>
            <a:ext cx="570891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6" idx="3"/>
            <a:endCxn id="19" idx="1"/>
          </p:cNvCxnSpPr>
          <p:nvPr/>
        </p:nvCxnSpPr>
        <p:spPr>
          <a:xfrm>
            <a:off x="9480376" y="2146333"/>
            <a:ext cx="647824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3"/>
            <a:endCxn id="16" idx="1"/>
          </p:cNvCxnSpPr>
          <p:nvPr/>
        </p:nvCxnSpPr>
        <p:spPr>
          <a:xfrm flipV="1">
            <a:off x="7896200" y="2146333"/>
            <a:ext cx="483129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78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7697" y="3087546"/>
            <a:ext cx="1281999" cy="701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지연이체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33854" y="2447218"/>
            <a:ext cx="1333873" cy="574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24259" y="3751144"/>
            <a:ext cx="135306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03769" y="317091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9385" y="4275942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28153" y="443405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94999" y="3030500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1" name="꺾인 연결선 20"/>
          <p:cNvCxnSpPr>
            <a:stCxn id="9" idx="3"/>
            <a:endCxn id="17" idx="1"/>
          </p:cNvCxnSpPr>
          <p:nvPr/>
        </p:nvCxnSpPr>
        <p:spPr>
          <a:xfrm flipV="1">
            <a:off x="3359696" y="2734565"/>
            <a:ext cx="1274158" cy="7037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3359696" y="3438293"/>
            <a:ext cx="1264563" cy="56485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3"/>
            <a:endCxn id="19" idx="1"/>
          </p:cNvCxnSpPr>
          <p:nvPr/>
        </p:nvCxnSpPr>
        <p:spPr>
          <a:xfrm>
            <a:off x="5967727" y="2734565"/>
            <a:ext cx="627272" cy="6167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 flipV="1">
            <a:off x="5977323" y="3351352"/>
            <a:ext cx="617676" cy="651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9" idx="3"/>
            <a:endCxn id="13" idx="1"/>
          </p:cNvCxnSpPr>
          <p:nvPr/>
        </p:nvCxnSpPr>
        <p:spPr>
          <a:xfrm flipV="1">
            <a:off x="7819383" y="3350918"/>
            <a:ext cx="684386" cy="4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15" idx="0"/>
          </p:cNvCxnSpPr>
          <p:nvPr/>
        </p:nvCxnSpPr>
        <p:spPr>
          <a:xfrm rot="5400000">
            <a:off x="8131257" y="3291238"/>
            <a:ext cx="745024" cy="1224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6" idx="1"/>
          </p:cNvCxnSpPr>
          <p:nvPr/>
        </p:nvCxnSpPr>
        <p:spPr>
          <a:xfrm flipV="1">
            <a:off x="8503769" y="4651856"/>
            <a:ext cx="12243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2967" y="3088508"/>
            <a:ext cx="1441638" cy="7725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38361" y="4220722"/>
            <a:ext cx="2135752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</a:t>
            </a:r>
            <a:r>
              <a:rPr lang="ko-KR" altLang="en-US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48467" y="2487291"/>
            <a:ext cx="1441388" cy="5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81715" y="3924718"/>
            <a:ext cx="1191230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08043" y="3068637"/>
            <a:ext cx="1228517" cy="631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45186" y="4540121"/>
            <a:ext cx="1154230" cy="482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23" name="꺾인 연결선 22"/>
          <p:cNvCxnSpPr>
            <a:stCxn id="9" idx="3"/>
            <a:endCxn id="49" idx="1"/>
          </p:cNvCxnSpPr>
          <p:nvPr/>
        </p:nvCxnSpPr>
        <p:spPr>
          <a:xfrm flipV="1">
            <a:off x="3514605" y="2457761"/>
            <a:ext cx="1231718" cy="1017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8" idx="1"/>
          </p:cNvCxnSpPr>
          <p:nvPr/>
        </p:nvCxnSpPr>
        <p:spPr>
          <a:xfrm>
            <a:off x="3514605" y="3474778"/>
            <a:ext cx="1223756" cy="10813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8" idx="1"/>
          </p:cNvCxnSpPr>
          <p:nvPr/>
        </p:nvCxnSpPr>
        <p:spPr>
          <a:xfrm>
            <a:off x="3514605" y="3474778"/>
            <a:ext cx="1256193" cy="178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9" idx="3"/>
            <a:endCxn id="10" idx="1"/>
          </p:cNvCxnSpPr>
          <p:nvPr/>
        </p:nvCxnSpPr>
        <p:spPr>
          <a:xfrm>
            <a:off x="6884506" y="2457761"/>
            <a:ext cx="863961" cy="306739"/>
          </a:xfrm>
          <a:prstGeom prst="bentConnector3">
            <a:avLst>
              <a:gd name="adj1" fmla="val 52352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" idx="3"/>
            <a:endCxn id="11" idx="1"/>
          </p:cNvCxnSpPr>
          <p:nvPr/>
        </p:nvCxnSpPr>
        <p:spPr>
          <a:xfrm flipV="1">
            <a:off x="6874113" y="4176726"/>
            <a:ext cx="907602" cy="379419"/>
          </a:xfrm>
          <a:prstGeom prst="bentConnector3">
            <a:avLst>
              <a:gd name="adj1" fmla="val 6007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0" idx="1"/>
          </p:cNvCxnSpPr>
          <p:nvPr/>
        </p:nvCxnSpPr>
        <p:spPr>
          <a:xfrm flipV="1">
            <a:off x="6927665" y="2764500"/>
            <a:ext cx="820802" cy="61999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3"/>
            <a:endCxn id="12" idx="1"/>
          </p:cNvCxnSpPr>
          <p:nvPr/>
        </p:nvCxnSpPr>
        <p:spPr>
          <a:xfrm>
            <a:off x="9189855" y="2764500"/>
            <a:ext cx="718188" cy="61999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2" idx="1"/>
          </p:cNvCxnSpPr>
          <p:nvPr/>
        </p:nvCxnSpPr>
        <p:spPr>
          <a:xfrm flipV="1">
            <a:off x="8972945" y="3384497"/>
            <a:ext cx="935098" cy="792229"/>
          </a:xfrm>
          <a:prstGeom prst="bentConnector3">
            <a:avLst>
              <a:gd name="adj1" fmla="val 6086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2"/>
            <a:endCxn id="13" idx="0"/>
          </p:cNvCxnSpPr>
          <p:nvPr/>
        </p:nvCxnSpPr>
        <p:spPr>
          <a:xfrm rot="5400000">
            <a:off x="10102420" y="4120238"/>
            <a:ext cx="83976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770798" y="3240637"/>
            <a:ext cx="2135101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46323" y="2122338"/>
            <a:ext cx="2138183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</a:t>
            </a:r>
            <a:r>
              <a:rPr lang="ko-KR" altLang="en-US" dirty="0">
                <a:solidFill>
                  <a:schemeClr val="tx1"/>
                </a:solidFill>
              </a:rPr>
              <a:t> 서비스</a:t>
            </a:r>
          </a:p>
        </p:txBody>
      </p:sp>
      <p:cxnSp>
        <p:nvCxnSpPr>
          <p:cNvPr id="61" name="꺾인 연결선 60"/>
          <p:cNvCxnSpPr>
            <a:endCxn id="11" idx="1"/>
          </p:cNvCxnSpPr>
          <p:nvPr/>
        </p:nvCxnSpPr>
        <p:spPr>
          <a:xfrm>
            <a:off x="6930374" y="3618649"/>
            <a:ext cx="851341" cy="558077"/>
          </a:xfrm>
          <a:prstGeom prst="bentConnector3">
            <a:avLst>
              <a:gd name="adj1" fmla="val 5835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8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7" name="타원 1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2082769" y="305220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900788" y="3963619"/>
            <a:ext cx="1339227" cy="617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00789" y="243831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86507" y="243831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90739" y="345880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602353" y="2697237"/>
            <a:ext cx="1298436" cy="63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6127157" y="2697236"/>
            <a:ext cx="14593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6127157" y="2697237"/>
            <a:ext cx="1463582" cy="1020490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602353" y="3335149"/>
            <a:ext cx="1298435" cy="9372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4" name="타원 33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4581240" y="2856210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92434" y="2048281"/>
            <a:ext cx="116036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65265" y="3088509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92434" y="3798518"/>
            <a:ext cx="144616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96635" y="4628716"/>
            <a:ext cx="1156161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594880" y="5344861"/>
            <a:ext cx="8914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680178" y="166762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680177" y="2085362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80176" y="2503096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040091" y="2954357"/>
            <a:ext cx="944339" cy="414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040091" y="3483008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32104" y="3819520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32104" y="4525393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29" name="꺾인 연결선 28"/>
          <p:cNvCxnSpPr>
            <a:stCxn id="17" idx="3"/>
            <a:endCxn id="15" idx="1"/>
          </p:cNvCxnSpPr>
          <p:nvPr/>
        </p:nvCxnSpPr>
        <p:spPr>
          <a:xfrm flipV="1">
            <a:off x="3433417" y="2266081"/>
            <a:ext cx="1159017" cy="11262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  <a:endCxn id="13" idx="1"/>
          </p:cNvCxnSpPr>
          <p:nvPr/>
        </p:nvCxnSpPr>
        <p:spPr>
          <a:xfrm flipV="1">
            <a:off x="3433417" y="3171554"/>
            <a:ext cx="1147823" cy="2208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3"/>
            <a:endCxn id="21" idx="1"/>
          </p:cNvCxnSpPr>
          <p:nvPr/>
        </p:nvCxnSpPr>
        <p:spPr>
          <a:xfrm>
            <a:off x="3433417" y="3392355"/>
            <a:ext cx="1159017" cy="6239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7" idx="3"/>
            <a:endCxn id="39" idx="1"/>
          </p:cNvCxnSpPr>
          <p:nvPr/>
        </p:nvCxnSpPr>
        <p:spPr>
          <a:xfrm>
            <a:off x="3433417" y="3392355"/>
            <a:ext cx="1163218" cy="1434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3"/>
            <a:endCxn id="40" idx="1"/>
          </p:cNvCxnSpPr>
          <p:nvPr/>
        </p:nvCxnSpPr>
        <p:spPr>
          <a:xfrm>
            <a:off x="3433417" y="3392355"/>
            <a:ext cx="1161463" cy="21505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5" idx="3"/>
            <a:endCxn id="42" idx="1"/>
          </p:cNvCxnSpPr>
          <p:nvPr/>
        </p:nvCxnSpPr>
        <p:spPr>
          <a:xfrm flipV="1">
            <a:off x="5752796" y="1847628"/>
            <a:ext cx="1927382" cy="4184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5" idx="3"/>
            <a:endCxn id="44" idx="1"/>
          </p:cNvCxnSpPr>
          <p:nvPr/>
        </p:nvCxnSpPr>
        <p:spPr>
          <a:xfrm flipV="1">
            <a:off x="5752796" y="2265362"/>
            <a:ext cx="1927381" cy="71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5" idx="3"/>
            <a:endCxn id="45" idx="1"/>
          </p:cNvCxnSpPr>
          <p:nvPr/>
        </p:nvCxnSpPr>
        <p:spPr>
          <a:xfrm>
            <a:off x="5752796" y="2266081"/>
            <a:ext cx="1927380" cy="417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1" idx="3"/>
            <a:endCxn id="73" idx="1"/>
          </p:cNvCxnSpPr>
          <p:nvPr/>
        </p:nvCxnSpPr>
        <p:spPr>
          <a:xfrm>
            <a:off x="6038597" y="4016318"/>
            <a:ext cx="993507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1" idx="3"/>
            <a:endCxn id="74" idx="1"/>
          </p:cNvCxnSpPr>
          <p:nvPr/>
        </p:nvCxnSpPr>
        <p:spPr>
          <a:xfrm>
            <a:off x="6038597" y="4016318"/>
            <a:ext cx="993507" cy="6890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70" idx="1"/>
          </p:cNvCxnSpPr>
          <p:nvPr/>
        </p:nvCxnSpPr>
        <p:spPr>
          <a:xfrm flipV="1">
            <a:off x="6162972" y="3161394"/>
            <a:ext cx="2877119" cy="101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3" idx="3"/>
            <a:endCxn id="71" idx="1"/>
          </p:cNvCxnSpPr>
          <p:nvPr/>
        </p:nvCxnSpPr>
        <p:spPr>
          <a:xfrm>
            <a:off x="6162972" y="3171554"/>
            <a:ext cx="2877119" cy="509454"/>
          </a:xfrm>
          <a:prstGeom prst="bentConnector3">
            <a:avLst>
              <a:gd name="adj1" fmla="val 726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8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19336" y="395701"/>
            <a:ext cx="12072664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895600" y="5160094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카카오뱅크는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대출등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모든 서비스를 이용할 수 없고  휴대폰 앱으로만 서비스를 이용할 수 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팀의 은행은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을 통해 모든 서비스를 이용할 수 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76" y="1457838"/>
            <a:ext cx="8803704" cy="36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12192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411628"/>
            <a:ext cx="7776864" cy="3347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291173" y="4759611"/>
            <a:ext cx="79186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뱅킹의 사용량이 증가 하지만 국내 이용할 수 있는 인터넷은행은 카카오뱅크와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뱅크 단 두개이며 제공되는 금융상품들이 많지 않다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팀이 개발하는 인터넷 뱅킹은 다양한 금융상품과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뱅킹서비스를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제공한다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42900"/>
            <a:ext cx="12192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24" y="1970981"/>
            <a:ext cx="1730014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68372" y="2081079"/>
            <a:ext cx="431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강점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(STRENGH)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뛰어난 이자수익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특히 수수료 수익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우수한 자산 건전성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고객의 높은 서비스 만족도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04" y="3460924"/>
            <a:ext cx="1061748" cy="883020"/>
          </a:xfrm>
          <a:prstGeom prst="rect">
            <a:avLst/>
          </a:prstGeom>
        </p:spPr>
      </p:pic>
      <p:pic>
        <p:nvPicPr>
          <p:cNvPr id="8" name="Picture 2" descr="C:\Users\Administrator.Sc-201906031910\Desktop\mainppt\png\swot\w.png">
            <a:extLst>
              <a:ext uri="{FF2B5EF4-FFF2-40B4-BE49-F238E27FC236}">
                <a16:creationId xmlns:a16="http://schemas.microsoft.com/office/drawing/2014/main" id="{80991291-708B-487C-8FB2-AFD19555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1" y="1921287"/>
            <a:ext cx="1794826" cy="25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27598-DE68-4249-8B3F-AD335D890DB0}"/>
              </a:ext>
            </a:extLst>
          </p:cNvPr>
          <p:cNvSpPr txBox="1"/>
          <p:nvPr/>
        </p:nvSpPr>
        <p:spPr>
          <a:xfrm>
            <a:off x="7911670" y="2116695"/>
            <a:ext cx="413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약점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(WEAKNESS)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신한카드의 이익 비중이상대적으로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큰 부분을 차지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소매금융에 비해 약한 기업 금융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2" descr="C:\Users\Administrator.Sc-201906031910\Desktop\mainppt\png\swot\t.png">
            <a:extLst>
              <a:ext uri="{FF2B5EF4-FFF2-40B4-BE49-F238E27FC236}">
                <a16:creationId xmlns:a16="http://schemas.microsoft.com/office/drawing/2014/main" id="{9FECEEBB-76AE-427B-A21E-375EE1BD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2" y="3679927"/>
            <a:ext cx="1556173" cy="22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89328-42B1-4EB2-BE2A-F46EC5D82469}"/>
              </a:ext>
            </a:extLst>
          </p:cNvPr>
          <p:cNvSpPr txBox="1"/>
          <p:nvPr/>
        </p:nvSpPr>
        <p:spPr>
          <a:xfrm>
            <a:off x="7797018" y="4358484"/>
            <a:ext cx="426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(THREAT)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금리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경쟁으로수익성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악화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국내금융시장의 포화 및 타 금융업과   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의 경쟁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은행의 등장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2" descr="C:\Users\Administrator.Sc-201906031910\Desktop\mainppt\png\swot\o.png">
            <a:extLst>
              <a:ext uri="{FF2B5EF4-FFF2-40B4-BE49-F238E27FC236}">
                <a16:creationId xmlns:a16="http://schemas.microsoft.com/office/drawing/2014/main" id="{A5BD1C06-C5A0-4235-B24E-1AE3C348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3489116"/>
            <a:ext cx="2021139" cy="28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688D7-6054-4959-B6FB-38C01867A165}"/>
              </a:ext>
            </a:extLst>
          </p:cNvPr>
          <p:cNvSpPr txBox="1"/>
          <p:nvPr/>
        </p:nvSpPr>
        <p:spPr>
          <a:xfrm>
            <a:off x="335435" y="4343944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(OPPORTUNITY)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리딩뱅크의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이미지 획득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글로벌 금융기반 조성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9989" y="1624708"/>
            <a:ext cx="4569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강점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(STRENGH)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간편성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합리성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카카오브랜드 이미지활용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꾸준한 서비스의 개발과 협업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51" y="5434043"/>
            <a:ext cx="1935358" cy="10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5619930" y="3351056"/>
            <a:ext cx="850214" cy="850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  <p:pic>
        <p:nvPicPr>
          <p:cNvPr id="10" name="Picture 2" descr="C:\Users\Administrator.Sc-201906031910\Desktop\mainppt\png\swot\s.png">
            <a:extLst>
              <a:ext uri="{FF2B5EF4-FFF2-40B4-BE49-F238E27FC236}">
                <a16:creationId xmlns:a16="http://schemas.microsoft.com/office/drawing/2014/main" id="{24BE5A73-37DB-481C-A453-C2F157F8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49" y="1967118"/>
            <a:ext cx="1730014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.Sc-201906031910\Desktop\mainppt\png\swot\w.png">
            <a:extLst>
              <a:ext uri="{FF2B5EF4-FFF2-40B4-BE49-F238E27FC236}">
                <a16:creationId xmlns:a16="http://schemas.microsoft.com/office/drawing/2014/main" id="{7EBD9993-7495-42BF-BA42-7510FA99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1" y="1921287"/>
            <a:ext cx="1794826" cy="25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.Sc-201906031910\Desktop\mainppt\png\swot\t.png">
            <a:extLst>
              <a:ext uri="{FF2B5EF4-FFF2-40B4-BE49-F238E27FC236}">
                <a16:creationId xmlns:a16="http://schemas.microsoft.com/office/drawing/2014/main" id="{073DA3AA-FF17-48D8-947D-2A9260EC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09" y="3484744"/>
            <a:ext cx="1589817" cy="22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.Sc-201906031910\Desktop\mainppt\png\swot\o.png">
            <a:extLst>
              <a:ext uri="{FF2B5EF4-FFF2-40B4-BE49-F238E27FC236}">
                <a16:creationId xmlns:a16="http://schemas.microsoft.com/office/drawing/2014/main" id="{F2C33DEB-4018-4EAB-BE9F-7372774D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78" y="3333230"/>
            <a:ext cx="2021139" cy="28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66E0E-779B-42B9-87E5-8D085074924B}"/>
              </a:ext>
            </a:extLst>
          </p:cNvPr>
          <p:cNvSpPr txBox="1"/>
          <p:nvPr/>
        </p:nvSpPr>
        <p:spPr>
          <a:xfrm>
            <a:off x="7574402" y="1617674"/>
            <a:ext cx="4743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약점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(WEAKNESS)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비대면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채널의 한계로 성장제약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일부 연령층의 사용 집중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낮은 카카오 신용등급과 지분 보유상황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낮은 고객대응 능력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금융상품의 부재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C5FD4-8503-4B1C-BFBB-A67FA79057D4}"/>
              </a:ext>
            </a:extLst>
          </p:cNvPr>
          <p:cNvSpPr txBox="1"/>
          <p:nvPr/>
        </p:nvSpPr>
        <p:spPr>
          <a:xfrm>
            <a:off x="7635852" y="4113203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(THREAT)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글로벌 영업환경 약화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초대형 투자은행 출현 현실화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6266D-0E92-456A-9ED7-1E574A9DC55C}"/>
              </a:ext>
            </a:extLst>
          </p:cNvPr>
          <p:cNvSpPr txBox="1"/>
          <p:nvPr/>
        </p:nvSpPr>
        <p:spPr>
          <a:xfrm>
            <a:off x="914400" y="4154484"/>
            <a:ext cx="4044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(OPPORTUNITY)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모바일 사업의 성장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핀테크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사업의 호황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8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463228" y="2235400"/>
            <a:ext cx="456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강점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(STRENGH)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직관적인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간편로그인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휴대폰 내장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OTP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ko-KR" dirty="0"/>
          </a:p>
        </p:txBody>
      </p:sp>
      <p:pic>
        <p:nvPicPr>
          <p:cNvPr id="10" name="Picture 2" descr="C:\Users\Administrator.Sc-201906031910\Desktop\mainppt\png\swot\s.png">
            <a:extLst>
              <a:ext uri="{FF2B5EF4-FFF2-40B4-BE49-F238E27FC236}">
                <a16:creationId xmlns:a16="http://schemas.microsoft.com/office/drawing/2014/main" id="{24BE5A73-37DB-481C-A453-C2F157F8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95" y="1656784"/>
            <a:ext cx="1730014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.Sc-201906031910\Desktop\mainppt\png\swot\w.png">
            <a:extLst>
              <a:ext uri="{FF2B5EF4-FFF2-40B4-BE49-F238E27FC236}">
                <a16:creationId xmlns:a16="http://schemas.microsoft.com/office/drawing/2014/main" id="{7EBD9993-7495-42BF-BA42-7510FA99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1590851"/>
            <a:ext cx="1794826" cy="25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.Sc-201906031910\Desktop\mainppt\png\swot\t.png">
            <a:extLst>
              <a:ext uri="{FF2B5EF4-FFF2-40B4-BE49-F238E27FC236}">
                <a16:creationId xmlns:a16="http://schemas.microsoft.com/office/drawing/2014/main" id="{073DA3AA-FF17-48D8-947D-2A9260EC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03" y="3563760"/>
            <a:ext cx="1589817" cy="22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.Sc-201906031910\Desktop\mainppt\png\swot\o.png">
            <a:extLst>
              <a:ext uri="{FF2B5EF4-FFF2-40B4-BE49-F238E27FC236}">
                <a16:creationId xmlns:a16="http://schemas.microsoft.com/office/drawing/2014/main" id="{F2C33DEB-4018-4EAB-BE9F-7372774D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67" y="3402755"/>
            <a:ext cx="2021139" cy="28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66E0E-779B-42B9-87E5-8D085074924B}"/>
              </a:ext>
            </a:extLst>
          </p:cNvPr>
          <p:cNvSpPr txBox="1"/>
          <p:nvPr/>
        </p:nvSpPr>
        <p:spPr>
          <a:xfrm>
            <a:off x="8316523" y="2363431"/>
            <a:ext cx="474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약점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(WEAKNESS)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부족한 금융상품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복잡한 주주관계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의사결정 느림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C5FD4-8503-4B1C-BFBB-A67FA79057D4}"/>
              </a:ext>
            </a:extLst>
          </p:cNvPr>
          <p:cNvSpPr txBox="1"/>
          <p:nvPr/>
        </p:nvSpPr>
        <p:spPr>
          <a:xfrm>
            <a:off x="8316523" y="4191594"/>
            <a:ext cx="414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(THREAT)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인터넷전용 은행 출범 예정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대출판매 중단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6266D-0E92-456A-9ED7-1E574A9DC55C}"/>
              </a:ext>
            </a:extLst>
          </p:cNvPr>
          <p:cNvSpPr txBox="1"/>
          <p:nvPr/>
        </p:nvSpPr>
        <p:spPr>
          <a:xfrm>
            <a:off x="539475" y="4137003"/>
            <a:ext cx="404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(OPPORTUNITY)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네이버와 협업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휴대폰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이메일 기반 간편송금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스마트 해외송금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FCC49-C23C-445C-8B1E-75AE108734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6"/>
          <a:stretch/>
        </p:blipFill>
        <p:spPr>
          <a:xfrm>
            <a:off x="5163906" y="3326249"/>
            <a:ext cx="1877194" cy="6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1144</Words>
  <Application>Microsoft Office PowerPoint</Application>
  <PresentationFormat>와이드스크린</PresentationFormat>
  <Paragraphs>518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ㄴㅇㄹㄴㅇ</vt:lpstr>
      <vt:lpstr>ㄴㅇㄹㄴㅇ</vt:lpstr>
      <vt:lpstr>ㄴㅇㄹㄴㅇ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Jehni</cp:lastModifiedBy>
  <cp:revision>134</cp:revision>
  <dcterms:created xsi:type="dcterms:W3CDTF">2019-09-08T16:26:07Z</dcterms:created>
  <dcterms:modified xsi:type="dcterms:W3CDTF">2019-09-23T18:28:08Z</dcterms:modified>
</cp:coreProperties>
</file>