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82" r:id="rId4"/>
    <p:sldId id="283" r:id="rId5"/>
    <p:sldId id="258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9" r:id="rId18"/>
    <p:sldId id="272" r:id="rId19"/>
    <p:sldId id="260" r:id="rId20"/>
    <p:sldId id="328" r:id="rId21"/>
    <p:sldId id="261" r:id="rId22"/>
    <p:sldId id="310" r:id="rId23"/>
    <p:sldId id="329" r:id="rId24"/>
    <p:sldId id="311" r:id="rId25"/>
    <p:sldId id="262" r:id="rId26"/>
    <p:sldId id="273" r:id="rId27"/>
    <p:sldId id="263" r:id="rId28"/>
    <p:sldId id="264" r:id="rId29"/>
    <p:sldId id="320" r:id="rId30"/>
    <p:sldId id="321" r:id="rId31"/>
    <p:sldId id="322" r:id="rId32"/>
    <p:sldId id="323" r:id="rId33"/>
    <p:sldId id="294" r:id="rId34"/>
    <p:sldId id="298" r:id="rId35"/>
    <p:sldId id="299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06" r:id="rId45"/>
    <p:sldId id="307" r:id="rId46"/>
    <p:sldId id="308" r:id="rId47"/>
    <p:sldId id="326" r:id="rId48"/>
    <p:sldId id="309" r:id="rId49"/>
    <p:sldId id="325" r:id="rId50"/>
    <p:sldId id="303" r:id="rId51"/>
    <p:sldId id="305" r:id="rId52"/>
    <p:sldId id="304" r:id="rId53"/>
    <p:sldId id="324" r:id="rId54"/>
    <p:sldId id="327" r:id="rId55"/>
    <p:sldId id="266" r:id="rId56"/>
    <p:sldId id="267" r:id="rId57"/>
    <p:sldId id="268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986" autoAdjust="0"/>
  </p:normalViewPr>
  <p:slideViewPr>
    <p:cSldViewPr>
      <p:cViewPr varScale="1">
        <p:scale>
          <a:sx n="88" d="100"/>
          <a:sy n="88" d="100"/>
        </p:scale>
        <p:origin x="114" y="149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A59-1553-4A35-B624-17F6B0F09CA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90FC-BC8E-4C88-AEEA-F8463CADA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5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 descr="C:\Users\JOHN\Desktop\bankimg\ppt\1-1.jpg"/>
          <p:cNvPicPr>
            <a:picLocks noChangeAspect="1" noChangeArrowheads="1"/>
          </p:cNvPicPr>
          <p:nvPr/>
        </p:nvPicPr>
        <p:blipFill>
          <a:blip r:embed="rId2" cstate="print"/>
          <a:srcRect l="6838" t="9343" r="6656" b="8847"/>
          <a:stretch>
            <a:fillRect/>
          </a:stretch>
        </p:blipFill>
        <p:spPr bwMode="auto">
          <a:xfrm>
            <a:off x="1524000" y="332656"/>
            <a:ext cx="9144000" cy="6071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492897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2202633" y="2130425"/>
            <a:ext cx="533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>
                <a:latin typeface="나눔고딕"/>
              </a:rPr>
              <a:t>비대면</a:t>
            </a:r>
            <a:r>
              <a:rPr lang="ko-KR" altLang="en-US" dirty="0">
                <a:latin typeface="나눔고딕"/>
              </a:rPr>
              <a:t> 채널의 한계로 성장제약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일부 연령층의 사용 집중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낮은 카카오 신용등급과     지분 보유상황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 </a:t>
            </a:r>
            <a:r>
              <a:rPr lang="ko-KR" altLang="en-US" dirty="0">
                <a:latin typeface="나눔고딕"/>
              </a:rPr>
              <a:t>낮은 고객대응 능력</a:t>
            </a:r>
            <a:endParaRPr lang="en-US" altLang="ko-KR" dirty="0">
              <a:latin typeface="나눔고딕"/>
            </a:endParaRPr>
          </a:p>
          <a:p>
            <a:r>
              <a:rPr lang="en-US" dirty="0">
                <a:latin typeface="나눔고딕"/>
              </a:rPr>
              <a:t>5. </a:t>
            </a:r>
            <a:r>
              <a:rPr lang="ko-KR" altLang="en-US" dirty="0">
                <a:latin typeface="나눔고딕"/>
              </a:rPr>
              <a:t>금융상품의 부재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2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1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5475717" y="2556151"/>
            <a:ext cx="367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>
                <a:latin typeface="나눔고딕"/>
              </a:rPr>
              <a:t>글로벌 영업환경 약화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 </a:t>
            </a:r>
            <a:r>
              <a:rPr lang="ko-KR" altLang="en-US" dirty="0">
                <a:latin typeface="나눔고딕"/>
              </a:rPr>
              <a:t>초대형 투자은행 출현 현실화</a:t>
            </a:r>
            <a:endParaRPr lang="en-US" altLang="ko-KR" dirty="0">
              <a:latin typeface="나눔고딕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9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2453614" y="2281480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모바일 사업의 성장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 err="1">
                <a:latin typeface="나눔고딕"/>
              </a:rPr>
              <a:t>핀테크</a:t>
            </a:r>
            <a:r>
              <a:rPr lang="ko-KR" altLang="en-US" dirty="0">
                <a:latin typeface="나눔고딕"/>
              </a:rPr>
              <a:t> 사업의 호황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3. 4</a:t>
            </a:r>
            <a:r>
              <a:rPr lang="ko-KR" altLang="en-US" dirty="0">
                <a:latin typeface="나눔고딕"/>
              </a:rPr>
              <a:t>차 산업혁명과 빅데이터 중시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6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034" y="2600808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2209800" y="2130425"/>
            <a:ext cx="489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/>
              <a:t>참여 금융기관의 운영 노하우 활용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주주사의 온</a:t>
            </a:r>
            <a:r>
              <a:rPr lang="en-US" altLang="ko-KR" dirty="0"/>
              <a:t>-</a:t>
            </a:r>
            <a:r>
              <a:rPr lang="ko-KR" altLang="en-US" dirty="0"/>
              <a:t>오프라인 플랫폼 활용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금융 당국의 자본 및 유동성 규제 완화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시중은행과 동일한 업무 범위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66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492897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2222918" y="2067416"/>
            <a:ext cx="533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높은 조달 비용 </a:t>
            </a:r>
            <a:r>
              <a:rPr lang="en-US" altLang="ko-KR" dirty="0"/>
              <a:t>(</a:t>
            </a:r>
            <a:r>
              <a:rPr lang="ko-KR" altLang="en-US" dirty="0"/>
              <a:t>수신 및 </a:t>
            </a:r>
            <a:r>
              <a:rPr lang="ko-KR" altLang="en-US" dirty="0" err="1"/>
              <a:t>은행채</a:t>
            </a:r>
            <a:r>
              <a:rPr lang="ko-KR" altLang="en-US" dirty="0"/>
              <a:t> 금리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중금리</a:t>
            </a:r>
            <a:r>
              <a:rPr lang="ko-KR" altLang="en-US" dirty="0"/>
              <a:t> 대출의 수익성 확보 어려움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참여 기업 간 이해 상충 문제 발생가능성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비이자 수익 비중이 낮은 사업구조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3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1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4487838" y="2556151"/>
            <a:ext cx="596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br>
              <a:rPr lang="ko-KR" altLang="en-US" dirty="0"/>
            </a:br>
            <a:r>
              <a:rPr lang="en-US" altLang="ko-KR" dirty="0"/>
              <a:t>1.</a:t>
            </a:r>
            <a:r>
              <a:rPr lang="ko-KR" altLang="en-US" dirty="0"/>
              <a:t>시중은행의 </a:t>
            </a:r>
            <a:r>
              <a:rPr lang="ko-KR" altLang="en-US" dirty="0" err="1"/>
              <a:t>중금리</a:t>
            </a:r>
            <a:r>
              <a:rPr lang="ko-KR" altLang="en-US" dirty="0"/>
              <a:t> 대출 서비스 강화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대안적 금융 플랫폼 성장 가능성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신규 인터넷전문은행 허가에 따른 경쟁심화 가능성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6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2453614" y="2281481"/>
            <a:ext cx="515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금융 당국의 강력한 지원 의지 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핀테크와</a:t>
            </a:r>
            <a:r>
              <a:rPr lang="ko-KR" altLang="en-US" dirty="0"/>
              <a:t> 협업이 용이한 플랫폼 구조 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계좌이동제 시행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0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1524000" y="439688"/>
            <a:ext cx="9144000" cy="5983111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71137"/>
              </p:ext>
            </p:extLst>
          </p:nvPr>
        </p:nvGraphicFramePr>
        <p:xfrm>
          <a:off x="1847528" y="1719984"/>
          <a:ext cx="8280920" cy="34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신한은행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다양한상품제공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카카오뱅크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모바일에서만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모든 기능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사용가능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7528" y="526985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상품 제공과 수익성이 높고 이용률이 증가하는 인터넷전문 </a:t>
            </a:r>
            <a:r>
              <a:rPr lang="ko-KR" altLang="en-US" dirty="0" err="1"/>
              <a:t>뱅킹</a:t>
            </a:r>
            <a:r>
              <a:rPr lang="ko-KR" altLang="en-US" dirty="0"/>
              <a:t> 개발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1524000" y="404664"/>
            <a:ext cx="9144000" cy="59831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C7751-8364-46BB-A832-C4327DA9243D}"/>
              </a:ext>
            </a:extLst>
          </p:cNvPr>
          <p:cNvSpPr txBox="1"/>
          <p:nvPr/>
        </p:nvSpPr>
        <p:spPr>
          <a:xfrm>
            <a:off x="2820615" y="2144316"/>
            <a:ext cx="65877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조회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계좌조회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기타조회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자동이체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즉시이체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예약이체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금융상품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신탁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펀드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,ISA)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뱅킹보안관리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이용기기등록서비스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보안차단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지연이체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실시간 </a:t>
            </a:r>
            <a:r>
              <a:rPr lang="en-US" altLang="ko-KR" dirty="0"/>
              <a:t>1:1 </a:t>
            </a:r>
            <a:r>
              <a:rPr lang="ko-KR" altLang="en-US" dirty="0"/>
              <a:t>고객응대</a:t>
            </a:r>
            <a:r>
              <a:rPr lang="en-US" altLang="ko-KR" dirty="0"/>
              <a:t>(</a:t>
            </a:r>
            <a:r>
              <a:rPr lang="ko-KR" altLang="en-US" dirty="0"/>
              <a:t>고객센터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9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OHN\Desktop\bankimg\ppt\1-4마인드맵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95436"/>
            <a:ext cx="9144000" cy="6057900"/>
          </a:xfrm>
          <a:prstGeom prst="rect">
            <a:avLst/>
          </a:prstGeom>
          <a:noFill/>
        </p:spPr>
      </p:pic>
      <p:pic>
        <p:nvPicPr>
          <p:cNvPr id="1027" name="Picture 3" descr="C:\Users\Administrator.Sc-201906031910\Desktop\mainppt\png\mindmap\ma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32015" r="32015" b="39571"/>
          <a:stretch/>
        </p:blipFill>
        <p:spPr bwMode="auto">
          <a:xfrm>
            <a:off x="5182770" y="2291016"/>
            <a:ext cx="1655376" cy="15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Sc-201906031910\Desktop\mainppt\png\mindmap\sub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3586896" y="2806316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Sc-201906031910\Desktop\mainppt\png\mindmap\dir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6200000">
            <a:off x="4819462" y="2990472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.Sc-201906031910\Desktop\mainppt\png\mindmap\dir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5" t="29055" r="41092" b="32313"/>
          <a:stretch/>
        </p:blipFill>
        <p:spPr bwMode="auto">
          <a:xfrm>
            <a:off x="2515458" y="629790"/>
            <a:ext cx="504056" cy="9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.Sc-201906031910\Desktop\mainppt\png\mindmap\dir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34839" r="38109" b="32895"/>
          <a:stretch/>
        </p:blipFill>
        <p:spPr bwMode="auto">
          <a:xfrm>
            <a:off x="3062610" y="645951"/>
            <a:ext cx="504056" cy="7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.Sc-201906031910\Desktop\mainppt\png\mindmap\subdi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87" y="738431"/>
            <a:ext cx="2366878" cy="24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D6C41-4BA7-43E3-8101-5C042C69B14B}"/>
              </a:ext>
            </a:extLst>
          </p:cNvPr>
          <p:cNvSpPr txBox="1"/>
          <p:nvPr/>
        </p:nvSpPr>
        <p:spPr>
          <a:xfrm>
            <a:off x="5680206" y="2879622"/>
            <a:ext cx="93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SJ</a:t>
            </a:r>
            <a:r>
              <a:rPr lang="ko-KR" altLang="en-US" dirty="0"/>
              <a:t>은행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477B4-B480-4D82-9231-A5BA77E9EB3F}"/>
              </a:ext>
            </a:extLst>
          </p:cNvPr>
          <p:cNvSpPr txBox="1"/>
          <p:nvPr/>
        </p:nvSpPr>
        <p:spPr>
          <a:xfrm>
            <a:off x="3815552" y="3078671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편의성</a:t>
            </a:r>
            <a:endParaRPr lang="en-US" sz="1500" dirty="0"/>
          </a:p>
        </p:txBody>
      </p:sp>
      <p:pic>
        <p:nvPicPr>
          <p:cNvPr id="15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BE9BB77F-7E5C-4728-B504-806C20F3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7293061" y="2770845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547385-D5B0-433F-B422-A83855864D11}"/>
              </a:ext>
            </a:extLst>
          </p:cNvPr>
          <p:cNvSpPr txBox="1"/>
          <p:nvPr/>
        </p:nvSpPr>
        <p:spPr>
          <a:xfrm>
            <a:off x="7553121" y="304320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다양성</a:t>
            </a:r>
            <a:endParaRPr lang="en-US" sz="1500" dirty="0"/>
          </a:p>
        </p:txBody>
      </p:sp>
      <p:pic>
        <p:nvPicPr>
          <p:cNvPr id="17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711DD493-32F2-46AC-9458-B4AFCA620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5515216" y="4492659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52AC51-2633-4AA7-8F0B-AC83C93231F5}"/>
              </a:ext>
            </a:extLst>
          </p:cNvPr>
          <p:cNvSpPr txBox="1"/>
          <p:nvPr/>
        </p:nvSpPr>
        <p:spPr>
          <a:xfrm>
            <a:off x="5771088" y="4767626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접근성</a:t>
            </a:r>
            <a:endParaRPr lang="en-US" sz="1500" dirty="0"/>
          </a:p>
        </p:txBody>
      </p:sp>
      <p:pic>
        <p:nvPicPr>
          <p:cNvPr id="1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7B6A3335-C64B-4101-8CEF-56A29E7D7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2014339" y="226912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40E571-62B1-4807-8EF5-DC1602F9DE82}"/>
              </a:ext>
            </a:extLst>
          </p:cNvPr>
          <p:cNvSpPr txBox="1"/>
          <p:nvPr/>
        </p:nvSpPr>
        <p:spPr>
          <a:xfrm>
            <a:off x="2335799" y="240955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가시성</a:t>
            </a:r>
            <a:endParaRPr lang="en-US" sz="1500" dirty="0"/>
          </a:p>
        </p:txBody>
      </p:sp>
      <p:pic>
        <p:nvPicPr>
          <p:cNvPr id="2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4892ACD7-4840-49A4-A99E-B0A728C0A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1896255" y="366945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1AEB17-F02A-4973-828E-4F8661C04CFB}"/>
              </a:ext>
            </a:extLst>
          </p:cNvPr>
          <p:cNvSpPr txBox="1"/>
          <p:nvPr/>
        </p:nvSpPr>
        <p:spPr>
          <a:xfrm>
            <a:off x="2217715" y="380987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직관성</a:t>
            </a:r>
            <a:endParaRPr lang="en-US" sz="1500" dirty="0"/>
          </a:p>
        </p:txBody>
      </p:sp>
      <p:pic>
        <p:nvPicPr>
          <p:cNvPr id="23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8FD82767-F208-4CE5-BD20-BF351F375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3332909" y="159625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172368-613E-4DAD-9784-AD9487F2AEB7}"/>
              </a:ext>
            </a:extLst>
          </p:cNvPr>
          <p:cNvSpPr txBox="1"/>
          <p:nvPr/>
        </p:nvSpPr>
        <p:spPr>
          <a:xfrm>
            <a:off x="3636404" y="1696635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간편</a:t>
            </a:r>
            <a:r>
              <a:rPr lang="en-US" altLang="ko-KR" sz="1500" dirty="0"/>
              <a:t>PW</a:t>
            </a:r>
            <a:endParaRPr lang="en-US" sz="1500" dirty="0"/>
          </a:p>
        </p:txBody>
      </p:sp>
      <p:pic>
        <p:nvPicPr>
          <p:cNvPr id="2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61CB045E-CAE1-497B-BED7-0A9B1D9D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9124838" y="2791161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470EAC-1C93-44D8-A466-9A7C0B5BDC8C}"/>
              </a:ext>
            </a:extLst>
          </p:cNvPr>
          <p:cNvSpPr txBox="1"/>
          <p:nvPr/>
        </p:nvSpPr>
        <p:spPr>
          <a:xfrm>
            <a:off x="9532799" y="2919242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펀드</a:t>
            </a:r>
            <a:endParaRPr lang="en-US" sz="1500" dirty="0"/>
          </a:p>
        </p:txBody>
      </p:sp>
      <p:pic>
        <p:nvPicPr>
          <p:cNvPr id="2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ACB4A824-590A-44A6-8FEA-8E8D091A9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8337260" y="380176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2B4D79F-7E25-4B1A-BB0B-73723F83D02A}"/>
              </a:ext>
            </a:extLst>
          </p:cNvPr>
          <p:cNvSpPr txBox="1"/>
          <p:nvPr/>
        </p:nvSpPr>
        <p:spPr>
          <a:xfrm>
            <a:off x="8836902" y="3937906"/>
            <a:ext cx="54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ISA</a:t>
            </a:r>
          </a:p>
        </p:txBody>
      </p:sp>
      <p:pic>
        <p:nvPicPr>
          <p:cNvPr id="3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E3C025ED-E2D0-4462-BF5E-A974FE31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8191487" y="1833580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43153C-D42E-459A-8A34-DC12B979359F}"/>
              </a:ext>
            </a:extLst>
          </p:cNvPr>
          <p:cNvSpPr txBox="1"/>
          <p:nvPr/>
        </p:nvSpPr>
        <p:spPr>
          <a:xfrm>
            <a:off x="8546300" y="1950595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공과금</a:t>
            </a:r>
            <a:endParaRPr lang="en-US" sz="1500" dirty="0"/>
          </a:p>
        </p:txBody>
      </p:sp>
      <p:pic>
        <p:nvPicPr>
          <p:cNvPr id="35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B8D839A8-EEBC-4ACF-BCB2-2B856A5E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794027" y="5396643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890943-ED60-496B-9F8C-44B83377A948}"/>
              </a:ext>
            </a:extLst>
          </p:cNvPr>
          <p:cNvSpPr txBox="1"/>
          <p:nvPr/>
        </p:nvSpPr>
        <p:spPr>
          <a:xfrm>
            <a:off x="7236448" y="5477218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web</a:t>
            </a:r>
          </a:p>
        </p:txBody>
      </p:sp>
      <p:pic>
        <p:nvPicPr>
          <p:cNvPr id="3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2B1DC0E8-8C77-4316-B4E8-CAEF81EAA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4192191" y="5646097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01196A9-ABF3-4DAA-85FD-FF2BD4B1E5C5}"/>
              </a:ext>
            </a:extLst>
          </p:cNvPr>
          <p:cNvSpPr txBox="1"/>
          <p:nvPr/>
        </p:nvSpPr>
        <p:spPr>
          <a:xfrm>
            <a:off x="4494696" y="5777314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비대면</a:t>
            </a:r>
            <a:endParaRPr lang="en-US" sz="1500" dirty="0"/>
          </a:p>
        </p:txBody>
      </p:sp>
      <p:pic>
        <p:nvPicPr>
          <p:cNvPr id="39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55D9D7B0-822C-4DAF-AB50-C7A2E96D7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5400000">
            <a:off x="6925897" y="2934603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A4EF88BC-F30E-4A68-AA2C-4A171EF43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0800000">
            <a:off x="5912612" y="3921811"/>
            <a:ext cx="388887" cy="5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3B9C491A-8869-4338-A06F-0501D833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4298049">
            <a:off x="3829236" y="239917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ADC2B51-435B-4806-A52C-76F87330E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698476">
            <a:off x="3096320" y="2719861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8EF8AFE-B9C4-432A-8422-54AE7019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20401668">
            <a:off x="3093662" y="3591804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28ABFBF5-3F88-4027-B07E-E10232E7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9186151">
            <a:off x="4896199" y="5219423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F10B6403-C445-43BD-9B09-7AA48438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47593">
            <a:off x="6445764" y="504241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664843C1-0CB9-4466-BB8C-772B29E29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7455012">
            <a:off x="8015103" y="2468848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AC0A3FFD-DA37-41C4-B022-60AE3B44D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9848609">
            <a:off x="8281394" y="309989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17D26930-3B6E-4ACC-AF5E-2593EE066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23800">
            <a:off x="7849722" y="372136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1524000" y="320166"/>
            <a:ext cx="9144000" cy="6133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1597"/>
              </p:ext>
            </p:extLst>
          </p:nvPr>
        </p:nvGraphicFramePr>
        <p:xfrm>
          <a:off x="338739" y="1697500"/>
          <a:ext cx="11511143" cy="3008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운영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점검시간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금일 </a:t>
                      </a:r>
                      <a:r>
                        <a:rPr lang="en-US" altLang="ko-KR" sz="1400" dirty="0"/>
                        <a:t>23:55 ~ </a:t>
                      </a:r>
                      <a:r>
                        <a:rPr lang="ko-KR" altLang="en-US" sz="1400" dirty="0"/>
                        <a:t>익일 </a:t>
                      </a:r>
                      <a:r>
                        <a:rPr lang="en-US" altLang="ko-KR" sz="1400" dirty="0"/>
                        <a:t>00:10</a:t>
                      </a:r>
                      <a:r>
                        <a:rPr lang="ko-KR" altLang="en-US" sz="1400" dirty="0"/>
                        <a:t>분까지 타행 이체가 제한됨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펀드스케줄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금일 </a:t>
                      </a:r>
                      <a:r>
                        <a:rPr lang="en-US" altLang="ko-KR" sz="1400" dirty="0">
                          <a:latin typeface="고딕"/>
                        </a:rPr>
                        <a:t>09:00 ~ 23:30</a:t>
                      </a:r>
                      <a:r>
                        <a:rPr lang="ko-KR" altLang="en-US" sz="1400" dirty="0">
                          <a:latin typeface="고딕"/>
                        </a:rPr>
                        <a:t>분까지 이체가 가능하며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금일 펀드 수익률은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익일 </a:t>
                      </a:r>
                      <a:r>
                        <a:rPr lang="en-US" altLang="ko-KR" sz="1400" dirty="0">
                          <a:latin typeface="고딕"/>
                        </a:rPr>
                        <a:t>00:00 ~ 00:10</a:t>
                      </a:r>
                      <a:r>
                        <a:rPr lang="ko-KR" altLang="en-US" sz="1400" dirty="0">
                          <a:latin typeface="고딕"/>
                        </a:rPr>
                        <a:t>분에 적용됨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예금</a:t>
                      </a:r>
                      <a:r>
                        <a:rPr lang="en-US" altLang="ko-KR" sz="1400" dirty="0">
                          <a:latin typeface="고딕"/>
                        </a:rPr>
                        <a:t>/</a:t>
                      </a:r>
                      <a:r>
                        <a:rPr lang="ko-KR" altLang="en-US" sz="1400" dirty="0">
                          <a:latin typeface="고딕"/>
                        </a:rPr>
                        <a:t>적금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스케줄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매월</a:t>
                      </a:r>
                      <a:r>
                        <a:rPr lang="en-US" altLang="ko-KR" sz="1400" dirty="0">
                          <a:latin typeface="고딕"/>
                        </a:rPr>
                        <a:t> 1</a:t>
                      </a:r>
                      <a:r>
                        <a:rPr lang="ko-KR" altLang="en-US" sz="1400" dirty="0">
                          <a:latin typeface="고딕"/>
                        </a:rPr>
                        <a:t>일 </a:t>
                      </a:r>
                      <a:r>
                        <a:rPr lang="en-US" altLang="ko-KR" sz="1400" dirty="0">
                          <a:latin typeface="고딕"/>
                        </a:rPr>
                        <a:t>00:00 ~ 00:10</a:t>
                      </a:r>
                      <a:r>
                        <a:rPr lang="ko-KR" altLang="en-US" sz="1400" dirty="0">
                          <a:latin typeface="고딕"/>
                        </a:rPr>
                        <a:t>분 각 상품별</a:t>
                      </a:r>
                      <a:r>
                        <a:rPr lang="en-US" altLang="ko-KR" sz="1400" dirty="0">
                          <a:latin typeface="고딕"/>
                        </a:rPr>
                        <a:t>+(</a:t>
                      </a:r>
                      <a:r>
                        <a:rPr lang="ko-KR" altLang="en-US" sz="1400" dirty="0">
                          <a:latin typeface="고딕"/>
                        </a:rPr>
                        <a:t>우대조건</a:t>
                      </a:r>
                      <a:r>
                        <a:rPr lang="en-US" altLang="ko-KR" sz="1400" dirty="0">
                          <a:latin typeface="고딕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년 이율 </a:t>
                      </a:r>
                      <a:r>
                        <a:rPr lang="en-US" altLang="ko-KR" sz="1400" dirty="0">
                          <a:latin typeface="고딕"/>
                        </a:rPr>
                        <a:t>/ 12  * </a:t>
                      </a:r>
                      <a:r>
                        <a:rPr lang="ko-KR" altLang="en-US" sz="1400" dirty="0">
                          <a:latin typeface="고딕"/>
                        </a:rPr>
                        <a:t>잔액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계산하여 이자가 지급됨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B3C9E43-E0B1-4FDC-8502-A04B2BF2A6E4}"/>
              </a:ext>
            </a:extLst>
          </p:cNvPr>
          <p:cNvSpPr/>
          <p:nvPr/>
        </p:nvSpPr>
        <p:spPr>
          <a:xfrm>
            <a:off x="3378" y="1363216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AC6E75-A1EB-4D79-B21F-ED754A59633D}"/>
              </a:ext>
            </a:extLst>
          </p:cNvPr>
          <p:cNvSpPr/>
          <p:nvPr/>
        </p:nvSpPr>
        <p:spPr>
          <a:xfrm>
            <a:off x="11853261" y="1359908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98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87929"/>
              </p:ext>
            </p:extLst>
          </p:nvPr>
        </p:nvGraphicFramePr>
        <p:xfrm>
          <a:off x="338739" y="1697499"/>
          <a:ext cx="11511144" cy="4211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회원가입</a:t>
                      </a:r>
                    </a:p>
                    <a:p>
                      <a:pPr algn="ctr"/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내용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성명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생년월일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계좌번호 비밀번호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 확인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간편비밀번호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/>
                      <a:r>
                        <a:rPr lang="ko-KR" altLang="en-US" sz="1400" dirty="0"/>
                        <a:t>전화번호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이메일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직업군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우편번호를 입력해서 </a:t>
                      </a:r>
                      <a:r>
                        <a:rPr lang="ko-KR" altLang="en-US" sz="1400" dirty="0" err="1"/>
                        <a:t>회원가입함</a:t>
                      </a:r>
                      <a:endParaRPr lang="ko-KR" altLang="en-US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아이디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영문자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숫자만 입력 가능하며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길이가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자리 </a:t>
                      </a:r>
                      <a:r>
                        <a:rPr lang="en-US" altLang="ko-KR" sz="1400" dirty="0"/>
                        <a:t>~ 15</a:t>
                      </a:r>
                      <a:r>
                        <a:rPr lang="ko-KR" altLang="en-US" sz="1400" dirty="0"/>
                        <a:t>자리만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패스워드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영문자 </a:t>
                      </a:r>
                      <a:r>
                        <a:rPr lang="en-US" altLang="ko-KR" sz="1400" dirty="0">
                          <a:latin typeface="고딕"/>
                        </a:rPr>
                        <a:t>+ </a:t>
                      </a:r>
                      <a:r>
                        <a:rPr lang="ko-KR" altLang="en-US" sz="1400" dirty="0">
                          <a:latin typeface="고딕"/>
                        </a:rPr>
                        <a:t>숫자 </a:t>
                      </a:r>
                      <a:r>
                        <a:rPr lang="en-US" altLang="ko-KR" sz="1400" dirty="0">
                          <a:latin typeface="고딕"/>
                        </a:rPr>
                        <a:t>+ ‘”</a:t>
                      </a:r>
                      <a:r>
                        <a:rPr lang="ko-KR" altLang="en-US" sz="1400" dirty="0">
                          <a:latin typeface="고딕"/>
                        </a:rPr>
                        <a:t>를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제외한 특수문자가 모두 포함된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길이가 </a:t>
                      </a:r>
                      <a:r>
                        <a:rPr lang="en-US" altLang="ko-KR" sz="1400" dirty="0">
                          <a:latin typeface="고딕"/>
                        </a:rPr>
                        <a:t>6 ~ 15</a:t>
                      </a:r>
                      <a:r>
                        <a:rPr lang="ko-KR" altLang="en-US" sz="1400" dirty="0">
                          <a:latin typeface="고딕"/>
                        </a:rPr>
                        <a:t>자리만 가능하며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숫자가 </a:t>
                      </a:r>
                      <a:r>
                        <a:rPr lang="en-US" altLang="ko-KR" sz="1400" dirty="0">
                          <a:latin typeface="고딕"/>
                        </a:rPr>
                        <a:t>3</a:t>
                      </a:r>
                      <a:r>
                        <a:rPr lang="ko-KR" altLang="en-US" sz="1400" dirty="0">
                          <a:latin typeface="고딕"/>
                        </a:rPr>
                        <a:t>회 이상 연속되지 않거나 </a:t>
                      </a:r>
                      <a:r>
                        <a:rPr lang="en-US" altLang="ko-KR" sz="1400" dirty="0">
                          <a:latin typeface="고딕"/>
                        </a:rPr>
                        <a:t>ID</a:t>
                      </a:r>
                      <a:r>
                        <a:rPr lang="ko-KR" altLang="en-US" sz="1400" dirty="0">
                          <a:latin typeface="고딕"/>
                        </a:rPr>
                        <a:t>가 </a:t>
                      </a:r>
                      <a:r>
                        <a:rPr lang="en-US" altLang="ko-KR" sz="1400" dirty="0">
                          <a:latin typeface="고딕"/>
                        </a:rPr>
                        <a:t>3</a:t>
                      </a:r>
                      <a:r>
                        <a:rPr lang="ko-KR" altLang="en-US" sz="1400" dirty="0">
                          <a:latin typeface="고딕"/>
                        </a:rPr>
                        <a:t>자리 이상 포함되지 않은 경우에만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패스워드 등록이 </a:t>
                      </a:r>
                      <a:r>
                        <a:rPr lang="ko-KR" altLang="en-US" sz="1400" dirty="0" err="1">
                          <a:latin typeface="고딕"/>
                        </a:rPr>
                        <a:t>가능해야함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계좌생성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가입 완료 시 자동으로 계좌 생성되어 등록 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이메일 인증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이메일 등록 시 이메일 인증 후 등록 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핸드폰 인증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핸드폰으로 실명 인증 후 가입이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756B630-81CE-4D4E-83E7-33424CF92D5F}"/>
              </a:ext>
            </a:extLst>
          </p:cNvPr>
          <p:cNvSpPr/>
          <p:nvPr/>
        </p:nvSpPr>
        <p:spPr>
          <a:xfrm>
            <a:off x="3378" y="1363216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8BA37B-5466-4952-8F5A-0F65FECAF1E4}"/>
              </a:ext>
            </a:extLst>
          </p:cNvPr>
          <p:cNvSpPr/>
          <p:nvPr/>
        </p:nvSpPr>
        <p:spPr>
          <a:xfrm>
            <a:off x="11853261" y="1359908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06375"/>
              </p:ext>
            </p:extLst>
          </p:nvPr>
        </p:nvGraphicFramePr>
        <p:xfrm>
          <a:off x="338738" y="1697500"/>
          <a:ext cx="11511145" cy="4320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로그인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존재하는 경우 </a:t>
                      </a:r>
                      <a:r>
                        <a:rPr lang="en-US" altLang="ko-KR" sz="1400" dirty="0"/>
                        <a:t>PW</a:t>
                      </a:r>
                      <a:r>
                        <a:rPr lang="ko-KR" altLang="en-US" sz="1400" dirty="0"/>
                        <a:t>를 확인하여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입력한 </a:t>
                      </a:r>
                      <a:r>
                        <a:rPr lang="en-US" altLang="ko-KR" sz="1400" dirty="0"/>
                        <a:t>PW</a:t>
                      </a:r>
                      <a:r>
                        <a:rPr lang="ko-KR" altLang="en-US" sz="1400" dirty="0"/>
                        <a:t>와 동일한 경우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로그인이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고딕"/>
                        </a:rPr>
                        <a:t>계정잠금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PW</a:t>
                      </a:r>
                      <a:r>
                        <a:rPr lang="ko-KR" altLang="en-US" sz="1400" dirty="0">
                          <a:latin typeface="고딕"/>
                        </a:rPr>
                        <a:t>가 </a:t>
                      </a:r>
                      <a:r>
                        <a:rPr lang="en-US" altLang="ko-KR" sz="1400" dirty="0">
                          <a:latin typeface="고딕"/>
                        </a:rPr>
                        <a:t>5</a:t>
                      </a:r>
                      <a:r>
                        <a:rPr lang="ko-KR" altLang="en-US" sz="1400" dirty="0">
                          <a:latin typeface="고딕"/>
                        </a:rPr>
                        <a:t>회 이상 틀릴 경우 해당 </a:t>
                      </a:r>
                      <a:r>
                        <a:rPr lang="en-US" altLang="ko-KR" sz="1400" dirty="0">
                          <a:latin typeface="고딕"/>
                        </a:rPr>
                        <a:t>ID</a:t>
                      </a:r>
                      <a:r>
                        <a:rPr lang="ko-KR" altLang="en-US" sz="1400" dirty="0">
                          <a:latin typeface="고딕"/>
                        </a:rPr>
                        <a:t>는 비활성화 되며 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계좌비밀번호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핸드폰 인증 후</a:t>
                      </a:r>
                      <a:r>
                        <a:rPr lang="en-US" altLang="ko-KR" sz="1400" dirty="0">
                          <a:latin typeface="고딕"/>
                        </a:rPr>
                        <a:t> PW </a:t>
                      </a:r>
                      <a:r>
                        <a:rPr lang="ko-KR" altLang="en-US" sz="1400" dirty="0">
                          <a:latin typeface="고딕"/>
                        </a:rPr>
                        <a:t>재설정할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찾기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성명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생년월일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 비밀번호 입력하여 일치하는 경우 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ID</a:t>
                      </a:r>
                      <a:r>
                        <a:rPr lang="ko-KR" altLang="en-US" sz="1400" dirty="0">
                          <a:latin typeface="고딕"/>
                        </a:rPr>
                        <a:t>를 찾을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PW</a:t>
                      </a:r>
                      <a:r>
                        <a:rPr lang="ko-KR" altLang="en-US" sz="1400" dirty="0"/>
                        <a:t>재설정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생년월일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계좌번호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계좌비밀번호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비밀번호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 확인 입력 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성명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생년월일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아이디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계좌비밀번호가 일치하는 경우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PW</a:t>
                      </a:r>
                      <a:r>
                        <a:rPr lang="ko-KR" altLang="en-US" sz="1400" dirty="0">
                          <a:latin typeface="고딕"/>
                        </a:rPr>
                        <a:t>를 재설정 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수정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PW, </a:t>
                      </a:r>
                      <a:r>
                        <a:rPr lang="ko-KR" altLang="en-US" sz="1400" dirty="0">
                          <a:latin typeface="고딕"/>
                        </a:rPr>
                        <a:t>임시비밀번호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핸드폰 번호</a:t>
                      </a:r>
                      <a:r>
                        <a:rPr lang="en-US" altLang="ko-KR" sz="1400" dirty="0">
                          <a:latin typeface="고딕"/>
                        </a:rPr>
                        <a:t>,  </a:t>
                      </a:r>
                      <a:r>
                        <a:rPr lang="ko-KR" altLang="en-US" sz="1400" dirty="0">
                          <a:latin typeface="고딕"/>
                        </a:rPr>
                        <a:t>주소를 수정할 수 있으며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PW</a:t>
                      </a:r>
                      <a:r>
                        <a:rPr lang="ko-KR" altLang="en-US" sz="1400" dirty="0">
                          <a:latin typeface="고딕"/>
                        </a:rPr>
                        <a:t>수정 시 </a:t>
                      </a:r>
                      <a:r>
                        <a:rPr lang="en-US" altLang="ko-KR" sz="1400" dirty="0">
                          <a:latin typeface="고딕"/>
                        </a:rPr>
                        <a:t>PW </a:t>
                      </a:r>
                      <a:r>
                        <a:rPr lang="ko-KR" altLang="en-US" sz="1400" dirty="0">
                          <a:latin typeface="고딕"/>
                        </a:rPr>
                        <a:t>검증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핸드폰 번호 수정 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이메일 핸드폰 인증 후 변경할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탈퇴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보유한 계좌를 모두 해지한 후 잔액이 </a:t>
                      </a:r>
                      <a:r>
                        <a:rPr lang="en-US" altLang="ko-KR" sz="1400" dirty="0">
                          <a:latin typeface="고딕"/>
                        </a:rPr>
                        <a:t>0</a:t>
                      </a:r>
                      <a:r>
                        <a:rPr lang="ko-KR" altLang="en-US" sz="1400" dirty="0">
                          <a:latin typeface="고딕"/>
                        </a:rPr>
                        <a:t>원인 경우에만 탈퇴가 가능하며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Email</a:t>
                      </a:r>
                      <a:r>
                        <a:rPr lang="ko-KR" altLang="en-US" sz="1400" dirty="0">
                          <a:latin typeface="고딕"/>
                        </a:rPr>
                        <a:t>인증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  <a:r>
                        <a:rPr lang="ko-KR" altLang="en-US" sz="1400" dirty="0">
                          <a:latin typeface="고딕"/>
                        </a:rPr>
                        <a:t> </a:t>
                      </a:r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인증번호 후 탈퇴를 진행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미 가입 고객의 경우 </a:t>
                      </a:r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가입이 되어있어야 탈퇴가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26866797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1162E8C-A2C7-4E44-994C-F2C3A8203303}"/>
              </a:ext>
            </a:extLst>
          </p:cNvPr>
          <p:cNvSpPr/>
          <p:nvPr/>
        </p:nvSpPr>
        <p:spPr>
          <a:xfrm>
            <a:off x="3378" y="1363216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3ABA28-90A1-46FA-9842-BD214C6104A4}"/>
              </a:ext>
            </a:extLst>
          </p:cNvPr>
          <p:cNvSpPr/>
          <p:nvPr/>
        </p:nvSpPr>
        <p:spPr>
          <a:xfrm>
            <a:off x="11853261" y="1359908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0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72718"/>
              </p:ext>
            </p:extLst>
          </p:nvPr>
        </p:nvGraphicFramePr>
        <p:xfrm>
          <a:off x="338739" y="1697500"/>
          <a:ext cx="11511143" cy="34096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이체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이체한도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OTP </a:t>
                      </a:r>
                      <a:r>
                        <a:rPr lang="ko-KR" altLang="en-US" sz="1400" dirty="0"/>
                        <a:t>등록 여부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이체이력 등에 따라 일일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일회 이체 한도가 정해지며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조건을 만족하였을 경우 설정된 이체 한도내에서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다른 명의 계좌로 이체가 가능함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비밀번호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타인 명의 계좌로 이체 비밀번호를 입력하여 송금할 수 있으며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100</a:t>
                      </a:r>
                      <a:r>
                        <a:rPr lang="ko-KR" altLang="en-US" sz="1400" dirty="0">
                          <a:latin typeface="고딕"/>
                        </a:rPr>
                        <a:t>만원 이상 송금하는 경우 </a:t>
                      </a:r>
                      <a:r>
                        <a:rPr lang="en-US" altLang="ko-KR" sz="1400" dirty="0">
                          <a:latin typeface="고딕"/>
                        </a:rPr>
                        <a:t>OTP</a:t>
                      </a:r>
                      <a:r>
                        <a:rPr lang="ko-KR" altLang="en-US" sz="1400" dirty="0">
                          <a:latin typeface="고딕"/>
                        </a:rPr>
                        <a:t>를 사용해야 송금이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이체제한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계좌 비밀번호 </a:t>
                      </a:r>
                      <a:r>
                        <a:rPr lang="en-US" altLang="ko-KR" sz="1400" dirty="0">
                          <a:latin typeface="고딕"/>
                        </a:rPr>
                        <a:t>3</a:t>
                      </a:r>
                      <a:r>
                        <a:rPr lang="ko-KR" altLang="en-US" sz="1400" dirty="0">
                          <a:latin typeface="고딕"/>
                        </a:rPr>
                        <a:t>회 또는 간편 비밀번호 </a:t>
                      </a:r>
                      <a:r>
                        <a:rPr lang="en-US" altLang="ko-KR" sz="1400" dirty="0">
                          <a:latin typeface="고딕"/>
                        </a:rPr>
                        <a:t>5</a:t>
                      </a:r>
                      <a:r>
                        <a:rPr lang="ko-KR" altLang="en-US" sz="1400" dirty="0">
                          <a:latin typeface="고딕"/>
                        </a:rPr>
                        <a:t>회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또는 </a:t>
                      </a:r>
                      <a:r>
                        <a:rPr lang="en-US" altLang="ko-KR" sz="1400" dirty="0">
                          <a:latin typeface="고딕"/>
                        </a:rPr>
                        <a:t>OTP 10</a:t>
                      </a:r>
                      <a:r>
                        <a:rPr lang="ko-KR" altLang="en-US" sz="1400" dirty="0">
                          <a:latin typeface="고딕"/>
                        </a:rPr>
                        <a:t>회 이상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오류가 발생한 경우 해당 계좌는 이체가 제한됨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B3C9E43-E0B1-4FDC-8502-A04B2BF2A6E4}"/>
              </a:ext>
            </a:extLst>
          </p:cNvPr>
          <p:cNvSpPr/>
          <p:nvPr/>
        </p:nvSpPr>
        <p:spPr>
          <a:xfrm>
            <a:off x="3378" y="1363216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AC6E75-A1EB-4D79-B21F-ED754A59633D}"/>
              </a:ext>
            </a:extLst>
          </p:cNvPr>
          <p:cNvSpPr/>
          <p:nvPr/>
        </p:nvSpPr>
        <p:spPr>
          <a:xfrm>
            <a:off x="11853261" y="1359908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43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96825"/>
              </p:ext>
            </p:extLst>
          </p:nvPr>
        </p:nvGraphicFramePr>
        <p:xfrm>
          <a:off x="338739" y="1697500"/>
          <a:ext cx="11511143" cy="4346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보안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세션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로그인 이후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분간 이용하지 않을 경우 자동 로그아웃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IP</a:t>
                      </a:r>
                      <a:r>
                        <a:rPr lang="ko-KR" altLang="en-US" sz="1400" dirty="0">
                          <a:latin typeface="고딕"/>
                        </a:rPr>
                        <a:t>변경 확인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로그인한 </a:t>
                      </a:r>
                      <a:r>
                        <a:rPr lang="en-US" altLang="ko-KR" sz="1400" dirty="0">
                          <a:latin typeface="고딕"/>
                        </a:rPr>
                        <a:t>IP</a:t>
                      </a:r>
                      <a:r>
                        <a:rPr lang="ko-KR" altLang="en-US" sz="1400" dirty="0">
                          <a:latin typeface="고딕"/>
                        </a:rPr>
                        <a:t>와 현재 접속된 사용자 </a:t>
                      </a:r>
                      <a:r>
                        <a:rPr lang="en-US" altLang="ko-KR" sz="1400" dirty="0">
                          <a:latin typeface="고딕"/>
                        </a:rPr>
                        <a:t>IP</a:t>
                      </a:r>
                      <a:r>
                        <a:rPr lang="ko-KR" altLang="en-US" sz="1400" dirty="0">
                          <a:latin typeface="고딕"/>
                        </a:rPr>
                        <a:t>가 다를 경우 로그아웃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휴면계좌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년간 이체 이력이 존재하지 않을 경우 계좌보호를 위해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휴면계좌로 전환되며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본인인증 휴면해제가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장치 관리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간편비밀번호 수정이 가능하며 </a:t>
                      </a:r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등록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삭제가 가능함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등록 시 핸드폰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 인증 후 시리얼 번호를  발급받아</a:t>
                      </a:r>
                      <a:endParaRPr lang="en-US" altLang="ko-KR" sz="140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고딕"/>
                        </a:rPr>
                        <a:t>장치 </a:t>
                      </a:r>
                      <a:r>
                        <a:rPr lang="ko-KR" altLang="en-US" sz="1400" dirty="0">
                          <a:latin typeface="고딕"/>
                        </a:rPr>
                        <a:t>등록이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장치 제한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간편 비밀번호 </a:t>
                      </a:r>
                      <a:r>
                        <a:rPr lang="en-US" altLang="ko-KR" sz="1400" dirty="0">
                          <a:latin typeface="고딕"/>
                        </a:rPr>
                        <a:t>5</a:t>
                      </a:r>
                      <a:r>
                        <a:rPr lang="ko-KR" altLang="en-US" sz="1400" dirty="0">
                          <a:latin typeface="고딕"/>
                        </a:rPr>
                        <a:t>회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또는 </a:t>
                      </a:r>
                      <a:r>
                        <a:rPr lang="en-US" altLang="ko-KR" sz="1400" dirty="0">
                          <a:latin typeface="고딕"/>
                        </a:rPr>
                        <a:t>OTP 5</a:t>
                      </a:r>
                      <a:r>
                        <a:rPr lang="ko-KR" altLang="en-US" sz="1400" dirty="0">
                          <a:latin typeface="고딕"/>
                        </a:rPr>
                        <a:t>회 이상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오류가 발생한 경우 해당 장치는 폐기되어 사용이 제한되며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재발급 후 사용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32589336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302892852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B3C9E43-E0B1-4FDC-8502-A04B2BF2A6E4}"/>
              </a:ext>
            </a:extLst>
          </p:cNvPr>
          <p:cNvSpPr/>
          <p:nvPr/>
        </p:nvSpPr>
        <p:spPr>
          <a:xfrm>
            <a:off x="3378" y="1363216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AC6E75-A1EB-4D79-B21F-ED754A59633D}"/>
              </a:ext>
            </a:extLst>
          </p:cNvPr>
          <p:cNvSpPr/>
          <p:nvPr/>
        </p:nvSpPr>
        <p:spPr>
          <a:xfrm>
            <a:off x="11853261" y="1359908"/>
            <a:ext cx="335361" cy="3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94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404664"/>
            <a:ext cx="9144000" cy="6057900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84B318-E2F4-4B2A-8FE1-2FCA6B072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2267324"/>
            <a:ext cx="1396094" cy="974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63E88-CCB4-468E-B8B0-C5B1C95E2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30" y="2289157"/>
            <a:ext cx="631178" cy="923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76114E-ED04-407B-B5A8-49C957832B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69" y="2327251"/>
            <a:ext cx="1333578" cy="872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BE59C2-C20E-4133-BF92-2D5ED19A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41" y="2285860"/>
            <a:ext cx="1160365" cy="952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816C3F-81EA-4412-80A8-2999CD2C96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83" y="4351028"/>
            <a:ext cx="1154573" cy="7126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77220-4B76-4941-B9B3-9B46DE80F6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9" y="4393365"/>
            <a:ext cx="992909" cy="6703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404664"/>
            <a:ext cx="9144000" cy="6057900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0C3A42-5F38-4518-8BD0-E6EDB6573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24" y="1966274"/>
            <a:ext cx="1581301" cy="10961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33EA9-A557-48F9-BC97-804E8C43A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24" y="2057108"/>
            <a:ext cx="1182470" cy="10453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2B76B8-5BA5-4CE2-B43A-F90E11844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19" y="2130426"/>
            <a:ext cx="1560568" cy="8035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DF1693-2876-405C-9DF8-248B391E7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634" y="2118046"/>
            <a:ext cx="1386491" cy="7926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34275A-8E1F-4C86-81A7-885BEE7D2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999" y="4624918"/>
            <a:ext cx="2729155" cy="5650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8DDC4D2-50CE-4F82-98CD-E6895B9226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30" y="4644215"/>
            <a:ext cx="2138314" cy="5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1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OHN\Desktop\bankimg\ppt\2-2열할분담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1524000" y="404664"/>
            <a:ext cx="9144000" cy="5983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OHN\Desktop\bankimg\ppt\2-3시간계획서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1524000" y="404664"/>
            <a:ext cx="9144000" cy="60579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bankimg\tab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6747" r="7143" b="16722"/>
          <a:stretch/>
        </p:blipFill>
        <p:spPr bwMode="auto">
          <a:xfrm>
            <a:off x="2135561" y="1658009"/>
            <a:ext cx="8066315" cy="42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476673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3503712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844112" y="2385028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844112" y="4788104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904312" y="2385028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항목소개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932064" y="4788104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개인정보입력</a:t>
            </a:r>
          </a:p>
        </p:txBody>
      </p:sp>
      <p:cxnSp>
        <p:nvCxnSpPr>
          <p:cNvPr id="17" name="직선 화살표 연결선 16"/>
          <p:cNvCxnSpPr>
            <a:stCxn id="68" idx="3"/>
            <a:endCxn id="71" idx="1"/>
          </p:cNvCxnSpPr>
          <p:nvPr/>
        </p:nvCxnSpPr>
        <p:spPr>
          <a:xfrm>
            <a:off x="7104112" y="2655028"/>
            <a:ext cx="18002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0" idx="3"/>
            <a:endCxn id="72" idx="1"/>
          </p:cNvCxnSpPr>
          <p:nvPr/>
        </p:nvCxnSpPr>
        <p:spPr>
          <a:xfrm>
            <a:off x="7104112" y="5058104"/>
            <a:ext cx="82795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67" idx="3"/>
            <a:endCxn id="70" idx="1"/>
          </p:cNvCxnSpPr>
          <p:nvPr/>
        </p:nvCxnSpPr>
        <p:spPr>
          <a:xfrm>
            <a:off x="4763712" y="3828228"/>
            <a:ext cx="1080400" cy="1229877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7" idx="3"/>
            <a:endCxn id="68" idx="1"/>
          </p:cNvCxnSpPr>
          <p:nvPr/>
        </p:nvCxnSpPr>
        <p:spPr>
          <a:xfrm flipV="1">
            <a:off x="4763712" y="2655029"/>
            <a:ext cx="1080400" cy="117319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6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1524000" y="320166"/>
            <a:ext cx="9144000" cy="6133171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2895600" y="5013177"/>
            <a:ext cx="65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카카오뱅크는 </a:t>
            </a:r>
            <a:r>
              <a:rPr lang="en-US" altLang="ko-KR" dirty="0"/>
              <a:t>web</a:t>
            </a:r>
            <a:r>
              <a:rPr lang="ko-KR" altLang="en-US" dirty="0"/>
              <a:t> 이체</a:t>
            </a:r>
            <a:r>
              <a:rPr lang="en-US" altLang="ko-KR" dirty="0"/>
              <a:t>, </a:t>
            </a:r>
            <a:r>
              <a:rPr lang="ko-KR" altLang="en-US" dirty="0" err="1"/>
              <a:t>대출등</a:t>
            </a:r>
            <a:r>
              <a:rPr lang="ko-KR" altLang="en-US" dirty="0"/>
              <a:t> 모든 서비스를 이용할 수 없고  휴대폰 앱으로만 서비스를 이용할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팀의 은행은 </a:t>
            </a:r>
            <a:r>
              <a:rPr lang="en-US" altLang="ko-KR" dirty="0"/>
              <a:t>web</a:t>
            </a:r>
            <a:r>
              <a:rPr lang="ko-KR" altLang="en-US" dirty="0"/>
              <a:t>을 통해 모든 서비스를 이용할 수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2F6F5A-370C-44EA-8B38-C9091EC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848" y="1597831"/>
            <a:ext cx="7308304" cy="31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06144" y="3886200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59496" y="476673"/>
            <a:ext cx="9144000" cy="5983111"/>
          </a:xfrm>
          <a:prstGeom prst="rect">
            <a:avLst/>
          </a:prstGeom>
          <a:noFill/>
        </p:spPr>
      </p:pic>
      <p:sp>
        <p:nvSpPr>
          <p:cNvPr id="69" name="직사각형 68"/>
          <p:cNvSpPr/>
          <p:nvPr/>
        </p:nvSpPr>
        <p:spPr>
          <a:xfrm>
            <a:off x="6170240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654656" y="2276872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18512" y="350100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546504" y="4941168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4" name="꺾인 연결선 13"/>
          <p:cNvCxnSpPr>
            <a:stCxn id="69" idx="3"/>
            <a:endCxn id="70" idx="1"/>
          </p:cNvCxnSpPr>
          <p:nvPr/>
        </p:nvCxnSpPr>
        <p:spPr>
          <a:xfrm flipV="1">
            <a:off x="7430240" y="2636873"/>
            <a:ext cx="1224416" cy="1191355"/>
          </a:xfrm>
          <a:prstGeom prst="bentConnector3">
            <a:avLst>
              <a:gd name="adj1" fmla="val 45851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9" idx="3"/>
            <a:endCxn id="72" idx="1"/>
          </p:cNvCxnSpPr>
          <p:nvPr/>
        </p:nvCxnSpPr>
        <p:spPr>
          <a:xfrm>
            <a:off x="7430240" y="3828228"/>
            <a:ext cx="1188272" cy="32781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9" idx="3"/>
            <a:endCxn id="73" idx="1"/>
          </p:cNvCxnSpPr>
          <p:nvPr/>
        </p:nvCxnSpPr>
        <p:spPr>
          <a:xfrm>
            <a:off x="7430240" y="3828228"/>
            <a:ext cx="1116264" cy="147294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28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2112" y="1772817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17912" y="3528591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1473200" y="476672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789984" y="2942345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 이체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35436" y="1628047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조회 이체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432016" y="4079504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180956" y="2592769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24800" y="2020977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예적금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501012" y="2967862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대출</a:t>
            </a:r>
          </a:p>
        </p:txBody>
      </p:sp>
      <p:cxnSp>
        <p:nvCxnSpPr>
          <p:cNvPr id="36" name="꺾인 연결선 35"/>
          <p:cNvCxnSpPr>
            <a:endCxn id="54" idx="1"/>
          </p:cNvCxnSpPr>
          <p:nvPr/>
        </p:nvCxnSpPr>
        <p:spPr>
          <a:xfrm flipV="1">
            <a:off x="5309568" y="2851694"/>
            <a:ext cx="871388" cy="373595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4" idx="3"/>
            <a:endCxn id="56" idx="1"/>
          </p:cNvCxnSpPr>
          <p:nvPr/>
        </p:nvCxnSpPr>
        <p:spPr>
          <a:xfrm flipV="1">
            <a:off x="7407324" y="2279901"/>
            <a:ext cx="1117476" cy="57179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4" idx="3"/>
            <a:endCxn id="57" idx="1"/>
          </p:cNvCxnSpPr>
          <p:nvPr/>
        </p:nvCxnSpPr>
        <p:spPr>
          <a:xfrm>
            <a:off x="7407324" y="2851694"/>
            <a:ext cx="1093688" cy="375093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2"/>
            <a:endCxn id="53" idx="1"/>
          </p:cNvCxnSpPr>
          <p:nvPr/>
        </p:nvCxnSpPr>
        <p:spPr>
          <a:xfrm rot="16200000" flipH="1">
            <a:off x="4575800" y="3482210"/>
            <a:ext cx="830195" cy="882240"/>
          </a:xfrm>
          <a:prstGeom prst="bentConnector2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317904" y="3664406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이체하기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293496" y="4471021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자동이체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429684" y="5391723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이체결과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9120416" y="3899503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120416" y="4369945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9120416" y="4808869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251004" y="5318868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이체결과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8251004" y="5941934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예약이체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cxnSp>
        <p:nvCxnSpPr>
          <p:cNvPr id="81" name="꺾인 연결선 80"/>
          <p:cNvCxnSpPr>
            <a:stCxn id="53" idx="2"/>
            <a:endCxn id="75" idx="1"/>
          </p:cNvCxnSpPr>
          <p:nvPr/>
        </p:nvCxnSpPr>
        <p:spPr>
          <a:xfrm rot="16200000" flipH="1">
            <a:off x="5710796" y="4931757"/>
            <a:ext cx="1053295" cy="384484"/>
          </a:xfrm>
          <a:prstGeom prst="bentConnector2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53" idx="3"/>
            <a:endCxn id="73" idx="1"/>
          </p:cNvCxnSpPr>
          <p:nvPr/>
        </p:nvCxnSpPr>
        <p:spPr>
          <a:xfrm>
            <a:off x="6658384" y="4338429"/>
            <a:ext cx="635112" cy="3915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53" idx="3"/>
            <a:endCxn id="72" idx="1"/>
          </p:cNvCxnSpPr>
          <p:nvPr/>
        </p:nvCxnSpPr>
        <p:spPr>
          <a:xfrm flipV="1">
            <a:off x="6658384" y="3923330"/>
            <a:ext cx="659520" cy="41509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73" idx="3"/>
            <a:endCxn id="76" idx="1"/>
          </p:cNvCxnSpPr>
          <p:nvPr/>
        </p:nvCxnSpPr>
        <p:spPr>
          <a:xfrm flipV="1">
            <a:off x="8519864" y="4079503"/>
            <a:ext cx="600552" cy="65044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73" idx="3"/>
            <a:endCxn id="77" idx="1"/>
          </p:cNvCxnSpPr>
          <p:nvPr/>
        </p:nvCxnSpPr>
        <p:spPr>
          <a:xfrm flipV="1">
            <a:off x="8519864" y="4549945"/>
            <a:ext cx="600552" cy="1800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73" idx="3"/>
            <a:endCxn id="78" idx="1"/>
          </p:cNvCxnSpPr>
          <p:nvPr/>
        </p:nvCxnSpPr>
        <p:spPr>
          <a:xfrm>
            <a:off x="8519864" y="4729945"/>
            <a:ext cx="600552" cy="25892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75" idx="3"/>
            <a:endCxn id="80" idx="1"/>
          </p:cNvCxnSpPr>
          <p:nvPr/>
        </p:nvCxnSpPr>
        <p:spPr>
          <a:xfrm>
            <a:off x="7656052" y="5650648"/>
            <a:ext cx="594952" cy="55021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75" idx="3"/>
            <a:endCxn id="79" idx="1"/>
          </p:cNvCxnSpPr>
          <p:nvPr/>
        </p:nvCxnSpPr>
        <p:spPr>
          <a:xfrm flipV="1">
            <a:off x="7656052" y="5577793"/>
            <a:ext cx="594952" cy="7285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905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2112" y="1772817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1343472" y="476672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4325740" y="2729441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예금 적금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35436" y="1628047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뱅킹</a:t>
            </a:r>
            <a:endParaRPr lang="ko-KR" altLang="en-US" sz="2000" b="1" dirty="0"/>
          </a:p>
        </p:txBody>
      </p:sp>
      <p:sp>
        <p:nvSpPr>
          <p:cNvPr id="54" name="직사각형 53"/>
          <p:cNvSpPr/>
          <p:nvPr/>
        </p:nvSpPr>
        <p:spPr>
          <a:xfrm>
            <a:off x="6525816" y="2211592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예금해지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1" idx="3"/>
            <a:endCxn id="54" idx="1"/>
          </p:cNvCxnSpPr>
          <p:nvPr/>
        </p:nvCxnSpPr>
        <p:spPr>
          <a:xfrm flipV="1">
            <a:off x="5845324" y="2470517"/>
            <a:ext cx="680492" cy="541869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3"/>
            <a:endCxn id="33" idx="1"/>
          </p:cNvCxnSpPr>
          <p:nvPr/>
        </p:nvCxnSpPr>
        <p:spPr>
          <a:xfrm>
            <a:off x="5845324" y="3012386"/>
            <a:ext cx="680492" cy="44572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525816" y="3199184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만기 해지계좌 조회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151784" y="4708785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 관리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672064" y="4056911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출금 계좌 관리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672304" y="4580246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이체 한도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672304" y="5157192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계좌 별명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672304" y="5694208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장기 미사용 제한 해제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672064" y="6174989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거래중지계좌 해제</a:t>
            </a:r>
          </a:p>
        </p:txBody>
      </p:sp>
      <p:cxnSp>
        <p:nvCxnSpPr>
          <p:cNvPr id="47" name="꺾인 연결선 46"/>
          <p:cNvCxnSpPr>
            <a:stCxn id="41" idx="3"/>
            <a:endCxn id="42" idx="1"/>
          </p:cNvCxnSpPr>
          <p:nvPr/>
        </p:nvCxnSpPr>
        <p:spPr>
          <a:xfrm flipV="1">
            <a:off x="5671368" y="4236911"/>
            <a:ext cx="1000696" cy="75481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1" idx="3"/>
            <a:endCxn id="43" idx="1"/>
          </p:cNvCxnSpPr>
          <p:nvPr/>
        </p:nvCxnSpPr>
        <p:spPr>
          <a:xfrm flipV="1">
            <a:off x="5671368" y="4760247"/>
            <a:ext cx="1000936" cy="23148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endCxn id="44" idx="1"/>
          </p:cNvCxnSpPr>
          <p:nvPr/>
        </p:nvCxnSpPr>
        <p:spPr>
          <a:xfrm>
            <a:off x="5671128" y="4991730"/>
            <a:ext cx="1001176" cy="3454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1" idx="3"/>
            <a:endCxn id="45" idx="1"/>
          </p:cNvCxnSpPr>
          <p:nvPr/>
        </p:nvCxnSpPr>
        <p:spPr>
          <a:xfrm>
            <a:off x="5671368" y="4991730"/>
            <a:ext cx="1000936" cy="88247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1" idx="3"/>
            <a:endCxn id="46" idx="1"/>
          </p:cNvCxnSpPr>
          <p:nvPr/>
        </p:nvCxnSpPr>
        <p:spPr>
          <a:xfrm>
            <a:off x="5671368" y="4991729"/>
            <a:ext cx="1000696" cy="136326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26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1" y="437445"/>
            <a:ext cx="9134053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3461684" y="2458669"/>
            <a:ext cx="1482189" cy="468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입출금 통장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61685" y="3507005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정기예금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845014" y="350972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예금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적금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461683" y="4553085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적금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B3392-145E-49D9-9E53-5D9B634F1EFE}"/>
              </a:ext>
            </a:extLst>
          </p:cNvPr>
          <p:cNvSpPr/>
          <p:nvPr/>
        </p:nvSpPr>
        <p:spPr>
          <a:xfrm>
            <a:off x="5608510" y="3474498"/>
            <a:ext cx="1100672" cy="411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9DC69E-7B9F-4BAA-9EDB-71299ED2E69A}"/>
              </a:ext>
            </a:extLst>
          </p:cNvPr>
          <p:cNvSpPr/>
          <p:nvPr/>
        </p:nvSpPr>
        <p:spPr>
          <a:xfrm>
            <a:off x="7248128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CAABB-F96F-40C8-942B-5B68ED1FEE92}"/>
              </a:ext>
            </a:extLst>
          </p:cNvPr>
          <p:cNvSpPr/>
          <p:nvPr/>
        </p:nvSpPr>
        <p:spPr>
          <a:xfrm>
            <a:off x="7248129" y="3484063"/>
            <a:ext cx="1907325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851C0-BB28-464F-8FB4-B71015DD7AA4}"/>
              </a:ext>
            </a:extLst>
          </p:cNvPr>
          <p:cNvSpPr/>
          <p:nvPr/>
        </p:nvSpPr>
        <p:spPr>
          <a:xfrm>
            <a:off x="8368862" y="4977306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35E394-A280-4F83-86E4-54F1CCD9E882}"/>
              </a:ext>
            </a:extLst>
          </p:cNvPr>
          <p:cNvSpPr/>
          <p:nvPr/>
        </p:nvSpPr>
        <p:spPr>
          <a:xfrm>
            <a:off x="9470546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86FF1A7-DF6D-4082-8455-021D34DC707F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3105015" y="2693146"/>
            <a:ext cx="356669" cy="99658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4CB6D8BC-BF9F-4095-8A62-CFEE642D551B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3105015" y="3687006"/>
            <a:ext cx="356671" cy="27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B915787-3C87-4F30-8137-DB566F6A2CBB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3105015" y="3689727"/>
            <a:ext cx="356669" cy="104335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5504D91A-525A-44E2-BD30-441A699EDDE7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>
            <a:off x="4943872" y="2693146"/>
            <a:ext cx="664638" cy="98723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5F8F53D9-06EB-4902-8537-4D44D83AF421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4943872" y="3680377"/>
            <a:ext cx="664639" cy="662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541B875-B881-4482-8F0C-17942ABAB7E7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4943870" y="3680377"/>
            <a:ext cx="664641" cy="105270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6" name="연결선: 꺾임 10275">
            <a:extLst>
              <a:ext uri="{FF2B5EF4-FFF2-40B4-BE49-F238E27FC236}">
                <a16:creationId xmlns:a16="http://schemas.microsoft.com/office/drawing/2014/main" id="{BAF82C3D-293A-4F1D-B26E-B441DCB1FCE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6709182" y="3680316"/>
            <a:ext cx="538946" cy="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0" name="연결선: 꺾임 10289">
            <a:extLst>
              <a:ext uri="{FF2B5EF4-FFF2-40B4-BE49-F238E27FC236}">
                <a16:creationId xmlns:a16="http://schemas.microsoft.com/office/drawing/2014/main" id="{15F9990A-BD01-4DD0-A8BE-4779C1B04BE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7365153" y="4140665"/>
            <a:ext cx="1100735" cy="5725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2" name="연결선: 꺾임 10291">
            <a:extLst>
              <a:ext uri="{FF2B5EF4-FFF2-40B4-BE49-F238E27FC236}">
                <a16:creationId xmlns:a16="http://schemas.microsoft.com/office/drawing/2014/main" id="{542025FE-5AA7-4B72-94E6-FDE89FA99BA1}"/>
              </a:ext>
            </a:extLst>
          </p:cNvPr>
          <p:cNvCxnSpPr>
            <a:cxnSpLocks/>
            <a:stCxn id="12" idx="3"/>
            <a:endCxn id="39" idx="1"/>
          </p:cNvCxnSpPr>
          <p:nvPr/>
        </p:nvCxnSpPr>
        <p:spPr>
          <a:xfrm>
            <a:off x="8010364" y="5260108"/>
            <a:ext cx="35849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4" name="연결선: 꺾임 10293">
            <a:extLst>
              <a:ext uri="{FF2B5EF4-FFF2-40B4-BE49-F238E27FC236}">
                <a16:creationId xmlns:a16="http://schemas.microsoft.com/office/drawing/2014/main" id="{1EEEC7DF-FFF5-4594-91F6-B2B405C8FD2D}"/>
              </a:ext>
            </a:extLst>
          </p:cNvPr>
          <p:cNvCxnSpPr>
            <a:cxnSpLocks/>
            <a:stCxn id="39" idx="3"/>
            <a:endCxn id="66" idx="1"/>
          </p:cNvCxnSpPr>
          <p:nvPr/>
        </p:nvCxnSpPr>
        <p:spPr>
          <a:xfrm flipV="1">
            <a:off x="9131098" y="5260108"/>
            <a:ext cx="33944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764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415480" y="476673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3495328" y="268543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신용대출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95328" y="43402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담보대출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88003" y="351110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604220-81CE-4D2F-BC9B-D072D46B0F09}"/>
              </a:ext>
            </a:extLst>
          </p:cNvPr>
          <p:cNvSpPr/>
          <p:nvPr/>
        </p:nvSpPr>
        <p:spPr>
          <a:xfrm>
            <a:off x="5608510" y="3474498"/>
            <a:ext cx="1100672" cy="411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1D4359-0062-42D2-A7D4-BBD5351597D9}"/>
              </a:ext>
            </a:extLst>
          </p:cNvPr>
          <p:cNvSpPr/>
          <p:nvPr/>
        </p:nvSpPr>
        <p:spPr>
          <a:xfrm>
            <a:off x="7248128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AA1C965-70EE-498F-8118-037E75E26116}"/>
              </a:ext>
            </a:extLst>
          </p:cNvPr>
          <p:cNvSpPr/>
          <p:nvPr/>
        </p:nvSpPr>
        <p:spPr>
          <a:xfrm>
            <a:off x="7248129" y="3484063"/>
            <a:ext cx="1907325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AAC6D1-7CDE-467A-A558-2585962DB363}"/>
              </a:ext>
            </a:extLst>
          </p:cNvPr>
          <p:cNvSpPr/>
          <p:nvPr/>
        </p:nvSpPr>
        <p:spPr>
          <a:xfrm>
            <a:off x="8368862" y="4977306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CA78152-1443-475C-AF1E-FD29F9C0B701}"/>
              </a:ext>
            </a:extLst>
          </p:cNvPr>
          <p:cNvSpPr/>
          <p:nvPr/>
        </p:nvSpPr>
        <p:spPr>
          <a:xfrm>
            <a:off x="9470546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B9B6398-4079-4EC9-B3B3-BB732C6919B2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 flipV="1">
            <a:off x="6709182" y="3680316"/>
            <a:ext cx="538946" cy="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83431C2-7F61-4FAF-8409-7633DCE878F5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5400000">
            <a:off x="7365153" y="4140665"/>
            <a:ext cx="1100735" cy="5725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D1548F8-98A9-4A84-A105-7CADE1410BE4}"/>
              </a:ext>
            </a:extLst>
          </p:cNvPr>
          <p:cNvCxnSpPr>
            <a:cxnSpLocks/>
            <a:stCxn id="76" idx="3"/>
            <a:endCxn id="78" idx="1"/>
          </p:cNvCxnSpPr>
          <p:nvPr/>
        </p:nvCxnSpPr>
        <p:spPr>
          <a:xfrm>
            <a:off x="8010364" y="5260108"/>
            <a:ext cx="35849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36F6D59B-50DC-4785-BE8D-4B1E8C645A06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 flipV="1">
            <a:off x="9131098" y="5260108"/>
            <a:ext cx="33944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2" name="연결선: 꺾임 10251">
            <a:extLst>
              <a:ext uri="{FF2B5EF4-FFF2-40B4-BE49-F238E27FC236}">
                <a16:creationId xmlns:a16="http://schemas.microsoft.com/office/drawing/2014/main" id="{AE562F55-8954-4E1C-BCA4-4AEFC4915483}"/>
              </a:ext>
            </a:extLst>
          </p:cNvPr>
          <p:cNvCxnSpPr>
            <a:stCxn id="26" idx="3"/>
            <a:endCxn id="24" idx="1"/>
          </p:cNvCxnSpPr>
          <p:nvPr/>
        </p:nvCxnSpPr>
        <p:spPr>
          <a:xfrm flipV="1">
            <a:off x="2848004" y="2865437"/>
            <a:ext cx="647325" cy="8256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" name="연결선: 꺾임 10253">
            <a:extLst>
              <a:ext uri="{FF2B5EF4-FFF2-40B4-BE49-F238E27FC236}">
                <a16:creationId xmlns:a16="http://schemas.microsoft.com/office/drawing/2014/main" id="{5FB0FC91-C7A6-4A35-95B7-39066965572B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2848004" y="3691102"/>
            <a:ext cx="647325" cy="82910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6" name="연결선: 꺾임 10255">
            <a:extLst>
              <a:ext uri="{FF2B5EF4-FFF2-40B4-BE49-F238E27FC236}">
                <a16:creationId xmlns:a16="http://schemas.microsoft.com/office/drawing/2014/main" id="{A6ADFEB4-098B-4F55-8FD4-EC0F7AC084A0}"/>
              </a:ext>
            </a:extLst>
          </p:cNvPr>
          <p:cNvCxnSpPr>
            <a:cxnSpLocks/>
            <a:stCxn id="24" idx="3"/>
            <a:endCxn id="75" idx="1"/>
          </p:cNvCxnSpPr>
          <p:nvPr/>
        </p:nvCxnSpPr>
        <p:spPr>
          <a:xfrm>
            <a:off x="4755328" y="2865438"/>
            <a:ext cx="853182" cy="81493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8" name="연결선: 꺾임 10257">
            <a:extLst>
              <a:ext uri="{FF2B5EF4-FFF2-40B4-BE49-F238E27FC236}">
                <a16:creationId xmlns:a16="http://schemas.microsoft.com/office/drawing/2014/main" id="{909D2172-8925-4D5A-B96E-60EFE42F4FE6}"/>
              </a:ext>
            </a:extLst>
          </p:cNvPr>
          <p:cNvCxnSpPr>
            <a:stCxn id="25" idx="3"/>
            <a:endCxn id="75" idx="1"/>
          </p:cNvCxnSpPr>
          <p:nvPr/>
        </p:nvCxnSpPr>
        <p:spPr>
          <a:xfrm flipV="1">
            <a:off x="4755328" y="3680376"/>
            <a:ext cx="853182" cy="83982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71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415480" y="476673"/>
            <a:ext cx="9144000" cy="5983111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1705492" y="3516569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펀드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8C453F-D406-4FF3-81D3-D7683E770E95}"/>
              </a:ext>
            </a:extLst>
          </p:cNvPr>
          <p:cNvSpPr/>
          <p:nvPr/>
        </p:nvSpPr>
        <p:spPr>
          <a:xfrm>
            <a:off x="3647728" y="282718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국내펀드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D7D85C-082C-45B1-9DBC-B4817032BC2E}"/>
              </a:ext>
            </a:extLst>
          </p:cNvPr>
          <p:cNvSpPr/>
          <p:nvPr/>
        </p:nvSpPr>
        <p:spPr>
          <a:xfrm>
            <a:off x="3647728" y="4238785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해외펀드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D8AEB86-65F7-47E5-AB51-CDA815CF3099}"/>
              </a:ext>
            </a:extLst>
          </p:cNvPr>
          <p:cNvSpPr/>
          <p:nvPr/>
        </p:nvSpPr>
        <p:spPr>
          <a:xfrm>
            <a:off x="5608510" y="3474498"/>
            <a:ext cx="1100672" cy="411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9905D6-D2AC-4D17-B0E6-374CACDAC315}"/>
              </a:ext>
            </a:extLst>
          </p:cNvPr>
          <p:cNvSpPr/>
          <p:nvPr/>
        </p:nvSpPr>
        <p:spPr>
          <a:xfrm>
            <a:off x="7248128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B0CCFB-AA0E-4D00-B29A-F60C554A6464}"/>
              </a:ext>
            </a:extLst>
          </p:cNvPr>
          <p:cNvSpPr/>
          <p:nvPr/>
        </p:nvSpPr>
        <p:spPr>
          <a:xfrm>
            <a:off x="7248129" y="3484063"/>
            <a:ext cx="1907325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1F6E13-2C64-4C96-82E8-11DDC29FEB94}"/>
              </a:ext>
            </a:extLst>
          </p:cNvPr>
          <p:cNvSpPr/>
          <p:nvPr/>
        </p:nvSpPr>
        <p:spPr>
          <a:xfrm>
            <a:off x="8368862" y="4977306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659D62-2FD4-4430-9E44-A537148CC065}"/>
              </a:ext>
            </a:extLst>
          </p:cNvPr>
          <p:cNvSpPr/>
          <p:nvPr/>
        </p:nvSpPr>
        <p:spPr>
          <a:xfrm>
            <a:off x="9470546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1CC6A732-42E3-463B-9B30-63FB0ACCFB5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6709182" y="3680316"/>
            <a:ext cx="538946" cy="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149F8BF-F026-43B6-8A22-B28C4DAB54B0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5400000">
            <a:off x="7365153" y="4140665"/>
            <a:ext cx="1100735" cy="5725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CE95A916-E973-4FBD-BA34-DA171C8C3B97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8010364" y="5260108"/>
            <a:ext cx="35849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5612C30-1677-4647-94A5-677CC8600584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9131098" y="5260108"/>
            <a:ext cx="33944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6FF22062-0E9B-479F-A042-C43C8A5442BE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2965492" y="3007189"/>
            <a:ext cx="682236" cy="68938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F6AB1D32-AA1B-480B-A1F7-0829B1EFF14C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2965492" y="3696569"/>
            <a:ext cx="682236" cy="72221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1EE8D95C-2C98-4A63-9BA0-5046A957C68C}"/>
              </a:ext>
            </a:extLst>
          </p:cNvPr>
          <p:cNvCxnSpPr>
            <a:cxnSpLocks/>
            <a:stCxn id="12" idx="3"/>
            <a:endCxn id="61" idx="1"/>
          </p:cNvCxnSpPr>
          <p:nvPr/>
        </p:nvCxnSpPr>
        <p:spPr>
          <a:xfrm>
            <a:off x="4907728" y="3007188"/>
            <a:ext cx="700782" cy="67318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05797E1-DF45-4ED9-9D84-8899E6AAF08C}"/>
              </a:ext>
            </a:extLst>
          </p:cNvPr>
          <p:cNvCxnSpPr>
            <a:stCxn id="13" idx="3"/>
            <a:endCxn id="61" idx="1"/>
          </p:cNvCxnSpPr>
          <p:nvPr/>
        </p:nvCxnSpPr>
        <p:spPr>
          <a:xfrm flipV="1">
            <a:off x="4907728" y="3680377"/>
            <a:ext cx="700782" cy="73840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52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986" y="1986410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351831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4200428" y="2172194"/>
            <a:ext cx="1944216" cy="75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151784" y="4172310"/>
            <a:ext cx="338487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공과금예약납부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991544" y="3156352"/>
            <a:ext cx="1260000" cy="5760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247110" y="2066211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납부내역 조회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70822" y="4793657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납부 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270822" y="3536236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납부번호 조회</a:t>
            </a:r>
          </a:p>
        </p:txBody>
      </p:sp>
      <p:cxnSp>
        <p:nvCxnSpPr>
          <p:cNvPr id="6" name="꺾인 연결선 5"/>
          <p:cNvCxnSpPr>
            <a:stCxn id="26" idx="3"/>
            <a:endCxn id="25" idx="1"/>
          </p:cNvCxnSpPr>
          <p:nvPr/>
        </p:nvCxnSpPr>
        <p:spPr>
          <a:xfrm>
            <a:off x="3251544" y="3444363"/>
            <a:ext cx="948884" cy="865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17" idx="1"/>
          </p:cNvCxnSpPr>
          <p:nvPr/>
        </p:nvCxnSpPr>
        <p:spPr>
          <a:xfrm flipV="1">
            <a:off x="7536660" y="3719389"/>
            <a:ext cx="734162" cy="6281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5" idx="3"/>
            <a:endCxn id="16" idx="1"/>
          </p:cNvCxnSpPr>
          <p:nvPr/>
        </p:nvCxnSpPr>
        <p:spPr>
          <a:xfrm>
            <a:off x="7536660" y="4466608"/>
            <a:ext cx="734162" cy="5102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flipV="1">
            <a:off x="6144644" y="2178472"/>
            <a:ext cx="2110726" cy="3684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262562" y="2712970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 납부 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152904" y="2811513"/>
            <a:ext cx="2117918" cy="1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24" idx="1"/>
          </p:cNvCxnSpPr>
          <p:nvPr/>
        </p:nvCxnSpPr>
        <p:spPr>
          <a:xfrm flipV="1">
            <a:off x="3244646" y="2549765"/>
            <a:ext cx="955782" cy="7980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37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986" y="1986410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35183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91544" y="3128242"/>
            <a:ext cx="1260000" cy="604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지로납부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77271" y="2372392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지로요금 납부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52507" y="3240780"/>
            <a:ext cx="2049518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전기요금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00109" y="4187871"/>
            <a:ext cx="223300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지로자동이체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29502" y="2392603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</a:t>
            </a:r>
            <a:r>
              <a:rPr lang="en-US" altLang="ko-KR" dirty="0">
                <a:solidFill>
                  <a:schemeClr val="tx1"/>
                </a:solidFill>
              </a:rPr>
              <a:t>(7</a:t>
            </a:r>
            <a:r>
              <a:rPr lang="ko-KR" altLang="en-US" dirty="0">
                <a:solidFill>
                  <a:schemeClr val="tx1"/>
                </a:solidFill>
              </a:rPr>
              <a:t>자리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cxnSp>
        <p:nvCxnSpPr>
          <p:cNvPr id="28" name="직선 화살표 연결선 27"/>
          <p:cNvCxnSpPr>
            <a:stCxn id="9" idx="3"/>
          </p:cNvCxnSpPr>
          <p:nvPr/>
        </p:nvCxnSpPr>
        <p:spPr>
          <a:xfrm>
            <a:off x="3251545" y="3430307"/>
            <a:ext cx="900963" cy="1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3"/>
            <a:endCxn id="13" idx="1"/>
          </p:cNvCxnSpPr>
          <p:nvPr/>
        </p:nvCxnSpPr>
        <p:spPr>
          <a:xfrm>
            <a:off x="6338270" y="2555546"/>
            <a:ext cx="1691233" cy="2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992183" y="3300404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cxnSp>
        <p:nvCxnSpPr>
          <p:cNvPr id="51" name="직선 화살표 연결선 50"/>
          <p:cNvCxnSpPr>
            <a:endCxn id="50" idx="1"/>
          </p:cNvCxnSpPr>
          <p:nvPr/>
        </p:nvCxnSpPr>
        <p:spPr>
          <a:xfrm>
            <a:off x="6214429" y="3472329"/>
            <a:ext cx="1777755" cy="11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493203" y="4130101"/>
            <a:ext cx="916871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45312" y="4138891"/>
            <a:ext cx="110619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정보입력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167764" y="4138891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endCxn id="54" idx="1"/>
          </p:cNvCxnSpPr>
          <p:nvPr/>
        </p:nvCxnSpPr>
        <p:spPr>
          <a:xfrm>
            <a:off x="6439363" y="4277250"/>
            <a:ext cx="305948" cy="8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endCxn id="10" idx="1"/>
          </p:cNvCxnSpPr>
          <p:nvPr/>
        </p:nvCxnSpPr>
        <p:spPr>
          <a:xfrm flipV="1">
            <a:off x="3266615" y="2555546"/>
            <a:ext cx="910656" cy="7549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endCxn id="12" idx="1"/>
          </p:cNvCxnSpPr>
          <p:nvPr/>
        </p:nvCxnSpPr>
        <p:spPr>
          <a:xfrm>
            <a:off x="3251545" y="3544787"/>
            <a:ext cx="948565" cy="937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3"/>
            <a:endCxn id="55" idx="1"/>
          </p:cNvCxnSpPr>
          <p:nvPr/>
        </p:nvCxnSpPr>
        <p:spPr>
          <a:xfrm>
            <a:off x="7851505" y="4286040"/>
            <a:ext cx="3162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9273957" y="4277250"/>
            <a:ext cx="2356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47323" y="4725246"/>
            <a:ext cx="1260120" cy="3552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3" name="꺾인 연결선 72"/>
          <p:cNvCxnSpPr>
            <a:stCxn id="12" idx="3"/>
            <a:endCxn id="72" idx="1"/>
          </p:cNvCxnSpPr>
          <p:nvPr/>
        </p:nvCxnSpPr>
        <p:spPr>
          <a:xfrm>
            <a:off x="6433115" y="4482170"/>
            <a:ext cx="414208" cy="4207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455332" y="4725245"/>
            <a:ext cx="1956755" cy="383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8107444" y="4933379"/>
            <a:ext cx="337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47323" y="5425099"/>
            <a:ext cx="1260120" cy="307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2" name="꺾인 연결선 91"/>
          <p:cNvCxnSpPr>
            <a:stCxn id="12" idx="2"/>
          </p:cNvCxnSpPr>
          <p:nvPr/>
        </p:nvCxnSpPr>
        <p:spPr>
          <a:xfrm rot="16200000" flipH="1">
            <a:off x="5697511" y="4395568"/>
            <a:ext cx="785278" cy="15470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71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986" y="1986410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284879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113540" y="2491784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환경개선 부담금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13538" y="3308895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세외수입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13539" y="4152407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상하수도 요금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329135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646884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329135" y="3347638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623349" y="3312520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329135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646884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14351" y="3256058"/>
            <a:ext cx="1260000" cy="453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</a:p>
        </p:txBody>
      </p:sp>
      <p:cxnSp>
        <p:nvCxnSpPr>
          <p:cNvPr id="4" name="꺾인 연결선 3"/>
          <p:cNvCxnSpPr/>
          <p:nvPr/>
        </p:nvCxnSpPr>
        <p:spPr>
          <a:xfrm flipV="1">
            <a:off x="3271543" y="2671784"/>
            <a:ext cx="845243" cy="675854"/>
          </a:xfrm>
          <a:prstGeom prst="bentConnector3">
            <a:avLst>
              <a:gd name="adj1" fmla="val 36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3271545" y="3686489"/>
            <a:ext cx="841996" cy="692002"/>
          </a:xfrm>
          <a:prstGeom prst="bentConnector3">
            <a:avLst>
              <a:gd name="adj1" fmla="val 36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3"/>
            <a:endCxn id="30" idx="1"/>
          </p:cNvCxnSpPr>
          <p:nvPr/>
        </p:nvCxnSpPr>
        <p:spPr>
          <a:xfrm>
            <a:off x="3274351" y="3483005"/>
            <a:ext cx="839186" cy="5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46" idx="1"/>
          </p:cNvCxnSpPr>
          <p:nvPr/>
        </p:nvCxnSpPr>
        <p:spPr>
          <a:xfrm>
            <a:off x="6089683" y="3488948"/>
            <a:ext cx="533666" cy="3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40" idx="1"/>
          </p:cNvCxnSpPr>
          <p:nvPr/>
        </p:nvCxnSpPr>
        <p:spPr>
          <a:xfrm>
            <a:off x="6089684" y="2671784"/>
            <a:ext cx="557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8" idx="1"/>
          </p:cNvCxnSpPr>
          <p:nvPr/>
        </p:nvCxnSpPr>
        <p:spPr>
          <a:xfrm flipV="1">
            <a:off x="7819005" y="2671784"/>
            <a:ext cx="510131" cy="2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45" idx="1"/>
          </p:cNvCxnSpPr>
          <p:nvPr/>
        </p:nvCxnSpPr>
        <p:spPr>
          <a:xfrm>
            <a:off x="7795469" y="3525806"/>
            <a:ext cx="533666" cy="1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8" idx="1"/>
          </p:cNvCxnSpPr>
          <p:nvPr/>
        </p:nvCxnSpPr>
        <p:spPr>
          <a:xfrm flipV="1">
            <a:off x="6079114" y="4332407"/>
            <a:ext cx="567771" cy="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1"/>
          </p:cNvCxnSpPr>
          <p:nvPr/>
        </p:nvCxnSpPr>
        <p:spPr>
          <a:xfrm>
            <a:off x="7819005" y="4328333"/>
            <a:ext cx="510131" cy="4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89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986" y="1986410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327338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991544" y="2747136"/>
            <a:ext cx="1260000" cy="484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77697" y="2204865"/>
            <a:ext cx="1094167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87572" y="1794740"/>
            <a:ext cx="1416856" cy="282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39600" y="2740990"/>
            <a:ext cx="912800" cy="255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140511" y="1786537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775748" y="4126765"/>
            <a:ext cx="109416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171269" y="4151052"/>
            <a:ext cx="1141362" cy="358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65809" y="1784188"/>
            <a:ext cx="1141362" cy="303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345450" y="4130104"/>
            <a:ext cx="16761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교통범칙금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455462" y="4823601"/>
            <a:ext cx="156610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검찰벌과금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65809" y="414912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171269" y="4882347"/>
            <a:ext cx="1141362" cy="327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471337" y="4884763"/>
            <a:ext cx="1141362" cy="297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9066846" y="2740991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392144" y="2718618"/>
            <a:ext cx="1141362" cy="300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66" name="직선 화살표 연결선 65"/>
          <p:cNvCxnSpPr>
            <a:endCxn id="55" idx="1"/>
          </p:cNvCxnSpPr>
          <p:nvPr/>
        </p:nvCxnSpPr>
        <p:spPr>
          <a:xfrm>
            <a:off x="6802645" y="1935714"/>
            <a:ext cx="663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52" idx="1"/>
          </p:cNvCxnSpPr>
          <p:nvPr/>
        </p:nvCxnSpPr>
        <p:spPr>
          <a:xfrm>
            <a:off x="8607171" y="1935713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1" idx="3"/>
            <a:endCxn id="62" idx="1"/>
          </p:cNvCxnSpPr>
          <p:nvPr/>
        </p:nvCxnSpPr>
        <p:spPr>
          <a:xfrm>
            <a:off x="6552400" y="2868971"/>
            <a:ext cx="83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8533506" y="2871469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3" idx="3"/>
            <a:endCxn id="56" idx="1"/>
          </p:cNvCxnSpPr>
          <p:nvPr/>
        </p:nvCxnSpPr>
        <p:spPr>
          <a:xfrm>
            <a:off x="4869914" y="4306766"/>
            <a:ext cx="475536" cy="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58" idx="1"/>
          </p:cNvCxnSpPr>
          <p:nvPr/>
        </p:nvCxnSpPr>
        <p:spPr>
          <a:xfrm>
            <a:off x="7021567" y="4329120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607171" y="4302140"/>
            <a:ext cx="591200" cy="7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49" idx="1"/>
          </p:cNvCxnSpPr>
          <p:nvPr/>
        </p:nvCxnSpPr>
        <p:spPr>
          <a:xfrm flipV="1">
            <a:off x="3251544" y="2391839"/>
            <a:ext cx="526152" cy="4771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4" idx="3"/>
            <a:endCxn id="53" idx="1"/>
          </p:cNvCxnSpPr>
          <p:nvPr/>
        </p:nvCxnSpPr>
        <p:spPr>
          <a:xfrm>
            <a:off x="3251545" y="2989565"/>
            <a:ext cx="524203" cy="13172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>
            <a:off x="4871866" y="4460463"/>
            <a:ext cx="589251" cy="5431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7021567" y="5003601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59" idx="1"/>
          </p:cNvCxnSpPr>
          <p:nvPr/>
        </p:nvCxnSpPr>
        <p:spPr>
          <a:xfrm>
            <a:off x="8618227" y="5045983"/>
            <a:ext cx="5530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flipV="1">
            <a:off x="4851731" y="1931767"/>
            <a:ext cx="558474" cy="3449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endCxn id="51" idx="1"/>
          </p:cNvCxnSpPr>
          <p:nvPr/>
        </p:nvCxnSpPr>
        <p:spPr>
          <a:xfrm>
            <a:off x="4869914" y="2509591"/>
            <a:ext cx="769686" cy="359381"/>
          </a:xfrm>
          <a:prstGeom prst="bentConnector3">
            <a:avLst>
              <a:gd name="adj1" fmla="val 330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7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1524000" y="320166"/>
            <a:ext cx="9144000" cy="6133171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411A10-2E34-453B-95EA-538F8E41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234" y="1655481"/>
            <a:ext cx="6579166" cy="2832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2209801" y="4627673"/>
            <a:ext cx="7961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 뱅킹의 사용량이 증가 하지만 국내 이용할 수 있는 인터넷은행은 카카오뱅크와 </a:t>
            </a:r>
            <a:r>
              <a:rPr lang="en-US" altLang="ko-KR" dirty="0"/>
              <a:t>k</a:t>
            </a:r>
            <a:r>
              <a:rPr lang="ko-KR" altLang="en-US" dirty="0"/>
              <a:t>뱅크 단 두개이며 제공되는 금융상품들이 많지 않다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팀이 개발하는 인터넷 뱅킹은 다양한 금융상품과 </a:t>
            </a:r>
            <a:r>
              <a:rPr lang="ko-KR" altLang="en-US" dirty="0" err="1"/>
              <a:t>뱅킹서비스를</a:t>
            </a:r>
            <a:r>
              <a:rPr lang="ko-KR" altLang="en-US" dirty="0"/>
              <a:t> 제공한다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https://www.hankookilbo.com/News/Read/201909101226020539</a:t>
            </a:r>
          </a:p>
        </p:txBody>
      </p:sp>
    </p:spTree>
    <p:extLst>
      <p:ext uri="{BB962C8B-B14F-4D97-AF65-F5344CB8AC3E}">
        <p14:creationId xmlns:p14="http://schemas.microsoft.com/office/powerpoint/2010/main" val="1757225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986" y="1986410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351831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4200428" y="2172194"/>
            <a:ext cx="1944216" cy="75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151784" y="4172310"/>
            <a:ext cx="338487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공과금예약납부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991544" y="3156352"/>
            <a:ext cx="1260000" cy="5760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247110" y="2066211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납부내역 조회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70822" y="4793657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납부 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270822" y="3536236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납부번호 조회</a:t>
            </a:r>
          </a:p>
        </p:txBody>
      </p:sp>
      <p:cxnSp>
        <p:nvCxnSpPr>
          <p:cNvPr id="6" name="꺾인 연결선 5"/>
          <p:cNvCxnSpPr>
            <a:stCxn id="26" idx="3"/>
            <a:endCxn id="25" idx="1"/>
          </p:cNvCxnSpPr>
          <p:nvPr/>
        </p:nvCxnSpPr>
        <p:spPr>
          <a:xfrm>
            <a:off x="3251544" y="3444363"/>
            <a:ext cx="948884" cy="865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17" idx="1"/>
          </p:cNvCxnSpPr>
          <p:nvPr/>
        </p:nvCxnSpPr>
        <p:spPr>
          <a:xfrm flipV="1">
            <a:off x="7536660" y="3719389"/>
            <a:ext cx="734162" cy="6281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5" idx="3"/>
            <a:endCxn id="16" idx="1"/>
          </p:cNvCxnSpPr>
          <p:nvPr/>
        </p:nvCxnSpPr>
        <p:spPr>
          <a:xfrm>
            <a:off x="7536660" y="4466608"/>
            <a:ext cx="734162" cy="5102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flipV="1">
            <a:off x="6144644" y="2178472"/>
            <a:ext cx="2110726" cy="3684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262562" y="2712970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 납부 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152904" y="2811513"/>
            <a:ext cx="2117918" cy="1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24" idx="1"/>
          </p:cNvCxnSpPr>
          <p:nvPr/>
        </p:nvCxnSpPr>
        <p:spPr>
          <a:xfrm flipV="1">
            <a:off x="3244646" y="2549765"/>
            <a:ext cx="955782" cy="7980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40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986" y="1986410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35183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91544" y="3128242"/>
            <a:ext cx="1260000" cy="604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지로납부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77271" y="2372392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지로요금 납부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52507" y="3240780"/>
            <a:ext cx="2049518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전기요금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00109" y="4187871"/>
            <a:ext cx="223300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지로자동이체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29502" y="2392603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</a:t>
            </a:r>
            <a:r>
              <a:rPr lang="en-US" altLang="ko-KR" dirty="0">
                <a:solidFill>
                  <a:schemeClr val="tx1"/>
                </a:solidFill>
              </a:rPr>
              <a:t>(7</a:t>
            </a:r>
            <a:r>
              <a:rPr lang="ko-KR" altLang="en-US" dirty="0">
                <a:solidFill>
                  <a:schemeClr val="tx1"/>
                </a:solidFill>
              </a:rPr>
              <a:t>자리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cxnSp>
        <p:nvCxnSpPr>
          <p:cNvPr id="28" name="직선 화살표 연결선 27"/>
          <p:cNvCxnSpPr>
            <a:stCxn id="9" idx="3"/>
          </p:cNvCxnSpPr>
          <p:nvPr/>
        </p:nvCxnSpPr>
        <p:spPr>
          <a:xfrm>
            <a:off x="3251545" y="3430307"/>
            <a:ext cx="900963" cy="1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3"/>
            <a:endCxn id="13" idx="1"/>
          </p:cNvCxnSpPr>
          <p:nvPr/>
        </p:nvCxnSpPr>
        <p:spPr>
          <a:xfrm>
            <a:off x="6338270" y="2555546"/>
            <a:ext cx="1691233" cy="2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992183" y="3300404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cxnSp>
        <p:nvCxnSpPr>
          <p:cNvPr id="51" name="직선 화살표 연결선 50"/>
          <p:cNvCxnSpPr>
            <a:endCxn id="50" idx="1"/>
          </p:cNvCxnSpPr>
          <p:nvPr/>
        </p:nvCxnSpPr>
        <p:spPr>
          <a:xfrm>
            <a:off x="6214429" y="3472329"/>
            <a:ext cx="1777755" cy="11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493203" y="4130101"/>
            <a:ext cx="916871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45312" y="4138891"/>
            <a:ext cx="110619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정보입력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167764" y="4138891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endCxn id="54" idx="1"/>
          </p:cNvCxnSpPr>
          <p:nvPr/>
        </p:nvCxnSpPr>
        <p:spPr>
          <a:xfrm>
            <a:off x="6439363" y="4277250"/>
            <a:ext cx="305948" cy="8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endCxn id="10" idx="1"/>
          </p:cNvCxnSpPr>
          <p:nvPr/>
        </p:nvCxnSpPr>
        <p:spPr>
          <a:xfrm flipV="1">
            <a:off x="3266615" y="2555546"/>
            <a:ext cx="910656" cy="7549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endCxn id="12" idx="1"/>
          </p:cNvCxnSpPr>
          <p:nvPr/>
        </p:nvCxnSpPr>
        <p:spPr>
          <a:xfrm>
            <a:off x="3251545" y="3544787"/>
            <a:ext cx="948565" cy="937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3"/>
            <a:endCxn id="55" idx="1"/>
          </p:cNvCxnSpPr>
          <p:nvPr/>
        </p:nvCxnSpPr>
        <p:spPr>
          <a:xfrm>
            <a:off x="7851505" y="4286040"/>
            <a:ext cx="3162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9273957" y="4277250"/>
            <a:ext cx="2356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47323" y="4725246"/>
            <a:ext cx="1260120" cy="3552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3" name="꺾인 연결선 72"/>
          <p:cNvCxnSpPr>
            <a:stCxn id="12" idx="3"/>
            <a:endCxn id="72" idx="1"/>
          </p:cNvCxnSpPr>
          <p:nvPr/>
        </p:nvCxnSpPr>
        <p:spPr>
          <a:xfrm>
            <a:off x="6433115" y="4482170"/>
            <a:ext cx="414208" cy="4207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455332" y="4725245"/>
            <a:ext cx="1956755" cy="383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8107444" y="4933379"/>
            <a:ext cx="337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47323" y="5425099"/>
            <a:ext cx="1260120" cy="307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2" name="꺾인 연결선 91"/>
          <p:cNvCxnSpPr>
            <a:stCxn id="12" idx="2"/>
          </p:cNvCxnSpPr>
          <p:nvPr/>
        </p:nvCxnSpPr>
        <p:spPr>
          <a:xfrm rot="16200000" flipH="1">
            <a:off x="5697511" y="4395568"/>
            <a:ext cx="785278" cy="15470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14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986" y="1986410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284879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113540" y="2491784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환경개선 부담금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13538" y="3308895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세외수입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13539" y="4152407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상하수도 요금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329135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646884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329135" y="3347638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623349" y="3312520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329135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646884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14351" y="3256058"/>
            <a:ext cx="1260000" cy="453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</a:p>
        </p:txBody>
      </p:sp>
      <p:cxnSp>
        <p:nvCxnSpPr>
          <p:cNvPr id="4" name="꺾인 연결선 3"/>
          <p:cNvCxnSpPr/>
          <p:nvPr/>
        </p:nvCxnSpPr>
        <p:spPr>
          <a:xfrm flipV="1">
            <a:off x="3271543" y="2671784"/>
            <a:ext cx="845243" cy="675854"/>
          </a:xfrm>
          <a:prstGeom prst="bentConnector3">
            <a:avLst>
              <a:gd name="adj1" fmla="val 36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3271545" y="3686489"/>
            <a:ext cx="841996" cy="692002"/>
          </a:xfrm>
          <a:prstGeom prst="bentConnector3">
            <a:avLst>
              <a:gd name="adj1" fmla="val 36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3"/>
            <a:endCxn id="30" idx="1"/>
          </p:cNvCxnSpPr>
          <p:nvPr/>
        </p:nvCxnSpPr>
        <p:spPr>
          <a:xfrm>
            <a:off x="3274351" y="3483005"/>
            <a:ext cx="839186" cy="5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46" idx="1"/>
          </p:cNvCxnSpPr>
          <p:nvPr/>
        </p:nvCxnSpPr>
        <p:spPr>
          <a:xfrm>
            <a:off x="6089683" y="3488948"/>
            <a:ext cx="533666" cy="3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40" idx="1"/>
          </p:cNvCxnSpPr>
          <p:nvPr/>
        </p:nvCxnSpPr>
        <p:spPr>
          <a:xfrm>
            <a:off x="6089684" y="2671784"/>
            <a:ext cx="557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8" idx="1"/>
          </p:cNvCxnSpPr>
          <p:nvPr/>
        </p:nvCxnSpPr>
        <p:spPr>
          <a:xfrm flipV="1">
            <a:off x="7819005" y="2671784"/>
            <a:ext cx="510131" cy="2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45" idx="1"/>
          </p:cNvCxnSpPr>
          <p:nvPr/>
        </p:nvCxnSpPr>
        <p:spPr>
          <a:xfrm>
            <a:off x="7795469" y="3525806"/>
            <a:ext cx="533666" cy="1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8" idx="1"/>
          </p:cNvCxnSpPr>
          <p:nvPr/>
        </p:nvCxnSpPr>
        <p:spPr>
          <a:xfrm flipV="1">
            <a:off x="6079114" y="4332407"/>
            <a:ext cx="567771" cy="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1"/>
          </p:cNvCxnSpPr>
          <p:nvPr/>
        </p:nvCxnSpPr>
        <p:spPr>
          <a:xfrm>
            <a:off x="7819005" y="4328333"/>
            <a:ext cx="510131" cy="4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31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986" y="1986410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327338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991544" y="2747136"/>
            <a:ext cx="1260000" cy="484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77697" y="2204865"/>
            <a:ext cx="1094167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87572" y="1794740"/>
            <a:ext cx="1416856" cy="282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39600" y="2740990"/>
            <a:ext cx="912800" cy="255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140511" y="1786537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775748" y="4126765"/>
            <a:ext cx="109416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171269" y="4151052"/>
            <a:ext cx="1141362" cy="358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65809" y="1784188"/>
            <a:ext cx="1141362" cy="303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345450" y="4130104"/>
            <a:ext cx="16761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교통범칙금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455462" y="4823601"/>
            <a:ext cx="156610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검찰벌과금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65809" y="414912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171269" y="4882347"/>
            <a:ext cx="1141362" cy="327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471337" y="4884763"/>
            <a:ext cx="1141362" cy="297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9066846" y="2740991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392144" y="2718618"/>
            <a:ext cx="1141362" cy="300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66" name="직선 화살표 연결선 65"/>
          <p:cNvCxnSpPr>
            <a:endCxn id="55" idx="1"/>
          </p:cNvCxnSpPr>
          <p:nvPr/>
        </p:nvCxnSpPr>
        <p:spPr>
          <a:xfrm>
            <a:off x="6802645" y="1935714"/>
            <a:ext cx="663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52" idx="1"/>
          </p:cNvCxnSpPr>
          <p:nvPr/>
        </p:nvCxnSpPr>
        <p:spPr>
          <a:xfrm>
            <a:off x="8607171" y="1935713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1" idx="3"/>
            <a:endCxn id="62" idx="1"/>
          </p:cNvCxnSpPr>
          <p:nvPr/>
        </p:nvCxnSpPr>
        <p:spPr>
          <a:xfrm>
            <a:off x="6552400" y="2868971"/>
            <a:ext cx="83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8533506" y="2871469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3" idx="3"/>
            <a:endCxn id="56" idx="1"/>
          </p:cNvCxnSpPr>
          <p:nvPr/>
        </p:nvCxnSpPr>
        <p:spPr>
          <a:xfrm>
            <a:off x="4869914" y="4306766"/>
            <a:ext cx="475536" cy="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58" idx="1"/>
          </p:cNvCxnSpPr>
          <p:nvPr/>
        </p:nvCxnSpPr>
        <p:spPr>
          <a:xfrm>
            <a:off x="7021567" y="4329120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607171" y="4302140"/>
            <a:ext cx="591200" cy="7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49" idx="1"/>
          </p:cNvCxnSpPr>
          <p:nvPr/>
        </p:nvCxnSpPr>
        <p:spPr>
          <a:xfrm flipV="1">
            <a:off x="3251544" y="2391839"/>
            <a:ext cx="526152" cy="4771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4" idx="3"/>
            <a:endCxn id="53" idx="1"/>
          </p:cNvCxnSpPr>
          <p:nvPr/>
        </p:nvCxnSpPr>
        <p:spPr>
          <a:xfrm>
            <a:off x="3251545" y="2989565"/>
            <a:ext cx="524203" cy="13172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>
            <a:off x="4871866" y="4460463"/>
            <a:ext cx="589251" cy="5431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7021567" y="5003601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59" idx="1"/>
          </p:cNvCxnSpPr>
          <p:nvPr/>
        </p:nvCxnSpPr>
        <p:spPr>
          <a:xfrm>
            <a:off x="8618227" y="5045983"/>
            <a:ext cx="5530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flipV="1">
            <a:off x="4851731" y="1931767"/>
            <a:ext cx="558474" cy="3449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endCxn id="51" idx="1"/>
          </p:cNvCxnSpPr>
          <p:nvPr/>
        </p:nvCxnSpPr>
        <p:spPr>
          <a:xfrm>
            <a:off x="4869914" y="2509591"/>
            <a:ext cx="769686" cy="359381"/>
          </a:xfrm>
          <a:prstGeom prst="bentConnector3">
            <a:avLst>
              <a:gd name="adj1" fmla="val 330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29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492078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47466" y="3528796"/>
            <a:ext cx="114136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04345" y="2520511"/>
            <a:ext cx="1382780" cy="598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60839" y="3576776"/>
            <a:ext cx="2381486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입금불능연락처 변경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660839" y="4929000"/>
            <a:ext cx="4511018" cy="535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은행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개인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신용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정보수집 이용 제공 동의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31904" y="263231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추가인증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81670" y="262990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정보변경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31436" y="2528860"/>
            <a:ext cx="1141362" cy="581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81202" y="263971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413328" y="342900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13328" y="3901855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80949" y="3432301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559658" y="5016841"/>
            <a:ext cx="146591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동의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cxnSp>
        <p:nvCxnSpPr>
          <p:cNvPr id="27" name="직선 화살표 연결선 26"/>
          <p:cNvCxnSpPr>
            <a:stCxn id="17" idx="3"/>
            <a:endCxn id="13" idx="1"/>
          </p:cNvCxnSpPr>
          <p:nvPr/>
        </p:nvCxnSpPr>
        <p:spPr>
          <a:xfrm flipV="1">
            <a:off x="5087126" y="2812313"/>
            <a:ext cx="144779" cy="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3"/>
            <a:endCxn id="15" idx="1"/>
          </p:cNvCxnSpPr>
          <p:nvPr/>
        </p:nvCxnSpPr>
        <p:spPr>
          <a:xfrm flipV="1">
            <a:off x="6373266" y="2809902"/>
            <a:ext cx="208404" cy="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5" idx="3"/>
            <a:endCxn id="16" idx="1"/>
          </p:cNvCxnSpPr>
          <p:nvPr/>
        </p:nvCxnSpPr>
        <p:spPr>
          <a:xfrm>
            <a:off x="7723032" y="2809902"/>
            <a:ext cx="208404" cy="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3"/>
            <a:endCxn id="19" idx="1"/>
          </p:cNvCxnSpPr>
          <p:nvPr/>
        </p:nvCxnSpPr>
        <p:spPr>
          <a:xfrm>
            <a:off x="9072798" y="2819717"/>
            <a:ext cx="208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0" idx="3"/>
            <a:endCxn id="22" idx="1"/>
          </p:cNvCxnSpPr>
          <p:nvPr/>
        </p:nvCxnSpPr>
        <p:spPr>
          <a:xfrm>
            <a:off x="7554691" y="3609001"/>
            <a:ext cx="426259" cy="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0" idx="3"/>
            <a:endCxn id="23" idx="1"/>
          </p:cNvCxnSpPr>
          <p:nvPr/>
        </p:nvCxnSpPr>
        <p:spPr>
          <a:xfrm>
            <a:off x="8171858" y="5196841"/>
            <a:ext cx="38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9" idx="3"/>
            <a:endCxn id="17" idx="1"/>
          </p:cNvCxnSpPr>
          <p:nvPr/>
        </p:nvCxnSpPr>
        <p:spPr>
          <a:xfrm flipV="1">
            <a:off x="2888829" y="2819718"/>
            <a:ext cx="815517" cy="1012925"/>
          </a:xfrm>
          <a:prstGeom prst="bentConnector3">
            <a:avLst>
              <a:gd name="adj1" fmla="val 47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9" idx="3"/>
            <a:endCxn id="10" idx="1"/>
          </p:cNvCxnSpPr>
          <p:nvPr/>
        </p:nvCxnSpPr>
        <p:spPr>
          <a:xfrm>
            <a:off x="2888829" y="3832643"/>
            <a:ext cx="772011" cy="1364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8" idx="3"/>
            <a:endCxn id="21" idx="1"/>
          </p:cNvCxnSpPr>
          <p:nvPr/>
        </p:nvCxnSpPr>
        <p:spPr>
          <a:xfrm>
            <a:off x="6042326" y="3828785"/>
            <a:ext cx="371003" cy="253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8" idx="3"/>
            <a:endCxn id="20" idx="1"/>
          </p:cNvCxnSpPr>
          <p:nvPr/>
        </p:nvCxnSpPr>
        <p:spPr>
          <a:xfrm flipV="1">
            <a:off x="6042326" y="3609000"/>
            <a:ext cx="371003" cy="219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9" idx="3"/>
            <a:endCxn id="18" idx="1"/>
          </p:cNvCxnSpPr>
          <p:nvPr/>
        </p:nvCxnSpPr>
        <p:spPr>
          <a:xfrm flipV="1">
            <a:off x="2888829" y="3828784"/>
            <a:ext cx="772011" cy="3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97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508768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36839" y="3447796"/>
            <a:ext cx="1306885" cy="67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인터넷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뱅킹 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75721" y="2379502"/>
            <a:ext cx="197874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마이메뉴</a:t>
            </a:r>
            <a:r>
              <a:rPr lang="ko-KR" altLang="en-US" dirty="0">
                <a:solidFill>
                  <a:schemeClr val="tx1"/>
                </a:solidFill>
              </a:rPr>
              <a:t> 편집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112771" y="314891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76016" y="314032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보안인증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575371" y="3141225"/>
            <a:ext cx="253369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장기 미사용 정지 해제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11642" y="2379570"/>
            <a:ext cx="197874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순서 변경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293947" y="3144116"/>
            <a:ext cx="128667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112771" y="394968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937285" y="3943302"/>
            <a:ext cx="198009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455216" y="3947095"/>
            <a:ext cx="128667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575720" y="3947095"/>
            <a:ext cx="17281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이체한도</a:t>
            </a:r>
            <a:r>
              <a:rPr lang="ko-KR" altLang="en-US" dirty="0">
                <a:solidFill>
                  <a:schemeClr val="tx1"/>
                </a:solidFill>
              </a:rPr>
              <a:t> 감액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75720" y="4857404"/>
            <a:ext cx="252283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741893" y="4581128"/>
            <a:ext cx="181364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신청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740509" y="5194590"/>
            <a:ext cx="181364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조회</a:t>
            </a:r>
          </a:p>
        </p:txBody>
      </p:sp>
      <p:cxnSp>
        <p:nvCxnSpPr>
          <p:cNvPr id="48" name="직선 화살표 연결선 47"/>
          <p:cNvCxnSpPr>
            <a:stCxn id="17" idx="3"/>
            <a:endCxn id="32" idx="1"/>
          </p:cNvCxnSpPr>
          <p:nvPr/>
        </p:nvCxnSpPr>
        <p:spPr>
          <a:xfrm>
            <a:off x="5554465" y="2559502"/>
            <a:ext cx="257176" cy="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1" idx="3"/>
            <a:endCxn id="33" idx="1"/>
          </p:cNvCxnSpPr>
          <p:nvPr/>
        </p:nvCxnSpPr>
        <p:spPr>
          <a:xfrm>
            <a:off x="6109069" y="3321226"/>
            <a:ext cx="184878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3" idx="3"/>
            <a:endCxn id="25" idx="1"/>
          </p:cNvCxnSpPr>
          <p:nvPr/>
        </p:nvCxnSpPr>
        <p:spPr>
          <a:xfrm flipV="1">
            <a:off x="7580624" y="3320324"/>
            <a:ext cx="195393" cy="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5" idx="3"/>
            <a:endCxn id="23" idx="1"/>
          </p:cNvCxnSpPr>
          <p:nvPr/>
        </p:nvCxnSpPr>
        <p:spPr>
          <a:xfrm>
            <a:off x="8917379" y="3320323"/>
            <a:ext cx="195393" cy="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0" idx="3"/>
            <a:endCxn id="39" idx="1"/>
          </p:cNvCxnSpPr>
          <p:nvPr/>
        </p:nvCxnSpPr>
        <p:spPr>
          <a:xfrm>
            <a:off x="5303912" y="4127095"/>
            <a:ext cx="15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39" idx="3"/>
            <a:endCxn id="38" idx="1"/>
          </p:cNvCxnSpPr>
          <p:nvPr/>
        </p:nvCxnSpPr>
        <p:spPr>
          <a:xfrm flipV="1">
            <a:off x="6741892" y="4123303"/>
            <a:ext cx="195392" cy="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8" idx="3"/>
            <a:endCxn id="37" idx="1"/>
          </p:cNvCxnSpPr>
          <p:nvPr/>
        </p:nvCxnSpPr>
        <p:spPr>
          <a:xfrm>
            <a:off x="8917377" y="4123302"/>
            <a:ext cx="195394" cy="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9" idx="3"/>
            <a:endCxn id="17" idx="1"/>
          </p:cNvCxnSpPr>
          <p:nvPr/>
        </p:nvCxnSpPr>
        <p:spPr>
          <a:xfrm flipV="1">
            <a:off x="3043724" y="2559503"/>
            <a:ext cx="531997" cy="1226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9" idx="3"/>
            <a:endCxn id="31" idx="1"/>
          </p:cNvCxnSpPr>
          <p:nvPr/>
        </p:nvCxnSpPr>
        <p:spPr>
          <a:xfrm flipV="1">
            <a:off x="3043723" y="3321225"/>
            <a:ext cx="531648" cy="464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9" idx="3"/>
            <a:endCxn id="40" idx="1"/>
          </p:cNvCxnSpPr>
          <p:nvPr/>
        </p:nvCxnSpPr>
        <p:spPr>
          <a:xfrm>
            <a:off x="3043724" y="3785549"/>
            <a:ext cx="531997" cy="341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9" idx="3"/>
            <a:endCxn id="41" idx="1"/>
          </p:cNvCxnSpPr>
          <p:nvPr/>
        </p:nvCxnSpPr>
        <p:spPr>
          <a:xfrm>
            <a:off x="3043724" y="3785550"/>
            <a:ext cx="531997" cy="1251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41" idx="3"/>
            <a:endCxn id="43" idx="1"/>
          </p:cNvCxnSpPr>
          <p:nvPr/>
        </p:nvCxnSpPr>
        <p:spPr>
          <a:xfrm flipV="1">
            <a:off x="6098554" y="4761128"/>
            <a:ext cx="643338" cy="276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44" idx="1"/>
          </p:cNvCxnSpPr>
          <p:nvPr/>
        </p:nvCxnSpPr>
        <p:spPr>
          <a:xfrm>
            <a:off x="6098554" y="5037404"/>
            <a:ext cx="641954" cy="3371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462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474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64362" y="353363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29502" y="2518567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출금계좌관리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011251" y="2218195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출금계좌</a:t>
            </a:r>
            <a:r>
              <a:rPr lang="ko-KR" altLang="en-US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011251" y="2802325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출금계좌</a:t>
            </a:r>
            <a:r>
              <a:rPr lang="ko-KR" altLang="en-US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629501" y="3510638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계좌비밀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번호관리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60462" y="3510638"/>
            <a:ext cx="1446791" cy="627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계좌비밀번호 변경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090866" y="3651731"/>
            <a:ext cx="118505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629501" y="4930868"/>
            <a:ext cx="168910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계좌순서변경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882468" y="4601181"/>
            <a:ext cx="126628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82468" y="5275122"/>
            <a:ext cx="126961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290919" y="3510638"/>
            <a:ext cx="1446791" cy="627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cxnSp>
        <p:nvCxnSpPr>
          <p:cNvPr id="49" name="직선 화살표 연결선 48"/>
          <p:cNvCxnSpPr>
            <a:stCxn id="28" idx="3"/>
            <a:endCxn id="35" idx="1"/>
          </p:cNvCxnSpPr>
          <p:nvPr/>
        </p:nvCxnSpPr>
        <p:spPr>
          <a:xfrm flipV="1">
            <a:off x="3132515" y="3825982"/>
            <a:ext cx="496987" cy="1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5" idx="3"/>
            <a:endCxn id="36" idx="1"/>
          </p:cNvCxnSpPr>
          <p:nvPr/>
        </p:nvCxnSpPr>
        <p:spPr>
          <a:xfrm flipV="1">
            <a:off x="5059561" y="3824580"/>
            <a:ext cx="400900" cy="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6" idx="3"/>
            <a:endCxn id="48" idx="1"/>
          </p:cNvCxnSpPr>
          <p:nvPr/>
        </p:nvCxnSpPr>
        <p:spPr>
          <a:xfrm>
            <a:off x="6907252" y="3824580"/>
            <a:ext cx="383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8" idx="3"/>
            <a:endCxn id="38" idx="1"/>
          </p:cNvCxnSpPr>
          <p:nvPr/>
        </p:nvCxnSpPr>
        <p:spPr>
          <a:xfrm>
            <a:off x="8737710" y="3824581"/>
            <a:ext cx="353157" cy="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8" idx="3"/>
            <a:endCxn id="29" idx="1"/>
          </p:cNvCxnSpPr>
          <p:nvPr/>
        </p:nvCxnSpPr>
        <p:spPr>
          <a:xfrm flipV="1">
            <a:off x="3132515" y="2698568"/>
            <a:ext cx="496987" cy="1138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28" idx="3"/>
            <a:endCxn id="39" idx="1"/>
          </p:cNvCxnSpPr>
          <p:nvPr/>
        </p:nvCxnSpPr>
        <p:spPr>
          <a:xfrm>
            <a:off x="3132515" y="3837480"/>
            <a:ext cx="496987" cy="1273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39" idx="3"/>
            <a:endCxn id="41" idx="1"/>
          </p:cNvCxnSpPr>
          <p:nvPr/>
        </p:nvCxnSpPr>
        <p:spPr>
          <a:xfrm>
            <a:off x="5318607" y="5110868"/>
            <a:ext cx="563860" cy="344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9" idx="3"/>
            <a:endCxn id="40" idx="1"/>
          </p:cNvCxnSpPr>
          <p:nvPr/>
        </p:nvCxnSpPr>
        <p:spPr>
          <a:xfrm flipV="1">
            <a:off x="5318607" y="4781182"/>
            <a:ext cx="563860" cy="32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29" idx="3"/>
            <a:endCxn id="30" idx="1"/>
          </p:cNvCxnSpPr>
          <p:nvPr/>
        </p:nvCxnSpPr>
        <p:spPr>
          <a:xfrm flipV="1">
            <a:off x="5421504" y="2398195"/>
            <a:ext cx="589746" cy="300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29" idx="3"/>
            <a:endCxn id="34" idx="1"/>
          </p:cNvCxnSpPr>
          <p:nvPr/>
        </p:nvCxnSpPr>
        <p:spPr>
          <a:xfrm>
            <a:off x="5421504" y="2698567"/>
            <a:ext cx="589746" cy="283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64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474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75520" y="353363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96794" y="2353119"/>
            <a:ext cx="1582974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자주 쓰는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입금계좌관리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14049" y="2484120"/>
            <a:ext cx="150993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586341" y="3650624"/>
            <a:ext cx="115764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796794" y="3509024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평생계좌전환서비스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253056" y="3509024"/>
            <a:ext cx="136034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32820" y="3644368"/>
            <a:ext cx="115764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796794" y="4701059"/>
            <a:ext cx="158297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계좌별명관리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741011" y="4701059"/>
            <a:ext cx="18007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계좌별명</a:t>
            </a:r>
            <a:r>
              <a:rPr lang="ko-KR" altLang="en-US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849362" y="4701059"/>
            <a:ext cx="127652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56" name="직선 화살표 연결선 55"/>
          <p:cNvCxnSpPr>
            <a:stCxn id="28" idx="3"/>
            <a:endCxn id="49" idx="1"/>
          </p:cNvCxnSpPr>
          <p:nvPr/>
        </p:nvCxnSpPr>
        <p:spPr>
          <a:xfrm flipV="1">
            <a:off x="3143672" y="3824368"/>
            <a:ext cx="653122" cy="1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7" idx="3"/>
            <a:endCxn id="32" idx="1"/>
          </p:cNvCxnSpPr>
          <p:nvPr/>
        </p:nvCxnSpPr>
        <p:spPr>
          <a:xfrm flipV="1">
            <a:off x="5379769" y="2664121"/>
            <a:ext cx="434281" cy="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9" idx="3"/>
            <a:endCxn id="48" idx="1"/>
          </p:cNvCxnSpPr>
          <p:nvPr/>
        </p:nvCxnSpPr>
        <p:spPr>
          <a:xfrm>
            <a:off x="5226855" y="3824368"/>
            <a:ext cx="359487" cy="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8" idx="3"/>
            <a:endCxn id="51" idx="1"/>
          </p:cNvCxnSpPr>
          <p:nvPr/>
        </p:nvCxnSpPr>
        <p:spPr>
          <a:xfrm flipV="1">
            <a:off x="6743984" y="3824368"/>
            <a:ext cx="509073" cy="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1" idx="3"/>
            <a:endCxn id="52" idx="1"/>
          </p:cNvCxnSpPr>
          <p:nvPr/>
        </p:nvCxnSpPr>
        <p:spPr>
          <a:xfrm>
            <a:off x="8613398" y="3824368"/>
            <a:ext cx="319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3" idx="3"/>
            <a:endCxn id="54" idx="1"/>
          </p:cNvCxnSpPr>
          <p:nvPr/>
        </p:nvCxnSpPr>
        <p:spPr>
          <a:xfrm>
            <a:off x="5379768" y="4881059"/>
            <a:ext cx="361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4" idx="3"/>
            <a:endCxn id="55" idx="1"/>
          </p:cNvCxnSpPr>
          <p:nvPr/>
        </p:nvCxnSpPr>
        <p:spPr>
          <a:xfrm>
            <a:off x="7541713" y="4881059"/>
            <a:ext cx="307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28" idx="3"/>
            <a:endCxn id="27" idx="1"/>
          </p:cNvCxnSpPr>
          <p:nvPr/>
        </p:nvCxnSpPr>
        <p:spPr>
          <a:xfrm flipV="1">
            <a:off x="3143672" y="2668464"/>
            <a:ext cx="653122" cy="1169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28" idx="3"/>
            <a:endCxn id="53" idx="1"/>
          </p:cNvCxnSpPr>
          <p:nvPr/>
        </p:nvCxnSpPr>
        <p:spPr>
          <a:xfrm>
            <a:off x="3143672" y="3837481"/>
            <a:ext cx="653122" cy="1043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739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48155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810412" y="4717212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발행 수표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27526" y="2469360"/>
            <a:ext cx="72831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OTP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76736" y="3468227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927525" y="4852556"/>
            <a:ext cx="144839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자기앞수표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31905" y="2136531"/>
            <a:ext cx="120200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조회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31905" y="2780968"/>
            <a:ext cx="120200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24983" y="2136531"/>
            <a:ext cx="13999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810412" y="4075919"/>
            <a:ext cx="12216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수표 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810412" y="5629193"/>
            <a:ext cx="12216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094029" y="4435919"/>
            <a:ext cx="10409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23" idx="3"/>
            <a:endCxn id="25" idx="1"/>
          </p:cNvCxnSpPr>
          <p:nvPr/>
        </p:nvCxnSpPr>
        <p:spPr>
          <a:xfrm>
            <a:off x="6433911" y="2316531"/>
            <a:ext cx="391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1" idx="3"/>
            <a:endCxn id="13" idx="1"/>
          </p:cNvCxnSpPr>
          <p:nvPr/>
        </p:nvCxnSpPr>
        <p:spPr>
          <a:xfrm>
            <a:off x="5375922" y="5032556"/>
            <a:ext cx="434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7" idx="3"/>
            <a:endCxn id="15" idx="1"/>
          </p:cNvCxnSpPr>
          <p:nvPr/>
        </p:nvCxnSpPr>
        <p:spPr>
          <a:xfrm flipV="1">
            <a:off x="3244889" y="2649361"/>
            <a:ext cx="682637" cy="1122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7" idx="3"/>
            <a:endCxn id="21" idx="1"/>
          </p:cNvCxnSpPr>
          <p:nvPr/>
        </p:nvCxnSpPr>
        <p:spPr>
          <a:xfrm>
            <a:off x="3244889" y="3772074"/>
            <a:ext cx="682637" cy="1260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5" idx="3"/>
            <a:endCxn id="23" idx="1"/>
          </p:cNvCxnSpPr>
          <p:nvPr/>
        </p:nvCxnSpPr>
        <p:spPr>
          <a:xfrm flipV="1">
            <a:off x="4655840" y="2316532"/>
            <a:ext cx="576064" cy="3328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5" idx="3"/>
            <a:endCxn id="24" idx="1"/>
          </p:cNvCxnSpPr>
          <p:nvPr/>
        </p:nvCxnSpPr>
        <p:spPr>
          <a:xfrm>
            <a:off x="4655840" y="2649360"/>
            <a:ext cx="576064" cy="311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26" idx="3"/>
            <a:endCxn id="29" idx="1"/>
          </p:cNvCxnSpPr>
          <p:nvPr/>
        </p:nvCxnSpPr>
        <p:spPr>
          <a:xfrm>
            <a:off x="7032105" y="4255919"/>
            <a:ext cx="1061925" cy="36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3" idx="3"/>
            <a:endCxn id="29" idx="1"/>
          </p:cNvCxnSpPr>
          <p:nvPr/>
        </p:nvCxnSpPr>
        <p:spPr>
          <a:xfrm flipV="1">
            <a:off x="7240473" y="4615920"/>
            <a:ext cx="853557" cy="416637"/>
          </a:xfrm>
          <a:prstGeom prst="bentConnector3">
            <a:avLst>
              <a:gd name="adj1" fmla="val 37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21" idx="3"/>
            <a:endCxn id="26" idx="1"/>
          </p:cNvCxnSpPr>
          <p:nvPr/>
        </p:nvCxnSpPr>
        <p:spPr>
          <a:xfrm flipV="1">
            <a:off x="5375922" y="4255920"/>
            <a:ext cx="434491" cy="776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1" idx="3"/>
            <a:endCxn id="28" idx="1"/>
          </p:cNvCxnSpPr>
          <p:nvPr/>
        </p:nvCxnSpPr>
        <p:spPr>
          <a:xfrm>
            <a:off x="5375922" y="5032557"/>
            <a:ext cx="434491" cy="776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81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2112" y="1772817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17912" y="3528591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1473200" y="476672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5375920" y="2683938"/>
            <a:ext cx="1661840" cy="393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OTP </a:t>
            </a:r>
            <a:r>
              <a:rPr lang="ko-KR" altLang="en-US" sz="1600" dirty="0">
                <a:solidFill>
                  <a:schemeClr val="tx1"/>
                </a:solidFill>
              </a:rPr>
              <a:t>인증센터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35436" y="1628047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인증센터</a:t>
            </a:r>
          </a:p>
        </p:txBody>
      </p:sp>
      <p:cxnSp>
        <p:nvCxnSpPr>
          <p:cNvPr id="36" name="꺾인 연결선 35"/>
          <p:cNvCxnSpPr>
            <a:stCxn id="11" idx="3"/>
            <a:endCxn id="32" idx="1"/>
          </p:cNvCxnSpPr>
          <p:nvPr/>
        </p:nvCxnSpPr>
        <p:spPr>
          <a:xfrm flipV="1">
            <a:off x="7037761" y="2024824"/>
            <a:ext cx="1182341" cy="85605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220101" y="184482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안내</a:t>
            </a:r>
          </a:p>
        </p:txBody>
      </p:sp>
      <p:cxnSp>
        <p:nvCxnSpPr>
          <p:cNvPr id="35" name="꺾인 연결선 34"/>
          <p:cNvCxnSpPr>
            <a:stCxn id="11" idx="3"/>
            <a:endCxn id="37" idx="1"/>
          </p:cNvCxnSpPr>
          <p:nvPr/>
        </p:nvCxnSpPr>
        <p:spPr>
          <a:xfrm flipV="1">
            <a:off x="7037761" y="2512108"/>
            <a:ext cx="1182341" cy="368774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220101" y="2332108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cxnSp>
        <p:nvCxnSpPr>
          <p:cNvPr id="39" name="꺾인 연결선 38"/>
          <p:cNvCxnSpPr>
            <a:stCxn id="11" idx="3"/>
            <a:endCxn id="40" idx="1"/>
          </p:cNvCxnSpPr>
          <p:nvPr/>
        </p:nvCxnSpPr>
        <p:spPr>
          <a:xfrm>
            <a:off x="7037760" y="2880883"/>
            <a:ext cx="1182340" cy="196943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220100" y="2897825"/>
            <a:ext cx="144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발급신청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20099" y="3545897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44" name="꺾인 연결선 43"/>
          <p:cNvCxnSpPr>
            <a:stCxn id="11" idx="3"/>
            <a:endCxn id="43" idx="1"/>
          </p:cNvCxnSpPr>
          <p:nvPr/>
        </p:nvCxnSpPr>
        <p:spPr>
          <a:xfrm>
            <a:off x="7037761" y="2880883"/>
            <a:ext cx="1182339" cy="84501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295800" y="4687810"/>
            <a:ext cx="1152128" cy="397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보안센터</a:t>
            </a:r>
          </a:p>
        </p:txBody>
      </p:sp>
      <p:cxnSp>
        <p:nvCxnSpPr>
          <p:cNvPr id="55" name="꺾인 연결선 54"/>
          <p:cNvCxnSpPr>
            <a:stCxn id="52" idx="3"/>
            <a:endCxn id="64" idx="1"/>
          </p:cNvCxnSpPr>
          <p:nvPr/>
        </p:nvCxnSpPr>
        <p:spPr>
          <a:xfrm>
            <a:off x="5447928" y="4886538"/>
            <a:ext cx="504056" cy="8061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824192" y="5517272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해외</a:t>
            </a:r>
            <a:r>
              <a:rPr lang="en-US" altLang="ko-KR" sz="1400" dirty="0">
                <a:solidFill>
                  <a:schemeClr val="tx1"/>
                </a:solidFill>
              </a:rPr>
              <a:t>IP</a:t>
            </a:r>
            <a:r>
              <a:rPr lang="ko-KR" altLang="en-US" sz="1400" dirty="0">
                <a:solidFill>
                  <a:schemeClr val="tx1"/>
                </a:solidFill>
              </a:rPr>
              <a:t>차단 서비스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832576" y="5085264"/>
            <a:ext cx="243988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안심이체계좌 등록 서비스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840960" y="6021328"/>
            <a:ext cx="19274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지연이체 서비스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951984" y="5551182"/>
            <a:ext cx="1116832" cy="282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</a:p>
        </p:txBody>
      </p:sp>
      <p:cxnSp>
        <p:nvCxnSpPr>
          <p:cNvPr id="66" name="꺾인 연결선 65"/>
          <p:cNvCxnSpPr>
            <a:stCxn id="64" idx="3"/>
            <a:endCxn id="62" idx="1"/>
          </p:cNvCxnSpPr>
          <p:nvPr/>
        </p:nvCxnSpPr>
        <p:spPr>
          <a:xfrm>
            <a:off x="7068816" y="5692654"/>
            <a:ext cx="772144" cy="50867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4" idx="3"/>
            <a:endCxn id="60" idx="1"/>
          </p:cNvCxnSpPr>
          <p:nvPr/>
        </p:nvCxnSpPr>
        <p:spPr>
          <a:xfrm>
            <a:off x="7068816" y="5692654"/>
            <a:ext cx="755376" cy="461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4" idx="3"/>
            <a:endCxn id="61" idx="1"/>
          </p:cNvCxnSpPr>
          <p:nvPr/>
        </p:nvCxnSpPr>
        <p:spPr>
          <a:xfrm flipV="1">
            <a:off x="7068816" y="5265264"/>
            <a:ext cx="763760" cy="42739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086672" y="4669828"/>
            <a:ext cx="1855404" cy="3009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관리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096000" y="4016646"/>
            <a:ext cx="1703004" cy="3904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 게시판</a:t>
            </a:r>
          </a:p>
        </p:txBody>
      </p:sp>
      <p:cxnSp>
        <p:nvCxnSpPr>
          <p:cNvPr id="84" name="꺾인 연결선 83"/>
          <p:cNvCxnSpPr>
            <a:stCxn id="52" idx="3"/>
            <a:endCxn id="83" idx="1"/>
          </p:cNvCxnSpPr>
          <p:nvPr/>
        </p:nvCxnSpPr>
        <p:spPr>
          <a:xfrm flipV="1">
            <a:off x="5447928" y="4211847"/>
            <a:ext cx="648072" cy="67469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52" idx="3"/>
            <a:endCxn id="82" idx="1"/>
          </p:cNvCxnSpPr>
          <p:nvPr/>
        </p:nvCxnSpPr>
        <p:spPr>
          <a:xfrm flipV="1">
            <a:off x="5447928" y="4820291"/>
            <a:ext cx="638744" cy="6624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698974" y="3754742"/>
            <a:ext cx="1118952" cy="393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인증센터</a:t>
            </a:r>
          </a:p>
        </p:txBody>
      </p:sp>
      <p:cxnSp>
        <p:nvCxnSpPr>
          <p:cNvPr id="95" name="꺾인 연결선 94"/>
          <p:cNvCxnSpPr>
            <a:stCxn id="93" idx="3"/>
            <a:endCxn id="11" idx="1"/>
          </p:cNvCxnSpPr>
          <p:nvPr/>
        </p:nvCxnSpPr>
        <p:spPr>
          <a:xfrm flipV="1">
            <a:off x="3817926" y="2880882"/>
            <a:ext cx="1557994" cy="107080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3" idx="3"/>
            <a:endCxn id="52" idx="1"/>
          </p:cNvCxnSpPr>
          <p:nvPr/>
        </p:nvCxnSpPr>
        <p:spPr>
          <a:xfrm>
            <a:off x="3817926" y="3951687"/>
            <a:ext cx="477874" cy="93485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5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034" y="2600808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2209800" y="2130426"/>
            <a:ext cx="489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뛰어난 이자수익</a:t>
            </a:r>
            <a:r>
              <a:rPr lang="en-US" altLang="ko-KR" dirty="0"/>
              <a:t>(</a:t>
            </a:r>
            <a:r>
              <a:rPr lang="ko-KR" altLang="en-US" dirty="0"/>
              <a:t>특히 수수료 수익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우수한 자산 건전성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고객의 높은 서비스 만족도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5E127C-DF3F-4664-BA42-A06EE108E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969917"/>
            <a:ext cx="1828804" cy="152095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53933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2160240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70511" y="2746675"/>
            <a:ext cx="1342887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72230" y="2264136"/>
            <a:ext cx="171956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이용기기등록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764691" y="2881663"/>
            <a:ext cx="1757468" cy="649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등록기기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72855" y="3734538"/>
            <a:ext cx="1749304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이용등록기기 해제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70510" y="4653136"/>
            <a:ext cx="1107256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신입급</a:t>
            </a:r>
            <a:r>
              <a:rPr lang="ko-KR" altLang="en-US" dirty="0">
                <a:solidFill>
                  <a:schemeClr val="tx1"/>
                </a:solidFill>
              </a:rPr>
              <a:t> 계좌지정서비스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772855" y="4653136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서비스안내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772855" y="5208897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946010" y="265936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별명선정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83498" y="2641751"/>
            <a:ext cx="1224384" cy="3776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보안인증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31733" y="265301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등록완료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946010" y="3806058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22973" y="3643842"/>
            <a:ext cx="1224384" cy="68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26808" y="3806058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46010" y="4984250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40361" y="4812599"/>
            <a:ext cx="1206996" cy="6946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808" y="4979915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32DB5B1D-CDCE-4F5B-86A0-91B6589B3B3F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113398" y="2444137"/>
            <a:ext cx="658833" cy="770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0236963-FCC8-48B0-8639-86F9D405F7D5}"/>
              </a:ext>
            </a:extLst>
          </p:cNvPr>
          <p:cNvCxnSpPr>
            <a:stCxn id="9" idx="3"/>
            <a:endCxn id="18" idx="1"/>
          </p:cNvCxnSpPr>
          <p:nvPr/>
        </p:nvCxnSpPr>
        <p:spPr>
          <a:xfrm flipV="1">
            <a:off x="3113397" y="3206275"/>
            <a:ext cx="651294" cy="8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7349A77-31CB-4B4D-9C70-DF4F3C41244B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3113397" y="3214708"/>
            <a:ext cx="659458" cy="771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4" name="연결선: 꺾임 10243">
            <a:extLst>
              <a:ext uri="{FF2B5EF4-FFF2-40B4-BE49-F238E27FC236}">
                <a16:creationId xmlns:a16="http://schemas.microsoft.com/office/drawing/2014/main" id="{C700F648-377E-4467-8175-6BA835AA5917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5491790" y="2444137"/>
            <a:ext cx="454220" cy="395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6" name="연결선: 꺾임 10245">
            <a:extLst>
              <a:ext uri="{FF2B5EF4-FFF2-40B4-BE49-F238E27FC236}">
                <a16:creationId xmlns:a16="http://schemas.microsoft.com/office/drawing/2014/main" id="{2BD591A7-9D22-404E-BFE5-798B1AC7BA96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5522160" y="2839367"/>
            <a:ext cx="423851" cy="366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8" name="연결선: 꺾임 10247">
            <a:extLst>
              <a:ext uri="{FF2B5EF4-FFF2-40B4-BE49-F238E27FC236}">
                <a16:creationId xmlns:a16="http://schemas.microsoft.com/office/drawing/2014/main" id="{86FF973F-5B0F-47CB-A501-F3BD5361DE5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170394" y="2830559"/>
            <a:ext cx="413104" cy="8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0" name="연결선: 꺾임 10249">
            <a:extLst>
              <a:ext uri="{FF2B5EF4-FFF2-40B4-BE49-F238E27FC236}">
                <a16:creationId xmlns:a16="http://schemas.microsoft.com/office/drawing/2014/main" id="{4B34CCF4-9F54-47C4-A665-A92CD08C06E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807883" y="2830559"/>
            <a:ext cx="423851" cy="2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1" name="연결선: 꺾임 10270">
            <a:extLst>
              <a:ext uri="{FF2B5EF4-FFF2-40B4-BE49-F238E27FC236}">
                <a16:creationId xmlns:a16="http://schemas.microsoft.com/office/drawing/2014/main" id="{E1B9CC5C-9A20-4397-9FAF-3632417BB9B6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5522160" y="3986058"/>
            <a:ext cx="423851" cy="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3" name="연결선: 꺾임 10272">
            <a:extLst>
              <a:ext uri="{FF2B5EF4-FFF2-40B4-BE49-F238E27FC236}">
                <a16:creationId xmlns:a16="http://schemas.microsoft.com/office/drawing/2014/main" id="{4F54814F-2F54-4702-B658-8DDB3B0CF58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170395" y="3986058"/>
            <a:ext cx="352579" cy="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5" name="연결선: 꺾임 10274">
            <a:extLst>
              <a:ext uri="{FF2B5EF4-FFF2-40B4-BE49-F238E27FC236}">
                <a16:creationId xmlns:a16="http://schemas.microsoft.com/office/drawing/2014/main" id="{0CD83315-A518-4EDC-A632-A9A350F9021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8747358" y="3986058"/>
            <a:ext cx="479451" cy="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8" name="연결선: 꺾임 10287">
            <a:extLst>
              <a:ext uri="{FF2B5EF4-FFF2-40B4-BE49-F238E27FC236}">
                <a16:creationId xmlns:a16="http://schemas.microsoft.com/office/drawing/2014/main" id="{D1A25D81-997E-40AC-BAF5-5DAFC728F9BF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2877767" y="4887152"/>
            <a:ext cx="895089" cy="23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0" name="연결선: 꺾임 10289">
            <a:extLst>
              <a:ext uri="{FF2B5EF4-FFF2-40B4-BE49-F238E27FC236}">
                <a16:creationId xmlns:a16="http://schemas.microsoft.com/office/drawing/2014/main" id="{D6E152E8-A5E0-4224-A409-8F9A4038662E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2877767" y="5121169"/>
            <a:ext cx="895089" cy="321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2" name="연결선: 꺾임 10291">
            <a:extLst>
              <a:ext uri="{FF2B5EF4-FFF2-40B4-BE49-F238E27FC236}">
                <a16:creationId xmlns:a16="http://schemas.microsoft.com/office/drawing/2014/main" id="{83ECD838-A93A-4842-B663-F1C9EBD00930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5522160" y="4887152"/>
            <a:ext cx="423851" cy="277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4" name="연결선: 꺾임 10293">
            <a:extLst>
              <a:ext uri="{FF2B5EF4-FFF2-40B4-BE49-F238E27FC236}">
                <a16:creationId xmlns:a16="http://schemas.microsoft.com/office/drawing/2014/main" id="{A9A99CE7-F60F-423C-862D-DB3DC74E489E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 flipV="1">
            <a:off x="5522160" y="5164251"/>
            <a:ext cx="423851" cy="278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6" name="연결선: 꺾임 10295">
            <a:extLst>
              <a:ext uri="{FF2B5EF4-FFF2-40B4-BE49-F238E27FC236}">
                <a16:creationId xmlns:a16="http://schemas.microsoft.com/office/drawing/2014/main" id="{AAF6B2FE-773E-4AB9-801A-B5CA934D0F4E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7170395" y="5159916"/>
            <a:ext cx="369967" cy="4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8" name="연결선: 꺾임 10297">
            <a:extLst>
              <a:ext uri="{FF2B5EF4-FFF2-40B4-BE49-F238E27FC236}">
                <a16:creationId xmlns:a16="http://schemas.microsoft.com/office/drawing/2014/main" id="{5A550680-EE30-4307-B4EA-2DB57EDA351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8747358" y="5159915"/>
            <a:ext cx="47945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039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494234" y="641527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64902" y="2621999"/>
            <a:ext cx="1872208" cy="79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지연이체서비스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90776" y="2441999"/>
            <a:ext cx="21602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서비스안내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02484" y="3129066"/>
            <a:ext cx="214853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506148" y="2838003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521675" y="3573712"/>
            <a:ext cx="1224384" cy="7518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506148" y="5000946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671122" y="2701854"/>
            <a:ext cx="1224384" cy="6417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유의사항 확인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1A11FFC-B3E9-4B72-8DAB-9EB0B349AD75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3537110" y="2621999"/>
            <a:ext cx="253666" cy="396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81DDFD7-1929-47FD-A793-E0885E78D15C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3537110" y="3018004"/>
            <a:ext cx="265374" cy="3630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B398DE9-13D5-4385-8889-9AD90B33DBCE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951016" y="2622000"/>
            <a:ext cx="720106" cy="400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A50EBC6-F9A8-4B27-8620-8138771A3C0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5951016" y="3022706"/>
            <a:ext cx="720106" cy="35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6E04CAE-1B04-4194-B39D-425A1E13A6E0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7895506" y="3018004"/>
            <a:ext cx="610642" cy="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3171E34-8382-49D2-A5EF-656B2BD3372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8938249" y="3378094"/>
            <a:ext cx="375708" cy="15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16B5FE3-10CF-405C-957B-6978DFC1135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8788401" y="4655481"/>
            <a:ext cx="675406" cy="15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541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395077" y="416929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800200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34013" y="3282957"/>
            <a:ext cx="146851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보안차단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알림 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91744" y="2400250"/>
            <a:ext cx="1987028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 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차단 신청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22520" y="3474446"/>
            <a:ext cx="193547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예외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17522" y="4509662"/>
            <a:ext cx="1961250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로그인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1875" y="3911770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93242" y="3016274"/>
            <a:ext cx="1707851" cy="504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정보조회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464822" y="3408484"/>
            <a:ext cx="1446212" cy="504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 및 인증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464822" y="4833678"/>
            <a:ext cx="144621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DBA74353-F071-498C-861F-6473FE948753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102528" y="2652259"/>
            <a:ext cx="689217" cy="1098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15DDDB6-495D-488B-A295-60DED1BFEB8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3102528" y="3726455"/>
            <a:ext cx="719993" cy="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62F37A7-21CF-4360-A57A-F37FE8A9947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3102528" y="3750990"/>
            <a:ext cx="714995" cy="1010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F1441E5-81F2-42F0-A418-7A14FEF2231F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5778773" y="2652259"/>
            <a:ext cx="414469" cy="616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8D4AC8B-156D-4923-B7C8-E9D61D51AE9C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 flipV="1">
            <a:off x="5757993" y="3268282"/>
            <a:ext cx="435249" cy="458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82C3D01-5E77-49CE-AD2D-5A5D0D5BE68D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5778773" y="3268282"/>
            <a:ext cx="414469" cy="1493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1" name="연결선: 꺾임 10240">
            <a:extLst>
              <a:ext uri="{FF2B5EF4-FFF2-40B4-BE49-F238E27FC236}">
                <a16:creationId xmlns:a16="http://schemas.microsoft.com/office/drawing/2014/main" id="{0CCF7DDF-DD9C-4D70-8B7D-8EFA4480B859}"/>
              </a:ext>
            </a:extLst>
          </p:cNvPr>
          <p:cNvCxnSpPr>
            <a:stCxn id="18" idx="3"/>
            <a:endCxn id="10" idx="1"/>
          </p:cNvCxnSpPr>
          <p:nvPr/>
        </p:nvCxnSpPr>
        <p:spPr>
          <a:xfrm>
            <a:off x="5757993" y="3726454"/>
            <a:ext cx="453883" cy="437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2" name="연결선: 꺾임 10251">
            <a:extLst>
              <a:ext uri="{FF2B5EF4-FFF2-40B4-BE49-F238E27FC236}">
                <a16:creationId xmlns:a16="http://schemas.microsoft.com/office/drawing/2014/main" id="{72D9D09E-B02D-4ED9-B8C8-DB079CD7851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901092" y="3268281"/>
            <a:ext cx="563730" cy="392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" name="연결선: 꺾임 10253">
            <a:extLst>
              <a:ext uri="{FF2B5EF4-FFF2-40B4-BE49-F238E27FC236}">
                <a16:creationId xmlns:a16="http://schemas.microsoft.com/office/drawing/2014/main" id="{87B34410-774C-4CD3-8B93-B6ACDDAEEBE3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919728" y="3660492"/>
            <a:ext cx="545095" cy="503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6" name="연결선: 꺾임 10255">
            <a:extLst>
              <a:ext uri="{FF2B5EF4-FFF2-40B4-BE49-F238E27FC236}">
                <a16:creationId xmlns:a16="http://schemas.microsoft.com/office/drawing/2014/main" id="{6D48DEA2-EFBB-420D-9789-DE2329051F3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8727338" y="4373088"/>
            <a:ext cx="92118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9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10000" y="3960639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1473200" y="476672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575720" y="3813509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35436" y="1628047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고객 센터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224104" y="5054753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신고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995405" y="2706168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고객상담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723176" y="2332628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04116" y="3098946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QNA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1" idx="3"/>
            <a:endCxn id="54" idx="1"/>
          </p:cNvCxnSpPr>
          <p:nvPr/>
        </p:nvCxnSpPr>
        <p:spPr>
          <a:xfrm flipV="1">
            <a:off x="5095305" y="2965093"/>
            <a:ext cx="900101" cy="11313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4" idx="3"/>
            <a:endCxn id="56" idx="1"/>
          </p:cNvCxnSpPr>
          <p:nvPr/>
        </p:nvCxnSpPr>
        <p:spPr>
          <a:xfrm flipV="1">
            <a:off x="7221774" y="2591552"/>
            <a:ext cx="1501403" cy="37354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4" idx="3"/>
            <a:endCxn id="57" idx="1"/>
          </p:cNvCxnSpPr>
          <p:nvPr/>
        </p:nvCxnSpPr>
        <p:spPr>
          <a:xfrm>
            <a:off x="7221774" y="2965092"/>
            <a:ext cx="1482343" cy="39277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3"/>
            <a:endCxn id="53" idx="1"/>
          </p:cNvCxnSpPr>
          <p:nvPr/>
        </p:nvCxnSpPr>
        <p:spPr>
          <a:xfrm>
            <a:off x="5095304" y="4096453"/>
            <a:ext cx="1128800" cy="1217224"/>
          </a:xfrm>
          <a:prstGeom prst="bentConnector3">
            <a:avLst>
              <a:gd name="adj1" fmla="val 4099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186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1524000" y="48155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991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관리자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53402" y="3284397"/>
            <a:ext cx="158173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금융거래제한 리스트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61805" y="2036336"/>
            <a:ext cx="1160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금융상품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11016" y="340201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361806" y="4154915"/>
            <a:ext cx="144616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멤버쉽</a:t>
            </a:r>
            <a:r>
              <a:rPr lang="ko-KR" altLang="en-US" dirty="0">
                <a:solidFill>
                  <a:schemeClr val="tx1"/>
                </a:solidFill>
              </a:rPr>
              <a:t> 등급</a:t>
            </a:r>
          </a:p>
        </p:txBody>
      </p:sp>
      <p:cxnSp>
        <p:nvCxnSpPr>
          <p:cNvPr id="61" name="꺾인 연결선 60"/>
          <p:cNvCxnSpPr>
            <a:stCxn id="17" idx="3"/>
            <a:endCxn id="15" idx="1"/>
          </p:cNvCxnSpPr>
          <p:nvPr/>
        </p:nvCxnSpPr>
        <p:spPr>
          <a:xfrm flipV="1">
            <a:off x="3679169" y="2216336"/>
            <a:ext cx="682637" cy="1489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7" idx="3"/>
            <a:endCxn id="13" idx="1"/>
          </p:cNvCxnSpPr>
          <p:nvPr/>
        </p:nvCxnSpPr>
        <p:spPr>
          <a:xfrm flipV="1">
            <a:off x="3679168" y="3599742"/>
            <a:ext cx="674234" cy="106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7" idx="3"/>
            <a:endCxn id="21" idx="1"/>
          </p:cNvCxnSpPr>
          <p:nvPr/>
        </p:nvCxnSpPr>
        <p:spPr>
          <a:xfrm>
            <a:off x="3679169" y="3705861"/>
            <a:ext cx="682637" cy="629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61806" y="4786343"/>
            <a:ext cx="115195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이력조회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353403" y="5445264"/>
            <a:ext cx="7367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정산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71604" y="2031580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571603" y="2449314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571602" y="2867048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46" name="꺾인 연결선 45"/>
          <p:cNvCxnSpPr>
            <a:stCxn id="17" idx="3"/>
            <a:endCxn id="39" idx="1"/>
          </p:cNvCxnSpPr>
          <p:nvPr/>
        </p:nvCxnSpPr>
        <p:spPr>
          <a:xfrm>
            <a:off x="3679169" y="3705861"/>
            <a:ext cx="682637" cy="1260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7" idx="3"/>
            <a:endCxn id="40" idx="1"/>
          </p:cNvCxnSpPr>
          <p:nvPr/>
        </p:nvCxnSpPr>
        <p:spPr>
          <a:xfrm>
            <a:off x="3679169" y="3705860"/>
            <a:ext cx="674235" cy="1919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5" idx="3"/>
            <a:endCxn id="42" idx="1"/>
          </p:cNvCxnSpPr>
          <p:nvPr/>
        </p:nvCxnSpPr>
        <p:spPr>
          <a:xfrm flipV="1">
            <a:off x="5522167" y="2211580"/>
            <a:ext cx="1049436" cy="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5" idx="3"/>
            <a:endCxn id="44" idx="1"/>
          </p:cNvCxnSpPr>
          <p:nvPr/>
        </p:nvCxnSpPr>
        <p:spPr>
          <a:xfrm>
            <a:off x="5522168" y="2216336"/>
            <a:ext cx="1049435" cy="412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5" idx="3"/>
            <a:endCxn id="45" idx="1"/>
          </p:cNvCxnSpPr>
          <p:nvPr/>
        </p:nvCxnSpPr>
        <p:spPr>
          <a:xfrm>
            <a:off x="5522167" y="2216336"/>
            <a:ext cx="1049434" cy="830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725295" y="3256307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725293" y="3670381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528051" y="4005064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528049" y="4581168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cxnSp>
        <p:nvCxnSpPr>
          <p:cNvPr id="76" name="꺾인 연결선 75"/>
          <p:cNvCxnSpPr>
            <a:stCxn id="13" idx="3"/>
            <a:endCxn id="70" idx="1"/>
          </p:cNvCxnSpPr>
          <p:nvPr/>
        </p:nvCxnSpPr>
        <p:spPr>
          <a:xfrm flipV="1">
            <a:off x="5935134" y="3436307"/>
            <a:ext cx="1790160" cy="163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13" idx="3"/>
            <a:endCxn id="71" idx="1"/>
          </p:cNvCxnSpPr>
          <p:nvPr/>
        </p:nvCxnSpPr>
        <p:spPr>
          <a:xfrm>
            <a:off x="5935134" y="3599741"/>
            <a:ext cx="1790158" cy="2506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1" idx="3"/>
            <a:endCxn id="73" idx="1"/>
          </p:cNvCxnSpPr>
          <p:nvPr/>
        </p:nvCxnSpPr>
        <p:spPr>
          <a:xfrm flipV="1">
            <a:off x="5807968" y="4185065"/>
            <a:ext cx="720082" cy="1498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1" idx="3"/>
            <a:endCxn id="74" idx="1"/>
          </p:cNvCxnSpPr>
          <p:nvPr/>
        </p:nvCxnSpPr>
        <p:spPr>
          <a:xfrm>
            <a:off x="5807968" y="4334916"/>
            <a:ext cx="720080" cy="426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58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OHN\Desktop\bankimg\ppt\3-2클래스다이어그램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1847528" y="395701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JOHN\Desktop\bankimg\ppt\3-3데이터베이스다이어그램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476672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JOHN\Desktop\bankimg\ppt\4시연화면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492897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2209800" y="2130425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신한카드의 이익 비중이 상대적으로 큰 부분을 차지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소매금융에 비해 약한 기업 금융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1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2DC9B-BFC0-45C4-A465-8372CCE97F90}"/>
              </a:ext>
            </a:extLst>
          </p:cNvPr>
          <p:cNvSpPr txBox="1"/>
          <p:nvPr/>
        </p:nvSpPr>
        <p:spPr>
          <a:xfrm>
            <a:off x="5184407" y="2680092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금리 </a:t>
            </a:r>
            <a:r>
              <a:rPr lang="ko-KR" altLang="en-US" dirty="0" err="1"/>
              <a:t>경쟁으로수익성</a:t>
            </a:r>
            <a:r>
              <a:rPr lang="ko-KR" altLang="en-US" dirty="0"/>
              <a:t> 악화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국내금융시장의 포화 및 타 금융업종과의 경쟁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인터넷 은행의 등장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DB816-31DB-4C8C-9E02-2354F513E290}"/>
              </a:ext>
            </a:extLst>
          </p:cNvPr>
          <p:cNvSpPr txBox="1"/>
          <p:nvPr/>
        </p:nvSpPr>
        <p:spPr>
          <a:xfrm>
            <a:off x="2194654" y="2819995"/>
            <a:ext cx="367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/>
              <a:t>리딩뱅크의</a:t>
            </a:r>
            <a:r>
              <a:rPr lang="ko-KR" altLang="en-US" dirty="0"/>
              <a:t> 이미지 획득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글로벌 금융기반 조성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034" y="2600808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2209800" y="2130425"/>
            <a:ext cx="489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간편성</a:t>
            </a:r>
            <a:r>
              <a:rPr lang="en-US" altLang="ko-KR" dirty="0">
                <a:latin typeface="나눔고딕"/>
              </a:rPr>
              <a:t>&amp;</a:t>
            </a:r>
            <a:r>
              <a:rPr lang="ko-KR" altLang="en-US" dirty="0">
                <a:latin typeface="나눔고딕"/>
              </a:rPr>
              <a:t>합리성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카카오브랜드 이미지활용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꾸준한 서비스의 개발과 협업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</a:t>
            </a:r>
            <a:r>
              <a:rPr lang="ko-KR" altLang="en-US" dirty="0">
                <a:latin typeface="나눔고딕"/>
              </a:rPr>
              <a:t>빅데이터 기술의 보유 및 활용 기술력</a:t>
            </a:r>
          </a:p>
          <a:p>
            <a:endParaRPr lang="en-US" altLang="ko-KR" dirty="0"/>
          </a:p>
        </p:txBody>
      </p:sp>
      <p:pic>
        <p:nvPicPr>
          <p:cNvPr id="7" name="Picture 2" descr="ì¹´ì¹´ì¤ íë ì¦ì ëí ì´ë¯¸ì§ ê²ìê²°ê³¼">
            <a:extLst>
              <a:ext uri="{FF2B5EF4-FFF2-40B4-BE49-F238E27FC236}">
                <a16:creationId xmlns:a16="http://schemas.microsoft.com/office/drawing/2014/main" id="{D11AD831-38D6-45C6-8A66-DD20780C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8C536"/>
              </a:clrFrom>
              <a:clrTo>
                <a:srgbClr val="F8C5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71" y="3604779"/>
            <a:ext cx="5421086" cy="304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1B85FF9-961B-435A-BFAF-9F9118BBA829}"/>
              </a:ext>
            </a:extLst>
          </p:cNvPr>
          <p:cNvSpPr/>
          <p:nvPr/>
        </p:nvSpPr>
        <p:spPr>
          <a:xfrm>
            <a:off x="8126106" y="1984523"/>
            <a:ext cx="1211072" cy="1211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75846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1182</Words>
  <Application>Microsoft Office PowerPoint</Application>
  <PresentationFormat>와이드스크린</PresentationFormat>
  <Paragraphs>486</Paragraphs>
  <Slides>57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3" baseType="lpstr">
      <vt:lpstr>고딕</vt:lpstr>
      <vt:lpstr>나눔고딕</vt:lpstr>
      <vt:lpstr>맑은 고딕</vt:lpstr>
      <vt:lpstr>배달의민족 한나체 Air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JOHN</dc:creator>
  <cp:lastModifiedBy>Park IChan</cp:lastModifiedBy>
  <cp:revision>124</cp:revision>
  <dcterms:created xsi:type="dcterms:W3CDTF">2019-09-08T16:26:07Z</dcterms:created>
  <dcterms:modified xsi:type="dcterms:W3CDTF">2019-09-23T17:00:35Z</dcterms:modified>
</cp:coreProperties>
</file>