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B8C324-CB21-4496-AA73-79E3F3CE0A1A}">
  <a:tblStyle styleId="{A9B8C324-CB21-4496-AA73-79E3F3CE0A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a29cd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a29cd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a29cd6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0a29cd6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9758a85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09758a85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d96fa1a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d96fa1a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full categorical model and Xception categorical </a:t>
            </a:r>
            <a:r>
              <a:rPr lang="en"/>
              <a:t>model have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90119e1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090119e1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090119e1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090119e1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We know that generalization matters, when models like this are used for decisions that matter to lives.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We also know that cnn’s are often Opaque. We want to take a deeper look into the black box, and we can do this by observing its training characteristics.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To operationally define what we mean by generalization, we look at this loss </a:t>
            </a:r>
            <a:r>
              <a:rPr lang="en" sz="1800">
                <a:solidFill>
                  <a:srgbClr val="595959"/>
                </a:solidFill>
              </a:rPr>
              <a:t>landscape</a:t>
            </a:r>
            <a:r>
              <a:rPr lang="en" sz="1800">
                <a:solidFill>
                  <a:srgbClr val="595959"/>
                </a:solidFill>
              </a:rPr>
              <a:t> visualization here. What we hope to do is show that our loss landscape smooth and as convex as possible. A non-hilly loss function means that small changes in the input will not have huge changes in the output, and that’s how we define generalization for the purposes of this experiment.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90119e1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90119e1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thing we want to do is is to see if this pattern is the same regardless of the initial learning rate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90119e1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090119e1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090119e1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090119e1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090119e1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090119e1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90119e1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90119e1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90119e1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90119e1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99b2a0c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99b2a0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090119e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090119e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so this up and down behavior might initially look like out of control thrashing, but the reality is that this is a _feature_ not a bug of Adam, which actually wants to prevent stagnation by taking us out of local minima.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099b2a0c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099b2a0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 particular </a:t>
            </a:r>
            <a:r>
              <a:rPr i="1" lang="en"/>
              <a:t>width</a:t>
            </a:r>
            <a:r>
              <a:rPr lang="en"/>
              <a:t> alone is enough to reproduce this over-fitting behavior.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99b2a0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099b2a0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09758a85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09758a85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09758a85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09758a85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9758a85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9758a85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9758a8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9758a8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9758a85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9758a85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9758a8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9758a8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9758a85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9758a85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9758a85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9758a85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usinessinsider.in/business/news/ibm-may-sell-watson-health-business-generating-1-billion-annual-revenue-says-report/articleshow/81121827.cm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i.org/10.1126/scitranslmed.abb165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Generalizable Alzheimer’s Disease Diagnosis Algorithms.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Chittumuri, Isabella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Shetler, Oliver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Vente, Blake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Model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68375" y="1256400"/>
            <a:ext cx="42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One-hot encoded the labels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optimizer, with a categorical </a:t>
            </a:r>
            <a:r>
              <a:rPr lang="en"/>
              <a:t>cross entropy</a:t>
            </a:r>
            <a:r>
              <a:rPr lang="en"/>
              <a:t>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decay learning rate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 epochs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</a:t>
            </a:r>
            <a:r>
              <a:rPr lang="en"/>
              <a:t> accuracy of 48% when evaluating on test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7250"/>
            <a:ext cx="4186525" cy="476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to preserve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single dense output layer forces the model to impose order since it has to differentiate on one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flexibility can lead to poor performance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accuracy of 40% when evaluating on test set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16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non-linear regression improve generalizability? 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Accuracy Scores for the categorical vs regression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* </a:t>
            </a:r>
            <a:r>
              <a:rPr lang="en" sz="1600"/>
              <a:t>Note that accuracy is not a good measure of </a:t>
            </a:r>
            <a:r>
              <a:rPr b="1" lang="en" sz="1600"/>
              <a:t>absolute</a:t>
            </a:r>
            <a:r>
              <a:rPr lang="en" sz="1600"/>
              <a:t> model performance. It is just a way to compare the </a:t>
            </a:r>
            <a:r>
              <a:rPr b="1" lang="en" sz="1600"/>
              <a:t>relative</a:t>
            </a:r>
            <a:r>
              <a:rPr lang="en" sz="1600"/>
              <a:t> performance of the models.</a:t>
            </a:r>
            <a:endParaRPr sz="1600"/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{A9B8C324-CB21-4496-AA73-79E3F3CE0A1A}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 No Dem.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 Very Mild Dem.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 Mild Dem.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 Mod- erate Dem.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71350"/>
            <a:ext cx="39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Scores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used a custom model, rather than Xception so that we could further explore the loss landscape of our model.</a:t>
            </a:r>
            <a:endParaRPr/>
          </a:p>
        </p:txBody>
      </p:sp>
      <p:graphicFrame>
        <p:nvGraphicFramePr>
          <p:cNvPr id="132" name="Google Shape;132;p25"/>
          <p:cNvGraphicFramePr/>
          <p:nvPr/>
        </p:nvGraphicFramePr>
        <p:xfrm>
          <a:off x="387275" y="16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{A9B8C324-CB21-4496-AA73-79E3F3CE0A1A}</a:tableStyleId>
              </a:tblPr>
              <a:tblGrid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Frozen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Unfrozen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00" y="1017724"/>
            <a:ext cx="4342350" cy="30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2: Interpreting our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study of </a:t>
            </a:r>
            <a:r>
              <a:rPr i="1" lang="en"/>
              <a:t>Adam </a:t>
            </a:r>
            <a:r>
              <a:rPr lang="en"/>
              <a:t>and Model Size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Health Sciences </a:t>
            </a:r>
            <a:r>
              <a:rPr b="1" lang="en"/>
              <a:t>generalization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models are </a:t>
            </a:r>
            <a:r>
              <a:rPr b="1" lang="en"/>
              <a:t>opaque</a:t>
            </a:r>
            <a:r>
              <a:rPr lang="en"/>
              <a:t> to inspection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know what’s going on inside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see inside to the loss landscape.</a:t>
            </a:r>
            <a:endParaRPr/>
          </a:p>
        </p:txBody>
      </p:sp>
      <p:pic>
        <p:nvPicPr>
          <p:cNvPr id="145" name="Google Shape;145;p27" title="losslandscape.co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400" y="2571750"/>
            <a:ext cx="5488401" cy="26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Vary the size of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all other </a:t>
            </a:r>
            <a:r>
              <a:rPr lang="en"/>
              <a:t>parameters</a:t>
            </a:r>
            <a:r>
              <a:rPr lang="en"/>
              <a:t> of</a:t>
            </a:r>
            <a:br>
              <a:rPr lang="en"/>
            </a:br>
            <a:r>
              <a:rPr lang="en"/>
              <a:t>model archi</a:t>
            </a:r>
            <a:r>
              <a:rPr lang="en"/>
              <a:t>tecture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600" y="1152475"/>
            <a:ext cx="3722901" cy="2548699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r="5400000" dist="19050">
              <a:srgbClr val="000000">
                <a:alpha val="18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2919150" y="763725"/>
            <a:ext cx="330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 Performance LR=.001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350" y="1133200"/>
            <a:ext cx="4375300" cy="28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2869000" y="398527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 rot="-5400000">
            <a:off x="1298000" y="2311200"/>
            <a:ext cx="17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 AUC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900" y="867100"/>
            <a:ext cx="5160200" cy="34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2844750" y="479425"/>
            <a:ext cx="33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LR=.0075</a:t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2825100" y="411870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2844750" y="479425"/>
            <a:ext cx="33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LR=.0025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875" y="939900"/>
            <a:ext cx="4878249" cy="326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2825100" y="412477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Crisis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 of machine learning in the health sciences has exploded in recent years.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Unfortunately, machine learning products have not produced </a:t>
            </a:r>
            <a:r>
              <a:rPr lang="en"/>
              <a:t>consistently</a:t>
            </a:r>
            <a:r>
              <a:rPr lang="en"/>
              <a:t> reproducible results </a:t>
            </a:r>
            <a:r>
              <a:rPr lang="en"/>
              <a:t>(McDermott et al. 2021).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IBM recently dropped its Watson for Health Sciences efforts [1], amid stagnating progress in the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[1]: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https://www.businessinsider.in/business/news/ibm-may-sell-watson-health-business-generating-1-billion-annual-revenue-says-report/articleshow/81121827.cms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2869025" y="648475"/>
            <a:ext cx="330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R=.0001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25" y="1048675"/>
            <a:ext cx="4526876" cy="30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2774975" y="403380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150" y="727900"/>
            <a:ext cx="2527848" cy="166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075" y="682325"/>
            <a:ext cx="2653898" cy="17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150" y="2634588"/>
            <a:ext cx="2527856" cy="16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9125" y="2624760"/>
            <a:ext cx="2527849" cy="170101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2444425" y="477600"/>
            <a:ext cx="11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LR=.001</a:t>
            </a:r>
            <a:endParaRPr sz="900"/>
          </a:p>
        </p:txBody>
      </p:sp>
      <p:sp>
        <p:nvSpPr>
          <p:cNvPr id="191" name="Google Shape;191;p33"/>
          <p:cNvSpPr txBox="1"/>
          <p:nvPr/>
        </p:nvSpPr>
        <p:spPr>
          <a:xfrm>
            <a:off x="5107475" y="477600"/>
            <a:ext cx="11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LR=.0075</a:t>
            </a:r>
            <a:endParaRPr sz="900"/>
          </a:p>
        </p:txBody>
      </p:sp>
      <p:sp>
        <p:nvSpPr>
          <p:cNvPr id="192" name="Google Shape;192;p33"/>
          <p:cNvSpPr txBox="1"/>
          <p:nvPr/>
        </p:nvSpPr>
        <p:spPr>
          <a:xfrm>
            <a:off x="2359075" y="2410200"/>
            <a:ext cx="11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LR=.0025</a:t>
            </a:r>
            <a:endParaRPr sz="900"/>
          </a:p>
        </p:txBody>
      </p:sp>
      <p:sp>
        <p:nvSpPr>
          <p:cNvPr id="193" name="Google Shape;193;p33"/>
          <p:cNvSpPr txBox="1"/>
          <p:nvPr/>
        </p:nvSpPr>
        <p:spPr>
          <a:xfrm>
            <a:off x="5107475" y="2410200"/>
            <a:ext cx="11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LR=.0001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inside the Black Box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loss </a:t>
            </a:r>
            <a:r>
              <a:rPr lang="en"/>
              <a:t>landscape</a:t>
            </a:r>
            <a:r>
              <a:rPr lang="en"/>
              <a:t> of models gets </a:t>
            </a:r>
            <a:r>
              <a:rPr b="1" lang="en"/>
              <a:t>more hilly </a:t>
            </a:r>
            <a:r>
              <a:rPr lang="en"/>
              <a:t>with a greater number of parameters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helps larger models recover from these variations</a:t>
            </a:r>
            <a:endParaRPr/>
          </a:p>
        </p:txBody>
      </p:sp>
      <p:pic>
        <p:nvPicPr>
          <p:cNvPr id="200" name="Google Shape;200;p34" title="losslandscape.co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725" y="2197750"/>
            <a:ext cx="5488401" cy="26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984875" y="4028900"/>
            <a:ext cx="20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 losslandscape.com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 are consistent with the conventional understanding that models with a greater number of parameters are more prone to overfitting.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Simple Conclusion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Fewer Parameters means less thrashing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Trashing does not stunt peak accuracy (Adam working)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higher dimensional loss </a:t>
            </a:r>
            <a:r>
              <a:rPr lang="en"/>
              <a:t>landscape is more hilly, which is less desirable.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Smaller models with similar accuracy are preferable because they have smoother loss landscapes.</a:t>
            </a:r>
            <a:endParaRPr/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of Categorical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For a greater number of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 a principled way to vary depth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Improving Regression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the variables with a greater distance between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if there are known complications to how CNN architectures relate to regression outputs.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McDermott, Matthew B. A., Shirly Wang, Nikki Marinsek, Rajesh Ranganath, Luca Foschini, and Marzyeh Ghassemi. 2021. “Reproducibility in Machine Learning for Health Research: Still a Ways to Go.” </a:t>
            </a:r>
            <a:r>
              <a:rPr i="1" lang="en" sz="1100">
                <a:solidFill>
                  <a:schemeClr val="dk1"/>
                </a:solidFill>
              </a:rPr>
              <a:t>Science Translational Medicine</a:t>
            </a:r>
            <a:r>
              <a:rPr lang="en" sz="1100">
                <a:solidFill>
                  <a:schemeClr val="dk1"/>
                </a:solidFill>
              </a:rPr>
              <a:t> 13 (586).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Monya Baker. 1,500 scientists lift the lid on reproducibility.Nature News, 533(7604):452, May 2016.</a:t>
            </a:r>
            <a:endParaRPr sz="125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major reason for reproducibility issues in health ML is that data are often incomplete.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all diagnostic conditions are included in a given dataset, or datasets can be highly </a:t>
            </a:r>
            <a:r>
              <a:rPr lang="en"/>
              <a:t>imbalanced.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Fitting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concern of machine learning models in health sciences is over-fitting.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Bigger models open the door for poor generalization.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branch 2, we will operationalize “generalization” by observing the loss landscapes of variants of our base model, and their corresponding training histories.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1 and 2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1: Does regression improve model accuracy with hidden categories?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2: How do we know our model learning optimally?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“Peeking inside the black box”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Interpreting loss curves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Varying Learning Rates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8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included 4121 brain scans of people with </a:t>
            </a:r>
            <a:r>
              <a:rPr lang="en"/>
              <a:t>varying</a:t>
            </a:r>
            <a:r>
              <a:rPr lang="en"/>
              <a:t> degrees of Alzheimer’s Disease.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training set included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2560 scans of healthy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1792 scans of patients with very mild dementia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717 scans of patients with mild dementia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52 scans of patients with moderate dementia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536" y="1152475"/>
            <a:ext cx="35401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1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regression improve model accuracy when data are missing categories?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Response Variables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Often, in health science, response variables are ordered. However, it is common to treat ordinal variables as nominal categories for deep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wanted to know if including the order of variables could improve the ability of our model to extrapolate to unseen categories.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order to test whether regression helps a model extrapolate to hidden categories, we constructed two variants of the same model: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Both"/>
            </a:pPr>
            <a:r>
              <a:rPr lang="en"/>
              <a:t>A categorical model (output is softmax).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Both"/>
            </a:pPr>
            <a:r>
              <a:rPr lang="en"/>
              <a:t>A regression model (output is relu)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Categories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test the generalizability of our two model variants, we trained them under five circumstances: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full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Without non-dementia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Without very mild dementia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Without mild dementia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Without moderate dementia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every case, we used the </a:t>
            </a:r>
            <a:r>
              <a:rPr b="1" lang="en"/>
              <a:t>full test set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