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11" r:id="rId5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5"/>
  </p:normalViewPr>
  <p:slideViewPr>
    <p:cSldViewPr snapToGrid="0" snapToObjects="1">
      <p:cViewPr varScale="1">
        <p:scale>
          <a:sx n="109" d="100"/>
          <a:sy n="109" d="100"/>
        </p:scale>
        <p:origin x="1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799"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ctr" anchorCtr="0"/>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6800"/>
            <a:ext cx="2971799" cy="4572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799" cy="4572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5"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6"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7"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8"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
        <p:nvSpPr>
          <p:cNvPr id="97" name="Google Shape;9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4: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This is a 1 hour talk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
        <p:nvSpPr>
          <p:cNvPr id="172" name="Google Shape;17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2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8: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
        <p:nvSpPr>
          <p:cNvPr id="178" name="Google Shape;17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28: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Any questions about R GUI and R Studio?</a:t>
            </a:r>
            <a:endParaRPr/>
          </a:p>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Now the rest of the first part, I would like to give more introduction on R programming itself to help understanding better of its design concept and functions. For this part, we basiccally just use the interactive console which would be the exactly same regardless what user interface you are using. </a:t>
            </a:r>
            <a:endParaRPr/>
          </a:p>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First R support numerical operation. You basically can type in numbers, and operations to perform as what you do with a calculator. R environment will parse the input equation and gives you the answer as a calculators. All the function name and symbol used by R to denote different math operation are also following common practices.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186" name="Google Shape;186;p30: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
        <p:nvSpPr>
          <p:cNvPr id="187" name="Google Shape;187;p30: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32: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
        <p:nvSpPr>
          <p:cNvPr id="196" name="Google Shape;19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7" name="Google Shape;197;p32: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08" name="Google Shape;208;p34: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A special types in R is NA. </a:t>
            </a:r>
            <a:endParaRPr/>
          </a:p>
        </p:txBody>
      </p:sp>
      <p:sp>
        <p:nvSpPr>
          <p:cNvPr id="209" name="Google Shape;209;p34: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18" name="Google Shape;218;p36: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
        <p:nvSpPr>
          <p:cNvPr id="219" name="Google Shape;219;p36: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26" name="Google Shape;226;p3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
        <p:nvSpPr>
          <p:cNvPr id="227" name="Google Shape;227;p3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34" name="Google Shape;234;p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1: 2033136</a:t>
            </a:r>
            <a:endParaRPr/>
          </a:p>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2: </a:t>
            </a:r>
            <a:endParaRPr/>
          </a:p>
        </p:txBody>
      </p:sp>
      <p:sp>
        <p:nvSpPr>
          <p:cNvPr id="235" name="Google Shape;235;p4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41" name="Google Shape;241;p4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2: </a:t>
            </a:r>
            <a:endParaRPr/>
          </a:p>
        </p:txBody>
      </p:sp>
      <p:sp>
        <p:nvSpPr>
          <p:cNvPr id="242" name="Google Shape;242;p4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49" name="Google Shape;249;p4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1: 2033136</a:t>
            </a:r>
            <a:endParaRPr/>
          </a:p>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2: </a:t>
            </a:r>
            <a:endParaRPr/>
          </a:p>
        </p:txBody>
      </p:sp>
      <p:sp>
        <p:nvSpPr>
          <p:cNvPr id="250" name="Google Shape;250;p4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104" name="Google Shape;10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57" name="Google Shape;257;p4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1: 2033136</a:t>
            </a:r>
            <a:endParaRPr/>
          </a:p>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2: </a:t>
            </a:r>
            <a:endParaRPr/>
          </a:p>
        </p:txBody>
      </p:sp>
      <p:sp>
        <p:nvSpPr>
          <p:cNvPr id="258" name="Google Shape;258;p4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66" name="Google Shape;266;p48: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The concept of List is more or less like an object. </a:t>
            </a:r>
            <a:endParaRPr/>
          </a:p>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You can also think list as a row within a data table. </a:t>
            </a:r>
            <a:endParaRPr/>
          </a:p>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So in the example shown here. Conceptually, you can see doe is an object of a class, maybe a person, with three attributes associated with object, name, age, marital status. </a:t>
            </a:r>
            <a:endParaRPr/>
          </a:p>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Or you can see the values are from one row of a data file. The data file may contains a number of persons, and there are three column of information about that person. </a:t>
            </a:r>
            <a:endParaRPr/>
          </a:p>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Note, that in the list, you can also specificy the “name” for each value, the name is the name of propoerty, or column name. then you can access the value by specifying the name of that variable. </a:t>
            </a:r>
            <a:endParaRPr/>
          </a:p>
        </p:txBody>
      </p:sp>
      <p:sp>
        <p:nvSpPr>
          <p:cNvPr id="267" name="Google Shape;267;p48: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0: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
        <p:nvSpPr>
          <p:cNvPr id="274" name="Google Shape;27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5" name="Google Shape;275;p50: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Putting togeter, R can automatically store a set of data in objects known as data frames.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5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
        <p:nvSpPr>
          <p:cNvPr id="282" name="Google Shape;282;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3" name="Google Shape;283;p5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Putting togeter, R can automatically store a set of data in objects known as data frames.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54: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
        <p:nvSpPr>
          <p:cNvPr id="290" name="Google Shape;290;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p54: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Gets arrow .symbol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56: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
        <p:nvSpPr>
          <p:cNvPr id="297" name="Google Shape;297;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8" name="Google Shape;298;p56: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58: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
        <p:nvSpPr>
          <p:cNvPr id="305" name="Google Shape;305;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6" name="Google Shape;306;p58: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60: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
        <p:nvSpPr>
          <p:cNvPr id="313" name="Google Shape;313;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4" name="Google Shape;314;p60: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62: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322" name="Google Shape;322;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64: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
        <p:nvSpPr>
          <p:cNvPr id="332" name="Google Shape;332;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3" name="Google Shape;333;p64: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Like the sorting in excel, </a:t>
            </a:r>
            <a:endParaRPr/>
          </a:p>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Sorting all column based on the column 1.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110" name="Google Shape;11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6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
        <p:nvSpPr>
          <p:cNvPr id="343" name="Google Shape;343;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4" name="Google Shape;344;p6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68: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
        <p:nvSpPr>
          <p:cNvPr id="353" name="Google Shape;353;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4" name="Google Shape;354;p68: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361" name="Google Shape;361;p7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1: 7.9</a:t>
            </a:r>
            <a:endParaRPr/>
          </a:p>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2: </a:t>
            </a:r>
            <a:endParaRPr/>
          </a:p>
        </p:txBody>
      </p:sp>
      <p:sp>
        <p:nvSpPr>
          <p:cNvPr id="362" name="Google Shape;362;p7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368" name="Google Shape;368;p7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1: 7.9</a:t>
            </a:r>
            <a:endParaRPr/>
          </a:p>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2: 50</a:t>
            </a:r>
            <a:endParaRPr/>
          </a:p>
        </p:txBody>
      </p:sp>
      <p:sp>
        <p:nvSpPr>
          <p:cNvPr id="369" name="Google Shape;369;p7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376" name="Google Shape;376;p7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1: 7.9</a:t>
            </a:r>
            <a:endParaRPr/>
          </a:p>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2: 50</a:t>
            </a:r>
            <a:endParaRPr/>
          </a:p>
        </p:txBody>
      </p:sp>
      <p:sp>
        <p:nvSpPr>
          <p:cNvPr id="377" name="Google Shape;377;p7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385" name="Google Shape;385;p7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1: 7.9</a:t>
            </a:r>
            <a:endParaRPr/>
          </a:p>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2: 50</a:t>
            </a:r>
            <a:endParaRPr/>
          </a:p>
        </p:txBody>
      </p:sp>
      <p:sp>
        <p:nvSpPr>
          <p:cNvPr id="386" name="Google Shape;386;p7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395" name="Google Shape;395;p78: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
        <p:nvSpPr>
          <p:cNvPr id="396" name="Google Shape;396;p78: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405" name="Google Shape;405;p80: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a:p>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Can be only applied on matrix, not dataframe directly. </a:t>
            </a:r>
            <a:endParaRPr/>
          </a:p>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1 is for along row, rowsum </a:t>
            </a:r>
            <a:endParaRPr/>
          </a:p>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2 is for along column, colsum. </a:t>
            </a:r>
            <a:endParaRPr/>
          </a:p>
        </p:txBody>
      </p:sp>
      <p:sp>
        <p:nvSpPr>
          <p:cNvPr id="406" name="Google Shape;406;p80: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82: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413" name="Google Shape;413;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421" name="Google Shape;421;p8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R is awesome</a:t>
            </a:r>
            <a:endParaRPr/>
          </a:p>
        </p:txBody>
      </p:sp>
      <p:sp>
        <p:nvSpPr>
          <p:cNvPr id="422" name="Google Shape;422;p8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2: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Font typeface="Arial"/>
              <a:buNone/>
            </a:pPr>
            <a:r>
              <a:rPr lang="en-US" sz="1200" b="0" i="0" u="none" strike="noStrike" cap="none">
                <a:solidFill>
                  <a:schemeClr val="dk1"/>
                </a:solidFill>
                <a:latin typeface="Arial"/>
                <a:ea typeface="Arial"/>
                <a:cs typeface="Arial"/>
                <a:sym typeface="Arial"/>
              </a:rPr>
              <a:t>Data scientist survey</a:t>
            </a:r>
            <a:endParaRPr/>
          </a:p>
        </p:txBody>
      </p:sp>
      <p:sp>
        <p:nvSpPr>
          <p:cNvPr id="116" name="Google Shape;11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428" name="Google Shape;428;p8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R is awesome</a:t>
            </a:r>
            <a:endParaRPr/>
          </a:p>
        </p:txBody>
      </p:sp>
      <p:sp>
        <p:nvSpPr>
          <p:cNvPr id="429" name="Google Shape;429;p8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88: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
        <p:nvSpPr>
          <p:cNvPr id="436" name="Google Shape;436;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7" name="Google Shape;437;p88: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444" name="Google Shape;444;p9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1800" b="0" i="0" u="none" strike="noStrike" cap="none">
                <a:solidFill>
                  <a:schemeClr val="dk1"/>
                </a:solidFill>
                <a:latin typeface="Arial"/>
                <a:ea typeface="Arial"/>
                <a:cs typeface="Arial"/>
                <a:sym typeface="Arial"/>
              </a:rPr>
              <a:t>5: 	2.8</a:t>
            </a:r>
            <a:endParaRPr/>
          </a:p>
        </p:txBody>
      </p:sp>
      <p:sp>
        <p:nvSpPr>
          <p:cNvPr id="445" name="Google Shape;445;p9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451" name="Google Shape;451;p9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
        <p:nvSpPr>
          <p:cNvPr id="452" name="Google Shape;452;p9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94: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459" name="Google Shape;459;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9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467" name="Google Shape;467;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9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474" name="Google Shape;474;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00: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481" name="Google Shape;481;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102: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487" name="Google Shape;487;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496" name="Google Shape;496;p10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
        <p:nvSpPr>
          <p:cNvPr id="497" name="Google Shape;497;p10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123" name="Google Shape;123;p14: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
        <p:nvSpPr>
          <p:cNvPr id="124" name="Google Shape;124;p14: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503" name="Google Shape;503;p10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
        <p:nvSpPr>
          <p:cNvPr id="504" name="Google Shape;504;p10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108: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512" name="Google Shape;512;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110: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
        <p:nvSpPr>
          <p:cNvPr id="518" name="Google Shape;518;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9" name="Google Shape;519;p110: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112: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525" name="Google Shape;525;p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118: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544" name="Google Shape;544;p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130" name="Google Shape;130;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
        <p:nvSpPr>
          <p:cNvPr id="131" name="Google Shape;131;p1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137" name="Google Shape;137;p1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151" name="Google Shape;151;p2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24: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
        <p:nvSpPr>
          <p:cNvPr id="165" name="Google Shape;16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9B26D3-98E4-A242-9723-22D2C4611CF7}" type="datetimeFigureOut">
              <a:rPr lang="en-US" smtClean="0"/>
              <a:t>5/16/19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01DD3-61A9-564B-918C-19984BA1149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14318412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r-project.or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cran.r-project.org/web/packages/"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r-project.org/" TargetMode="External"/><Relationship Id="rId4" Type="http://schemas.openxmlformats.org/officeDocument/2006/relationships/hyperlink" Target="https://www.rstudio.com/" TargetMode="External"/><Relationship Id="rId5" Type="http://schemas.openxmlformats.org/officeDocument/2006/relationships/hyperlink" Target="http://cran.r-project.org/manuals.html" TargetMode="External"/><Relationship Id="rId6" Type="http://schemas.openxmlformats.org/officeDocument/2006/relationships/hyperlink" Target="https://cran.r-project.org/web/views/" TargetMode="External"/><Relationship Id="rId7" Type="http://schemas.openxmlformats.org/officeDocument/2006/relationships/hyperlink" Target="http://r-bloggers.com" TargetMode="External"/><Relationship Id="rId8" Type="http://schemas.openxmlformats.org/officeDocument/2006/relationships/hyperlink" Target="https://software-carpentry.org/lessons/" TargetMode="External"/><Relationship Id="rId9" Type="http://schemas.openxmlformats.org/officeDocument/2006/relationships/hyperlink" Target="http://swcarpentry.github.io/r-novice-inflammation/01-starting-with-data/index.html" TargetMode="External"/><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www.rstudio.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ctrTitle"/>
          </p:nvPr>
        </p:nvSpPr>
        <p:spPr>
          <a:xfrm>
            <a:off x="1131277" y="1978148"/>
            <a:ext cx="6858000" cy="23876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Font typeface="Arial"/>
              <a:buNone/>
            </a:pPr>
            <a:r>
              <a:rPr lang="en-US" sz="4400" b="1" i="0" u="none" strike="noStrike" cap="none" dirty="0">
                <a:solidFill>
                  <a:schemeClr val="dk1"/>
                </a:solidFill>
                <a:latin typeface="Arial"/>
                <a:ea typeface="Arial"/>
                <a:cs typeface="Arial"/>
                <a:sym typeface="Arial"/>
              </a:rPr>
              <a:t>Introduction to R</a:t>
            </a:r>
            <a:endParaRPr sz="4400" b="1"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ctrTitle"/>
          </p:nvPr>
        </p:nvSpPr>
        <p:spPr>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Basic Syntax</a:t>
            </a:r>
            <a:endParaRPr sz="4400" b="1"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Math Operations  </a:t>
            </a:r>
            <a:endParaRPr sz="4400" b="1" i="0" u="none" strike="noStrike" cap="none">
              <a:solidFill>
                <a:schemeClr val="dk1"/>
              </a:solidFill>
              <a:latin typeface="Arial"/>
              <a:ea typeface="Arial"/>
              <a:cs typeface="Arial"/>
              <a:sym typeface="Arial"/>
            </a:endParaRPr>
          </a:p>
        </p:txBody>
      </p:sp>
      <p:sp>
        <p:nvSpPr>
          <p:cNvPr id="182" name="Google Shape;182;p2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R as a calculator</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 -, /, *, ^, log, exp, …</a:t>
            </a:r>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p:txBody>
      </p:sp>
      <p:pic>
        <p:nvPicPr>
          <p:cNvPr id="183" name="Google Shape;183;p25"/>
          <p:cNvPicPr preferRelativeResize="0"/>
          <p:nvPr/>
        </p:nvPicPr>
        <p:blipFill rotWithShape="1">
          <a:blip r:embed="rId3">
            <a:alphaModFix/>
          </a:blip>
          <a:srcRect/>
          <a:stretch/>
        </p:blipFill>
        <p:spPr>
          <a:xfrm>
            <a:off x="2576275" y="2847600"/>
            <a:ext cx="3628500" cy="327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Variables</a:t>
            </a:r>
            <a:endParaRPr sz="4400" b="1" i="0" u="none" strike="noStrike" cap="none">
              <a:solidFill>
                <a:schemeClr val="dk1"/>
              </a:solidFill>
              <a:latin typeface="Arial"/>
              <a:ea typeface="Arial"/>
              <a:cs typeface="Arial"/>
              <a:sym typeface="Arial"/>
            </a:endParaRPr>
          </a:p>
        </p:txBody>
      </p:sp>
      <p:sp>
        <p:nvSpPr>
          <p:cNvPr id="190" name="Google Shape;190;p2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Numeric</a:t>
            </a:r>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Character String</a:t>
            </a:r>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Logical</a:t>
            </a:r>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p:txBody>
      </p:sp>
      <p:pic>
        <p:nvPicPr>
          <p:cNvPr id="191" name="Google Shape;191;p26"/>
          <p:cNvPicPr preferRelativeResize="0"/>
          <p:nvPr/>
        </p:nvPicPr>
        <p:blipFill rotWithShape="1">
          <a:blip r:embed="rId3">
            <a:alphaModFix/>
          </a:blip>
          <a:srcRect/>
          <a:stretch/>
        </p:blipFill>
        <p:spPr>
          <a:xfrm>
            <a:off x="2737376" y="1757425"/>
            <a:ext cx="1371600" cy="1077600"/>
          </a:xfrm>
          <a:prstGeom prst="rect">
            <a:avLst/>
          </a:prstGeom>
          <a:noFill/>
          <a:ln>
            <a:noFill/>
          </a:ln>
        </p:spPr>
      </p:pic>
      <p:pic>
        <p:nvPicPr>
          <p:cNvPr id="192" name="Google Shape;192;p26"/>
          <p:cNvPicPr preferRelativeResize="0"/>
          <p:nvPr/>
        </p:nvPicPr>
        <p:blipFill rotWithShape="1">
          <a:blip r:embed="rId4">
            <a:alphaModFix/>
          </a:blip>
          <a:srcRect l="1948"/>
          <a:stretch/>
        </p:blipFill>
        <p:spPr>
          <a:xfrm>
            <a:off x="3490601" y="3506012"/>
            <a:ext cx="3835800" cy="990600"/>
          </a:xfrm>
          <a:prstGeom prst="rect">
            <a:avLst/>
          </a:prstGeom>
          <a:noFill/>
          <a:ln>
            <a:noFill/>
          </a:ln>
        </p:spPr>
      </p:pic>
      <p:pic>
        <p:nvPicPr>
          <p:cNvPr id="193" name="Google Shape;193;p26"/>
          <p:cNvPicPr preferRelativeResize="0"/>
          <p:nvPr/>
        </p:nvPicPr>
        <p:blipFill rotWithShape="1">
          <a:blip r:embed="rId5">
            <a:alphaModFix/>
          </a:blip>
          <a:srcRect/>
          <a:stretch/>
        </p:blipFill>
        <p:spPr>
          <a:xfrm>
            <a:off x="2310225" y="4870650"/>
            <a:ext cx="2449500" cy="990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1"/>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2"/>
                                        </p:tgtEl>
                                        <p:attrNameLst>
                                          <p:attrName>style.visibility</p:attrName>
                                        </p:attrNameLst>
                                      </p:cBhvr>
                                      <p:to>
                                        <p:strVal val="visible"/>
                                      </p:to>
                                    </p:set>
                                    <p:animEffect transition="in" filter="fade">
                                      <p:cBhvr>
                                        <p:cTn id="12" dur="1"/>
                                        <p:tgtEl>
                                          <p:spTgt spid="19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3"/>
                                        </p:tgtEl>
                                        <p:attrNameLst>
                                          <p:attrName>style.visibility</p:attrName>
                                        </p:attrNameLst>
                                      </p:cBhvr>
                                      <p:to>
                                        <p:strVal val="visible"/>
                                      </p:to>
                                    </p:set>
                                    <p:animEffect transition="in" filter="fade">
                                      <p:cBhvr>
                                        <p:cTn id="17" dur="1"/>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dirty="0">
                <a:solidFill>
                  <a:schemeClr val="dk1"/>
                </a:solidFill>
                <a:latin typeface="Arial"/>
                <a:ea typeface="Arial"/>
                <a:cs typeface="Arial"/>
                <a:sym typeface="Arial"/>
              </a:rPr>
              <a:t>Assigning Values to Variables</a:t>
            </a:r>
            <a:endParaRPr sz="4400" b="1" i="0" u="none" strike="noStrike" cap="none" dirty="0">
              <a:solidFill>
                <a:schemeClr val="dk1"/>
              </a:solidFill>
              <a:latin typeface="Arial"/>
              <a:ea typeface="Arial"/>
              <a:cs typeface="Arial"/>
              <a:sym typeface="Arial"/>
            </a:endParaRPr>
          </a:p>
        </p:txBody>
      </p:sp>
      <p:sp>
        <p:nvSpPr>
          <p:cNvPr id="200" name="Google Shape;200;p2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“&lt;-” or “=“</a:t>
            </a:r>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Assign multiple values</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Combine,  c()</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Stdin, scan()</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Series, seq()</a:t>
            </a:r>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p:txBody>
      </p:sp>
      <p:pic>
        <p:nvPicPr>
          <p:cNvPr id="201" name="Google Shape;201;p27"/>
          <p:cNvPicPr preferRelativeResize="0"/>
          <p:nvPr/>
        </p:nvPicPr>
        <p:blipFill rotWithShape="1">
          <a:blip r:embed="rId3">
            <a:alphaModFix/>
          </a:blip>
          <a:srcRect/>
          <a:stretch/>
        </p:blipFill>
        <p:spPr>
          <a:xfrm>
            <a:off x="2966250" y="1952475"/>
            <a:ext cx="1371600" cy="1642800"/>
          </a:xfrm>
          <a:prstGeom prst="rect">
            <a:avLst/>
          </a:prstGeom>
          <a:noFill/>
          <a:ln>
            <a:noFill/>
          </a:ln>
        </p:spPr>
      </p:pic>
      <p:pic>
        <p:nvPicPr>
          <p:cNvPr id="202" name="Google Shape;202;p27"/>
          <p:cNvPicPr preferRelativeResize="0"/>
          <p:nvPr/>
        </p:nvPicPr>
        <p:blipFill rotWithShape="1">
          <a:blip r:embed="rId4">
            <a:alphaModFix/>
          </a:blip>
          <a:srcRect l="2242"/>
          <a:stretch/>
        </p:blipFill>
        <p:spPr>
          <a:xfrm>
            <a:off x="4958275" y="1603300"/>
            <a:ext cx="3323100" cy="838200"/>
          </a:xfrm>
          <a:prstGeom prst="rect">
            <a:avLst/>
          </a:prstGeom>
          <a:noFill/>
          <a:ln w="9525" cap="flat" cmpd="sng">
            <a:solidFill>
              <a:schemeClr val="dk1"/>
            </a:solidFill>
            <a:prstDash val="solid"/>
            <a:miter lim="8000"/>
            <a:headEnd type="none" w="sm" len="sm"/>
            <a:tailEnd type="none" w="sm" len="sm"/>
          </a:ln>
        </p:spPr>
      </p:pic>
      <p:pic>
        <p:nvPicPr>
          <p:cNvPr id="203" name="Google Shape;203;p27"/>
          <p:cNvPicPr preferRelativeResize="0"/>
          <p:nvPr/>
        </p:nvPicPr>
        <p:blipFill rotWithShape="1">
          <a:blip r:embed="rId5">
            <a:alphaModFix/>
          </a:blip>
          <a:srcRect/>
          <a:stretch/>
        </p:blipFill>
        <p:spPr>
          <a:xfrm>
            <a:off x="6888075" y="2562150"/>
            <a:ext cx="2057400" cy="2632800"/>
          </a:xfrm>
          <a:prstGeom prst="rect">
            <a:avLst/>
          </a:prstGeom>
          <a:noFill/>
          <a:ln w="9525" cap="flat" cmpd="sng">
            <a:solidFill>
              <a:schemeClr val="dk1"/>
            </a:solidFill>
            <a:prstDash val="solid"/>
            <a:miter lim="8000"/>
            <a:headEnd type="none" w="sm" len="sm"/>
            <a:tailEnd type="none" w="sm" len="sm"/>
          </a:ln>
        </p:spPr>
      </p:pic>
      <p:pic>
        <p:nvPicPr>
          <p:cNvPr id="204" name="Google Shape;204;p27"/>
          <p:cNvPicPr preferRelativeResize="0"/>
          <p:nvPr/>
        </p:nvPicPr>
        <p:blipFill rotWithShape="1">
          <a:blip r:embed="rId6">
            <a:alphaModFix/>
          </a:blip>
          <a:srcRect/>
          <a:stretch/>
        </p:blipFill>
        <p:spPr>
          <a:xfrm>
            <a:off x="4139650" y="4490700"/>
            <a:ext cx="2449199" cy="836400"/>
          </a:xfrm>
          <a:prstGeom prst="rect">
            <a:avLst/>
          </a:prstGeom>
          <a:noFill/>
          <a:ln w="9525" cap="flat" cmpd="sng">
            <a:solidFill>
              <a:schemeClr val="dk1"/>
            </a:solidFill>
            <a:prstDash val="solid"/>
            <a:miter lim="8000"/>
            <a:headEnd type="none" w="sm" len="sm"/>
            <a:tailEnd type="none" w="sm" len="sm"/>
          </a:ln>
        </p:spPr>
      </p:pic>
      <p:pic>
        <p:nvPicPr>
          <p:cNvPr id="205" name="Google Shape;205;p27"/>
          <p:cNvPicPr preferRelativeResize="0"/>
          <p:nvPr/>
        </p:nvPicPr>
        <p:blipFill rotWithShape="1">
          <a:blip r:embed="rId7">
            <a:alphaModFix/>
          </a:blip>
          <a:srcRect/>
          <a:stretch/>
        </p:blipFill>
        <p:spPr>
          <a:xfrm>
            <a:off x="3198125" y="5516075"/>
            <a:ext cx="5945999" cy="700800"/>
          </a:xfrm>
          <a:prstGeom prst="rect">
            <a:avLst/>
          </a:prstGeom>
          <a:noFill/>
          <a:ln w="9525" cap="flat" cmpd="sng">
            <a:solidFill>
              <a:schemeClr val="dk1"/>
            </a:solidFill>
            <a:prstDash val="solid"/>
            <a:miter lim="8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1"/>
                                        <p:tgtEl>
                                          <p:spTgt spid="2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2"/>
                                        </p:tgtEl>
                                        <p:attrNameLst>
                                          <p:attrName>style.visibility</p:attrName>
                                        </p:attrNameLst>
                                      </p:cBhvr>
                                      <p:to>
                                        <p:strVal val="visible"/>
                                      </p:to>
                                    </p:set>
                                    <p:animEffect transition="in" filter="fade">
                                      <p:cBhvr>
                                        <p:cTn id="12" dur="1"/>
                                        <p:tgtEl>
                                          <p:spTgt spid="2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3"/>
                                        </p:tgtEl>
                                        <p:attrNameLst>
                                          <p:attrName>style.visibility</p:attrName>
                                        </p:attrNameLst>
                                      </p:cBhvr>
                                      <p:to>
                                        <p:strVal val="visible"/>
                                      </p:to>
                                    </p:set>
                                    <p:animEffect transition="in" filter="fade">
                                      <p:cBhvr>
                                        <p:cTn id="17" dur="1"/>
                                        <p:tgtEl>
                                          <p:spTgt spid="20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4"/>
                                        </p:tgtEl>
                                        <p:attrNameLst>
                                          <p:attrName>style.visibility</p:attrName>
                                        </p:attrNameLst>
                                      </p:cBhvr>
                                      <p:to>
                                        <p:strVal val="visible"/>
                                      </p:to>
                                    </p:set>
                                    <p:animEffect transition="in" filter="fade">
                                      <p:cBhvr>
                                        <p:cTn id="22" dur="1"/>
                                        <p:tgtEl>
                                          <p:spTgt spid="20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
                                        </p:tgtEl>
                                        <p:attrNameLst>
                                          <p:attrName>style.visibility</p:attrName>
                                        </p:attrNameLst>
                                      </p:cBhvr>
                                      <p:to>
                                        <p:strVal val="visible"/>
                                      </p:to>
                                    </p:set>
                                    <p:animEffect transition="in" filter="fade">
                                      <p:cBhvr>
                                        <p:cTn id="27" dur="1"/>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628650" y="365125"/>
            <a:ext cx="7886700" cy="919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NA: Missing Value</a:t>
            </a:r>
            <a:endParaRPr sz="4400" b="1" i="0" u="none" strike="noStrike" cap="none">
              <a:solidFill>
                <a:schemeClr val="dk1"/>
              </a:solidFill>
              <a:latin typeface="Arial"/>
              <a:ea typeface="Arial"/>
              <a:cs typeface="Arial"/>
              <a:sym typeface="Arial"/>
            </a:endParaRPr>
          </a:p>
        </p:txBody>
      </p:sp>
      <p:sp>
        <p:nvSpPr>
          <p:cNvPr id="212" name="Google Shape;212;p28"/>
          <p:cNvSpPr/>
          <p:nvPr/>
        </p:nvSpPr>
        <p:spPr>
          <a:xfrm>
            <a:off x="457200" y="1143000"/>
            <a:ext cx="8458200" cy="341631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Char char="•"/>
            </a:pPr>
            <a:r>
              <a:rPr lang="en-US" sz="2400" b="1" i="0" u="none" strike="noStrike" cap="none">
                <a:solidFill>
                  <a:schemeClr val="dk1"/>
                </a:solidFill>
                <a:latin typeface="Arial"/>
                <a:ea typeface="Arial"/>
                <a:cs typeface="Arial"/>
                <a:sym typeface="Arial"/>
              </a:rPr>
              <a:t> Variables of each data type (numeric, character, logical) can also take the value NA: not available. </a:t>
            </a:r>
            <a:endParaRPr>
              <a:solidFill>
                <a:schemeClr val="dk1"/>
              </a:solidFill>
            </a:endParaRPr>
          </a:p>
          <a:p>
            <a:pPr marL="914400" marR="0" lvl="1" indent="-457200" algn="l" rtl="0">
              <a:lnSpc>
                <a:spcPct val="100000"/>
              </a:lnSpc>
              <a:spcBef>
                <a:spcPts val="0"/>
              </a:spcBef>
              <a:spcAft>
                <a:spcPts val="0"/>
              </a:spcAft>
              <a:buClr>
                <a:schemeClr val="dk1"/>
              </a:buClr>
              <a:buSzPts val="2400"/>
              <a:buFont typeface="Arial"/>
              <a:buChar char="•"/>
            </a:pPr>
            <a:r>
              <a:rPr lang="en-US" sz="2400" b="1" i="0" u="none" strike="noStrike" cap="none">
                <a:solidFill>
                  <a:schemeClr val="dk1"/>
                </a:solidFill>
                <a:latin typeface="Arial"/>
                <a:ea typeface="Arial"/>
                <a:cs typeface="Arial"/>
                <a:sym typeface="Arial"/>
              </a:rPr>
              <a:t>NA is not the same as 0</a:t>
            </a:r>
            <a:endParaRPr>
              <a:solidFill>
                <a:schemeClr val="dk1"/>
              </a:solidFill>
            </a:endParaRPr>
          </a:p>
          <a:p>
            <a:pPr marL="914400" marR="0" lvl="1" indent="-457200" algn="l" rtl="0">
              <a:lnSpc>
                <a:spcPct val="100000"/>
              </a:lnSpc>
              <a:spcBef>
                <a:spcPts val="0"/>
              </a:spcBef>
              <a:spcAft>
                <a:spcPts val="0"/>
              </a:spcAft>
              <a:buClr>
                <a:schemeClr val="dk1"/>
              </a:buClr>
              <a:buSzPts val="2400"/>
              <a:buFont typeface="Arial"/>
              <a:buChar char="•"/>
            </a:pPr>
            <a:r>
              <a:rPr lang="en-US" sz="2400" b="1" i="0" u="none" strike="noStrike" cap="none">
                <a:solidFill>
                  <a:schemeClr val="dk1"/>
                </a:solidFill>
                <a:latin typeface="Arial"/>
                <a:ea typeface="Arial"/>
                <a:cs typeface="Arial"/>
                <a:sym typeface="Arial"/>
              </a:rPr>
              <a:t>NA is not the same as “”</a:t>
            </a:r>
            <a:endParaRPr>
              <a:solidFill>
                <a:schemeClr val="dk1"/>
              </a:solidFill>
            </a:endParaRPr>
          </a:p>
          <a:p>
            <a:pPr marL="914400" marR="0" lvl="1" indent="-457200" algn="l" rtl="0">
              <a:lnSpc>
                <a:spcPct val="100000"/>
              </a:lnSpc>
              <a:spcBef>
                <a:spcPts val="0"/>
              </a:spcBef>
              <a:spcAft>
                <a:spcPts val="0"/>
              </a:spcAft>
              <a:buClr>
                <a:schemeClr val="dk1"/>
              </a:buClr>
              <a:buSzPts val="2400"/>
              <a:buFont typeface="Arial"/>
              <a:buChar char="•"/>
            </a:pPr>
            <a:r>
              <a:rPr lang="en-US" sz="2400" b="1" i="0" u="none" strike="noStrike" cap="none">
                <a:solidFill>
                  <a:schemeClr val="dk1"/>
                </a:solidFill>
                <a:latin typeface="Arial"/>
                <a:ea typeface="Arial"/>
                <a:cs typeface="Arial"/>
                <a:sym typeface="Arial"/>
              </a:rPr>
              <a:t>NA is not the same as FALSE</a:t>
            </a:r>
            <a:endParaRPr>
              <a:solidFill>
                <a:schemeClr val="dk1"/>
              </a:solidFill>
            </a:endParaRPr>
          </a:p>
          <a:p>
            <a:pPr marL="0" marR="0" lvl="0" indent="0" algn="l" rtl="0">
              <a:lnSpc>
                <a:spcPct val="100000"/>
              </a:lnSpc>
              <a:spcBef>
                <a:spcPts val="1200"/>
              </a:spcBef>
              <a:spcAft>
                <a:spcPts val="0"/>
              </a:spcAft>
              <a:buClr>
                <a:schemeClr val="dk1"/>
              </a:buClr>
              <a:buSzPts val="2400"/>
              <a:buFont typeface="Arial"/>
              <a:buChar char="•"/>
            </a:pPr>
            <a:r>
              <a:rPr lang="en-US" sz="2400" b="1" i="0" u="none" strike="noStrike" cap="none">
                <a:solidFill>
                  <a:schemeClr val="dk1"/>
                </a:solidFill>
                <a:latin typeface="Arial"/>
                <a:ea typeface="Arial"/>
                <a:cs typeface="Arial"/>
                <a:sym typeface="Arial"/>
              </a:rPr>
              <a:t>Any operations (calculations, comparisons) that involve NA may or may not produce NA:</a:t>
            </a:r>
            <a:endParaRPr>
              <a:solidFill>
                <a:schemeClr val="dk1"/>
              </a:solidFill>
            </a:endParaRPr>
          </a:p>
          <a:p>
            <a:pPr marL="0" marR="0" lvl="0" indent="0" algn="l" rtl="0">
              <a:lnSpc>
                <a:spcPct val="100000"/>
              </a:lnSpc>
              <a:spcBef>
                <a:spcPts val="1200"/>
              </a:spcBef>
              <a:spcAft>
                <a:spcPts val="0"/>
              </a:spcAft>
              <a:buClr>
                <a:srgbClr val="000000"/>
              </a:buClr>
              <a:buFont typeface="Arial"/>
              <a:buNone/>
            </a:pPr>
            <a:endParaRPr sz="2400" b="1" i="0" u="none" strike="noStrike" cap="none">
              <a:solidFill>
                <a:schemeClr val="dk1"/>
              </a:solidFill>
              <a:latin typeface="Courier New"/>
              <a:ea typeface="Courier New"/>
              <a:cs typeface="Courier New"/>
              <a:sym typeface="Courier New"/>
            </a:endParaRPr>
          </a:p>
        </p:txBody>
      </p:sp>
      <p:pic>
        <p:nvPicPr>
          <p:cNvPr id="213" name="Google Shape;213;p28"/>
          <p:cNvPicPr preferRelativeResize="0"/>
          <p:nvPr/>
        </p:nvPicPr>
        <p:blipFill rotWithShape="1">
          <a:blip r:embed="rId3">
            <a:alphaModFix/>
          </a:blip>
          <a:srcRect/>
          <a:stretch/>
        </p:blipFill>
        <p:spPr>
          <a:xfrm>
            <a:off x="2590800" y="4038600"/>
            <a:ext cx="1752600" cy="1815192"/>
          </a:xfrm>
          <a:prstGeom prst="rect">
            <a:avLst/>
          </a:prstGeom>
          <a:noFill/>
          <a:ln>
            <a:noFill/>
          </a:ln>
        </p:spPr>
      </p:pic>
      <p:pic>
        <p:nvPicPr>
          <p:cNvPr id="214" name="Google Shape;214;p28"/>
          <p:cNvPicPr preferRelativeResize="0"/>
          <p:nvPr/>
        </p:nvPicPr>
        <p:blipFill rotWithShape="1">
          <a:blip r:embed="rId4">
            <a:alphaModFix/>
          </a:blip>
          <a:srcRect/>
          <a:stretch/>
        </p:blipFill>
        <p:spPr>
          <a:xfrm>
            <a:off x="609600" y="4038600"/>
            <a:ext cx="1543573" cy="1828800"/>
          </a:xfrm>
          <a:prstGeom prst="rect">
            <a:avLst/>
          </a:prstGeom>
          <a:noFill/>
          <a:ln>
            <a:noFill/>
          </a:ln>
        </p:spPr>
      </p:pic>
      <p:pic>
        <p:nvPicPr>
          <p:cNvPr id="215" name="Google Shape;215;p28"/>
          <p:cNvPicPr preferRelativeResize="0"/>
          <p:nvPr/>
        </p:nvPicPr>
        <p:blipFill rotWithShape="1">
          <a:blip r:embed="rId5">
            <a:alphaModFix/>
          </a:blip>
          <a:srcRect/>
          <a:stretch/>
        </p:blipFill>
        <p:spPr>
          <a:xfrm>
            <a:off x="5064210" y="4419600"/>
            <a:ext cx="4079789" cy="10667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fade">
                                      <p:cBhvr>
                                        <p:cTn id="7" dur="1"/>
                                        <p:tgtEl>
                                          <p:spTgt spid="2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3"/>
                                        </p:tgtEl>
                                        <p:attrNameLst>
                                          <p:attrName>style.visibility</p:attrName>
                                        </p:attrNameLst>
                                      </p:cBhvr>
                                      <p:to>
                                        <p:strVal val="visible"/>
                                      </p:to>
                                    </p:set>
                                    <p:animEffect transition="in" filter="fade">
                                      <p:cBhvr>
                                        <p:cTn id="12" dur="1"/>
                                        <p:tgtEl>
                                          <p:spTgt spid="2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5"/>
                                        </p:tgtEl>
                                        <p:attrNameLst>
                                          <p:attrName>style.visibility</p:attrName>
                                        </p:attrNameLst>
                                      </p:cBhvr>
                                      <p:to>
                                        <p:strVal val="visible"/>
                                      </p:to>
                                    </p:set>
                                    <p:animEffect transition="in" filter="fade">
                                      <p:cBhvr>
                                        <p:cTn id="17" dur="1"/>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Basic Data Structure</a:t>
            </a:r>
            <a:endParaRPr sz="4400" b="1" i="0" u="none" strike="noStrike" cap="none">
              <a:solidFill>
                <a:schemeClr val="dk1"/>
              </a:solidFill>
              <a:latin typeface="Arial"/>
              <a:ea typeface="Arial"/>
              <a:cs typeface="Arial"/>
              <a:sym typeface="Arial"/>
            </a:endParaRPr>
          </a:p>
        </p:txBody>
      </p:sp>
      <p:sp>
        <p:nvSpPr>
          <p:cNvPr id="222" name="Google Shape;222;p29"/>
          <p:cNvSpPr txBox="1">
            <a:spLocks noGrp="1"/>
          </p:cNvSpPr>
          <p:nvPr>
            <p:ph idx="1"/>
          </p:nvPr>
        </p:nvSpPr>
        <p:spPr>
          <a:xfrm>
            <a:off x="628650" y="1825625"/>
            <a:ext cx="5135400" cy="4289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Vector</a:t>
            </a:r>
            <a:endParaRPr/>
          </a:p>
          <a:p>
            <a:pPr marL="457200" marR="0" lvl="1" indent="0" algn="l" rtl="0">
              <a:lnSpc>
                <a:spcPct val="90000"/>
              </a:lnSpc>
              <a:spcBef>
                <a:spcPts val="500"/>
              </a:spcBef>
              <a:spcAft>
                <a:spcPts val="0"/>
              </a:spcAft>
              <a:buClr>
                <a:srgbClr val="7F7F7F"/>
              </a:buClr>
              <a:buFont typeface="Arial"/>
              <a:buNone/>
            </a:pPr>
            <a:r>
              <a:rPr lang="en-US"/>
              <a:t>A</a:t>
            </a:r>
            <a:r>
              <a:rPr lang="en-US" sz="2000" b="0" i="0" u="none" strike="noStrike" cap="none">
                <a:solidFill>
                  <a:srgbClr val="7F7F7F"/>
                </a:solidFill>
                <a:latin typeface="Arial"/>
                <a:ea typeface="Arial"/>
                <a:cs typeface="Arial"/>
                <a:sym typeface="Arial"/>
              </a:rPr>
              <a:t>n ordered collection of data of the same type.</a:t>
            </a:r>
            <a:endParaRPr/>
          </a:p>
          <a:p>
            <a:pPr marL="457200" marR="0" lvl="1" indent="0" algn="l" rtl="0">
              <a:lnSpc>
                <a:spcPct val="90000"/>
              </a:lnSpc>
              <a:spcBef>
                <a:spcPts val="500"/>
              </a:spcBef>
              <a:spcAft>
                <a:spcPts val="0"/>
              </a:spcAft>
              <a:buClr>
                <a:srgbClr val="7F7F7F"/>
              </a:buClr>
              <a:buFont typeface="Arial"/>
              <a:buNone/>
            </a:pPr>
            <a:r>
              <a:rPr lang="en-US"/>
              <a:t>A</a:t>
            </a:r>
            <a:r>
              <a:rPr lang="en-US" sz="2000" b="0" i="0" u="none" strike="noStrike" cap="none">
                <a:solidFill>
                  <a:srgbClr val="7F7F7F"/>
                </a:solidFill>
                <a:latin typeface="Arial"/>
                <a:ea typeface="Arial"/>
                <a:cs typeface="Arial"/>
                <a:sym typeface="Arial"/>
              </a:rPr>
              <a:t> single number is the special case of a vector with 1 element.</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Usually accessed by index.</a:t>
            </a:r>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p:txBody>
      </p:sp>
      <p:pic>
        <p:nvPicPr>
          <p:cNvPr id="223" name="Google Shape;223;p29"/>
          <p:cNvPicPr preferRelativeResize="0"/>
          <p:nvPr/>
        </p:nvPicPr>
        <p:blipFill rotWithShape="1">
          <a:blip r:embed="rId3">
            <a:alphaModFix/>
          </a:blip>
          <a:srcRect/>
          <a:stretch/>
        </p:blipFill>
        <p:spPr>
          <a:xfrm>
            <a:off x="6296750" y="1704424"/>
            <a:ext cx="2664900" cy="4531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xEl>
                                              <p:pRg st="0" end="0"/>
                                            </p:txEl>
                                          </p:spTgt>
                                        </p:tgtEl>
                                        <p:attrNameLst>
                                          <p:attrName>style.visibility</p:attrName>
                                        </p:attrNameLst>
                                      </p:cBhvr>
                                      <p:to>
                                        <p:strVal val="visible"/>
                                      </p:to>
                                    </p:set>
                                    <p:animEffect transition="in" filter="fade">
                                      <p:cBhvr>
                                        <p:cTn id="7" dur="1"/>
                                        <p:tgtEl>
                                          <p:spTgt spid="2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2">
                                            <p:txEl>
                                              <p:pRg st="1" end="1"/>
                                            </p:txEl>
                                          </p:spTgt>
                                        </p:tgtEl>
                                        <p:attrNameLst>
                                          <p:attrName>style.visibility</p:attrName>
                                        </p:attrNameLst>
                                      </p:cBhvr>
                                      <p:to>
                                        <p:strVal val="visible"/>
                                      </p:to>
                                    </p:set>
                                    <p:animEffect transition="in" filter="fade">
                                      <p:cBhvr>
                                        <p:cTn id="12" dur="1"/>
                                        <p:tgtEl>
                                          <p:spTgt spid="2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2">
                                            <p:txEl>
                                              <p:pRg st="2" end="2"/>
                                            </p:txEl>
                                          </p:spTgt>
                                        </p:tgtEl>
                                        <p:attrNameLst>
                                          <p:attrName>style.visibility</p:attrName>
                                        </p:attrNameLst>
                                      </p:cBhvr>
                                      <p:to>
                                        <p:strVal val="visible"/>
                                      </p:to>
                                    </p:set>
                                    <p:animEffect transition="in" filter="fade">
                                      <p:cBhvr>
                                        <p:cTn id="17" dur="1"/>
                                        <p:tgtEl>
                                          <p:spTgt spid="2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2">
                                            <p:txEl>
                                              <p:pRg st="3" end="3"/>
                                            </p:txEl>
                                          </p:spTgt>
                                        </p:tgtEl>
                                        <p:attrNameLst>
                                          <p:attrName>style.visibility</p:attrName>
                                        </p:attrNameLst>
                                      </p:cBhvr>
                                      <p:to>
                                        <p:strVal val="visible"/>
                                      </p:to>
                                    </p:set>
                                    <p:animEffect transition="in" filter="fade">
                                      <p:cBhvr>
                                        <p:cTn id="22" dur="1"/>
                                        <p:tgtEl>
                                          <p:spTgt spid="2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2">
                                            <p:txEl>
                                              <p:pRg st="4" end="4"/>
                                            </p:txEl>
                                          </p:spTgt>
                                        </p:tgtEl>
                                        <p:attrNameLst>
                                          <p:attrName>style.visibility</p:attrName>
                                        </p:attrNameLst>
                                      </p:cBhvr>
                                      <p:to>
                                        <p:strVal val="visible"/>
                                      </p:to>
                                    </p:set>
                                    <p:animEffect transition="in" filter="fade">
                                      <p:cBhvr>
                                        <p:cTn id="27" dur="1"/>
                                        <p:tgtEl>
                                          <p:spTgt spid="2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2">
                                            <p:txEl>
                                              <p:pRg st="5" end="5"/>
                                            </p:txEl>
                                          </p:spTgt>
                                        </p:tgtEl>
                                        <p:attrNameLst>
                                          <p:attrName>style.visibility</p:attrName>
                                        </p:attrNameLst>
                                      </p:cBhvr>
                                      <p:to>
                                        <p:strVal val="visible"/>
                                      </p:to>
                                    </p:set>
                                    <p:animEffect transition="in" filter="fade">
                                      <p:cBhvr>
                                        <p:cTn id="32" dur="1"/>
                                        <p:tgtEl>
                                          <p:spTgt spid="22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2">
                                            <p:txEl>
                                              <p:pRg st="6" end="6"/>
                                            </p:txEl>
                                          </p:spTgt>
                                        </p:tgtEl>
                                        <p:attrNameLst>
                                          <p:attrName>style.visibility</p:attrName>
                                        </p:attrNameLst>
                                      </p:cBhvr>
                                      <p:to>
                                        <p:strVal val="visible"/>
                                      </p:to>
                                    </p:set>
                                    <p:animEffect transition="in" filter="fade">
                                      <p:cBhvr>
                                        <p:cTn id="37" dur="1"/>
                                        <p:tgtEl>
                                          <p:spTgt spid="2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Basic Data Structure</a:t>
            </a:r>
            <a:endParaRPr sz="4400" b="1" i="0" u="none" strike="noStrike" cap="none">
              <a:solidFill>
                <a:schemeClr val="dk1"/>
              </a:solidFill>
              <a:latin typeface="Arial"/>
              <a:ea typeface="Arial"/>
              <a:cs typeface="Arial"/>
              <a:sym typeface="Arial"/>
            </a:endParaRPr>
          </a:p>
        </p:txBody>
      </p:sp>
      <p:sp>
        <p:nvSpPr>
          <p:cNvPr id="230" name="Google Shape;230;p30"/>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Matrix</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Rows, Columns</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Single data type</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Linear algebra computations</a:t>
            </a:r>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p:txBody>
      </p:sp>
      <p:pic>
        <p:nvPicPr>
          <p:cNvPr id="231" name="Google Shape;231;p30"/>
          <p:cNvPicPr preferRelativeResize="0"/>
          <p:nvPr/>
        </p:nvPicPr>
        <p:blipFill rotWithShape="1">
          <a:blip r:embed="rId3">
            <a:alphaModFix/>
          </a:blip>
          <a:srcRect/>
          <a:stretch/>
        </p:blipFill>
        <p:spPr>
          <a:xfrm>
            <a:off x="4783025" y="1756575"/>
            <a:ext cx="3990900" cy="4057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animEffect transition="in" filter="fade">
                                      <p:cBhvr>
                                        <p:cTn id="7" dur="1"/>
                                        <p:tgtEl>
                                          <p:spTgt spid="2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0">
                                            <p:txEl>
                                              <p:pRg st="1" end="1"/>
                                            </p:txEl>
                                          </p:spTgt>
                                        </p:tgtEl>
                                        <p:attrNameLst>
                                          <p:attrName>style.visibility</p:attrName>
                                        </p:attrNameLst>
                                      </p:cBhvr>
                                      <p:to>
                                        <p:strVal val="visible"/>
                                      </p:to>
                                    </p:set>
                                    <p:animEffect transition="in" filter="fade">
                                      <p:cBhvr>
                                        <p:cTn id="12" dur="1"/>
                                        <p:tgtEl>
                                          <p:spTgt spid="2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0">
                                            <p:txEl>
                                              <p:pRg st="2" end="2"/>
                                            </p:txEl>
                                          </p:spTgt>
                                        </p:tgtEl>
                                        <p:attrNameLst>
                                          <p:attrName>style.visibility</p:attrName>
                                        </p:attrNameLst>
                                      </p:cBhvr>
                                      <p:to>
                                        <p:strVal val="visible"/>
                                      </p:to>
                                    </p:set>
                                    <p:animEffect transition="in" filter="fade">
                                      <p:cBhvr>
                                        <p:cTn id="17" dur="1"/>
                                        <p:tgtEl>
                                          <p:spTgt spid="2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0">
                                            <p:txEl>
                                              <p:pRg st="3" end="3"/>
                                            </p:txEl>
                                          </p:spTgt>
                                        </p:tgtEl>
                                        <p:attrNameLst>
                                          <p:attrName>style.visibility</p:attrName>
                                        </p:attrNameLst>
                                      </p:cBhvr>
                                      <p:to>
                                        <p:strVal val="visible"/>
                                      </p:to>
                                    </p:set>
                                    <p:animEffect transition="in" filter="fade">
                                      <p:cBhvr>
                                        <p:cTn id="22" dur="1"/>
                                        <p:tgtEl>
                                          <p:spTgt spid="2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0">
                                            <p:txEl>
                                              <p:pRg st="4" end="4"/>
                                            </p:txEl>
                                          </p:spTgt>
                                        </p:tgtEl>
                                        <p:attrNameLst>
                                          <p:attrName>style.visibility</p:attrName>
                                        </p:attrNameLst>
                                      </p:cBhvr>
                                      <p:to>
                                        <p:strVal val="visible"/>
                                      </p:to>
                                    </p:set>
                                    <p:animEffect transition="in" filter="fade">
                                      <p:cBhvr>
                                        <p:cTn id="27" dur="1"/>
                                        <p:tgtEl>
                                          <p:spTgt spid="2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0">
                                            <p:txEl>
                                              <p:pRg st="5" end="5"/>
                                            </p:txEl>
                                          </p:spTgt>
                                        </p:tgtEl>
                                        <p:attrNameLst>
                                          <p:attrName>style.visibility</p:attrName>
                                        </p:attrNameLst>
                                      </p:cBhvr>
                                      <p:to>
                                        <p:strVal val="visible"/>
                                      </p:to>
                                    </p:set>
                                    <p:animEffect transition="in" filter="fade">
                                      <p:cBhvr>
                                        <p:cTn id="32" dur="1"/>
                                        <p:tgtEl>
                                          <p:spTgt spid="2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Exercise</a:t>
            </a:r>
            <a:endParaRPr sz="4400" b="1" i="0" u="none" strike="noStrike" cap="none">
              <a:solidFill>
                <a:schemeClr val="dk1"/>
              </a:solidFill>
              <a:latin typeface="Arial"/>
              <a:ea typeface="Arial"/>
              <a:cs typeface="Arial"/>
              <a:sym typeface="Arial"/>
            </a:endParaRPr>
          </a:p>
        </p:txBody>
      </p:sp>
      <p:sp>
        <p:nvSpPr>
          <p:cNvPr id="238" name="Google Shape;238;p31"/>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Create a vector of integers from 1 to 2016 and sum the result.</a:t>
            </a:r>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Exercise</a:t>
            </a:r>
            <a:endParaRPr sz="4400" b="1" i="0" u="none" strike="noStrike" cap="none">
              <a:solidFill>
                <a:schemeClr val="dk1"/>
              </a:solidFill>
              <a:latin typeface="Arial"/>
              <a:ea typeface="Arial"/>
              <a:cs typeface="Arial"/>
              <a:sym typeface="Arial"/>
            </a:endParaRPr>
          </a:p>
        </p:txBody>
      </p:sp>
      <p:sp>
        <p:nvSpPr>
          <p:cNvPr id="245" name="Google Shape;245;p3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Create a vector of integers from 1 to 2016 and sum the result.</a:t>
            </a:r>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p:txBody>
      </p:sp>
      <p:pic>
        <p:nvPicPr>
          <p:cNvPr id="246" name="Google Shape;246;p32"/>
          <p:cNvPicPr preferRelativeResize="0"/>
          <p:nvPr/>
        </p:nvPicPr>
        <p:blipFill rotWithShape="1">
          <a:blip r:embed="rId3">
            <a:alphaModFix/>
          </a:blip>
          <a:srcRect/>
          <a:stretch/>
        </p:blipFill>
        <p:spPr>
          <a:xfrm>
            <a:off x="3183149" y="3277763"/>
            <a:ext cx="2777700" cy="1447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Exercise</a:t>
            </a:r>
            <a:endParaRPr sz="4400" b="1" i="0" u="none" strike="noStrike" cap="none">
              <a:solidFill>
                <a:schemeClr val="dk1"/>
              </a:solidFill>
              <a:latin typeface="Arial"/>
              <a:ea typeface="Arial"/>
              <a:cs typeface="Arial"/>
              <a:sym typeface="Arial"/>
            </a:endParaRPr>
          </a:p>
        </p:txBody>
      </p:sp>
      <p:sp>
        <p:nvSpPr>
          <p:cNvPr id="253" name="Google Shape;253;p3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Create a vector of integers from 1 to 2016 and sum the result.</a:t>
            </a:r>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Create a 3x3 matrix of i^3 for i = 1 to 9, by row.  Sum the 3rd row.</a:t>
            </a:r>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p:txBody>
      </p:sp>
      <p:pic>
        <p:nvPicPr>
          <p:cNvPr id="254" name="Google Shape;254;p33"/>
          <p:cNvPicPr preferRelativeResize="0"/>
          <p:nvPr/>
        </p:nvPicPr>
        <p:blipFill rotWithShape="1">
          <a:blip r:embed="rId3">
            <a:alphaModFix/>
          </a:blip>
          <a:srcRect/>
          <a:stretch/>
        </p:blipFill>
        <p:spPr>
          <a:xfrm>
            <a:off x="3286212" y="2705463"/>
            <a:ext cx="2777700" cy="144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dirty="0">
                <a:solidFill>
                  <a:schemeClr val="dk1"/>
                </a:solidFill>
                <a:latin typeface="Arial"/>
                <a:ea typeface="Arial"/>
                <a:cs typeface="Arial"/>
                <a:sym typeface="Arial"/>
              </a:rPr>
              <a:t>R-project </a:t>
            </a:r>
            <a:r>
              <a:rPr lang="en-US" sz="4400" b="1" i="0" u="none" strike="noStrike" cap="none" dirty="0" smtClean="0">
                <a:solidFill>
                  <a:schemeClr val="dk1"/>
                </a:solidFill>
                <a:latin typeface="Arial"/>
                <a:ea typeface="Arial"/>
                <a:cs typeface="Arial"/>
                <a:sym typeface="Arial"/>
              </a:rPr>
              <a:t>Background</a:t>
            </a:r>
            <a:endParaRPr sz="4400" b="1" i="0" u="none" strike="noStrike" cap="none" dirty="0">
              <a:solidFill>
                <a:schemeClr val="dk1"/>
              </a:solidFill>
              <a:latin typeface="Arial"/>
              <a:ea typeface="Arial"/>
              <a:cs typeface="Arial"/>
              <a:sym typeface="Arial"/>
            </a:endParaRPr>
          </a:p>
        </p:txBody>
      </p:sp>
      <p:sp>
        <p:nvSpPr>
          <p:cNvPr id="107" name="Google Shape;107;p1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Origin and History</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Initially written by Ross Ihaka and Robert Gentleman at Dep. of Statistics of U of Auckland, New Zealand during 1990s.</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An offspring of S: Bell Labs, interactive Fortran/C</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International project since 1997/Beta release 200</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Explosive growth last 10 years</a:t>
            </a:r>
            <a:endParaRPr/>
          </a:p>
          <a:p>
            <a:pPr marL="0" marR="0" lvl="0" indent="0" algn="l" rtl="0">
              <a:lnSpc>
                <a:spcPct val="90000"/>
              </a:lnSpc>
              <a:spcBef>
                <a:spcPts val="100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Open source with GPL license</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Free as in beer</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In active development *</a:t>
            </a:r>
            <a:endParaRPr/>
          </a:p>
          <a:p>
            <a:pPr marL="457200" marR="0" lvl="1" indent="0" algn="l" rtl="0">
              <a:lnSpc>
                <a:spcPct val="90000"/>
              </a:lnSpc>
              <a:spcBef>
                <a:spcPts val="500"/>
              </a:spcBef>
              <a:spcAft>
                <a:spcPts val="0"/>
              </a:spcAft>
              <a:buClr>
                <a:srgbClr val="7F7F7F"/>
              </a:buClr>
              <a:buFont typeface="Arial"/>
              <a:buNone/>
            </a:pPr>
            <a:r>
              <a:rPr lang="en-US" sz="2000" b="0" i="0" u="sng" strike="noStrike" cap="none">
                <a:solidFill>
                  <a:schemeClr val="hlink"/>
                </a:solidFill>
                <a:latin typeface="Arial"/>
                <a:ea typeface="Arial"/>
                <a:cs typeface="Arial"/>
                <a:sym typeface="Arial"/>
                <a:hlinkClick r:id="rId3"/>
              </a:rPr>
              <a:t>http://www.r-project.org/</a:t>
            </a:r>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Exercise</a:t>
            </a:r>
            <a:endParaRPr sz="4400" b="1" i="0" u="none" strike="noStrike" cap="none">
              <a:solidFill>
                <a:schemeClr val="dk1"/>
              </a:solidFill>
              <a:latin typeface="Arial"/>
              <a:ea typeface="Arial"/>
              <a:cs typeface="Arial"/>
              <a:sym typeface="Arial"/>
            </a:endParaRPr>
          </a:p>
        </p:txBody>
      </p:sp>
      <p:sp>
        <p:nvSpPr>
          <p:cNvPr id="261" name="Google Shape;261;p34"/>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Create a vector of integers from 1 to 2016 and sum the result.</a:t>
            </a:r>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Create a 3x3 matrix of i^3 for i = 1 to 9.  Sum the 3rd row.</a:t>
            </a:r>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p:txBody>
      </p:sp>
      <p:pic>
        <p:nvPicPr>
          <p:cNvPr id="262" name="Google Shape;262;p34"/>
          <p:cNvPicPr preferRelativeResize="0"/>
          <p:nvPr/>
        </p:nvPicPr>
        <p:blipFill rotWithShape="1">
          <a:blip r:embed="rId3">
            <a:alphaModFix/>
          </a:blip>
          <a:srcRect/>
          <a:stretch/>
        </p:blipFill>
        <p:spPr>
          <a:xfrm>
            <a:off x="3183137" y="2491810"/>
            <a:ext cx="2777725" cy="1447074"/>
          </a:xfrm>
          <a:prstGeom prst="rect">
            <a:avLst/>
          </a:prstGeom>
          <a:noFill/>
          <a:ln>
            <a:noFill/>
          </a:ln>
        </p:spPr>
      </p:pic>
      <p:pic>
        <p:nvPicPr>
          <p:cNvPr id="263" name="Google Shape;263;p34"/>
          <p:cNvPicPr preferRelativeResize="0"/>
          <p:nvPr/>
        </p:nvPicPr>
        <p:blipFill>
          <a:blip r:embed="rId4">
            <a:alphaModFix/>
          </a:blip>
          <a:stretch>
            <a:fillRect/>
          </a:stretch>
        </p:blipFill>
        <p:spPr>
          <a:xfrm>
            <a:off x="2184938" y="5012875"/>
            <a:ext cx="4774125" cy="1164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Basic Data Structure</a:t>
            </a:r>
            <a:endParaRPr sz="4400" b="1" i="0" u="none" strike="noStrike" cap="none">
              <a:solidFill>
                <a:schemeClr val="dk1"/>
              </a:solidFill>
              <a:latin typeface="Arial"/>
              <a:ea typeface="Arial"/>
              <a:cs typeface="Arial"/>
              <a:sym typeface="Arial"/>
            </a:endParaRPr>
          </a:p>
        </p:txBody>
      </p:sp>
      <p:sp>
        <p:nvSpPr>
          <p:cNvPr id="270" name="Google Shape;270;p3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List</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an ordered collection of data of arbitrary types.</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key-value pair</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Accessible by key</a:t>
            </a:r>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p:txBody>
      </p:sp>
      <p:pic>
        <p:nvPicPr>
          <p:cNvPr id="271" name="Google Shape;271;p35"/>
          <p:cNvPicPr preferRelativeResize="0"/>
          <p:nvPr/>
        </p:nvPicPr>
        <p:blipFill rotWithShape="1">
          <a:blip r:embed="rId3">
            <a:alphaModFix/>
          </a:blip>
          <a:srcRect/>
          <a:stretch/>
        </p:blipFill>
        <p:spPr>
          <a:xfrm>
            <a:off x="1547447" y="3455715"/>
            <a:ext cx="5714999" cy="2286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Dataframes</a:t>
            </a:r>
            <a:endParaRPr sz="4400" b="1" i="0" u="none" strike="noStrike" cap="none">
              <a:solidFill>
                <a:schemeClr val="dk1"/>
              </a:solidFill>
              <a:latin typeface="Arial"/>
              <a:ea typeface="Arial"/>
              <a:cs typeface="Arial"/>
              <a:sym typeface="Arial"/>
            </a:endParaRPr>
          </a:p>
        </p:txBody>
      </p:sp>
      <p:sp>
        <p:nvSpPr>
          <p:cNvPr id="278" name="Google Shape;278;p3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R handles data in objects known as dataframes;</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rows: data items;</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columns: values of the different attributes</a:t>
            </a:r>
            <a:endParaRPr/>
          </a:p>
          <a:p>
            <a:pPr marL="914400" marR="0" lvl="2" indent="0" algn="l" rtl="0">
              <a:lnSpc>
                <a:spcPct val="90000"/>
              </a:lnSpc>
              <a:spcBef>
                <a:spcPts val="500"/>
              </a:spcBef>
              <a:spcAft>
                <a:spcPts val="0"/>
              </a:spcAft>
              <a:buClr>
                <a:srgbClr val="7F7F7F"/>
              </a:buClr>
              <a:buFont typeface="Arial"/>
              <a:buNone/>
            </a:pPr>
            <a:r>
              <a:rPr lang="en-US" sz="1800" b="0" i="0" u="none" strike="noStrike" cap="none">
                <a:solidFill>
                  <a:srgbClr val="7F7F7F"/>
                </a:solidFill>
                <a:latin typeface="Arial"/>
                <a:ea typeface="Arial"/>
                <a:cs typeface="Arial"/>
                <a:sym typeface="Arial"/>
              </a:rPr>
              <a:t>Values in each column should be from the same type.</a:t>
            </a:r>
            <a:endParaRPr sz="1800" b="0" i="0" u="none" strike="noStrike" cap="none">
              <a:solidFill>
                <a:srgbClr val="7F7F7F"/>
              </a:solidFill>
              <a:latin typeface="Arial"/>
              <a:ea typeface="Arial"/>
              <a:cs typeface="Arial"/>
              <a:sym typeface="Arial"/>
            </a:endParaRPr>
          </a:p>
        </p:txBody>
      </p:sp>
      <p:pic>
        <p:nvPicPr>
          <p:cNvPr id="279" name="Google Shape;279;p36"/>
          <p:cNvPicPr preferRelativeResize="0"/>
          <p:nvPr/>
        </p:nvPicPr>
        <p:blipFill rotWithShape="1">
          <a:blip r:embed="rId3">
            <a:alphaModFix/>
          </a:blip>
          <a:srcRect t="15385"/>
          <a:stretch/>
        </p:blipFill>
        <p:spPr>
          <a:xfrm>
            <a:off x="338375" y="3397825"/>
            <a:ext cx="8543400" cy="25145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Built In Data Sets</a:t>
            </a:r>
            <a:endParaRPr sz="4400" b="1" i="0" u="none" strike="noStrike" cap="none">
              <a:solidFill>
                <a:schemeClr val="dk1"/>
              </a:solidFill>
              <a:latin typeface="Arial"/>
              <a:ea typeface="Arial"/>
              <a:cs typeface="Arial"/>
              <a:sym typeface="Arial"/>
            </a:endParaRPr>
          </a:p>
        </p:txBody>
      </p:sp>
      <p:sp>
        <p:nvSpPr>
          <p:cNvPr id="286" name="Google Shape;286;p3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R provides many pre-installed data sets</a:t>
            </a:r>
            <a:endParaRPr/>
          </a:p>
          <a:p>
            <a:pPr marL="0" marR="0" lvl="0" indent="0" algn="l" rtl="0">
              <a:lnSpc>
                <a:spcPct val="90000"/>
              </a:lnSpc>
              <a:spcBef>
                <a:spcPts val="100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data()</a:t>
            </a:r>
            <a:endParaRPr/>
          </a:p>
          <a:p>
            <a:pPr marL="0" marR="0" lvl="0" indent="0" algn="l" rtl="0">
              <a:lnSpc>
                <a:spcPct val="90000"/>
              </a:lnSpc>
              <a:spcBef>
                <a:spcPts val="100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data(mtcars)</a:t>
            </a:r>
            <a:endParaRPr sz="2400" b="0" i="0" u="none" strike="noStrike" cap="none">
              <a:solidFill>
                <a:schemeClr val="dk1"/>
              </a:solidFill>
              <a:latin typeface="Arial"/>
              <a:ea typeface="Arial"/>
              <a:cs typeface="Arial"/>
              <a:sym typeface="Arial"/>
            </a:endParaRPr>
          </a:p>
        </p:txBody>
      </p:sp>
      <p:pic>
        <p:nvPicPr>
          <p:cNvPr id="287" name="Google Shape;287;p37"/>
          <p:cNvPicPr preferRelativeResize="0"/>
          <p:nvPr/>
        </p:nvPicPr>
        <p:blipFill rotWithShape="1">
          <a:blip r:embed="rId3">
            <a:alphaModFix/>
          </a:blip>
          <a:srcRect/>
          <a:stretch/>
        </p:blipFill>
        <p:spPr>
          <a:xfrm>
            <a:off x="3511429" y="2481400"/>
            <a:ext cx="5140200" cy="3830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Read Dataframes From File</a:t>
            </a:r>
            <a:endParaRPr sz="4400" b="1" i="0" u="none" strike="noStrike" cap="none">
              <a:solidFill>
                <a:schemeClr val="dk1"/>
              </a:solidFill>
              <a:latin typeface="Arial"/>
              <a:ea typeface="Arial"/>
              <a:cs typeface="Arial"/>
              <a:sym typeface="Arial"/>
            </a:endParaRPr>
          </a:p>
        </p:txBody>
      </p:sp>
      <p:sp>
        <p:nvSpPr>
          <p:cNvPr id="294" name="Google Shape;294;p38"/>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chemeClr val="dk1"/>
              </a:buClr>
              <a:buFont typeface="Arial"/>
              <a:buNone/>
            </a:pPr>
            <a:r>
              <a:rPr lang="en-US" sz="2040" b="0" i="0" u="none" strike="noStrike" cap="none">
                <a:solidFill>
                  <a:schemeClr val="dk1"/>
                </a:solidFill>
                <a:latin typeface="Arial"/>
                <a:ea typeface="Arial"/>
                <a:cs typeface="Arial"/>
                <a:sym typeface="Arial"/>
              </a:rPr>
              <a:t>read.table()</a:t>
            </a:r>
            <a:endParaRPr/>
          </a:p>
          <a:p>
            <a:pPr marL="0" marR="0" lvl="0" indent="0" algn="l" rtl="0">
              <a:lnSpc>
                <a:spcPct val="70000"/>
              </a:lnSpc>
              <a:spcBef>
                <a:spcPts val="1000"/>
              </a:spcBef>
              <a:spcAft>
                <a:spcPts val="0"/>
              </a:spcAft>
              <a:buClr>
                <a:schemeClr val="dk1"/>
              </a:buClr>
              <a:buFont typeface="Arial"/>
              <a:buNone/>
            </a:pPr>
            <a:endParaRPr sz="2040" b="0" i="0" u="none" strike="noStrike" cap="none">
              <a:solidFill>
                <a:schemeClr val="dk1"/>
              </a:solidFill>
              <a:latin typeface="Arial"/>
              <a:ea typeface="Arial"/>
              <a:cs typeface="Arial"/>
              <a:sym typeface="Arial"/>
            </a:endParaRPr>
          </a:p>
          <a:p>
            <a:pPr marL="0" marR="0" lvl="0" indent="0" algn="l" rtl="0">
              <a:lnSpc>
                <a:spcPct val="70000"/>
              </a:lnSpc>
              <a:spcBef>
                <a:spcPts val="1000"/>
              </a:spcBef>
              <a:spcAft>
                <a:spcPts val="0"/>
              </a:spcAft>
              <a:buClr>
                <a:schemeClr val="dk1"/>
              </a:buClr>
              <a:buFont typeface="Arial"/>
              <a:buNone/>
            </a:pPr>
            <a:r>
              <a:rPr lang="en-US" sz="2040" b="0" i="0" u="none" strike="noStrike" cap="none">
                <a:solidFill>
                  <a:schemeClr val="dk1"/>
                </a:solidFill>
                <a:latin typeface="Arial"/>
                <a:ea typeface="Arial"/>
                <a:cs typeface="Arial"/>
                <a:sym typeface="Arial"/>
              </a:rPr>
              <a:t>worms &lt;- read.table(“worms.txt",header=T,row.names=1)</a:t>
            </a:r>
            <a:endParaRPr/>
          </a:p>
          <a:p>
            <a:pPr marL="0" marR="0" lvl="0" indent="0" algn="l" rtl="0">
              <a:lnSpc>
                <a:spcPct val="70000"/>
              </a:lnSpc>
              <a:spcBef>
                <a:spcPts val="1000"/>
              </a:spcBef>
              <a:spcAft>
                <a:spcPts val="0"/>
              </a:spcAft>
              <a:buClr>
                <a:schemeClr val="dk1"/>
              </a:buClr>
              <a:buFont typeface="Arial"/>
              <a:buNone/>
            </a:pPr>
            <a:endParaRPr/>
          </a:p>
          <a:p>
            <a:pPr marL="457200" marR="0" lvl="1" indent="0" algn="l" rtl="0">
              <a:lnSpc>
                <a:spcPct val="70000"/>
              </a:lnSpc>
              <a:spcBef>
                <a:spcPts val="500"/>
              </a:spcBef>
              <a:spcAft>
                <a:spcPts val="0"/>
              </a:spcAft>
              <a:buClr>
                <a:srgbClr val="7F7F7F"/>
              </a:buClr>
              <a:buFont typeface="Arial"/>
              <a:buNone/>
            </a:pPr>
            <a:endParaRPr sz="1700" b="0" i="0" u="none" strike="noStrike" cap="none">
              <a:solidFill>
                <a:srgbClr val="7F7F7F"/>
              </a:solidFill>
              <a:latin typeface="Arial"/>
              <a:ea typeface="Arial"/>
              <a:cs typeface="Arial"/>
              <a:sym typeface="Arial"/>
            </a:endParaRPr>
          </a:p>
          <a:p>
            <a:pPr marL="0" marR="0" lvl="0" indent="0" algn="l" rtl="0">
              <a:lnSpc>
                <a:spcPct val="70000"/>
              </a:lnSpc>
              <a:spcBef>
                <a:spcPts val="1000"/>
              </a:spcBef>
              <a:spcAft>
                <a:spcPts val="0"/>
              </a:spcAft>
              <a:buClr>
                <a:schemeClr val="dk1"/>
              </a:buClr>
              <a:buFont typeface="Arial"/>
              <a:buNone/>
            </a:pPr>
            <a:r>
              <a:rPr lang="en-US" sz="2040" b="0" i="0" u="none" strike="noStrike" cap="none">
                <a:solidFill>
                  <a:schemeClr val="dk1"/>
                </a:solidFill>
                <a:latin typeface="Arial"/>
                <a:ea typeface="Arial"/>
                <a:cs typeface="Arial"/>
                <a:sym typeface="Arial"/>
              </a:rPr>
              <a:t>To see the content of the dataframes (object) just type is name:</a:t>
            </a:r>
            <a:endParaRPr/>
          </a:p>
          <a:p>
            <a:pPr marL="0" marR="0" lvl="0" indent="0" algn="l" rtl="0">
              <a:lnSpc>
                <a:spcPct val="70000"/>
              </a:lnSpc>
              <a:spcBef>
                <a:spcPts val="1000"/>
              </a:spcBef>
              <a:spcAft>
                <a:spcPts val="0"/>
              </a:spcAft>
              <a:buClr>
                <a:schemeClr val="dk1"/>
              </a:buClr>
              <a:buFont typeface="Arial"/>
              <a:buNone/>
            </a:pPr>
            <a:r>
              <a:rPr lang="en-US" sz="2040" b="0" i="0" u="none" strike="noStrike" cap="none">
                <a:solidFill>
                  <a:schemeClr val="dk1"/>
                </a:solidFill>
                <a:latin typeface="Arial"/>
                <a:ea typeface="Arial"/>
                <a:cs typeface="Arial"/>
                <a:sym typeface="Arial"/>
              </a:rPr>
              <a:t>	&gt; worms</a:t>
            </a:r>
            <a:endParaRPr/>
          </a:p>
          <a:p>
            <a:pPr marL="457200" marR="0" lvl="1" indent="0" algn="l" rtl="0">
              <a:lnSpc>
                <a:spcPct val="70000"/>
              </a:lnSpc>
              <a:spcBef>
                <a:spcPts val="500"/>
              </a:spcBef>
              <a:spcAft>
                <a:spcPts val="0"/>
              </a:spcAft>
              <a:buClr>
                <a:srgbClr val="7F7F7F"/>
              </a:buClr>
              <a:buFont typeface="Arial"/>
              <a:buNone/>
            </a:pPr>
            <a:r>
              <a:rPr lang="en-US" sz="1700" b="0" i="0" u="none" strike="noStrike" cap="none">
                <a:solidFill>
                  <a:srgbClr val="7F7F7F"/>
                </a:solidFill>
                <a:latin typeface="Arial"/>
                <a:ea typeface="Arial"/>
                <a:cs typeface="Arial"/>
                <a:sym typeface="Arial"/>
              </a:rPr>
              <a:t> </a:t>
            </a:r>
            <a:endParaRPr/>
          </a:p>
          <a:p>
            <a:pPr marL="0" marR="0" lvl="0" indent="0" algn="l" rtl="0">
              <a:lnSpc>
                <a:spcPct val="70000"/>
              </a:lnSpc>
              <a:spcBef>
                <a:spcPts val="1000"/>
              </a:spcBef>
              <a:spcAft>
                <a:spcPts val="0"/>
              </a:spcAft>
              <a:buClr>
                <a:schemeClr val="dk1"/>
              </a:buClr>
              <a:buFont typeface="Arial"/>
              <a:buNone/>
            </a:pPr>
            <a:endParaRPr sz="2040" b="0" i="0" u="none" strike="noStrike" cap="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Selecting Data from Dataframes</a:t>
            </a:r>
            <a:endParaRPr sz="4400" b="1" i="0" u="none" strike="noStrike" cap="none">
              <a:solidFill>
                <a:schemeClr val="dk1"/>
              </a:solidFill>
              <a:latin typeface="Arial"/>
              <a:ea typeface="Arial"/>
              <a:cs typeface="Arial"/>
              <a:sym typeface="Arial"/>
            </a:endParaRPr>
          </a:p>
        </p:txBody>
      </p:sp>
      <p:sp>
        <p:nvSpPr>
          <p:cNvPr id="301" name="Google Shape;301;p39"/>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Subscripts within square brackets</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 means “all the rows” and </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 means “all the columns” </a:t>
            </a:r>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To select the first three column of the dataframe</a:t>
            </a:r>
            <a:endParaRPr sz="2400" b="0" i="0" u="none" strike="noStrike" cap="none">
              <a:solidFill>
                <a:schemeClr val="dk1"/>
              </a:solidFill>
              <a:latin typeface="Arial"/>
              <a:ea typeface="Arial"/>
              <a:cs typeface="Arial"/>
              <a:sym typeface="Arial"/>
            </a:endParaRPr>
          </a:p>
        </p:txBody>
      </p:sp>
      <p:pic>
        <p:nvPicPr>
          <p:cNvPr id="302" name="Google Shape;302;p39"/>
          <p:cNvPicPr preferRelativeResize="0"/>
          <p:nvPr/>
        </p:nvPicPr>
        <p:blipFill rotWithShape="1">
          <a:blip r:embed="rId3">
            <a:alphaModFix/>
          </a:blip>
          <a:srcRect/>
          <a:stretch/>
        </p:blipFill>
        <p:spPr>
          <a:xfrm>
            <a:off x="2259888" y="3943613"/>
            <a:ext cx="4624200" cy="2447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1">
                                            <p:txEl>
                                              <p:pRg st="0" end="0"/>
                                            </p:txEl>
                                          </p:spTgt>
                                        </p:tgtEl>
                                        <p:attrNameLst>
                                          <p:attrName>style.visibility</p:attrName>
                                        </p:attrNameLst>
                                      </p:cBhvr>
                                      <p:to>
                                        <p:strVal val="visible"/>
                                      </p:to>
                                    </p:set>
                                    <p:animEffect transition="in" filter="fade">
                                      <p:cBhvr>
                                        <p:cTn id="7" dur="1"/>
                                        <p:tgtEl>
                                          <p:spTgt spid="3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1">
                                            <p:txEl>
                                              <p:pRg st="1" end="1"/>
                                            </p:txEl>
                                          </p:spTgt>
                                        </p:tgtEl>
                                        <p:attrNameLst>
                                          <p:attrName>style.visibility</p:attrName>
                                        </p:attrNameLst>
                                      </p:cBhvr>
                                      <p:to>
                                        <p:strVal val="visible"/>
                                      </p:to>
                                    </p:set>
                                    <p:animEffect transition="in" filter="fade">
                                      <p:cBhvr>
                                        <p:cTn id="12" dur="1"/>
                                        <p:tgtEl>
                                          <p:spTgt spid="3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1">
                                            <p:txEl>
                                              <p:pRg st="2" end="2"/>
                                            </p:txEl>
                                          </p:spTgt>
                                        </p:tgtEl>
                                        <p:attrNameLst>
                                          <p:attrName>style.visibility</p:attrName>
                                        </p:attrNameLst>
                                      </p:cBhvr>
                                      <p:to>
                                        <p:strVal val="visible"/>
                                      </p:to>
                                    </p:set>
                                    <p:animEffect transition="in" filter="fade">
                                      <p:cBhvr>
                                        <p:cTn id="17" dur="1"/>
                                        <p:tgtEl>
                                          <p:spTgt spid="3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1">
                                            <p:txEl>
                                              <p:pRg st="3" end="3"/>
                                            </p:txEl>
                                          </p:spTgt>
                                        </p:tgtEl>
                                        <p:attrNameLst>
                                          <p:attrName>style.visibility</p:attrName>
                                        </p:attrNameLst>
                                      </p:cBhvr>
                                      <p:to>
                                        <p:strVal val="visible"/>
                                      </p:to>
                                    </p:set>
                                    <p:animEffect transition="in" filter="fade">
                                      <p:cBhvr>
                                        <p:cTn id="22" dur="1"/>
                                        <p:tgtEl>
                                          <p:spTgt spid="3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1">
                                            <p:txEl>
                                              <p:pRg st="4" end="4"/>
                                            </p:txEl>
                                          </p:spTgt>
                                        </p:tgtEl>
                                        <p:attrNameLst>
                                          <p:attrName>style.visibility</p:attrName>
                                        </p:attrNameLst>
                                      </p:cBhvr>
                                      <p:to>
                                        <p:strVal val="visible"/>
                                      </p:to>
                                    </p:set>
                                    <p:animEffect transition="in" filter="fade">
                                      <p:cBhvr>
                                        <p:cTn id="27" dur="1"/>
                                        <p:tgtEl>
                                          <p:spTgt spid="3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2"/>
                                        </p:tgtEl>
                                        <p:attrNameLst>
                                          <p:attrName>style.visibility</p:attrName>
                                        </p:attrNameLst>
                                      </p:cBhvr>
                                      <p:to>
                                        <p:strVal val="visible"/>
                                      </p:to>
                                    </p:set>
                                    <p:animEffect transition="in" filter="fade">
                                      <p:cBhvr>
                                        <p:cTn id="32" dur="1"/>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Selecting Data from Dataframes</a:t>
            </a:r>
            <a:endParaRPr sz="4400" b="1" i="0" u="none" strike="noStrike" cap="none">
              <a:solidFill>
                <a:schemeClr val="dk1"/>
              </a:solidFill>
              <a:latin typeface="Arial"/>
              <a:ea typeface="Arial"/>
              <a:cs typeface="Arial"/>
              <a:sym typeface="Arial"/>
            </a:endParaRPr>
          </a:p>
        </p:txBody>
      </p:sp>
      <p:sp>
        <p:nvSpPr>
          <p:cNvPr id="309" name="Google Shape;309;p40"/>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names() </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Get a list of variables attached to the input name</a:t>
            </a:r>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attach()</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Make the variables accessible by name:</a:t>
            </a:r>
            <a:endParaRPr/>
          </a:p>
          <a:p>
            <a:pPr marL="0" marR="0" lvl="0" indent="0" algn="l" rtl="0">
              <a:lnSpc>
                <a:spcPct val="90000"/>
              </a:lnSpc>
              <a:spcBef>
                <a:spcPts val="100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		&gt; attach(worms)</a:t>
            </a:r>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p:txBody>
      </p:sp>
      <p:pic>
        <p:nvPicPr>
          <p:cNvPr id="310" name="Google Shape;310;p40"/>
          <p:cNvPicPr preferRelativeResize="0"/>
          <p:nvPr/>
        </p:nvPicPr>
        <p:blipFill rotWithShape="1">
          <a:blip r:embed="rId3">
            <a:alphaModFix/>
          </a:blip>
          <a:srcRect/>
          <a:stretch/>
        </p:blipFill>
        <p:spPr>
          <a:xfrm>
            <a:off x="762000" y="2209800"/>
            <a:ext cx="6897688" cy="8381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9">
                                            <p:txEl>
                                              <p:pRg st="0" end="0"/>
                                            </p:txEl>
                                          </p:spTgt>
                                        </p:tgtEl>
                                        <p:attrNameLst>
                                          <p:attrName>style.visibility</p:attrName>
                                        </p:attrNameLst>
                                      </p:cBhvr>
                                      <p:to>
                                        <p:strVal val="visible"/>
                                      </p:to>
                                    </p:set>
                                    <p:animEffect transition="in" filter="fade">
                                      <p:cBhvr>
                                        <p:cTn id="7" dur="1"/>
                                        <p:tgtEl>
                                          <p:spTgt spid="3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9">
                                            <p:txEl>
                                              <p:pRg st="1" end="1"/>
                                            </p:txEl>
                                          </p:spTgt>
                                        </p:tgtEl>
                                        <p:attrNameLst>
                                          <p:attrName>style.visibility</p:attrName>
                                        </p:attrNameLst>
                                      </p:cBhvr>
                                      <p:to>
                                        <p:strVal val="visible"/>
                                      </p:to>
                                    </p:set>
                                    <p:animEffect transition="in" filter="fade">
                                      <p:cBhvr>
                                        <p:cTn id="12" dur="1"/>
                                        <p:tgtEl>
                                          <p:spTgt spid="3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9">
                                            <p:txEl>
                                              <p:pRg st="2" end="2"/>
                                            </p:txEl>
                                          </p:spTgt>
                                        </p:tgtEl>
                                        <p:attrNameLst>
                                          <p:attrName>style.visibility</p:attrName>
                                        </p:attrNameLst>
                                      </p:cBhvr>
                                      <p:to>
                                        <p:strVal val="visible"/>
                                      </p:to>
                                    </p:set>
                                    <p:animEffect transition="in" filter="fade">
                                      <p:cBhvr>
                                        <p:cTn id="17" dur="1"/>
                                        <p:tgtEl>
                                          <p:spTgt spid="3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9">
                                            <p:txEl>
                                              <p:pRg st="3" end="3"/>
                                            </p:txEl>
                                          </p:spTgt>
                                        </p:tgtEl>
                                        <p:attrNameLst>
                                          <p:attrName>style.visibility</p:attrName>
                                        </p:attrNameLst>
                                      </p:cBhvr>
                                      <p:to>
                                        <p:strVal val="visible"/>
                                      </p:to>
                                    </p:set>
                                    <p:animEffect transition="in" filter="fade">
                                      <p:cBhvr>
                                        <p:cTn id="22" dur="1"/>
                                        <p:tgtEl>
                                          <p:spTgt spid="30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9">
                                            <p:txEl>
                                              <p:pRg st="4" end="4"/>
                                            </p:txEl>
                                          </p:spTgt>
                                        </p:tgtEl>
                                        <p:attrNameLst>
                                          <p:attrName>style.visibility</p:attrName>
                                        </p:attrNameLst>
                                      </p:cBhvr>
                                      <p:to>
                                        <p:strVal val="visible"/>
                                      </p:to>
                                    </p:set>
                                    <p:animEffect transition="in" filter="fade">
                                      <p:cBhvr>
                                        <p:cTn id="27" dur="1"/>
                                        <p:tgtEl>
                                          <p:spTgt spid="30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9">
                                            <p:txEl>
                                              <p:pRg st="5" end="5"/>
                                            </p:txEl>
                                          </p:spTgt>
                                        </p:tgtEl>
                                        <p:attrNameLst>
                                          <p:attrName>style.visibility</p:attrName>
                                        </p:attrNameLst>
                                      </p:cBhvr>
                                      <p:to>
                                        <p:strVal val="visible"/>
                                      </p:to>
                                    </p:set>
                                    <p:animEffect transition="in" filter="fade">
                                      <p:cBhvr>
                                        <p:cTn id="32" dur="1"/>
                                        <p:tgtEl>
                                          <p:spTgt spid="30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9">
                                            <p:txEl>
                                              <p:pRg st="6" end="6"/>
                                            </p:txEl>
                                          </p:spTgt>
                                        </p:tgtEl>
                                        <p:attrNameLst>
                                          <p:attrName>style.visibility</p:attrName>
                                        </p:attrNameLst>
                                      </p:cBhvr>
                                      <p:to>
                                        <p:strVal val="visible"/>
                                      </p:to>
                                    </p:set>
                                    <p:animEffect transition="in" filter="fade">
                                      <p:cBhvr>
                                        <p:cTn id="37" dur="1"/>
                                        <p:tgtEl>
                                          <p:spTgt spid="30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9">
                                            <p:txEl>
                                              <p:pRg st="7" end="7"/>
                                            </p:txEl>
                                          </p:spTgt>
                                        </p:tgtEl>
                                        <p:attrNameLst>
                                          <p:attrName>style.visibility</p:attrName>
                                        </p:attrNameLst>
                                      </p:cBhvr>
                                      <p:to>
                                        <p:strVal val="visible"/>
                                      </p:to>
                                    </p:set>
                                    <p:animEffect transition="in" filter="fade">
                                      <p:cBhvr>
                                        <p:cTn id="42" dur="1"/>
                                        <p:tgtEl>
                                          <p:spTgt spid="30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10"/>
                                        </p:tgtEl>
                                        <p:attrNameLst>
                                          <p:attrName>style.visibility</p:attrName>
                                        </p:attrNameLst>
                                      </p:cBhvr>
                                      <p:to>
                                        <p:strVal val="visible"/>
                                      </p:to>
                                    </p:set>
                                    <p:animEffect transition="in" filter="fade">
                                      <p:cBhvr>
                                        <p:cTn id="47" dur="1"/>
                                        <p:tgtEl>
                                          <p:spTgt spid="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Selecting Data </a:t>
            </a:r>
            <a:r>
              <a:rPr lang="en-US"/>
              <a:t>F</a:t>
            </a:r>
            <a:r>
              <a:rPr lang="en-US" sz="4400" b="1" i="0" u="none" strike="noStrike" cap="none">
                <a:solidFill>
                  <a:schemeClr val="dk1"/>
                </a:solidFill>
                <a:latin typeface="Arial"/>
                <a:ea typeface="Arial"/>
                <a:cs typeface="Arial"/>
                <a:sym typeface="Arial"/>
              </a:rPr>
              <a:t>rom Dataframes</a:t>
            </a:r>
            <a:endParaRPr sz="4400" b="1" i="0" u="none" strike="noStrike" cap="none">
              <a:solidFill>
                <a:schemeClr val="dk1"/>
              </a:solidFill>
              <a:latin typeface="Arial"/>
              <a:ea typeface="Arial"/>
              <a:cs typeface="Arial"/>
              <a:sym typeface="Arial"/>
            </a:endParaRPr>
          </a:p>
        </p:txBody>
      </p:sp>
      <p:sp>
        <p:nvSpPr>
          <p:cNvPr id="317" name="Google Shape;317;p41"/>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Using logic expression while selecting:</a:t>
            </a:r>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p:txBody>
      </p:sp>
      <p:pic>
        <p:nvPicPr>
          <p:cNvPr id="318" name="Google Shape;318;p41"/>
          <p:cNvPicPr preferRelativeResize="0"/>
          <p:nvPr/>
        </p:nvPicPr>
        <p:blipFill rotWithShape="1">
          <a:blip r:embed="rId3">
            <a:alphaModFix/>
          </a:blip>
          <a:srcRect/>
          <a:stretch/>
        </p:blipFill>
        <p:spPr>
          <a:xfrm>
            <a:off x="581891" y="4888832"/>
            <a:ext cx="7696199" cy="847885"/>
          </a:xfrm>
          <a:prstGeom prst="rect">
            <a:avLst/>
          </a:prstGeom>
          <a:noFill/>
          <a:ln>
            <a:noFill/>
          </a:ln>
        </p:spPr>
      </p:pic>
      <p:pic>
        <p:nvPicPr>
          <p:cNvPr id="319" name="Google Shape;319;p41"/>
          <p:cNvPicPr preferRelativeResize="0"/>
          <p:nvPr/>
        </p:nvPicPr>
        <p:blipFill rotWithShape="1">
          <a:blip r:embed="rId4">
            <a:alphaModFix/>
          </a:blip>
          <a:srcRect t="14705"/>
          <a:stretch/>
        </p:blipFill>
        <p:spPr>
          <a:xfrm>
            <a:off x="609600" y="2513275"/>
            <a:ext cx="7713900" cy="2287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2"/>
          <p:cNvSpPr txBox="1"/>
          <p:nvPr/>
        </p:nvSpPr>
        <p:spPr>
          <a:xfrm>
            <a:off x="6477000" y="2209800"/>
            <a:ext cx="2286000" cy="7016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Arial"/>
              <a:buNone/>
            </a:pPr>
            <a:r>
              <a:rPr lang="en-US" sz="2000" b="1" i="0" u="none" strike="noStrike" cap="none">
                <a:solidFill>
                  <a:schemeClr val="lt1"/>
                </a:solidFill>
                <a:latin typeface="Arial"/>
                <a:ea typeface="Arial"/>
                <a:cs typeface="Arial"/>
                <a:sym typeface="Arial"/>
              </a:rPr>
              <a:t>subset rows by a logical vector</a:t>
            </a:r>
            <a:endParaRPr/>
          </a:p>
        </p:txBody>
      </p:sp>
      <p:sp>
        <p:nvSpPr>
          <p:cNvPr id="325" name="Google Shape;325;p42"/>
          <p:cNvSpPr txBox="1"/>
          <p:nvPr/>
        </p:nvSpPr>
        <p:spPr>
          <a:xfrm>
            <a:off x="6553200" y="3200400"/>
            <a:ext cx="2819400" cy="3968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Arial"/>
              <a:buNone/>
            </a:pPr>
            <a:r>
              <a:rPr lang="en-US" sz="2000" b="1" i="0" u="none" strike="noStrike" cap="none">
                <a:solidFill>
                  <a:schemeClr val="lt1"/>
                </a:solidFill>
                <a:latin typeface="Arial"/>
                <a:ea typeface="Arial"/>
                <a:cs typeface="Arial"/>
                <a:sym typeface="Arial"/>
              </a:rPr>
              <a:t>subset a column</a:t>
            </a:r>
            <a:endParaRPr/>
          </a:p>
        </p:txBody>
      </p:sp>
      <p:sp>
        <p:nvSpPr>
          <p:cNvPr id="326" name="Google Shape;326;p42"/>
          <p:cNvSpPr txBox="1"/>
          <p:nvPr/>
        </p:nvSpPr>
        <p:spPr>
          <a:xfrm>
            <a:off x="6400800" y="4114798"/>
            <a:ext cx="2819400" cy="7016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Arial"/>
              <a:buNone/>
            </a:pPr>
            <a:r>
              <a:rPr lang="en-US" sz="2000" b="1" i="0" u="none" strike="noStrike" cap="none">
                <a:solidFill>
                  <a:schemeClr val="lt1"/>
                </a:solidFill>
                <a:latin typeface="Arial"/>
                <a:ea typeface="Arial"/>
                <a:cs typeface="Arial"/>
                <a:sym typeface="Arial"/>
              </a:rPr>
              <a:t>comparison resulting in logical vector </a:t>
            </a:r>
            <a:endParaRPr/>
          </a:p>
        </p:txBody>
      </p:sp>
      <p:sp>
        <p:nvSpPr>
          <p:cNvPr id="327" name="Google Shape;327;p42"/>
          <p:cNvSpPr txBox="1"/>
          <p:nvPr/>
        </p:nvSpPr>
        <p:spPr>
          <a:xfrm>
            <a:off x="6400800" y="5105400"/>
            <a:ext cx="2438399" cy="7016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Arial"/>
              <a:buNone/>
            </a:pPr>
            <a:r>
              <a:rPr lang="en-US" sz="2000" b="1" i="0" u="none" strike="noStrike" cap="none">
                <a:solidFill>
                  <a:schemeClr val="lt1"/>
                </a:solidFill>
                <a:latin typeface="Arial"/>
                <a:ea typeface="Arial"/>
                <a:cs typeface="Arial"/>
                <a:sym typeface="Arial"/>
              </a:rPr>
              <a:t>subset the selected rows</a:t>
            </a:r>
            <a:endParaRPr/>
          </a:p>
        </p:txBody>
      </p:sp>
      <p:sp>
        <p:nvSpPr>
          <p:cNvPr id="328" name="Google Shape;328;p4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Selecting Data From Dataframes</a:t>
            </a:r>
            <a:endParaRPr sz="4400" b="1" i="0" u="none" strike="noStrike" cap="none">
              <a:solidFill>
                <a:schemeClr val="dk1"/>
              </a:solidFill>
              <a:latin typeface="Arial"/>
              <a:ea typeface="Arial"/>
              <a:cs typeface="Arial"/>
              <a:sym typeface="Arial"/>
            </a:endParaRPr>
          </a:p>
        </p:txBody>
      </p:sp>
      <p:pic>
        <p:nvPicPr>
          <p:cNvPr id="329" name="Google Shape;329;p42"/>
          <p:cNvPicPr preferRelativeResize="0"/>
          <p:nvPr/>
        </p:nvPicPr>
        <p:blipFill rotWithShape="1">
          <a:blip r:embed="rId3">
            <a:alphaModFix/>
          </a:blip>
          <a:srcRect/>
          <a:stretch/>
        </p:blipFill>
        <p:spPr>
          <a:xfrm>
            <a:off x="1509900" y="1792225"/>
            <a:ext cx="6011700" cy="441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Effect transition="in" filter="fade">
                                      <p:cBhvr>
                                        <p:cTn id="7" dur="1"/>
                                        <p:tgtEl>
                                          <p:spTgt spid="3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5"/>
                                        </p:tgtEl>
                                        <p:attrNameLst>
                                          <p:attrName>style.visibility</p:attrName>
                                        </p:attrNameLst>
                                      </p:cBhvr>
                                      <p:to>
                                        <p:strVal val="visible"/>
                                      </p:to>
                                    </p:set>
                                    <p:animEffect transition="in" filter="fade">
                                      <p:cBhvr>
                                        <p:cTn id="12" dur="1"/>
                                        <p:tgtEl>
                                          <p:spTgt spid="3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6"/>
                                        </p:tgtEl>
                                        <p:attrNameLst>
                                          <p:attrName>style.visibility</p:attrName>
                                        </p:attrNameLst>
                                      </p:cBhvr>
                                      <p:to>
                                        <p:strVal val="visible"/>
                                      </p:to>
                                    </p:set>
                                    <p:animEffect transition="in" filter="fade">
                                      <p:cBhvr>
                                        <p:cTn id="17" dur="1"/>
                                        <p:tgtEl>
                                          <p:spTgt spid="3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7"/>
                                        </p:tgtEl>
                                        <p:attrNameLst>
                                          <p:attrName>style.visibility</p:attrName>
                                        </p:attrNameLst>
                                      </p:cBhvr>
                                      <p:to>
                                        <p:strVal val="visible"/>
                                      </p:to>
                                    </p:set>
                                    <p:animEffect transition="in" filter="fade">
                                      <p:cBhvr>
                                        <p:cTn id="22" dur="1"/>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Sorting Data in Dataframes</a:t>
            </a:r>
            <a:endParaRPr sz="4400" b="1" i="0" u="none" strike="noStrike" cap="none">
              <a:solidFill>
                <a:schemeClr val="dk1"/>
              </a:solidFill>
              <a:latin typeface="Arial"/>
              <a:ea typeface="Arial"/>
              <a:cs typeface="Arial"/>
              <a:sym typeface="Arial"/>
            </a:endParaRPr>
          </a:p>
        </p:txBody>
      </p:sp>
      <p:sp>
        <p:nvSpPr>
          <p:cNvPr id="336" name="Google Shape;336;p4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order()</a:t>
            </a:r>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p:txBody>
      </p:sp>
      <p:sp>
        <p:nvSpPr>
          <p:cNvPr id="337" name="Google Shape;337;p43"/>
          <p:cNvSpPr/>
          <p:nvPr/>
        </p:nvSpPr>
        <p:spPr>
          <a:xfrm>
            <a:off x="5257800" y="1981200"/>
            <a:ext cx="3474027" cy="400109"/>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Arial"/>
              <a:buNone/>
            </a:pPr>
            <a:r>
              <a:rPr lang="en-US" sz="2000" b="1" i="0" u="none" strike="noStrike" cap="none">
                <a:solidFill>
                  <a:schemeClr val="lt1"/>
                </a:solidFill>
                <a:latin typeface="Arial"/>
                <a:ea typeface="Arial"/>
                <a:cs typeface="Arial"/>
                <a:sym typeface="Arial"/>
              </a:rPr>
              <a:t>State columns to be sorted</a:t>
            </a:r>
            <a:endParaRPr/>
          </a:p>
        </p:txBody>
      </p:sp>
      <p:cxnSp>
        <p:nvCxnSpPr>
          <p:cNvPr id="338" name="Google Shape;338;p43"/>
          <p:cNvCxnSpPr/>
          <p:nvPr/>
        </p:nvCxnSpPr>
        <p:spPr>
          <a:xfrm>
            <a:off x="2590800" y="2362200"/>
            <a:ext cx="533399" cy="457200"/>
          </a:xfrm>
          <a:prstGeom prst="straightConnector1">
            <a:avLst/>
          </a:prstGeom>
          <a:noFill/>
          <a:ln w="9525" cap="flat" cmpd="sng">
            <a:solidFill>
              <a:schemeClr val="lt1"/>
            </a:solidFill>
            <a:prstDash val="solid"/>
            <a:round/>
            <a:headEnd type="none" w="sm" len="sm"/>
            <a:tailEnd type="stealth" w="med" len="med"/>
          </a:ln>
        </p:spPr>
      </p:cxnSp>
      <p:cxnSp>
        <p:nvCxnSpPr>
          <p:cNvPr id="339" name="Google Shape;339;p43"/>
          <p:cNvCxnSpPr/>
          <p:nvPr/>
        </p:nvCxnSpPr>
        <p:spPr>
          <a:xfrm flipH="1">
            <a:off x="3350400" y="2362200"/>
            <a:ext cx="2974200" cy="389400"/>
          </a:xfrm>
          <a:prstGeom prst="straightConnector1">
            <a:avLst/>
          </a:prstGeom>
          <a:noFill/>
          <a:ln w="9525" cap="flat" cmpd="sng">
            <a:solidFill>
              <a:schemeClr val="lt1"/>
            </a:solidFill>
            <a:prstDash val="solid"/>
            <a:round/>
            <a:headEnd type="none" w="sm" len="sm"/>
            <a:tailEnd type="stealth" w="med" len="med"/>
          </a:ln>
        </p:spPr>
      </p:cxnSp>
      <p:pic>
        <p:nvPicPr>
          <p:cNvPr id="340" name="Google Shape;340;p43"/>
          <p:cNvPicPr preferRelativeResize="0"/>
          <p:nvPr/>
        </p:nvPicPr>
        <p:blipFill rotWithShape="1">
          <a:blip r:embed="rId3">
            <a:alphaModFix/>
          </a:blip>
          <a:srcRect/>
          <a:stretch/>
        </p:blipFill>
        <p:spPr>
          <a:xfrm>
            <a:off x="503400" y="2851662"/>
            <a:ext cx="8412000" cy="3124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
                                        <p:tgtEl>
                                          <p:spTgt spid="3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9"/>
                                        </p:tgtEl>
                                        <p:attrNameLst>
                                          <p:attrName>style.visibility</p:attrName>
                                        </p:attrNameLst>
                                      </p:cBhvr>
                                      <p:to>
                                        <p:strVal val="visible"/>
                                      </p:to>
                                    </p:set>
                                    <p:animEffect transition="in" filter="fade">
                                      <p:cBhvr>
                                        <p:cTn id="12" dur="1"/>
                                        <p:tgtEl>
                                          <p:spTgt spid="339"/>
                                        </p:tgtEl>
                                      </p:cBhvr>
                                    </p:animEffect>
                                  </p:childTnLst>
                                </p:cTn>
                              </p:par>
                              <p:par>
                                <p:cTn id="13" presetID="10" presetClass="entr" presetSubtype="0" fill="hold" nodeType="withEffect">
                                  <p:stCondLst>
                                    <p:cond delay="0"/>
                                  </p:stCondLst>
                                  <p:childTnLst>
                                    <p:set>
                                      <p:cBhvr>
                                        <p:cTn id="14" dur="1" fill="hold">
                                          <p:stCondLst>
                                            <p:cond delay="0"/>
                                          </p:stCondLst>
                                        </p:cTn>
                                        <p:tgtEl>
                                          <p:spTgt spid="337"/>
                                        </p:tgtEl>
                                        <p:attrNameLst>
                                          <p:attrName>style.visibility</p:attrName>
                                        </p:attrNameLst>
                                      </p:cBhvr>
                                      <p:to>
                                        <p:strVal val="visible"/>
                                      </p:to>
                                    </p:set>
                                    <p:animEffect transition="in" filter="fade">
                                      <p:cBhvr>
                                        <p:cTn id="15" dur="1"/>
                                        <p:tgtEl>
                                          <p:spTgt spid="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a:t>R Core</a:t>
            </a:r>
            <a:endParaRPr sz="4400" b="1" i="0" u="none" strike="noStrike" cap="none">
              <a:solidFill>
                <a:schemeClr val="dk1"/>
              </a:solidFill>
              <a:latin typeface="Arial"/>
              <a:ea typeface="Arial"/>
              <a:cs typeface="Arial"/>
              <a:sym typeface="Arial"/>
            </a:endParaRPr>
          </a:p>
        </p:txBody>
      </p:sp>
      <p:sp>
        <p:nvSpPr>
          <p:cNvPr id="113" name="Google Shape;113;p17"/>
          <p:cNvSpPr txBox="1"/>
          <p:nvPr/>
        </p:nvSpPr>
        <p:spPr>
          <a:xfrm>
            <a:off x="501700" y="1390100"/>
            <a:ext cx="7848600" cy="475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R is an interactive programming environment for statistical and data analysis computations. </a:t>
            </a:r>
            <a:endParaRPr/>
          </a:p>
          <a:p>
            <a:pPr marL="457200" marR="0" lvl="1" indent="0" algn="l" rtl="0">
              <a:lnSpc>
                <a:spcPct val="100000"/>
              </a:lnSpc>
              <a:spcBef>
                <a:spcPts val="54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Core Package </a:t>
            </a:r>
            <a:endParaRPr/>
          </a:p>
          <a:p>
            <a:pPr marL="914400" marR="0" lvl="2" indent="0" algn="l" rtl="0">
              <a:lnSpc>
                <a:spcPct val="100000"/>
              </a:lnSpc>
              <a:spcBef>
                <a:spcPts val="48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 Statistical functions</a:t>
            </a:r>
            <a:endParaRPr/>
          </a:p>
          <a:p>
            <a:pPr marL="914400" marR="0" lvl="2" indent="0" algn="l" rtl="0">
              <a:lnSpc>
                <a:spcPct val="100000"/>
              </a:lnSpc>
              <a:spcBef>
                <a:spcPts val="48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 Plotting and graphics</a:t>
            </a:r>
            <a:endParaRPr/>
          </a:p>
          <a:p>
            <a:pPr marL="914400" marR="0" lvl="2" indent="0" algn="l" rtl="0">
              <a:lnSpc>
                <a:spcPct val="100000"/>
              </a:lnSpc>
              <a:spcBef>
                <a:spcPts val="48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 Data handling and storage</a:t>
            </a:r>
            <a:endParaRPr/>
          </a:p>
          <a:p>
            <a:pPr marL="1371600" marR="0" lvl="3" indent="0" algn="l" rtl="0">
              <a:lnSpc>
                <a:spcPct val="100000"/>
              </a:lnSpc>
              <a:spcBef>
                <a:spcPts val="48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 predefined data reader</a:t>
            </a:r>
            <a:endParaRPr/>
          </a:p>
          <a:p>
            <a:pPr marL="1371600" marR="0" lvl="3" indent="0" algn="l" rtl="0">
              <a:lnSpc>
                <a:spcPct val="100000"/>
              </a:lnSpc>
              <a:spcBef>
                <a:spcPts val="48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 textual, regular expressions	</a:t>
            </a:r>
            <a:endParaRPr/>
          </a:p>
          <a:p>
            <a:pPr marL="1371600" marR="0" lvl="3" indent="0" algn="l" rtl="0">
              <a:lnSpc>
                <a:spcPct val="100000"/>
              </a:lnSpc>
              <a:spcBef>
                <a:spcPts val="48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 hashing</a:t>
            </a:r>
            <a:endParaRPr/>
          </a:p>
          <a:p>
            <a:pPr marL="914400" marR="0" lvl="2" indent="0" algn="l" rtl="0">
              <a:lnSpc>
                <a:spcPct val="100000"/>
              </a:lnSpc>
              <a:spcBef>
                <a:spcPts val="48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 Data analysis functions</a:t>
            </a:r>
            <a:endParaRPr/>
          </a:p>
          <a:p>
            <a:pPr marL="914400" marR="0" lvl="2" indent="0" algn="l" rtl="0">
              <a:lnSpc>
                <a:spcPct val="100000"/>
              </a:lnSpc>
              <a:spcBef>
                <a:spcPts val="48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 Programming support: </a:t>
            </a:r>
            <a:endParaRPr/>
          </a:p>
          <a:p>
            <a:pPr marL="1371600" marR="0" lvl="3" indent="0" algn="l" rtl="0">
              <a:lnSpc>
                <a:spcPct val="100000"/>
              </a:lnSpc>
              <a:spcBef>
                <a:spcPts val="48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loops, branching, subroutines</a:t>
            </a:r>
            <a:endParaRPr/>
          </a:p>
          <a:p>
            <a:pPr marL="1371600" marR="0" lvl="3" indent="0" algn="l" rtl="0">
              <a:lnSpc>
                <a:spcPct val="100000"/>
              </a:lnSpc>
              <a:spcBef>
                <a:spcPts val="48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Object Oriented</a:t>
            </a:r>
            <a:endParaRPr/>
          </a:p>
          <a:p>
            <a:pPr marL="457200" marR="0" lvl="1" indent="0" algn="l" rtl="0">
              <a:lnSpc>
                <a:spcPct val="100000"/>
              </a:lnSpc>
              <a:spcBef>
                <a:spcPts val="540"/>
              </a:spcBef>
              <a:spcAft>
                <a:spcPts val="0"/>
              </a:spcAft>
              <a:buClr>
                <a:schemeClr val="dk1"/>
              </a:buClr>
              <a:buSzPts val="2025"/>
              <a:buFont typeface="Arial"/>
              <a:buChar char="•"/>
            </a:pPr>
            <a:r>
              <a:rPr lang="en-US" sz="1600" b="0" i="0" u="none" strike="noStrike" cap="none">
                <a:solidFill>
                  <a:schemeClr val="dk1"/>
                </a:solidFill>
                <a:latin typeface="Arial"/>
                <a:ea typeface="Arial"/>
                <a:cs typeface="Arial"/>
                <a:sym typeface="Arial"/>
              </a:rPr>
              <a:t> </a:t>
            </a:r>
            <a:r>
              <a:rPr lang="en-US" sz="1800" b="0" i="0" u="none" strike="noStrike" cap="none">
                <a:solidFill>
                  <a:schemeClr val="dk1"/>
                </a:solidFill>
                <a:latin typeface="Arial"/>
                <a:ea typeface="Arial"/>
                <a:cs typeface="Arial"/>
                <a:sym typeface="Arial"/>
              </a:rPr>
              <a:t>Extensive community contributed packages.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Sorting Data in Dataframes</a:t>
            </a:r>
            <a:endParaRPr sz="4400" b="1" i="0" u="none" strike="noStrike" cap="none">
              <a:solidFill>
                <a:schemeClr val="dk1"/>
              </a:solidFill>
              <a:latin typeface="Arial"/>
              <a:ea typeface="Arial"/>
              <a:cs typeface="Arial"/>
              <a:sym typeface="Arial"/>
            </a:endParaRPr>
          </a:p>
        </p:txBody>
      </p:sp>
      <p:sp>
        <p:nvSpPr>
          <p:cNvPr id="347" name="Google Shape;347;p44"/>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More on sorting selected</a:t>
            </a:r>
            <a:endParaRPr sz="2400" b="0" i="0" u="none" strike="noStrike" cap="none">
              <a:solidFill>
                <a:schemeClr val="dk1"/>
              </a:solidFill>
              <a:latin typeface="Arial"/>
              <a:ea typeface="Arial"/>
              <a:cs typeface="Arial"/>
              <a:sym typeface="Arial"/>
            </a:endParaRPr>
          </a:p>
        </p:txBody>
      </p:sp>
      <p:sp>
        <p:nvSpPr>
          <p:cNvPr id="348" name="Google Shape;348;p44"/>
          <p:cNvSpPr/>
          <p:nvPr/>
        </p:nvSpPr>
        <p:spPr>
          <a:xfrm>
            <a:off x="1600200" y="2133600"/>
            <a:ext cx="32241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Arial"/>
              <a:buNone/>
            </a:pPr>
            <a:r>
              <a:rPr lang="en-US" sz="1800" b="1" i="0" u="none" strike="noStrike" cap="none">
                <a:solidFill>
                  <a:schemeClr val="lt1"/>
                </a:solidFill>
                <a:latin typeface="Arial"/>
                <a:ea typeface="Arial"/>
                <a:cs typeface="Arial"/>
                <a:sym typeface="Arial"/>
              </a:rPr>
              <a:t>sorted in descending order </a:t>
            </a:r>
            <a:endParaRPr/>
          </a:p>
        </p:txBody>
      </p:sp>
      <p:pic>
        <p:nvPicPr>
          <p:cNvPr id="349" name="Google Shape;349;p44"/>
          <p:cNvPicPr preferRelativeResize="0"/>
          <p:nvPr/>
        </p:nvPicPr>
        <p:blipFill rotWithShape="1">
          <a:blip r:embed="rId3">
            <a:alphaModFix/>
          </a:blip>
          <a:srcRect/>
          <a:stretch/>
        </p:blipFill>
        <p:spPr>
          <a:xfrm>
            <a:off x="884325" y="2819425"/>
            <a:ext cx="6248400" cy="3308100"/>
          </a:xfrm>
          <a:prstGeom prst="rect">
            <a:avLst/>
          </a:prstGeom>
          <a:noFill/>
          <a:ln>
            <a:noFill/>
          </a:ln>
        </p:spPr>
      </p:pic>
      <p:cxnSp>
        <p:nvCxnSpPr>
          <p:cNvPr id="350" name="Google Shape;350;p44"/>
          <p:cNvCxnSpPr>
            <a:stCxn id="348" idx="2"/>
          </p:cNvCxnSpPr>
          <p:nvPr/>
        </p:nvCxnSpPr>
        <p:spPr>
          <a:xfrm flipH="1">
            <a:off x="2590950" y="2502900"/>
            <a:ext cx="621300" cy="316500"/>
          </a:xfrm>
          <a:prstGeom prst="straightConnector1">
            <a:avLst/>
          </a:prstGeom>
          <a:noFill/>
          <a:ln w="9525" cap="flat" cmpd="sng">
            <a:solidFill>
              <a:srgbClr val="B6DCE0"/>
            </a:solidFill>
            <a:prstDash val="solid"/>
            <a:round/>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0"/>
                                        </p:tgtEl>
                                        <p:attrNameLst>
                                          <p:attrName>style.visibility</p:attrName>
                                        </p:attrNameLst>
                                      </p:cBhvr>
                                      <p:to>
                                        <p:strVal val="visible"/>
                                      </p:to>
                                    </p:set>
                                    <p:animEffect transition="in" filter="fade">
                                      <p:cBhvr>
                                        <p:cTn id="7" dur="1"/>
                                        <p:tgtEl>
                                          <p:spTgt spid="350"/>
                                        </p:tgtEl>
                                      </p:cBhvr>
                                    </p:animEffect>
                                  </p:childTnLst>
                                </p:cTn>
                              </p:par>
                              <p:par>
                                <p:cTn id="8" presetID="10" presetClass="entr" presetSubtype="0" fill="hold" nodeType="withEffect">
                                  <p:stCondLst>
                                    <p:cond delay="0"/>
                                  </p:stCondLst>
                                  <p:childTnLst>
                                    <p:set>
                                      <p:cBhvr>
                                        <p:cTn id="9" dur="1" fill="hold">
                                          <p:stCondLst>
                                            <p:cond delay="0"/>
                                          </p:stCondLst>
                                        </p:cTn>
                                        <p:tgtEl>
                                          <p:spTgt spid="348"/>
                                        </p:tgtEl>
                                        <p:attrNameLst>
                                          <p:attrName>style.visibility</p:attrName>
                                        </p:attrNameLst>
                                      </p:cBhvr>
                                      <p:to>
                                        <p:strVal val="visible"/>
                                      </p:to>
                                    </p:set>
                                    <p:animEffect transition="in" filter="fade">
                                      <p:cBhvr>
                                        <p:cTn id="10" dur="1"/>
                                        <p:tgtEl>
                                          <p:spTgt spid="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str()</a:t>
            </a:r>
            <a:endParaRPr sz="4400" b="1" i="0" u="none" strike="noStrike" cap="none">
              <a:solidFill>
                <a:schemeClr val="dk1"/>
              </a:solidFill>
              <a:latin typeface="Arial"/>
              <a:ea typeface="Arial"/>
              <a:cs typeface="Arial"/>
              <a:sym typeface="Arial"/>
            </a:endParaRPr>
          </a:p>
        </p:txBody>
      </p:sp>
      <p:sp>
        <p:nvSpPr>
          <p:cNvPr id="357" name="Google Shape;357;p4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str() provides details on a particular data structure.</a:t>
            </a:r>
            <a:endParaRPr sz="2400" b="0" i="0" u="none" strike="noStrike" cap="none">
              <a:solidFill>
                <a:schemeClr val="dk1"/>
              </a:solidFill>
              <a:latin typeface="Arial"/>
              <a:ea typeface="Arial"/>
              <a:cs typeface="Arial"/>
              <a:sym typeface="Arial"/>
            </a:endParaRPr>
          </a:p>
        </p:txBody>
      </p:sp>
      <p:pic>
        <p:nvPicPr>
          <p:cNvPr id="358" name="Google Shape;358;p45"/>
          <p:cNvPicPr preferRelativeResize="0"/>
          <p:nvPr/>
        </p:nvPicPr>
        <p:blipFill rotWithShape="1">
          <a:blip r:embed="rId3">
            <a:alphaModFix/>
          </a:blip>
          <a:srcRect/>
          <a:stretch/>
        </p:blipFill>
        <p:spPr>
          <a:xfrm>
            <a:off x="327462" y="3150175"/>
            <a:ext cx="8489075" cy="1756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Exercise</a:t>
            </a:r>
            <a:endParaRPr sz="4400" b="1" i="0" u="none" strike="noStrike" cap="none">
              <a:solidFill>
                <a:schemeClr val="dk1"/>
              </a:solidFill>
              <a:latin typeface="Arial"/>
              <a:ea typeface="Arial"/>
              <a:cs typeface="Arial"/>
              <a:sym typeface="Arial"/>
            </a:endParaRPr>
          </a:p>
        </p:txBody>
      </p:sp>
      <p:sp>
        <p:nvSpPr>
          <p:cNvPr id="365" name="Google Shape;365;p4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Load ‘iris’ data set included with R.  Find max sepal length.</a:t>
            </a:r>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Exercise</a:t>
            </a:r>
            <a:endParaRPr sz="4400" b="1" i="0" u="none" strike="noStrike" cap="none">
              <a:solidFill>
                <a:schemeClr val="dk1"/>
              </a:solidFill>
              <a:latin typeface="Arial"/>
              <a:ea typeface="Arial"/>
              <a:cs typeface="Arial"/>
              <a:sym typeface="Arial"/>
            </a:endParaRPr>
          </a:p>
        </p:txBody>
      </p:sp>
      <p:sp>
        <p:nvSpPr>
          <p:cNvPr id="372" name="Google Shape;372;p4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Load ‘iris’ data set.  Find max sepal length.</a:t>
            </a:r>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p:txBody>
      </p:sp>
      <p:pic>
        <p:nvPicPr>
          <p:cNvPr id="373" name="Google Shape;373;p47"/>
          <p:cNvPicPr preferRelativeResize="0"/>
          <p:nvPr/>
        </p:nvPicPr>
        <p:blipFill rotWithShape="1">
          <a:blip r:embed="rId3">
            <a:alphaModFix/>
          </a:blip>
          <a:srcRect/>
          <a:stretch/>
        </p:blipFill>
        <p:spPr>
          <a:xfrm>
            <a:off x="2374950" y="3213510"/>
            <a:ext cx="4394100" cy="1575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Exercise</a:t>
            </a:r>
            <a:endParaRPr sz="4400" b="1" i="0" u="none" strike="noStrike" cap="none">
              <a:solidFill>
                <a:schemeClr val="dk1"/>
              </a:solidFill>
              <a:latin typeface="Arial"/>
              <a:ea typeface="Arial"/>
              <a:cs typeface="Arial"/>
              <a:sym typeface="Arial"/>
            </a:endParaRPr>
          </a:p>
        </p:txBody>
      </p:sp>
      <p:sp>
        <p:nvSpPr>
          <p:cNvPr id="380" name="Google Shape;380;p48"/>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Load ‘iris’ data set.  Find max sepal length.</a:t>
            </a:r>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p:txBody>
      </p:sp>
      <p:sp>
        <p:nvSpPr>
          <p:cNvPr id="381" name="Google Shape;381;p48"/>
          <p:cNvSpPr txBox="1">
            <a:spLocks noGrp="1"/>
          </p:cNvSpPr>
          <p:nvPr>
            <p:ph type="body" idx="4294967295"/>
          </p:nvPr>
        </p:nvSpPr>
        <p:spPr>
          <a:xfrm>
            <a:off x="0" y="3857625"/>
            <a:ext cx="8229600" cy="709613"/>
          </a:xfrm>
          <a:prstGeom prst="rect">
            <a:avLst/>
          </a:prstGeom>
          <a:noFill/>
          <a:ln>
            <a:noFill/>
          </a:ln>
        </p:spPr>
        <p:txBody>
          <a:bodyPr spcFirstLastPara="1" wrap="square" lIns="91425" tIns="45700" rIns="91425" bIns="45700" anchor="t" anchorCtr="0">
            <a:noAutofit/>
          </a:bodyPr>
          <a:lstStyle/>
          <a:p>
            <a:pPr marL="0" marR="0" lvl="0" indent="457200" algn="l" rtl="0">
              <a:lnSpc>
                <a:spcPct val="80000"/>
              </a:lnSpc>
              <a:spcBef>
                <a:spcPts val="0"/>
              </a:spcBef>
              <a:spcAft>
                <a:spcPts val="0"/>
              </a:spcAft>
              <a:buClr>
                <a:schemeClr val="lt1"/>
              </a:buClr>
              <a:buFont typeface="Arial"/>
              <a:buNone/>
            </a:pPr>
            <a:endParaRPr/>
          </a:p>
          <a:p>
            <a:pPr marL="0" marR="0" lvl="0" indent="457200" algn="l" rtl="0">
              <a:lnSpc>
                <a:spcPct val="80000"/>
              </a:lnSpc>
              <a:spcBef>
                <a:spcPts val="0"/>
              </a:spcBef>
              <a:spcAft>
                <a:spcPts val="0"/>
              </a:spcAft>
              <a:buClr>
                <a:schemeClr val="lt1"/>
              </a:buClr>
              <a:buFont typeface="Arial"/>
              <a:buNone/>
            </a:pPr>
            <a:r>
              <a:rPr lang="en-US"/>
              <a:t>How many ‘virginica’ species entries</a:t>
            </a:r>
            <a:endParaRPr/>
          </a:p>
          <a:p>
            <a:pPr marL="0" marR="0" lvl="0" indent="0" algn="l" rtl="0">
              <a:lnSpc>
                <a:spcPct val="80000"/>
              </a:lnSpc>
              <a:spcBef>
                <a:spcPts val="0"/>
              </a:spcBef>
              <a:spcAft>
                <a:spcPts val="0"/>
              </a:spcAft>
              <a:buClr>
                <a:schemeClr val="dk1"/>
              </a:buClr>
              <a:buFont typeface="Arial"/>
              <a:buNone/>
            </a:pPr>
            <a:endParaRPr sz="2400" b="0" i="0" u="none" strike="noStrike" cap="none">
              <a:latin typeface="Arial"/>
              <a:ea typeface="Arial"/>
              <a:cs typeface="Arial"/>
              <a:sym typeface="Arial"/>
            </a:endParaRPr>
          </a:p>
          <a:p>
            <a:pPr marL="0" marR="0" lvl="0" indent="0" algn="l" rtl="0">
              <a:lnSpc>
                <a:spcPct val="80000"/>
              </a:lnSpc>
              <a:spcBef>
                <a:spcPts val="0"/>
              </a:spcBef>
              <a:spcAft>
                <a:spcPts val="0"/>
              </a:spcAft>
              <a:buClr>
                <a:schemeClr val="dk1"/>
              </a:buClr>
              <a:buFont typeface="Arial"/>
              <a:buNone/>
            </a:pPr>
            <a:endParaRPr sz="2400" b="0" i="0" u="none" strike="noStrike" cap="none">
              <a:latin typeface="Arial"/>
              <a:ea typeface="Arial"/>
              <a:cs typeface="Arial"/>
              <a:sym typeface="Arial"/>
            </a:endParaRPr>
          </a:p>
          <a:p>
            <a:pPr marL="0" marR="0" lvl="0" indent="0" algn="l" rtl="0">
              <a:lnSpc>
                <a:spcPct val="80000"/>
              </a:lnSpc>
              <a:spcBef>
                <a:spcPts val="0"/>
              </a:spcBef>
              <a:spcAft>
                <a:spcPts val="0"/>
              </a:spcAft>
              <a:buClr>
                <a:schemeClr val="dk1"/>
              </a:buClr>
              <a:buFont typeface="Arial"/>
              <a:buNone/>
            </a:pPr>
            <a:endParaRPr sz="2400" b="0" i="0" u="none" strike="noStrike" cap="none">
              <a:latin typeface="Arial"/>
              <a:ea typeface="Arial"/>
              <a:cs typeface="Arial"/>
              <a:sym typeface="Arial"/>
            </a:endParaRPr>
          </a:p>
          <a:p>
            <a:pPr marL="0" marR="0" lvl="0" indent="0" algn="l" rtl="0">
              <a:lnSpc>
                <a:spcPct val="80000"/>
              </a:lnSpc>
              <a:spcBef>
                <a:spcPts val="0"/>
              </a:spcBef>
              <a:spcAft>
                <a:spcPts val="0"/>
              </a:spcAft>
              <a:buClr>
                <a:schemeClr val="dk1"/>
              </a:buClr>
              <a:buFont typeface="Arial"/>
              <a:buNone/>
            </a:pPr>
            <a:endParaRPr sz="2400" b="0" i="0" u="none" strike="noStrike" cap="none">
              <a:latin typeface="Arial"/>
              <a:ea typeface="Arial"/>
              <a:cs typeface="Arial"/>
              <a:sym typeface="Arial"/>
            </a:endParaRPr>
          </a:p>
          <a:p>
            <a:pPr marL="0" marR="0" lvl="0" indent="0" algn="l" rtl="0">
              <a:lnSpc>
                <a:spcPct val="80000"/>
              </a:lnSpc>
              <a:spcBef>
                <a:spcPts val="0"/>
              </a:spcBef>
              <a:spcAft>
                <a:spcPts val="0"/>
              </a:spcAft>
              <a:buClr>
                <a:schemeClr val="dk1"/>
              </a:buClr>
              <a:buFont typeface="Arial"/>
              <a:buNone/>
            </a:pPr>
            <a:endParaRPr sz="2400" b="0" i="0" u="none" strike="noStrike" cap="none">
              <a:latin typeface="Arial"/>
              <a:ea typeface="Arial"/>
              <a:cs typeface="Arial"/>
              <a:sym typeface="Arial"/>
            </a:endParaRPr>
          </a:p>
          <a:p>
            <a:pPr marL="742950" marR="0" lvl="1" indent="-285750" algn="l" rtl="0">
              <a:lnSpc>
                <a:spcPct val="80000"/>
              </a:lnSpc>
              <a:spcBef>
                <a:spcPts val="444"/>
              </a:spcBef>
              <a:spcAft>
                <a:spcPts val="0"/>
              </a:spcAft>
              <a:buClr>
                <a:schemeClr val="lt1"/>
              </a:buClr>
              <a:buFont typeface="Arial"/>
              <a:buNone/>
            </a:pPr>
            <a:endParaRPr sz="2400" b="0" i="0" u="none" strike="noStrike" cap="none">
              <a:solidFill>
                <a:schemeClr val="dk1"/>
              </a:solidFill>
              <a:latin typeface="Arial"/>
              <a:ea typeface="Arial"/>
              <a:cs typeface="Arial"/>
              <a:sym typeface="Arial"/>
            </a:endParaRPr>
          </a:p>
        </p:txBody>
      </p:sp>
      <p:pic>
        <p:nvPicPr>
          <p:cNvPr id="382" name="Google Shape;382;p48"/>
          <p:cNvPicPr preferRelativeResize="0"/>
          <p:nvPr/>
        </p:nvPicPr>
        <p:blipFill rotWithShape="1">
          <a:blip r:embed="rId3">
            <a:alphaModFix/>
          </a:blip>
          <a:srcRect/>
          <a:stretch/>
        </p:blipFill>
        <p:spPr>
          <a:xfrm>
            <a:off x="2279750" y="2427160"/>
            <a:ext cx="4394100" cy="1575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Exercise</a:t>
            </a:r>
            <a:endParaRPr sz="4400" b="1" i="0" u="none" strike="noStrike" cap="none">
              <a:solidFill>
                <a:schemeClr val="dk1"/>
              </a:solidFill>
              <a:latin typeface="Arial"/>
              <a:ea typeface="Arial"/>
              <a:cs typeface="Arial"/>
              <a:sym typeface="Arial"/>
            </a:endParaRPr>
          </a:p>
        </p:txBody>
      </p:sp>
      <p:sp>
        <p:nvSpPr>
          <p:cNvPr id="389" name="Google Shape;389;p49"/>
          <p:cNvSpPr txBox="1">
            <a:spLocks noGrp="1"/>
          </p:cNvSpPr>
          <p:nvPr>
            <p:ph idx="1"/>
          </p:nvPr>
        </p:nvSpPr>
        <p:spPr>
          <a:xfrm>
            <a:off x="589025" y="1857350"/>
            <a:ext cx="7886700" cy="4351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Load ‘iris’ data set.  Find max sepal length.</a:t>
            </a:r>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p:txBody>
      </p:sp>
      <p:sp>
        <p:nvSpPr>
          <p:cNvPr id="390" name="Google Shape;390;p49"/>
          <p:cNvSpPr txBox="1">
            <a:spLocks noGrp="1"/>
          </p:cNvSpPr>
          <p:nvPr>
            <p:ph type="body" idx="4294967295"/>
          </p:nvPr>
        </p:nvSpPr>
        <p:spPr>
          <a:xfrm>
            <a:off x="0" y="4135438"/>
            <a:ext cx="8229600" cy="709612"/>
          </a:xfrm>
          <a:prstGeom prst="rect">
            <a:avLst/>
          </a:prstGeom>
          <a:noFill/>
          <a:ln>
            <a:noFill/>
          </a:ln>
        </p:spPr>
        <p:txBody>
          <a:bodyPr spcFirstLastPara="1" wrap="square" lIns="91425" tIns="45700" rIns="91425" bIns="45700" anchor="t" anchorCtr="0">
            <a:noAutofit/>
          </a:bodyPr>
          <a:lstStyle/>
          <a:p>
            <a:pPr marL="0" marR="0" lvl="0" indent="457200" algn="l" rtl="0">
              <a:lnSpc>
                <a:spcPct val="80000"/>
              </a:lnSpc>
              <a:spcBef>
                <a:spcPts val="0"/>
              </a:spcBef>
              <a:spcAft>
                <a:spcPts val="0"/>
              </a:spcAft>
              <a:buClr>
                <a:schemeClr val="lt1"/>
              </a:buClr>
              <a:buFont typeface="Arial"/>
              <a:buNone/>
            </a:pPr>
            <a:r>
              <a:rPr lang="en-US" sz="2400" b="0" i="0" u="none" strike="noStrike" cap="none">
                <a:latin typeface="Arial"/>
                <a:ea typeface="Arial"/>
                <a:cs typeface="Arial"/>
                <a:sym typeface="Arial"/>
              </a:rPr>
              <a:t>How many ‘virginica’ species entries?</a:t>
            </a:r>
            <a:endParaRPr/>
          </a:p>
          <a:p>
            <a:pPr marL="0" marR="0" lvl="0" indent="0" algn="l" rtl="0">
              <a:lnSpc>
                <a:spcPct val="80000"/>
              </a:lnSpc>
              <a:spcBef>
                <a:spcPts val="0"/>
              </a:spcBef>
              <a:spcAft>
                <a:spcPts val="0"/>
              </a:spcAft>
              <a:buClr>
                <a:schemeClr val="dk1"/>
              </a:buClr>
              <a:buFont typeface="Arial"/>
              <a:buNone/>
            </a:pPr>
            <a:endParaRPr sz="2400" b="0" i="0" u="none" strike="noStrike" cap="none">
              <a:latin typeface="Arial"/>
              <a:ea typeface="Arial"/>
              <a:cs typeface="Arial"/>
              <a:sym typeface="Arial"/>
            </a:endParaRPr>
          </a:p>
          <a:p>
            <a:pPr marL="0" marR="0" lvl="0" indent="0" algn="l" rtl="0">
              <a:lnSpc>
                <a:spcPct val="80000"/>
              </a:lnSpc>
              <a:spcBef>
                <a:spcPts val="0"/>
              </a:spcBef>
              <a:spcAft>
                <a:spcPts val="0"/>
              </a:spcAft>
              <a:buClr>
                <a:schemeClr val="dk1"/>
              </a:buClr>
              <a:buFont typeface="Arial"/>
              <a:buNone/>
            </a:pPr>
            <a:endParaRPr sz="2400" b="0" i="0" u="none" strike="noStrike" cap="none">
              <a:latin typeface="Arial"/>
              <a:ea typeface="Arial"/>
              <a:cs typeface="Arial"/>
              <a:sym typeface="Arial"/>
            </a:endParaRPr>
          </a:p>
          <a:p>
            <a:pPr marL="0" marR="0" lvl="0" indent="0" algn="l" rtl="0">
              <a:lnSpc>
                <a:spcPct val="80000"/>
              </a:lnSpc>
              <a:spcBef>
                <a:spcPts val="0"/>
              </a:spcBef>
              <a:spcAft>
                <a:spcPts val="0"/>
              </a:spcAft>
              <a:buClr>
                <a:schemeClr val="dk1"/>
              </a:buClr>
              <a:buFont typeface="Arial"/>
              <a:buNone/>
            </a:pPr>
            <a:endParaRPr sz="2400" b="0" i="0" u="none" strike="noStrike" cap="none">
              <a:latin typeface="Arial"/>
              <a:ea typeface="Arial"/>
              <a:cs typeface="Arial"/>
              <a:sym typeface="Arial"/>
            </a:endParaRPr>
          </a:p>
          <a:p>
            <a:pPr marL="0" marR="0" lvl="0" indent="0" algn="l" rtl="0">
              <a:lnSpc>
                <a:spcPct val="80000"/>
              </a:lnSpc>
              <a:spcBef>
                <a:spcPts val="0"/>
              </a:spcBef>
              <a:spcAft>
                <a:spcPts val="0"/>
              </a:spcAft>
              <a:buClr>
                <a:schemeClr val="dk1"/>
              </a:buClr>
              <a:buFont typeface="Arial"/>
              <a:buNone/>
            </a:pPr>
            <a:endParaRPr sz="2400" b="0" i="0" u="none" strike="noStrike" cap="none">
              <a:latin typeface="Arial"/>
              <a:ea typeface="Arial"/>
              <a:cs typeface="Arial"/>
              <a:sym typeface="Arial"/>
            </a:endParaRPr>
          </a:p>
          <a:p>
            <a:pPr marL="0" marR="0" lvl="0" indent="0" algn="l" rtl="0">
              <a:lnSpc>
                <a:spcPct val="80000"/>
              </a:lnSpc>
              <a:spcBef>
                <a:spcPts val="0"/>
              </a:spcBef>
              <a:spcAft>
                <a:spcPts val="0"/>
              </a:spcAft>
              <a:buClr>
                <a:schemeClr val="dk1"/>
              </a:buClr>
              <a:buFont typeface="Arial"/>
              <a:buNone/>
            </a:pPr>
            <a:endParaRPr sz="2400" b="0" i="0" u="none" strike="noStrike" cap="none">
              <a:latin typeface="Arial"/>
              <a:ea typeface="Arial"/>
              <a:cs typeface="Arial"/>
              <a:sym typeface="Arial"/>
            </a:endParaRPr>
          </a:p>
          <a:p>
            <a:pPr marL="742950" marR="0" lvl="1" indent="-285750" algn="l" rtl="0">
              <a:lnSpc>
                <a:spcPct val="80000"/>
              </a:lnSpc>
              <a:spcBef>
                <a:spcPts val="444"/>
              </a:spcBef>
              <a:spcAft>
                <a:spcPts val="0"/>
              </a:spcAft>
              <a:buClr>
                <a:schemeClr val="lt1"/>
              </a:buClr>
              <a:buFont typeface="Arial"/>
              <a:buNone/>
            </a:pPr>
            <a:endParaRPr sz="2400" b="0" i="0" u="none" strike="noStrike" cap="none">
              <a:solidFill>
                <a:schemeClr val="dk1"/>
              </a:solidFill>
              <a:latin typeface="Arial"/>
              <a:ea typeface="Arial"/>
              <a:cs typeface="Arial"/>
              <a:sym typeface="Arial"/>
            </a:endParaRPr>
          </a:p>
        </p:txBody>
      </p:sp>
      <p:pic>
        <p:nvPicPr>
          <p:cNvPr id="391" name="Google Shape;391;p49"/>
          <p:cNvPicPr preferRelativeResize="0"/>
          <p:nvPr/>
        </p:nvPicPr>
        <p:blipFill rotWithShape="1">
          <a:blip r:embed="rId3">
            <a:alphaModFix/>
          </a:blip>
          <a:srcRect/>
          <a:stretch/>
        </p:blipFill>
        <p:spPr>
          <a:xfrm>
            <a:off x="2184600" y="2560635"/>
            <a:ext cx="4394100" cy="1575600"/>
          </a:xfrm>
          <a:prstGeom prst="rect">
            <a:avLst/>
          </a:prstGeom>
          <a:noFill/>
          <a:ln>
            <a:noFill/>
          </a:ln>
        </p:spPr>
      </p:pic>
      <p:pic>
        <p:nvPicPr>
          <p:cNvPr id="392" name="Google Shape;392;p49"/>
          <p:cNvPicPr preferRelativeResize="0"/>
          <p:nvPr/>
        </p:nvPicPr>
        <p:blipFill rotWithShape="1">
          <a:blip r:embed="rId4">
            <a:alphaModFix/>
          </a:blip>
          <a:srcRect/>
          <a:stretch/>
        </p:blipFill>
        <p:spPr>
          <a:xfrm>
            <a:off x="2136600" y="4829100"/>
            <a:ext cx="4870800" cy="848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latin typeface="Arial"/>
                <a:ea typeface="Arial"/>
                <a:cs typeface="Arial"/>
                <a:sym typeface="Arial"/>
              </a:rPr>
              <a:t>Flow Control</a:t>
            </a:r>
            <a:endParaRPr sz="4400" b="1" i="0" u="none" strike="noStrike" cap="none">
              <a:latin typeface="Arial"/>
              <a:ea typeface="Arial"/>
              <a:cs typeface="Arial"/>
              <a:sym typeface="Arial"/>
            </a:endParaRPr>
          </a:p>
        </p:txBody>
      </p:sp>
      <p:sp>
        <p:nvSpPr>
          <p:cNvPr id="399" name="Google Shape;399;p50"/>
          <p:cNvSpPr txBox="1">
            <a:spLocks noGrp="1"/>
          </p:cNvSpPr>
          <p:nvPr>
            <p:ph idx="1"/>
          </p:nvPr>
        </p:nvSpPr>
        <p:spPr>
          <a:xfrm>
            <a:off x="628650" y="1735775"/>
            <a:ext cx="7886700" cy="4351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latin typeface="Arial"/>
                <a:ea typeface="Arial"/>
                <a:cs typeface="Arial"/>
                <a:sym typeface="Arial"/>
              </a:rPr>
              <a:t>If … else</a:t>
            </a:r>
            <a:endParaRPr/>
          </a:p>
          <a:p>
            <a:pPr marL="0" marR="0" lvl="0" indent="0" algn="l" rtl="0">
              <a:lnSpc>
                <a:spcPct val="90000"/>
              </a:lnSpc>
              <a:spcBef>
                <a:spcPts val="1000"/>
              </a:spcBef>
              <a:spcAft>
                <a:spcPts val="0"/>
              </a:spcAft>
              <a:buClr>
                <a:schemeClr val="dk1"/>
              </a:buClr>
              <a:buFont typeface="Arial"/>
              <a:buNone/>
            </a:pPr>
            <a:endParaRPr sz="2400" b="0" i="0" u="none" strike="noStrike" cap="none">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r>
              <a:rPr lang="en-US" sz="2400" b="0" i="0" u="none" strike="noStrike" cap="none">
                <a:latin typeface="Arial"/>
                <a:ea typeface="Arial"/>
                <a:cs typeface="Arial"/>
                <a:sym typeface="Arial"/>
              </a:rPr>
              <a:t>loops</a:t>
            </a:r>
            <a:endParaRPr/>
          </a:p>
          <a:p>
            <a:pPr marL="0" marR="0" lvl="0" indent="0" algn="l" rtl="0">
              <a:lnSpc>
                <a:spcPct val="90000"/>
              </a:lnSpc>
              <a:spcBef>
                <a:spcPts val="1000"/>
              </a:spcBef>
              <a:spcAft>
                <a:spcPts val="0"/>
              </a:spcAft>
              <a:buClr>
                <a:schemeClr val="dk1"/>
              </a:buClr>
              <a:buFont typeface="Arial"/>
              <a:buNone/>
            </a:pPr>
            <a:endParaRPr sz="2400" b="0" i="0" u="none" strike="noStrike" cap="none">
              <a:latin typeface="Arial"/>
              <a:ea typeface="Arial"/>
              <a:cs typeface="Arial"/>
              <a:sym typeface="Arial"/>
            </a:endParaRPr>
          </a:p>
        </p:txBody>
      </p:sp>
      <p:sp>
        <p:nvSpPr>
          <p:cNvPr id="400" name="Google Shape;400;p50"/>
          <p:cNvSpPr/>
          <p:nvPr/>
        </p:nvSpPr>
        <p:spPr>
          <a:xfrm>
            <a:off x="2322841" y="2166876"/>
            <a:ext cx="4191000" cy="1815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Courier New"/>
              <a:buNone/>
            </a:pPr>
            <a:r>
              <a:rPr lang="en-US" sz="1600" b="1" i="0" u="none" strike="noStrike" cap="none">
                <a:solidFill>
                  <a:schemeClr val="dk1"/>
                </a:solidFill>
                <a:latin typeface="Courier New"/>
                <a:ea typeface="Courier New"/>
                <a:cs typeface="Courier New"/>
                <a:sym typeface="Courier New"/>
              </a:rPr>
              <a:t>if </a:t>
            </a:r>
            <a:r>
              <a:rPr lang="en-US" sz="1600" b="0" i="0" u="none" strike="noStrike" cap="none">
                <a:solidFill>
                  <a:schemeClr val="dk1"/>
                </a:solidFill>
                <a:latin typeface="Courier New"/>
                <a:ea typeface="Courier New"/>
                <a:cs typeface="Courier New"/>
                <a:sym typeface="Courier New"/>
              </a:rPr>
              <a:t>(logical expression) {</a:t>
            </a:r>
            <a:endParaRPr>
              <a:solidFill>
                <a:schemeClr val="dk1"/>
              </a:solidFill>
            </a:endParaRPr>
          </a:p>
          <a:p>
            <a:pPr marL="0" marR="0" lvl="0" indent="0" algn="l" rtl="0">
              <a:lnSpc>
                <a:spcPct val="100000"/>
              </a:lnSpc>
              <a:spcBef>
                <a:spcPts val="0"/>
              </a:spcBef>
              <a:spcAft>
                <a:spcPts val="0"/>
              </a:spcAft>
              <a:buClr>
                <a:schemeClr val="lt1"/>
              </a:buClr>
              <a:buFont typeface="Courier New"/>
              <a:buNone/>
            </a:pPr>
            <a:r>
              <a:rPr lang="en-US" sz="1600" b="0" i="0" u="none" strike="noStrike" cap="none">
                <a:solidFill>
                  <a:schemeClr val="dk1"/>
                </a:solidFill>
                <a:latin typeface="Courier New"/>
                <a:ea typeface="Courier New"/>
                <a:cs typeface="Courier New"/>
                <a:sym typeface="Courier New"/>
              </a:rPr>
              <a:t>  statements</a:t>
            </a:r>
            <a:endParaRPr>
              <a:solidFill>
                <a:schemeClr val="dk1"/>
              </a:solidFill>
            </a:endParaRPr>
          </a:p>
          <a:p>
            <a:pPr marL="0" marR="0" lvl="0" indent="0" algn="l" rtl="0">
              <a:lnSpc>
                <a:spcPct val="100000"/>
              </a:lnSpc>
              <a:spcBef>
                <a:spcPts val="0"/>
              </a:spcBef>
              <a:spcAft>
                <a:spcPts val="0"/>
              </a:spcAft>
              <a:buClr>
                <a:schemeClr val="lt1"/>
              </a:buClr>
              <a:buFont typeface="Courier New"/>
              <a:buNone/>
            </a:pPr>
            <a:r>
              <a:rPr lang="en-US" sz="1600" b="0" i="0" u="none" strike="noStrike" cap="none">
                <a:solidFill>
                  <a:schemeClr val="dk1"/>
                </a:solidFill>
                <a:latin typeface="Courier New"/>
                <a:ea typeface="Courier New"/>
                <a:cs typeface="Courier New"/>
                <a:sym typeface="Courier New"/>
              </a:rPr>
              <a:t>} </a:t>
            </a:r>
            <a:r>
              <a:rPr lang="en-US" sz="1600" b="1" i="0" u="none" strike="noStrike" cap="none">
                <a:solidFill>
                  <a:schemeClr val="dk1"/>
                </a:solidFill>
                <a:latin typeface="Courier New"/>
                <a:ea typeface="Courier New"/>
                <a:cs typeface="Courier New"/>
                <a:sym typeface="Courier New"/>
              </a:rPr>
              <a:t>else</a:t>
            </a:r>
            <a:r>
              <a:rPr lang="en-US" sz="1600" b="0" i="0" u="none" strike="noStrike" cap="none">
                <a:solidFill>
                  <a:schemeClr val="dk1"/>
                </a:solidFill>
                <a:latin typeface="Courier New"/>
                <a:ea typeface="Courier New"/>
                <a:cs typeface="Courier New"/>
                <a:sym typeface="Courier New"/>
              </a:rPr>
              <a:t> {</a:t>
            </a:r>
            <a:endParaRPr>
              <a:solidFill>
                <a:schemeClr val="dk1"/>
              </a:solidFill>
            </a:endParaRPr>
          </a:p>
          <a:p>
            <a:pPr marL="0" marR="0" lvl="0" indent="0" algn="l" rtl="0">
              <a:lnSpc>
                <a:spcPct val="100000"/>
              </a:lnSpc>
              <a:spcBef>
                <a:spcPts val="0"/>
              </a:spcBef>
              <a:spcAft>
                <a:spcPts val="0"/>
              </a:spcAft>
              <a:buClr>
                <a:schemeClr val="lt1"/>
              </a:buClr>
              <a:buFont typeface="Courier New"/>
              <a:buNone/>
            </a:pPr>
            <a:r>
              <a:rPr lang="en-US" sz="1600" b="0" i="0" u="none" strike="noStrike" cap="none">
                <a:solidFill>
                  <a:schemeClr val="dk1"/>
                </a:solidFill>
                <a:latin typeface="Courier New"/>
                <a:ea typeface="Courier New"/>
                <a:cs typeface="Courier New"/>
                <a:sym typeface="Courier New"/>
              </a:rPr>
              <a:t>  alternative statements</a:t>
            </a:r>
            <a:endParaRPr>
              <a:solidFill>
                <a:schemeClr val="dk1"/>
              </a:solidFill>
            </a:endParaRPr>
          </a:p>
          <a:p>
            <a:pPr marL="0" marR="0" lvl="0" indent="0" algn="l" rtl="0">
              <a:lnSpc>
                <a:spcPct val="100000"/>
              </a:lnSpc>
              <a:spcBef>
                <a:spcPts val="0"/>
              </a:spcBef>
              <a:spcAft>
                <a:spcPts val="0"/>
              </a:spcAft>
              <a:buClr>
                <a:schemeClr val="lt1"/>
              </a:buClr>
              <a:buFont typeface="Courier New"/>
              <a:buNone/>
            </a:pPr>
            <a:r>
              <a:rPr lang="en-US" sz="1600" b="0" i="0" u="none" strike="noStrike" cap="none">
                <a:solidFill>
                  <a:schemeClr val="dk1"/>
                </a:solidFill>
                <a:latin typeface="Courier New"/>
                <a:ea typeface="Courier New"/>
                <a:cs typeface="Courier New"/>
                <a:sym typeface="Courier New"/>
              </a:rPr>
              <a:t>}</a:t>
            </a:r>
            <a:endParaRPr>
              <a:solidFill>
                <a:schemeClr val="dk1"/>
              </a:solidFill>
            </a:endParaRPr>
          </a:p>
          <a:p>
            <a:pPr marL="0" marR="0" lvl="0" indent="0" algn="l" rtl="0">
              <a:lnSpc>
                <a:spcPct val="100000"/>
              </a:lnSpc>
              <a:spcBef>
                <a:spcPts val="0"/>
              </a:spcBef>
              <a:spcAft>
                <a:spcPts val="0"/>
              </a:spcAft>
              <a:buClr>
                <a:srgbClr val="000000"/>
              </a:buClr>
              <a:buFont typeface="Arial"/>
              <a:buNone/>
            </a:pPr>
            <a:endParaRPr sz="16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Font typeface="Arial"/>
              <a:buNone/>
            </a:pPr>
            <a:r>
              <a:rPr lang="en-US" sz="1600" b="1" i="0" u="none" strike="noStrike" cap="none">
                <a:solidFill>
                  <a:schemeClr val="dk1"/>
                </a:solidFill>
                <a:latin typeface="Arial"/>
                <a:ea typeface="Arial"/>
                <a:cs typeface="Arial"/>
                <a:sym typeface="Arial"/>
              </a:rPr>
              <a:t>* else branch is optional</a:t>
            </a:r>
            <a:endParaRPr>
              <a:solidFill>
                <a:schemeClr val="dk1"/>
              </a:solidFill>
            </a:endParaRPr>
          </a:p>
        </p:txBody>
      </p:sp>
      <p:sp>
        <p:nvSpPr>
          <p:cNvPr id="401" name="Google Shape;401;p50"/>
          <p:cNvSpPr/>
          <p:nvPr/>
        </p:nvSpPr>
        <p:spPr>
          <a:xfrm>
            <a:off x="677050" y="4538251"/>
            <a:ext cx="3581400" cy="1015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Courier New"/>
              <a:buNone/>
            </a:pPr>
            <a:r>
              <a:rPr lang="en-US" sz="2000" b="1" i="0" u="none" strike="noStrike" cap="none">
                <a:solidFill>
                  <a:schemeClr val="dk1"/>
                </a:solidFill>
                <a:latin typeface="Courier New"/>
                <a:ea typeface="Courier New"/>
                <a:cs typeface="Courier New"/>
                <a:sym typeface="Courier New"/>
              </a:rPr>
              <a:t>for(i in 1:10) {</a:t>
            </a:r>
            <a:endParaRPr>
              <a:solidFill>
                <a:schemeClr val="dk1"/>
              </a:solidFill>
            </a:endParaRPr>
          </a:p>
          <a:p>
            <a:pPr marL="0" marR="0" lvl="0" indent="0" algn="l" rtl="0">
              <a:lnSpc>
                <a:spcPct val="100000"/>
              </a:lnSpc>
              <a:spcBef>
                <a:spcPts val="0"/>
              </a:spcBef>
              <a:spcAft>
                <a:spcPts val="0"/>
              </a:spcAft>
              <a:buClr>
                <a:schemeClr val="lt1"/>
              </a:buClr>
              <a:buFont typeface="Courier New"/>
              <a:buNone/>
            </a:pPr>
            <a:r>
              <a:rPr lang="en-US" sz="2000" b="1" i="0" u="none" strike="noStrike" cap="none">
                <a:solidFill>
                  <a:schemeClr val="dk1"/>
                </a:solidFill>
                <a:latin typeface="Courier New"/>
                <a:ea typeface="Courier New"/>
                <a:cs typeface="Courier New"/>
                <a:sym typeface="Courier New"/>
              </a:rPr>
              <a:t>   print(i*i)</a:t>
            </a:r>
            <a:endParaRPr>
              <a:solidFill>
                <a:schemeClr val="dk1"/>
              </a:solidFill>
            </a:endParaRPr>
          </a:p>
          <a:p>
            <a:pPr marL="0" marR="0" lvl="0" indent="0" algn="l" rtl="0">
              <a:lnSpc>
                <a:spcPct val="100000"/>
              </a:lnSpc>
              <a:spcBef>
                <a:spcPts val="0"/>
              </a:spcBef>
              <a:spcAft>
                <a:spcPts val="0"/>
              </a:spcAft>
              <a:buClr>
                <a:schemeClr val="lt1"/>
              </a:buClr>
              <a:buFont typeface="Courier New"/>
              <a:buNone/>
            </a:pPr>
            <a:r>
              <a:rPr lang="en-US" sz="2000" b="1" i="0" u="none" strike="noStrike" cap="none">
                <a:solidFill>
                  <a:schemeClr val="dk1"/>
                </a:solidFill>
                <a:latin typeface="Courier New"/>
                <a:ea typeface="Courier New"/>
                <a:cs typeface="Courier New"/>
                <a:sym typeface="Courier New"/>
              </a:rPr>
              <a:t>}</a:t>
            </a:r>
            <a:endParaRPr>
              <a:solidFill>
                <a:schemeClr val="dk1"/>
              </a:solidFill>
            </a:endParaRPr>
          </a:p>
        </p:txBody>
      </p:sp>
      <p:sp>
        <p:nvSpPr>
          <p:cNvPr id="402" name="Google Shape;402;p50"/>
          <p:cNvSpPr/>
          <p:nvPr/>
        </p:nvSpPr>
        <p:spPr>
          <a:xfrm>
            <a:off x="4851275" y="4230600"/>
            <a:ext cx="3581400" cy="1631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Courier New"/>
              <a:buNone/>
            </a:pPr>
            <a:r>
              <a:rPr lang="en-US" sz="2000" b="1" i="0" u="none" strike="noStrike" cap="none">
                <a:solidFill>
                  <a:schemeClr val="dk1"/>
                </a:solidFill>
                <a:latin typeface="Courier New"/>
                <a:ea typeface="Courier New"/>
                <a:cs typeface="Courier New"/>
                <a:sym typeface="Courier New"/>
              </a:rPr>
              <a:t>i=1</a:t>
            </a:r>
            <a:endParaRPr>
              <a:solidFill>
                <a:schemeClr val="dk1"/>
              </a:solidFill>
            </a:endParaRPr>
          </a:p>
          <a:p>
            <a:pPr marL="0" marR="0" lvl="0" indent="0" algn="l" rtl="0">
              <a:lnSpc>
                <a:spcPct val="100000"/>
              </a:lnSpc>
              <a:spcBef>
                <a:spcPts val="0"/>
              </a:spcBef>
              <a:spcAft>
                <a:spcPts val="0"/>
              </a:spcAft>
              <a:buClr>
                <a:schemeClr val="lt1"/>
              </a:buClr>
              <a:buFont typeface="Courier New"/>
              <a:buNone/>
            </a:pPr>
            <a:r>
              <a:rPr lang="en-US" sz="2000" b="1" i="0" u="none" strike="noStrike" cap="none">
                <a:solidFill>
                  <a:schemeClr val="dk1"/>
                </a:solidFill>
                <a:latin typeface="Courier New"/>
                <a:ea typeface="Courier New"/>
                <a:cs typeface="Courier New"/>
                <a:sym typeface="Courier New"/>
              </a:rPr>
              <a:t>while(i&lt;=10) {</a:t>
            </a:r>
            <a:endParaRPr>
              <a:solidFill>
                <a:schemeClr val="dk1"/>
              </a:solidFill>
            </a:endParaRPr>
          </a:p>
          <a:p>
            <a:pPr marL="0" marR="0" lvl="0" indent="0" algn="l" rtl="0">
              <a:lnSpc>
                <a:spcPct val="100000"/>
              </a:lnSpc>
              <a:spcBef>
                <a:spcPts val="0"/>
              </a:spcBef>
              <a:spcAft>
                <a:spcPts val="0"/>
              </a:spcAft>
              <a:buClr>
                <a:schemeClr val="lt1"/>
              </a:buClr>
              <a:buFont typeface="Courier New"/>
              <a:buNone/>
            </a:pPr>
            <a:r>
              <a:rPr lang="en-US" sz="2000" b="1" i="0" u="none" strike="noStrike" cap="none">
                <a:solidFill>
                  <a:schemeClr val="dk1"/>
                </a:solidFill>
                <a:latin typeface="Courier New"/>
                <a:ea typeface="Courier New"/>
                <a:cs typeface="Courier New"/>
                <a:sym typeface="Courier New"/>
              </a:rPr>
              <a:t>   print(i*i)</a:t>
            </a:r>
            <a:endParaRPr>
              <a:solidFill>
                <a:schemeClr val="dk1"/>
              </a:solidFill>
            </a:endParaRPr>
          </a:p>
          <a:p>
            <a:pPr marL="0" marR="0" lvl="0" indent="0" algn="l" rtl="0">
              <a:lnSpc>
                <a:spcPct val="100000"/>
              </a:lnSpc>
              <a:spcBef>
                <a:spcPts val="0"/>
              </a:spcBef>
              <a:spcAft>
                <a:spcPts val="0"/>
              </a:spcAft>
              <a:buClr>
                <a:schemeClr val="lt1"/>
              </a:buClr>
              <a:buFont typeface="Courier New"/>
              <a:buNone/>
            </a:pPr>
            <a:r>
              <a:rPr lang="en-US" sz="2000" b="1" i="0" u="none" strike="noStrike" cap="none">
                <a:solidFill>
                  <a:schemeClr val="dk1"/>
                </a:solidFill>
                <a:latin typeface="Courier New"/>
                <a:ea typeface="Courier New"/>
                <a:cs typeface="Courier New"/>
                <a:sym typeface="Courier New"/>
              </a:rPr>
              <a:t>   i=i+sqrt(i)</a:t>
            </a:r>
            <a:endParaRPr>
              <a:solidFill>
                <a:schemeClr val="dk1"/>
              </a:solidFill>
            </a:endParaRPr>
          </a:p>
          <a:p>
            <a:pPr marL="0" marR="0" lvl="0" indent="0" algn="l" rtl="0">
              <a:lnSpc>
                <a:spcPct val="100000"/>
              </a:lnSpc>
              <a:spcBef>
                <a:spcPts val="0"/>
              </a:spcBef>
              <a:spcAft>
                <a:spcPts val="0"/>
              </a:spcAft>
              <a:buClr>
                <a:schemeClr val="lt1"/>
              </a:buClr>
              <a:buFont typeface="Courier New"/>
              <a:buNone/>
            </a:pPr>
            <a:r>
              <a:rPr lang="en-US" sz="2000" b="1" i="0" u="none" strike="noStrike" cap="none">
                <a:solidFill>
                  <a:schemeClr val="dk1"/>
                </a:solidFill>
                <a:latin typeface="Courier New"/>
                <a:ea typeface="Courier New"/>
                <a:cs typeface="Courier New"/>
                <a:sym typeface="Courier New"/>
              </a:rPr>
              <a:t>}</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0"/>
                                        </p:tgtEl>
                                        <p:attrNameLst>
                                          <p:attrName>style.visibility</p:attrName>
                                        </p:attrNameLst>
                                      </p:cBhvr>
                                      <p:to>
                                        <p:strVal val="visible"/>
                                      </p:to>
                                    </p:set>
                                    <p:animEffect transition="in" filter="fade">
                                      <p:cBhvr>
                                        <p:cTn id="7" dur="1"/>
                                        <p:tgtEl>
                                          <p:spTgt spid="4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1"/>
                                        </p:tgtEl>
                                        <p:attrNameLst>
                                          <p:attrName>style.visibility</p:attrName>
                                        </p:attrNameLst>
                                      </p:cBhvr>
                                      <p:to>
                                        <p:strVal val="visible"/>
                                      </p:to>
                                    </p:set>
                                    <p:animEffect transition="in" filter="fade">
                                      <p:cBhvr>
                                        <p:cTn id="12" dur="1"/>
                                        <p:tgtEl>
                                          <p:spTgt spid="4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2"/>
                                        </p:tgtEl>
                                        <p:attrNameLst>
                                          <p:attrName>style.visibility</p:attrName>
                                        </p:attrNameLst>
                                      </p:cBhvr>
                                      <p:to>
                                        <p:strVal val="visible"/>
                                      </p:to>
                                    </p:set>
                                    <p:animEffect transition="in" filter="fade">
                                      <p:cBhvr>
                                        <p:cTn id="17" dur="1"/>
                                        <p:tgtEl>
                                          <p:spTgt spid="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Flow Control</a:t>
            </a:r>
            <a:endParaRPr sz="4400" b="1" i="0" u="none" strike="noStrike" cap="none">
              <a:solidFill>
                <a:schemeClr val="dk1"/>
              </a:solidFill>
              <a:latin typeface="Arial"/>
              <a:ea typeface="Arial"/>
              <a:cs typeface="Arial"/>
              <a:sym typeface="Arial"/>
            </a:endParaRPr>
          </a:p>
        </p:txBody>
      </p:sp>
      <p:sp>
        <p:nvSpPr>
          <p:cNvPr id="409" name="Google Shape;409;p51"/>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apply (arr, margin, fct )</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Applies the function fct along some dimensions of the vector/matrix arr, according to margin, and returns a vector or array of the appropriate size.</a:t>
            </a:r>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p:txBody>
      </p:sp>
      <p:pic>
        <p:nvPicPr>
          <p:cNvPr id="410" name="Google Shape;410;p51"/>
          <p:cNvPicPr preferRelativeResize="0"/>
          <p:nvPr/>
        </p:nvPicPr>
        <p:blipFill rotWithShape="1">
          <a:blip r:embed="rId3">
            <a:alphaModFix/>
          </a:blip>
          <a:srcRect/>
          <a:stretch/>
        </p:blipFill>
        <p:spPr>
          <a:xfrm>
            <a:off x="1463675" y="3240925"/>
            <a:ext cx="6515100" cy="342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fade">
                                      <p:cBhvr>
                                        <p:cTn id="7" dur="1"/>
                                        <p:tgtEl>
                                          <p:spTgt spid="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Flow Control</a:t>
            </a:r>
            <a:endParaRPr sz="4400" b="1" i="0" u="none" strike="noStrike" cap="none">
              <a:solidFill>
                <a:schemeClr val="dk1"/>
              </a:solidFill>
              <a:latin typeface="Arial"/>
              <a:ea typeface="Arial"/>
              <a:cs typeface="Arial"/>
              <a:sym typeface="Arial"/>
            </a:endParaRPr>
          </a:p>
        </p:txBody>
      </p:sp>
      <p:sp>
        <p:nvSpPr>
          <p:cNvPr id="416" name="Google Shape;416;p5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lapply (list, fct) and sapply (list, fct)</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To each element of the list li, the function fct is applied. The result is a list whose elements are the individual fct results.</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Sapply, converting results into a vector or array of appropriate size</a:t>
            </a:r>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p:txBody>
      </p:sp>
      <p:pic>
        <p:nvPicPr>
          <p:cNvPr id="417" name="Google Shape;417;p52"/>
          <p:cNvPicPr preferRelativeResize="0"/>
          <p:nvPr/>
        </p:nvPicPr>
        <p:blipFill rotWithShape="1">
          <a:blip r:embed="rId3">
            <a:alphaModFix/>
          </a:blip>
          <a:srcRect/>
          <a:stretch/>
        </p:blipFill>
        <p:spPr>
          <a:xfrm>
            <a:off x="212750" y="4020400"/>
            <a:ext cx="5749500" cy="1604400"/>
          </a:xfrm>
          <a:prstGeom prst="rect">
            <a:avLst/>
          </a:prstGeom>
          <a:noFill/>
          <a:ln>
            <a:noFill/>
          </a:ln>
        </p:spPr>
      </p:pic>
      <p:pic>
        <p:nvPicPr>
          <p:cNvPr id="418" name="Google Shape;418;p52"/>
          <p:cNvPicPr preferRelativeResize="0"/>
          <p:nvPr/>
        </p:nvPicPr>
        <p:blipFill rotWithShape="1">
          <a:blip r:embed="rId4">
            <a:alphaModFix/>
          </a:blip>
          <a:srcRect/>
          <a:stretch/>
        </p:blipFill>
        <p:spPr>
          <a:xfrm>
            <a:off x="6406075" y="3329091"/>
            <a:ext cx="2286000" cy="3528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6">
                                            <p:txEl>
                                              <p:pRg st="0" end="0"/>
                                            </p:txEl>
                                          </p:spTgt>
                                        </p:tgtEl>
                                        <p:attrNameLst>
                                          <p:attrName>style.visibility</p:attrName>
                                        </p:attrNameLst>
                                      </p:cBhvr>
                                      <p:to>
                                        <p:strVal val="visible"/>
                                      </p:to>
                                    </p:set>
                                    <p:animEffect transition="in" filter="fade">
                                      <p:cBhvr>
                                        <p:cTn id="7" dur="1"/>
                                        <p:tgtEl>
                                          <p:spTgt spid="4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6">
                                            <p:txEl>
                                              <p:pRg st="1" end="1"/>
                                            </p:txEl>
                                          </p:spTgt>
                                        </p:tgtEl>
                                        <p:attrNameLst>
                                          <p:attrName>style.visibility</p:attrName>
                                        </p:attrNameLst>
                                      </p:cBhvr>
                                      <p:to>
                                        <p:strVal val="visible"/>
                                      </p:to>
                                    </p:set>
                                    <p:animEffect transition="in" filter="fade">
                                      <p:cBhvr>
                                        <p:cTn id="12" dur="1"/>
                                        <p:tgtEl>
                                          <p:spTgt spid="4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6">
                                            <p:txEl>
                                              <p:pRg st="2" end="2"/>
                                            </p:txEl>
                                          </p:spTgt>
                                        </p:tgtEl>
                                        <p:attrNameLst>
                                          <p:attrName>style.visibility</p:attrName>
                                        </p:attrNameLst>
                                      </p:cBhvr>
                                      <p:to>
                                        <p:strVal val="visible"/>
                                      </p:to>
                                    </p:set>
                                    <p:animEffect transition="in" filter="fade">
                                      <p:cBhvr>
                                        <p:cTn id="17" dur="1"/>
                                        <p:tgtEl>
                                          <p:spTgt spid="4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6">
                                            <p:txEl>
                                              <p:pRg st="3" end="3"/>
                                            </p:txEl>
                                          </p:spTgt>
                                        </p:tgtEl>
                                        <p:attrNameLst>
                                          <p:attrName>style.visibility</p:attrName>
                                        </p:attrNameLst>
                                      </p:cBhvr>
                                      <p:to>
                                        <p:strVal val="visible"/>
                                      </p:to>
                                    </p:set>
                                    <p:animEffect transition="in" filter="fade">
                                      <p:cBhvr>
                                        <p:cTn id="22" dur="1"/>
                                        <p:tgtEl>
                                          <p:spTgt spid="4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6">
                                            <p:txEl>
                                              <p:pRg st="4" end="4"/>
                                            </p:txEl>
                                          </p:spTgt>
                                        </p:tgtEl>
                                        <p:attrNameLst>
                                          <p:attrName>style.visibility</p:attrName>
                                        </p:attrNameLst>
                                      </p:cBhvr>
                                      <p:to>
                                        <p:strVal val="visible"/>
                                      </p:to>
                                    </p:set>
                                    <p:animEffect transition="in" filter="fade">
                                      <p:cBhvr>
                                        <p:cTn id="27" dur="1"/>
                                        <p:tgtEl>
                                          <p:spTgt spid="4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8"/>
                                        </p:tgtEl>
                                        <p:attrNameLst>
                                          <p:attrName>style.visibility</p:attrName>
                                        </p:attrNameLst>
                                      </p:cBhvr>
                                      <p:to>
                                        <p:strVal val="visible"/>
                                      </p:to>
                                    </p:set>
                                    <p:animEffect transition="in" filter="fade">
                                      <p:cBhvr>
                                        <p:cTn id="32" dur="1"/>
                                        <p:tgtEl>
                                          <p:spTgt spid="4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7"/>
                                        </p:tgtEl>
                                        <p:attrNameLst>
                                          <p:attrName>style.visibility</p:attrName>
                                        </p:attrNameLst>
                                      </p:cBhvr>
                                      <p:to>
                                        <p:strVal val="visible"/>
                                      </p:to>
                                    </p:set>
                                    <p:animEffect transition="in" filter="fade">
                                      <p:cBhvr>
                                        <p:cTn id="37" dur="1"/>
                                        <p:tgtEl>
                                          <p:spTgt spid="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Exercise</a:t>
            </a:r>
            <a:endParaRPr sz="4400" b="1" i="0" u="none" strike="noStrike" cap="none">
              <a:solidFill>
                <a:schemeClr val="dk1"/>
              </a:solidFill>
              <a:latin typeface="Arial"/>
              <a:ea typeface="Arial"/>
              <a:cs typeface="Arial"/>
              <a:sym typeface="Arial"/>
            </a:endParaRPr>
          </a:p>
        </p:txBody>
      </p:sp>
      <p:sp>
        <p:nvSpPr>
          <p:cNvPr id="425" name="Google Shape;425;p5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Create vector: idx &lt;- c(18, 27, 9, 19, 27, 1, 23, 5, 19, 15, 13, 5).  Use ‘sapply’ to return the letter at each index in the included ‘letters’ data structure.</a:t>
            </a:r>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R’s Popularity</a:t>
            </a:r>
            <a:endParaRPr sz="4400" b="1" i="0" u="none" strike="noStrike" cap="none">
              <a:solidFill>
                <a:schemeClr val="dk1"/>
              </a:solidFill>
              <a:latin typeface="Arial"/>
              <a:ea typeface="Arial"/>
              <a:cs typeface="Arial"/>
              <a:sym typeface="Arial"/>
            </a:endParaRPr>
          </a:p>
        </p:txBody>
      </p:sp>
      <p:sp>
        <p:nvSpPr>
          <p:cNvPr id="119" name="Google Shape;119;p18"/>
          <p:cNvSpPr txBox="1"/>
          <p:nvPr/>
        </p:nvSpPr>
        <p:spPr>
          <a:xfrm>
            <a:off x="2820499" y="5562600"/>
            <a:ext cx="5637600" cy="43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r>
              <a:rPr lang="en-US" sz="1100" b="1" i="0" u="none" strike="noStrike" cap="none">
                <a:solidFill>
                  <a:schemeClr val="dk1"/>
                </a:solidFill>
                <a:latin typeface="Arial"/>
                <a:ea typeface="Arial"/>
                <a:cs typeface="Arial"/>
                <a:sym typeface="Arial"/>
              </a:rPr>
              <a:t>http://www.r-bloggers.com/new-surveys-show-continued-popularity-of-r/</a:t>
            </a:r>
            <a:endParaRPr/>
          </a:p>
        </p:txBody>
      </p:sp>
      <p:pic>
        <p:nvPicPr>
          <p:cNvPr id="120" name="Google Shape;120;p18" descr="Rexer 2015 preview" title="Rexer 2015 preview"/>
          <p:cNvPicPr preferRelativeResize="0"/>
          <p:nvPr/>
        </p:nvPicPr>
        <p:blipFill rotWithShape="1">
          <a:blip r:embed="rId3">
            <a:alphaModFix/>
          </a:blip>
          <a:srcRect/>
          <a:stretch/>
        </p:blipFill>
        <p:spPr>
          <a:xfrm>
            <a:off x="789937" y="1647787"/>
            <a:ext cx="7564123" cy="371482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Exercise</a:t>
            </a:r>
            <a:endParaRPr sz="4400" b="1" i="0" u="none" strike="noStrike" cap="none">
              <a:solidFill>
                <a:schemeClr val="dk1"/>
              </a:solidFill>
              <a:latin typeface="Arial"/>
              <a:ea typeface="Arial"/>
              <a:cs typeface="Arial"/>
              <a:sym typeface="Arial"/>
            </a:endParaRPr>
          </a:p>
        </p:txBody>
      </p:sp>
      <p:sp>
        <p:nvSpPr>
          <p:cNvPr id="432" name="Google Shape;432;p54"/>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Create vector: idx &lt;- c(18, 27, 9, 19, 27, 1, 23, 5, 19, 15, 13, 5).  Use ‘sapply’ to return the letter at each index in the included ‘letters’ data structure.</a:t>
            </a:r>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p:txBody>
      </p:sp>
      <p:pic>
        <p:nvPicPr>
          <p:cNvPr id="433" name="Google Shape;433;p54"/>
          <p:cNvPicPr preferRelativeResize="0"/>
          <p:nvPr/>
        </p:nvPicPr>
        <p:blipFill rotWithShape="1">
          <a:blip r:embed="rId3">
            <a:alphaModFix/>
          </a:blip>
          <a:srcRect/>
          <a:stretch/>
        </p:blipFill>
        <p:spPr>
          <a:xfrm>
            <a:off x="400325" y="3745500"/>
            <a:ext cx="8343349" cy="1116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Create Statistical Summary </a:t>
            </a:r>
            <a:endParaRPr sz="4400" b="1" i="0" u="none" strike="noStrike" cap="none">
              <a:solidFill>
                <a:schemeClr val="dk1"/>
              </a:solidFill>
              <a:latin typeface="Arial"/>
              <a:ea typeface="Arial"/>
              <a:cs typeface="Arial"/>
              <a:sym typeface="Arial"/>
            </a:endParaRPr>
          </a:p>
        </p:txBody>
      </p:sp>
      <p:sp>
        <p:nvSpPr>
          <p:cNvPr id="440" name="Google Shape;440;p5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Descriptive summary for numerical variables: </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arithmetic mean; </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maximum, minimum, median, 25 and 75 percentiles (first and third quartile);</a:t>
            </a:r>
            <a:endParaRPr/>
          </a:p>
          <a:p>
            <a:pPr marL="0" marR="0" lvl="0" indent="0" algn="l" rtl="0">
              <a:lnSpc>
                <a:spcPct val="90000"/>
              </a:lnSpc>
              <a:spcBef>
                <a:spcPts val="100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Levels of categorical variables are counted</a:t>
            </a:r>
            <a:endParaRPr sz="2400" b="0" i="0" u="none" strike="noStrike" cap="none">
              <a:solidFill>
                <a:schemeClr val="dk1"/>
              </a:solidFill>
              <a:latin typeface="Arial"/>
              <a:ea typeface="Arial"/>
              <a:cs typeface="Arial"/>
              <a:sym typeface="Arial"/>
            </a:endParaRPr>
          </a:p>
        </p:txBody>
      </p:sp>
      <p:pic>
        <p:nvPicPr>
          <p:cNvPr id="441" name="Google Shape;441;p55"/>
          <p:cNvPicPr preferRelativeResize="0"/>
          <p:nvPr/>
        </p:nvPicPr>
        <p:blipFill rotWithShape="1">
          <a:blip r:embed="rId3">
            <a:alphaModFix/>
          </a:blip>
          <a:srcRect/>
          <a:stretch/>
        </p:blipFill>
        <p:spPr>
          <a:xfrm>
            <a:off x="135223" y="3863725"/>
            <a:ext cx="8763000" cy="2438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Exercise</a:t>
            </a:r>
            <a:endParaRPr sz="4400" b="1" i="0" u="none" strike="noStrike" cap="none">
              <a:solidFill>
                <a:schemeClr val="dk1"/>
              </a:solidFill>
              <a:latin typeface="Arial"/>
              <a:ea typeface="Arial"/>
              <a:cs typeface="Arial"/>
              <a:sym typeface="Arial"/>
            </a:endParaRPr>
          </a:p>
        </p:txBody>
      </p:sp>
      <p:sp>
        <p:nvSpPr>
          <p:cNvPr id="448" name="Google Shape;448;p5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What is the 1st quantile for sepal width in the ‘iris’ data set.</a:t>
            </a:r>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Exercise</a:t>
            </a:r>
            <a:endParaRPr sz="4400" b="1" i="0" u="none" strike="noStrike" cap="none">
              <a:solidFill>
                <a:schemeClr val="dk1"/>
              </a:solidFill>
              <a:latin typeface="Arial"/>
              <a:ea typeface="Arial"/>
              <a:cs typeface="Arial"/>
              <a:sym typeface="Arial"/>
            </a:endParaRPr>
          </a:p>
        </p:txBody>
      </p:sp>
      <p:sp>
        <p:nvSpPr>
          <p:cNvPr id="455" name="Google Shape;455;p5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What is the 1st quantile for sepal width in the ‘iris’ data set.</a:t>
            </a:r>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p:txBody>
      </p:sp>
      <p:pic>
        <p:nvPicPr>
          <p:cNvPr id="456" name="Google Shape;456;p57"/>
          <p:cNvPicPr preferRelativeResize="0"/>
          <p:nvPr/>
        </p:nvPicPr>
        <p:blipFill rotWithShape="1">
          <a:blip r:embed="rId3">
            <a:alphaModFix/>
          </a:blip>
          <a:srcRect/>
          <a:stretch/>
        </p:blipFill>
        <p:spPr>
          <a:xfrm>
            <a:off x="857250" y="2710950"/>
            <a:ext cx="7277100" cy="25241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5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Create Plots</a:t>
            </a:r>
            <a:endParaRPr sz="4400" b="1" i="0" u="none" strike="noStrike" cap="none">
              <a:solidFill>
                <a:schemeClr val="dk1"/>
              </a:solidFill>
              <a:latin typeface="Arial"/>
              <a:ea typeface="Arial"/>
              <a:cs typeface="Arial"/>
              <a:sym typeface="Arial"/>
            </a:endParaRPr>
          </a:p>
        </p:txBody>
      </p:sp>
      <p:sp>
        <p:nvSpPr>
          <p:cNvPr id="462" name="Google Shape;462;p58"/>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plot(…)</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Create scatter plot.</a:t>
            </a:r>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p:txBody>
      </p:sp>
      <p:pic>
        <p:nvPicPr>
          <p:cNvPr id="463" name="Google Shape;463;p58"/>
          <p:cNvPicPr preferRelativeResize="0"/>
          <p:nvPr/>
        </p:nvPicPr>
        <p:blipFill rotWithShape="1">
          <a:blip r:embed="rId3">
            <a:alphaModFix/>
          </a:blip>
          <a:srcRect/>
          <a:stretch/>
        </p:blipFill>
        <p:spPr>
          <a:xfrm>
            <a:off x="4138505" y="1524000"/>
            <a:ext cx="5005494" cy="4600574"/>
          </a:xfrm>
          <a:prstGeom prst="rect">
            <a:avLst/>
          </a:prstGeom>
          <a:noFill/>
          <a:ln>
            <a:noFill/>
          </a:ln>
        </p:spPr>
      </p:pic>
      <p:sp>
        <p:nvSpPr>
          <p:cNvPr id="464" name="Google Shape;464;p58"/>
          <p:cNvSpPr/>
          <p:nvPr/>
        </p:nvSpPr>
        <p:spPr>
          <a:xfrm>
            <a:off x="533400" y="3124200"/>
            <a:ext cx="3429000"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r>
              <a:rPr lang="en-US" sz="3600" i="0" u="none" strike="noStrike" cap="none">
                <a:solidFill>
                  <a:schemeClr val="dk1"/>
                </a:solidFill>
              </a:rPr>
              <a:t>&gt; </a:t>
            </a:r>
            <a:r>
              <a:rPr lang="en-US" sz="2400" i="0" u="none" strike="noStrike" cap="none">
                <a:solidFill>
                  <a:schemeClr val="dk1"/>
                </a:solidFill>
              </a:rPr>
              <a:t>plot(Area, Soil.pH)</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Create Plots</a:t>
            </a:r>
            <a:endParaRPr sz="4400" b="1" i="0" u="none" strike="noStrike" cap="none">
              <a:solidFill>
                <a:schemeClr val="dk1"/>
              </a:solidFill>
              <a:latin typeface="Arial"/>
              <a:ea typeface="Arial"/>
              <a:cs typeface="Arial"/>
              <a:sym typeface="Arial"/>
            </a:endParaRPr>
          </a:p>
        </p:txBody>
      </p:sp>
      <p:sp>
        <p:nvSpPr>
          <p:cNvPr id="470" name="Google Shape;470;p59"/>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Histograms: visual frequency distributions</a:t>
            </a:r>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&gt; hist(airquality$Temp)</a:t>
            </a:r>
            <a:endParaRPr sz="2400" b="0" i="0" u="none" strike="noStrike" cap="none">
              <a:solidFill>
                <a:schemeClr val="dk1"/>
              </a:solidFill>
              <a:latin typeface="Arial"/>
              <a:ea typeface="Arial"/>
              <a:cs typeface="Arial"/>
              <a:sym typeface="Arial"/>
            </a:endParaRPr>
          </a:p>
        </p:txBody>
      </p:sp>
      <p:pic>
        <p:nvPicPr>
          <p:cNvPr id="471" name="Google Shape;471;p59"/>
          <p:cNvPicPr preferRelativeResize="0"/>
          <p:nvPr/>
        </p:nvPicPr>
        <p:blipFill rotWithShape="1">
          <a:blip r:embed="rId3">
            <a:alphaModFix/>
          </a:blip>
          <a:srcRect/>
          <a:stretch/>
        </p:blipFill>
        <p:spPr>
          <a:xfrm>
            <a:off x="4141149" y="2420613"/>
            <a:ext cx="4420500" cy="39990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Scatter Plots</a:t>
            </a:r>
            <a:endParaRPr sz="4400" b="1" i="0" u="none" strike="noStrike" cap="none">
              <a:solidFill>
                <a:schemeClr val="dk1"/>
              </a:solidFill>
              <a:latin typeface="Arial"/>
              <a:ea typeface="Arial"/>
              <a:cs typeface="Arial"/>
              <a:sym typeface="Arial"/>
            </a:endParaRPr>
          </a:p>
        </p:txBody>
      </p:sp>
      <p:sp>
        <p:nvSpPr>
          <p:cNvPr id="477" name="Google Shape;477;p60"/>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plot(iris)</a:t>
            </a:r>
            <a:endParaRPr sz="2400" b="0" i="0" u="none" strike="noStrike" cap="none">
              <a:solidFill>
                <a:schemeClr val="dk1"/>
              </a:solidFill>
              <a:latin typeface="Arial"/>
              <a:ea typeface="Arial"/>
              <a:cs typeface="Arial"/>
              <a:sym typeface="Arial"/>
            </a:endParaRPr>
          </a:p>
        </p:txBody>
      </p:sp>
      <p:pic>
        <p:nvPicPr>
          <p:cNvPr id="478" name="Google Shape;478;p60"/>
          <p:cNvPicPr preferRelativeResize="0"/>
          <p:nvPr/>
        </p:nvPicPr>
        <p:blipFill rotWithShape="1">
          <a:blip r:embed="rId3">
            <a:alphaModFix/>
          </a:blip>
          <a:srcRect/>
          <a:stretch/>
        </p:blipFill>
        <p:spPr>
          <a:xfrm>
            <a:off x="647762" y="1624998"/>
            <a:ext cx="7696074" cy="44218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Other Common Plots</a:t>
            </a:r>
            <a:endParaRPr sz="4400" b="1" i="0" u="none" strike="noStrike" cap="none">
              <a:solidFill>
                <a:schemeClr val="dk1"/>
              </a:solidFill>
              <a:latin typeface="Arial"/>
              <a:ea typeface="Arial"/>
              <a:cs typeface="Arial"/>
              <a:sym typeface="Arial"/>
            </a:endParaRPr>
          </a:p>
        </p:txBody>
      </p:sp>
      <p:sp>
        <p:nvSpPr>
          <p:cNvPr id="484" name="Google Shape;484;p61"/>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Univariate: </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histograms, </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density curves, </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Boxplots, quantile-quantile plots</a:t>
            </a:r>
            <a:endParaRPr/>
          </a:p>
          <a:p>
            <a:pPr marL="0" marR="0" lvl="0" indent="0" algn="l" rtl="0">
              <a:lnSpc>
                <a:spcPct val="90000"/>
              </a:lnSpc>
              <a:spcBef>
                <a:spcPts val="100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Bivariate: </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scatter plots with trend lines, </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side-by-side boxplots</a:t>
            </a:r>
            <a:endParaRPr/>
          </a:p>
          <a:p>
            <a:pPr marL="0" marR="0" lvl="0" indent="0" algn="l" rtl="0">
              <a:lnSpc>
                <a:spcPct val="90000"/>
              </a:lnSpc>
              <a:spcBef>
                <a:spcPts val="100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Several variables: </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scatter plot matrices, lattice</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3-dimensional plots, </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heatmap</a:t>
            </a:r>
            <a:endParaRPr sz="2000" b="0" i="0" u="none" strike="noStrike" cap="none">
              <a:solidFill>
                <a:srgbClr val="7F7F7F"/>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p62"/>
          <p:cNvPicPr preferRelativeResize="0"/>
          <p:nvPr/>
        </p:nvPicPr>
        <p:blipFill rotWithShape="1">
          <a:blip r:embed="rId3">
            <a:alphaModFix/>
          </a:blip>
          <a:srcRect l="20052" r="21193"/>
          <a:stretch/>
        </p:blipFill>
        <p:spPr>
          <a:xfrm>
            <a:off x="3292701" y="859003"/>
            <a:ext cx="2691407" cy="2587625"/>
          </a:xfrm>
          <a:prstGeom prst="rect">
            <a:avLst/>
          </a:prstGeom>
          <a:noFill/>
          <a:ln>
            <a:noFill/>
          </a:ln>
        </p:spPr>
      </p:pic>
      <p:pic>
        <p:nvPicPr>
          <p:cNvPr id="490" name="Google Shape;490;p62"/>
          <p:cNvPicPr preferRelativeResize="0"/>
          <p:nvPr/>
        </p:nvPicPr>
        <p:blipFill rotWithShape="1">
          <a:blip r:embed="rId4">
            <a:alphaModFix/>
          </a:blip>
          <a:srcRect/>
          <a:stretch/>
        </p:blipFill>
        <p:spPr>
          <a:xfrm>
            <a:off x="388793" y="859004"/>
            <a:ext cx="2587625" cy="2587625"/>
          </a:xfrm>
          <a:prstGeom prst="rect">
            <a:avLst/>
          </a:prstGeom>
          <a:noFill/>
          <a:ln>
            <a:noFill/>
          </a:ln>
        </p:spPr>
      </p:pic>
      <p:pic>
        <p:nvPicPr>
          <p:cNvPr id="491" name="Google Shape;491;p62"/>
          <p:cNvPicPr preferRelativeResize="0"/>
          <p:nvPr/>
        </p:nvPicPr>
        <p:blipFill rotWithShape="1">
          <a:blip r:embed="rId5">
            <a:alphaModFix/>
          </a:blip>
          <a:srcRect/>
          <a:stretch/>
        </p:blipFill>
        <p:spPr>
          <a:xfrm>
            <a:off x="685800" y="3708398"/>
            <a:ext cx="3352799" cy="2235199"/>
          </a:xfrm>
          <a:prstGeom prst="rect">
            <a:avLst/>
          </a:prstGeom>
          <a:noFill/>
          <a:ln>
            <a:noFill/>
          </a:ln>
        </p:spPr>
      </p:pic>
      <p:pic>
        <p:nvPicPr>
          <p:cNvPr id="492" name="Google Shape;492;p62"/>
          <p:cNvPicPr preferRelativeResize="0"/>
          <p:nvPr/>
        </p:nvPicPr>
        <p:blipFill rotWithShape="1">
          <a:blip r:embed="rId6">
            <a:alphaModFix/>
          </a:blip>
          <a:srcRect/>
          <a:stretch/>
        </p:blipFill>
        <p:spPr>
          <a:xfrm>
            <a:off x="6300389" y="824366"/>
            <a:ext cx="2682874" cy="2682874"/>
          </a:xfrm>
          <a:prstGeom prst="rect">
            <a:avLst/>
          </a:prstGeom>
          <a:noFill/>
          <a:ln>
            <a:noFill/>
          </a:ln>
        </p:spPr>
      </p:pic>
      <p:pic>
        <p:nvPicPr>
          <p:cNvPr id="493" name="Google Shape;493;p62"/>
          <p:cNvPicPr preferRelativeResize="0"/>
          <p:nvPr/>
        </p:nvPicPr>
        <p:blipFill rotWithShape="1">
          <a:blip r:embed="rId7">
            <a:alphaModFix/>
          </a:blip>
          <a:srcRect/>
          <a:stretch/>
        </p:blipFill>
        <p:spPr>
          <a:xfrm>
            <a:off x="4876800" y="3632060"/>
            <a:ext cx="3340100" cy="238787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6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Exercise</a:t>
            </a:r>
            <a:endParaRPr sz="4400" b="1" i="0" u="none" strike="noStrike" cap="none">
              <a:solidFill>
                <a:schemeClr val="dk1"/>
              </a:solidFill>
              <a:latin typeface="Arial"/>
              <a:ea typeface="Arial"/>
              <a:cs typeface="Arial"/>
              <a:sym typeface="Arial"/>
            </a:endParaRPr>
          </a:p>
        </p:txBody>
      </p:sp>
      <p:sp>
        <p:nvSpPr>
          <p:cNvPr id="500" name="Google Shape;500;p6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Using ‘hist’ plot function, which of the iris numeric variables (Sepal/Petal Width/Length) has the ‘most’ normal-like distribution (i.e. bell curve)?</a:t>
            </a:r>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p:cNvPicPr preferRelativeResize="0"/>
          <p:nvPr/>
        </p:nvPicPr>
        <p:blipFill rotWithShape="1">
          <a:blip r:embed="rId3">
            <a:alphaModFix/>
          </a:blip>
          <a:srcRect/>
          <a:stretch/>
        </p:blipFill>
        <p:spPr>
          <a:xfrm>
            <a:off x="924300" y="1491150"/>
            <a:ext cx="6629400" cy="4747800"/>
          </a:xfrm>
          <a:prstGeom prst="rect">
            <a:avLst/>
          </a:prstGeom>
          <a:noFill/>
          <a:ln>
            <a:noFill/>
          </a:ln>
        </p:spPr>
      </p:pic>
      <p:sp>
        <p:nvSpPr>
          <p:cNvPr id="127" name="Google Shape;127;p1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R </a:t>
            </a:r>
            <a:r>
              <a:rPr lang="en-US"/>
              <a:t>Command Line</a:t>
            </a:r>
            <a:endParaRPr sz="4400" b="1" i="0" u="none" strike="noStrike" cap="non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Exercise</a:t>
            </a:r>
            <a:endParaRPr sz="4400" b="1" i="0" u="none" strike="noStrike" cap="none">
              <a:solidFill>
                <a:schemeClr val="dk1"/>
              </a:solidFill>
              <a:latin typeface="Arial"/>
              <a:ea typeface="Arial"/>
              <a:cs typeface="Arial"/>
              <a:sym typeface="Arial"/>
            </a:endParaRPr>
          </a:p>
        </p:txBody>
      </p:sp>
      <p:sp>
        <p:nvSpPr>
          <p:cNvPr id="507" name="Google Shape;507;p64"/>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Using ‘hist’ plot function, which of the iris numeric variables (Sepal/Petal Width/Length) has the ‘most’ normal-like distribution (i.e. bell curve)?</a:t>
            </a:r>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457200" marR="0" lvl="1" indent="0" algn="l" rtl="0">
              <a:lnSpc>
                <a:spcPct val="90000"/>
              </a:lnSpc>
              <a:spcBef>
                <a:spcPts val="500"/>
              </a:spcBef>
              <a:spcAft>
                <a:spcPts val="0"/>
              </a:spcAft>
              <a:buClr>
                <a:srgbClr val="7F7F7F"/>
              </a:buClr>
              <a:buFont typeface="Arial"/>
              <a:buNone/>
            </a:pPr>
            <a:endParaRPr sz="2000" b="0" i="0" u="none" strike="noStrike" cap="none">
              <a:solidFill>
                <a:srgbClr val="7F7F7F"/>
              </a:solidFill>
              <a:latin typeface="Arial"/>
              <a:ea typeface="Arial"/>
              <a:cs typeface="Arial"/>
              <a:sym typeface="Arial"/>
            </a:endParaRPr>
          </a:p>
        </p:txBody>
      </p:sp>
      <p:pic>
        <p:nvPicPr>
          <p:cNvPr id="508" name="Google Shape;508;p64"/>
          <p:cNvPicPr preferRelativeResize="0"/>
          <p:nvPr/>
        </p:nvPicPr>
        <p:blipFill rotWithShape="1">
          <a:blip r:embed="rId3">
            <a:alphaModFix/>
          </a:blip>
          <a:srcRect/>
          <a:stretch/>
        </p:blipFill>
        <p:spPr>
          <a:xfrm>
            <a:off x="457200" y="3479250"/>
            <a:ext cx="3452124" cy="1479474"/>
          </a:xfrm>
          <a:prstGeom prst="rect">
            <a:avLst/>
          </a:prstGeom>
          <a:noFill/>
          <a:ln>
            <a:noFill/>
          </a:ln>
        </p:spPr>
      </p:pic>
      <p:pic>
        <p:nvPicPr>
          <p:cNvPr id="509" name="Google Shape;509;p64"/>
          <p:cNvPicPr preferRelativeResize="0"/>
          <p:nvPr/>
        </p:nvPicPr>
        <p:blipFill rotWithShape="1">
          <a:blip r:embed="rId4">
            <a:alphaModFix/>
          </a:blip>
          <a:srcRect/>
          <a:stretch/>
        </p:blipFill>
        <p:spPr>
          <a:xfrm>
            <a:off x="4880825" y="3038525"/>
            <a:ext cx="3679200" cy="33282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5"/>
          <p:cNvSpPr txBox="1">
            <a:spLocks noGrp="1"/>
          </p:cNvSpPr>
          <p:nvPr>
            <p:ph type="title"/>
          </p:nvPr>
        </p:nvSpPr>
        <p:spPr>
          <a:xfrm>
            <a:off x="628650" y="365126"/>
            <a:ext cx="8292612"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dirty="0">
                <a:solidFill>
                  <a:schemeClr val="dk1"/>
                </a:solidFill>
                <a:latin typeface="Arial"/>
                <a:ea typeface="Arial"/>
                <a:cs typeface="Arial"/>
                <a:sym typeface="Arial"/>
              </a:rPr>
              <a:t>Importing and </a:t>
            </a:r>
            <a:r>
              <a:rPr lang="en-US" sz="4400" b="1" i="0" u="none" strike="noStrike" cap="none" smtClean="0">
                <a:solidFill>
                  <a:schemeClr val="dk1"/>
                </a:solidFill>
                <a:latin typeface="Arial"/>
                <a:ea typeface="Arial"/>
                <a:cs typeface="Arial"/>
                <a:sym typeface="Arial"/>
              </a:rPr>
              <a:t>Exporting Data</a:t>
            </a:r>
            <a:endParaRPr sz="4400" b="1" i="0" u="none" strike="noStrike" cap="none" dirty="0">
              <a:solidFill>
                <a:schemeClr val="dk1"/>
              </a:solidFill>
              <a:latin typeface="Arial"/>
              <a:ea typeface="Arial"/>
              <a:cs typeface="Arial"/>
              <a:sym typeface="Arial"/>
            </a:endParaRPr>
          </a:p>
        </p:txBody>
      </p:sp>
      <p:sp>
        <p:nvSpPr>
          <p:cNvPr id="515" name="Google Shape;515;p65"/>
          <p:cNvSpPr/>
          <p:nvPr/>
        </p:nvSpPr>
        <p:spPr>
          <a:xfrm>
            <a:off x="571500" y="1857175"/>
            <a:ext cx="8001000" cy="4155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r>
              <a:rPr lang="en-US" sz="2400" i="0" u="none" strike="noStrike" cap="none">
                <a:solidFill>
                  <a:schemeClr val="dk1"/>
                </a:solidFill>
              </a:rPr>
              <a:t>There are many ways to get data into and out of R. </a:t>
            </a:r>
            <a:endParaRPr/>
          </a:p>
          <a:p>
            <a:pPr marL="0" marR="0" lvl="0" indent="0" algn="l" rtl="0">
              <a:lnSpc>
                <a:spcPct val="100000"/>
              </a:lnSpc>
              <a:spcBef>
                <a:spcPts val="0"/>
              </a:spcBef>
              <a:spcAft>
                <a:spcPts val="0"/>
              </a:spcAft>
              <a:buClr>
                <a:srgbClr val="000000"/>
              </a:buClr>
              <a:buFont typeface="Arial"/>
              <a:buNone/>
            </a:pPr>
            <a:endParaRPr sz="2400" i="0" u="none" strike="noStrike" cap="none">
              <a:solidFill>
                <a:schemeClr val="dk1"/>
              </a:solidFill>
            </a:endParaRPr>
          </a:p>
          <a:p>
            <a:pPr marL="0" marR="0" lvl="0" indent="0" algn="l" rtl="0">
              <a:lnSpc>
                <a:spcPct val="100000"/>
              </a:lnSpc>
              <a:spcBef>
                <a:spcPts val="0"/>
              </a:spcBef>
              <a:spcAft>
                <a:spcPts val="0"/>
              </a:spcAft>
              <a:buClr>
                <a:schemeClr val="dk1"/>
              </a:buClr>
              <a:buFont typeface="Arial"/>
              <a:buNone/>
            </a:pPr>
            <a:r>
              <a:rPr lang="en-US" sz="2400" i="0" u="none" strike="noStrike" cap="none">
                <a:solidFill>
                  <a:schemeClr val="dk1"/>
                </a:solidFill>
              </a:rPr>
              <a:t>Most programs (e.g. Excel), as well as humans, know how to deal with rectangular tables in the form of tab-delimited text files.</a:t>
            </a:r>
            <a:endParaRPr/>
          </a:p>
          <a:p>
            <a:pPr marL="0" marR="0" lvl="0" indent="0" algn="l" rtl="0">
              <a:lnSpc>
                <a:spcPct val="100000"/>
              </a:lnSpc>
              <a:spcBef>
                <a:spcPts val="0"/>
              </a:spcBef>
              <a:spcAft>
                <a:spcPts val="0"/>
              </a:spcAft>
              <a:buClr>
                <a:srgbClr val="000000"/>
              </a:buClr>
              <a:buFont typeface="Arial"/>
              <a:buNone/>
            </a:pPr>
            <a:endParaRPr sz="2400" i="0" u="none" strike="noStrike" cap="none">
              <a:solidFill>
                <a:schemeClr val="dk1"/>
              </a:solidFill>
            </a:endParaRPr>
          </a:p>
          <a:p>
            <a:pPr marL="0" marR="0" lvl="0" indent="0" algn="l" rtl="0">
              <a:lnSpc>
                <a:spcPct val="100000"/>
              </a:lnSpc>
              <a:spcBef>
                <a:spcPts val="0"/>
              </a:spcBef>
              <a:spcAft>
                <a:spcPts val="0"/>
              </a:spcAft>
              <a:buClr>
                <a:schemeClr val="lt1"/>
              </a:buClr>
              <a:buFont typeface="Arial"/>
              <a:buNone/>
            </a:pPr>
            <a:r>
              <a:rPr lang="en-US" sz="2400" i="0" u="none" strike="noStrike" cap="none">
                <a:solidFill>
                  <a:schemeClr val="dk1"/>
                </a:solidFill>
              </a:rPr>
              <a:t>&gt; x = read.delim(“filename.txt”) </a:t>
            </a:r>
            <a:endParaRPr/>
          </a:p>
          <a:p>
            <a:pPr marL="0" marR="0" lvl="0" indent="0" algn="l" rtl="0">
              <a:lnSpc>
                <a:spcPct val="100000"/>
              </a:lnSpc>
              <a:spcBef>
                <a:spcPts val="0"/>
              </a:spcBef>
              <a:spcAft>
                <a:spcPts val="0"/>
              </a:spcAft>
              <a:buClr>
                <a:schemeClr val="lt1"/>
              </a:buClr>
              <a:buFont typeface="Arial"/>
              <a:buNone/>
            </a:pPr>
            <a:r>
              <a:rPr lang="en-US" sz="2400" i="0" u="none" strike="noStrike" cap="none">
                <a:solidFill>
                  <a:schemeClr val="dk1"/>
                </a:solidFill>
              </a:rPr>
              <a:t>also: read.table, read.csv</a:t>
            </a:r>
            <a:endParaRPr/>
          </a:p>
          <a:p>
            <a:pPr marL="0" marR="0" lvl="0" indent="0" algn="l" rtl="0">
              <a:lnSpc>
                <a:spcPct val="100000"/>
              </a:lnSpc>
              <a:spcBef>
                <a:spcPts val="0"/>
              </a:spcBef>
              <a:spcAft>
                <a:spcPts val="0"/>
              </a:spcAft>
              <a:buClr>
                <a:schemeClr val="lt1"/>
              </a:buClr>
              <a:buFont typeface="Arial"/>
              <a:buNone/>
            </a:pPr>
            <a:endParaRPr sz="2400" i="0" u="none" strike="noStrike" cap="none">
              <a:solidFill>
                <a:schemeClr val="dk1"/>
              </a:solidFill>
            </a:endParaRPr>
          </a:p>
          <a:p>
            <a:pPr marL="0" marR="0" lvl="0" indent="0" algn="l" rtl="0">
              <a:lnSpc>
                <a:spcPct val="100000"/>
              </a:lnSpc>
              <a:spcBef>
                <a:spcPts val="0"/>
              </a:spcBef>
              <a:spcAft>
                <a:spcPts val="0"/>
              </a:spcAft>
              <a:buClr>
                <a:schemeClr val="lt1"/>
              </a:buClr>
              <a:buFont typeface="Arial"/>
              <a:buNone/>
            </a:pPr>
            <a:r>
              <a:rPr lang="en-US" sz="2400" i="0" u="none" strike="noStrike" cap="none">
                <a:solidFill>
                  <a:schemeClr val="dk1"/>
                </a:solidFill>
              </a:rPr>
              <a:t>&gt; write.table(x, file=“x.txt”, sep=“\t”)</a:t>
            </a:r>
            <a:endParaRPr/>
          </a:p>
          <a:p>
            <a:pPr marL="0" marR="0" lvl="0" indent="0" algn="l" rtl="0">
              <a:lnSpc>
                <a:spcPct val="100000"/>
              </a:lnSpc>
              <a:spcBef>
                <a:spcPts val="0"/>
              </a:spcBef>
              <a:spcAft>
                <a:spcPts val="0"/>
              </a:spcAft>
              <a:buClr>
                <a:schemeClr val="lt1"/>
              </a:buClr>
              <a:buFont typeface="Arial"/>
              <a:buNone/>
            </a:pPr>
            <a:endParaRPr sz="2400" i="0" u="none" strike="noStrike" cap="none">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dirty="0">
                <a:solidFill>
                  <a:schemeClr val="dk1"/>
                </a:solidFill>
                <a:latin typeface="Arial"/>
                <a:ea typeface="Arial"/>
                <a:cs typeface="Arial"/>
                <a:sym typeface="Arial"/>
              </a:rPr>
              <a:t>Saving </a:t>
            </a:r>
            <a:r>
              <a:rPr lang="en-US" sz="4400" b="1" i="0" u="none" strike="noStrike" cap="none" dirty="0" smtClean="0">
                <a:solidFill>
                  <a:schemeClr val="dk1"/>
                </a:solidFill>
                <a:latin typeface="Arial"/>
                <a:ea typeface="Arial"/>
                <a:cs typeface="Arial"/>
                <a:sym typeface="Arial"/>
              </a:rPr>
              <a:t>Your Work</a:t>
            </a:r>
            <a:endParaRPr sz="4400" b="1" i="0" u="none" strike="noStrike" cap="none" dirty="0">
              <a:solidFill>
                <a:schemeClr val="dk1"/>
              </a:solidFill>
              <a:latin typeface="Arial"/>
              <a:ea typeface="Arial"/>
              <a:cs typeface="Arial"/>
              <a:sym typeface="Arial"/>
            </a:endParaRPr>
          </a:p>
        </p:txBody>
      </p:sp>
      <p:sp>
        <p:nvSpPr>
          <p:cNvPr id="522" name="Google Shape;522;p6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history(Inf)</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To review the command lines entered during the sessions</a:t>
            </a:r>
            <a:endParaRPr/>
          </a:p>
          <a:p>
            <a:pPr marL="0" marR="0" lvl="0" indent="0" algn="l" rtl="0">
              <a:lnSpc>
                <a:spcPct val="90000"/>
              </a:lnSpc>
              <a:spcBef>
                <a:spcPts val="100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savehistory(“history.txt”)</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Save the history of command lines to a text file</a:t>
            </a:r>
            <a:endParaRPr/>
          </a:p>
          <a:p>
            <a:pPr marL="0" marR="0" lvl="0" indent="0" algn="l" rtl="0">
              <a:lnSpc>
                <a:spcPct val="90000"/>
              </a:lnSpc>
              <a:spcBef>
                <a:spcPts val="100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loadhistory(“history.txt”) </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read it back into R</a:t>
            </a:r>
            <a:endParaRPr/>
          </a:p>
          <a:p>
            <a:pPr marL="0" marR="0" lvl="0" indent="0" algn="l" rtl="0">
              <a:lnSpc>
                <a:spcPct val="90000"/>
              </a:lnSpc>
              <a:spcBef>
                <a:spcPts val="100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save(list=ls(),file=“all.Rdata”) </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The session as a whole can be saved as a binary file.</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load(“c:\\temp\\ all.Rdata”)</a:t>
            </a:r>
            <a:endParaRPr/>
          </a:p>
          <a:p>
            <a:pPr marL="457200" marR="0" lvl="1" indent="0" algn="l" rtl="0">
              <a:lnSpc>
                <a:spcPct val="9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Read back saved sessions. </a:t>
            </a:r>
            <a:endParaRPr sz="2000" b="0" i="0" u="none" strike="noStrike" cap="none">
              <a:solidFill>
                <a:srgbClr val="7F7F7F"/>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2">
                                            <p:txEl>
                                              <p:pRg st="0" end="0"/>
                                            </p:txEl>
                                          </p:spTgt>
                                        </p:tgtEl>
                                        <p:attrNameLst>
                                          <p:attrName>style.visibility</p:attrName>
                                        </p:attrNameLst>
                                      </p:cBhvr>
                                      <p:to>
                                        <p:strVal val="visible"/>
                                      </p:to>
                                    </p:set>
                                    <p:animEffect transition="in" filter="fade">
                                      <p:cBhvr>
                                        <p:cTn id="7" dur="1"/>
                                        <p:tgtEl>
                                          <p:spTgt spid="5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
                                            <p:txEl>
                                              <p:pRg st="1" end="1"/>
                                            </p:txEl>
                                          </p:spTgt>
                                        </p:tgtEl>
                                        <p:attrNameLst>
                                          <p:attrName>style.visibility</p:attrName>
                                        </p:attrNameLst>
                                      </p:cBhvr>
                                      <p:to>
                                        <p:strVal val="visible"/>
                                      </p:to>
                                    </p:set>
                                    <p:animEffect transition="in" filter="fade">
                                      <p:cBhvr>
                                        <p:cTn id="12" dur="1"/>
                                        <p:tgtEl>
                                          <p:spTgt spid="5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
                                            <p:txEl>
                                              <p:pRg st="2" end="2"/>
                                            </p:txEl>
                                          </p:spTgt>
                                        </p:tgtEl>
                                        <p:attrNameLst>
                                          <p:attrName>style.visibility</p:attrName>
                                        </p:attrNameLst>
                                      </p:cBhvr>
                                      <p:to>
                                        <p:strVal val="visible"/>
                                      </p:to>
                                    </p:set>
                                    <p:animEffect transition="in" filter="fade">
                                      <p:cBhvr>
                                        <p:cTn id="17" dur="1"/>
                                        <p:tgtEl>
                                          <p:spTgt spid="5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2">
                                            <p:txEl>
                                              <p:pRg st="3" end="3"/>
                                            </p:txEl>
                                          </p:spTgt>
                                        </p:tgtEl>
                                        <p:attrNameLst>
                                          <p:attrName>style.visibility</p:attrName>
                                        </p:attrNameLst>
                                      </p:cBhvr>
                                      <p:to>
                                        <p:strVal val="visible"/>
                                      </p:to>
                                    </p:set>
                                    <p:animEffect transition="in" filter="fade">
                                      <p:cBhvr>
                                        <p:cTn id="22" dur="1"/>
                                        <p:tgtEl>
                                          <p:spTgt spid="5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2">
                                            <p:txEl>
                                              <p:pRg st="4" end="4"/>
                                            </p:txEl>
                                          </p:spTgt>
                                        </p:tgtEl>
                                        <p:attrNameLst>
                                          <p:attrName>style.visibility</p:attrName>
                                        </p:attrNameLst>
                                      </p:cBhvr>
                                      <p:to>
                                        <p:strVal val="visible"/>
                                      </p:to>
                                    </p:set>
                                    <p:animEffect transition="in" filter="fade">
                                      <p:cBhvr>
                                        <p:cTn id="27" dur="1"/>
                                        <p:tgtEl>
                                          <p:spTgt spid="5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2">
                                            <p:txEl>
                                              <p:pRg st="5" end="5"/>
                                            </p:txEl>
                                          </p:spTgt>
                                        </p:tgtEl>
                                        <p:attrNameLst>
                                          <p:attrName>style.visibility</p:attrName>
                                        </p:attrNameLst>
                                      </p:cBhvr>
                                      <p:to>
                                        <p:strVal val="visible"/>
                                      </p:to>
                                    </p:set>
                                    <p:animEffect transition="in" filter="fade">
                                      <p:cBhvr>
                                        <p:cTn id="32" dur="1"/>
                                        <p:tgtEl>
                                          <p:spTgt spid="52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2">
                                            <p:txEl>
                                              <p:pRg st="6" end="6"/>
                                            </p:txEl>
                                          </p:spTgt>
                                        </p:tgtEl>
                                        <p:attrNameLst>
                                          <p:attrName>style.visibility</p:attrName>
                                        </p:attrNameLst>
                                      </p:cBhvr>
                                      <p:to>
                                        <p:strVal val="visible"/>
                                      </p:to>
                                    </p:set>
                                    <p:animEffect transition="in" filter="fade">
                                      <p:cBhvr>
                                        <p:cTn id="37" dur="1"/>
                                        <p:tgtEl>
                                          <p:spTgt spid="52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2">
                                            <p:txEl>
                                              <p:pRg st="7" end="7"/>
                                            </p:txEl>
                                          </p:spTgt>
                                        </p:tgtEl>
                                        <p:attrNameLst>
                                          <p:attrName>style.visibility</p:attrName>
                                        </p:attrNameLst>
                                      </p:cBhvr>
                                      <p:to>
                                        <p:strVal val="visible"/>
                                      </p:to>
                                    </p:set>
                                    <p:animEffect transition="in" filter="fade">
                                      <p:cBhvr>
                                        <p:cTn id="42" dur="1"/>
                                        <p:tgtEl>
                                          <p:spTgt spid="52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2">
                                            <p:txEl>
                                              <p:pRg st="8" end="8"/>
                                            </p:txEl>
                                          </p:spTgt>
                                        </p:tgtEl>
                                        <p:attrNameLst>
                                          <p:attrName>style.visibility</p:attrName>
                                        </p:attrNameLst>
                                      </p:cBhvr>
                                      <p:to>
                                        <p:strVal val="visible"/>
                                      </p:to>
                                    </p:set>
                                    <p:animEffect transition="in" filter="fade">
                                      <p:cBhvr>
                                        <p:cTn id="47" dur="1"/>
                                        <p:tgtEl>
                                          <p:spTgt spid="52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22">
                                            <p:txEl>
                                              <p:pRg st="9" end="9"/>
                                            </p:txEl>
                                          </p:spTgt>
                                        </p:tgtEl>
                                        <p:attrNameLst>
                                          <p:attrName>style.visibility</p:attrName>
                                        </p:attrNameLst>
                                      </p:cBhvr>
                                      <p:to>
                                        <p:strVal val="visible"/>
                                      </p:to>
                                    </p:set>
                                    <p:animEffect transition="in" filter="fade">
                                      <p:cBhvr>
                                        <p:cTn id="52" dur="1"/>
                                        <p:tgtEl>
                                          <p:spTgt spid="52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Additional Libraries and Packages</a:t>
            </a:r>
            <a:endParaRPr sz="4400" b="1" i="0" u="none" strike="noStrike" cap="none">
              <a:solidFill>
                <a:schemeClr val="dk1"/>
              </a:solidFill>
              <a:latin typeface="Arial"/>
              <a:ea typeface="Arial"/>
              <a:cs typeface="Arial"/>
              <a:sym typeface="Arial"/>
            </a:endParaRPr>
          </a:p>
        </p:txBody>
      </p:sp>
      <p:sp>
        <p:nvSpPr>
          <p:cNvPr id="528" name="Google Shape;528;p6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Libraries</a:t>
            </a:r>
            <a:endParaRPr/>
          </a:p>
          <a:p>
            <a:pPr marL="457200" marR="0" lvl="1" indent="0" algn="l" rtl="0">
              <a:lnSpc>
                <a:spcPct val="8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Comes with Package installation (Core or others)</a:t>
            </a:r>
            <a:endParaRPr/>
          </a:p>
          <a:p>
            <a:pPr marL="457200" marR="0" lvl="1" indent="0" algn="l" rtl="0">
              <a:lnSpc>
                <a:spcPct val="8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library() shows a list of current installed </a:t>
            </a:r>
            <a:endParaRPr/>
          </a:p>
          <a:p>
            <a:pPr marL="457200" marR="0" lvl="1" indent="0" algn="l" rtl="0">
              <a:lnSpc>
                <a:spcPct val="8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library must be loaded before use e.g.</a:t>
            </a:r>
            <a:endParaRPr/>
          </a:p>
          <a:p>
            <a:pPr marL="914400" marR="0" lvl="2" indent="0" algn="l" rtl="0">
              <a:lnSpc>
                <a:spcPct val="80000"/>
              </a:lnSpc>
              <a:spcBef>
                <a:spcPts val="500"/>
              </a:spcBef>
              <a:spcAft>
                <a:spcPts val="0"/>
              </a:spcAft>
              <a:buClr>
                <a:srgbClr val="7F7F7F"/>
              </a:buClr>
              <a:buFont typeface="Arial"/>
              <a:buNone/>
            </a:pPr>
            <a:r>
              <a:rPr lang="en-US" sz="1800" b="0" i="0" u="none" strike="noStrike" cap="none">
                <a:solidFill>
                  <a:srgbClr val="7F7F7F"/>
                </a:solidFill>
                <a:latin typeface="Arial"/>
                <a:ea typeface="Arial"/>
                <a:cs typeface="Arial"/>
                <a:sym typeface="Arial"/>
              </a:rPr>
              <a:t>library(rpart)</a:t>
            </a:r>
            <a:endParaRPr/>
          </a:p>
          <a:p>
            <a:pPr marL="0" marR="0" lvl="0" indent="0" algn="l" rtl="0">
              <a:lnSpc>
                <a:spcPct val="80000"/>
              </a:lnSpc>
              <a:spcBef>
                <a:spcPts val="100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Packages</a:t>
            </a:r>
            <a:endParaRPr/>
          </a:p>
          <a:p>
            <a:pPr marL="457200" marR="0" lvl="1" indent="0" algn="l" rtl="0">
              <a:lnSpc>
                <a:spcPct val="8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Developed code/libraries outside the core packages</a:t>
            </a:r>
            <a:endParaRPr/>
          </a:p>
          <a:p>
            <a:pPr marL="457200" marR="0" lvl="1" indent="0" algn="l" rtl="0">
              <a:lnSpc>
                <a:spcPct val="8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Can be downloaded and installed separately</a:t>
            </a:r>
            <a:endParaRPr/>
          </a:p>
          <a:p>
            <a:pPr marL="914400" marR="0" lvl="2" indent="0" algn="l" rtl="0">
              <a:lnSpc>
                <a:spcPct val="80000"/>
              </a:lnSpc>
              <a:spcBef>
                <a:spcPts val="500"/>
              </a:spcBef>
              <a:spcAft>
                <a:spcPts val="0"/>
              </a:spcAft>
              <a:buClr>
                <a:srgbClr val="7F7F7F"/>
              </a:buClr>
              <a:buFont typeface="Arial"/>
              <a:buNone/>
            </a:pPr>
            <a:r>
              <a:rPr lang="en-US" sz="1800" b="0" i="0" u="none" strike="noStrike" cap="none">
                <a:solidFill>
                  <a:srgbClr val="7F7F7F"/>
                </a:solidFill>
                <a:latin typeface="Arial"/>
                <a:ea typeface="Arial"/>
                <a:cs typeface="Arial"/>
                <a:sym typeface="Arial"/>
              </a:rPr>
              <a:t>Install.package(“name”)</a:t>
            </a:r>
            <a:endParaRPr/>
          </a:p>
          <a:p>
            <a:pPr marL="457200" marR="0" lvl="1" indent="0" algn="l" rtl="0">
              <a:lnSpc>
                <a:spcPct val="80000"/>
              </a:lnSpc>
              <a:spcBef>
                <a:spcPts val="500"/>
              </a:spcBef>
              <a:spcAft>
                <a:spcPts val="0"/>
              </a:spcAft>
              <a:buClr>
                <a:srgbClr val="7F7F7F"/>
              </a:buClr>
              <a:buFont typeface="Arial"/>
              <a:buNone/>
            </a:pPr>
            <a:r>
              <a:rPr lang="en-US" sz="2000" b="0" i="0" u="none" strike="noStrike" cap="none">
                <a:solidFill>
                  <a:srgbClr val="7F7F7F"/>
                </a:solidFill>
                <a:latin typeface="Arial"/>
                <a:ea typeface="Arial"/>
                <a:cs typeface="Arial"/>
                <a:sym typeface="Arial"/>
              </a:rPr>
              <a:t>There are currently </a:t>
            </a:r>
            <a:r>
              <a:rPr lang="en-US"/>
              <a:t>10k+</a:t>
            </a:r>
            <a:r>
              <a:rPr lang="en-US" sz="2000" b="0" i="0" u="none" strike="noStrike" cap="none">
                <a:solidFill>
                  <a:srgbClr val="7F7F7F"/>
                </a:solidFill>
                <a:latin typeface="Arial"/>
                <a:ea typeface="Arial"/>
                <a:cs typeface="Arial"/>
                <a:sym typeface="Arial"/>
              </a:rPr>
              <a:t>  packages at </a:t>
            </a:r>
            <a:r>
              <a:rPr lang="en-US" sz="2000" b="0" i="0" u="sng" strike="noStrike" cap="none">
                <a:solidFill>
                  <a:schemeClr val="hlink"/>
                </a:solidFill>
                <a:latin typeface="Arial"/>
                <a:ea typeface="Arial"/>
                <a:cs typeface="Arial"/>
                <a:sym typeface="Arial"/>
                <a:hlinkClick r:id="rId3"/>
              </a:rPr>
              <a:t>http://cran.r-project.org/web/packages/</a:t>
            </a:r>
            <a:endParaRPr/>
          </a:p>
          <a:p>
            <a:pPr marL="914400" marR="0" lvl="2" indent="0" algn="l" rtl="0">
              <a:lnSpc>
                <a:spcPct val="80000"/>
              </a:lnSpc>
              <a:spcBef>
                <a:spcPts val="500"/>
              </a:spcBef>
              <a:spcAft>
                <a:spcPts val="0"/>
              </a:spcAft>
              <a:buClr>
                <a:srgbClr val="7F7F7F"/>
              </a:buClr>
              <a:buFont typeface="Arial"/>
              <a:buNone/>
            </a:pPr>
            <a:endParaRPr sz="1800" b="0" i="0" u="none" strike="noStrike" cap="none">
              <a:solidFill>
                <a:srgbClr val="7F7F7F"/>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70"/>
          <p:cNvSpPr txBox="1">
            <a:spLocks noGrp="1"/>
          </p:cNvSpPr>
          <p:nvPr>
            <p:ph type="title"/>
          </p:nvPr>
        </p:nvSpPr>
        <p:spPr>
          <a:xfrm>
            <a:off x="628650" y="142389"/>
            <a:ext cx="78867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dirty="0">
                <a:solidFill>
                  <a:schemeClr val="dk1"/>
                </a:solidFill>
                <a:latin typeface="Arial"/>
                <a:ea typeface="Arial"/>
                <a:cs typeface="Arial"/>
                <a:sym typeface="Arial"/>
              </a:rPr>
              <a:t>R</a:t>
            </a:r>
            <a:r>
              <a:rPr lang="en-US" sz="4400" b="1" i="0" u="none" strike="noStrike" cap="none" dirty="0" smtClean="0">
                <a:solidFill>
                  <a:schemeClr val="dk1"/>
                </a:solidFill>
                <a:latin typeface="Arial"/>
                <a:ea typeface="Arial"/>
                <a:cs typeface="Arial"/>
                <a:sym typeface="Arial"/>
              </a:rPr>
              <a:t>eferences</a:t>
            </a:r>
            <a:endParaRPr sz="4400" b="1" i="0" u="none" strike="noStrike" cap="none" dirty="0">
              <a:solidFill>
                <a:schemeClr val="dk1"/>
              </a:solidFill>
              <a:latin typeface="Arial"/>
              <a:ea typeface="Arial"/>
              <a:cs typeface="Arial"/>
              <a:sym typeface="Arial"/>
            </a:endParaRPr>
          </a:p>
        </p:txBody>
      </p:sp>
      <p:sp>
        <p:nvSpPr>
          <p:cNvPr id="547" name="Google Shape;547;p70"/>
          <p:cNvSpPr txBox="1">
            <a:spLocks noGrp="1"/>
          </p:cNvSpPr>
          <p:nvPr>
            <p:ph idx="1"/>
          </p:nvPr>
        </p:nvSpPr>
        <p:spPr>
          <a:xfrm>
            <a:off x="628650" y="1210044"/>
            <a:ext cx="7886700" cy="469240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Clr>
                <a:schemeClr val="dk1"/>
              </a:buClr>
              <a:buFont typeface="Arial"/>
              <a:buNone/>
            </a:pPr>
            <a:r>
              <a:rPr lang="en-US" sz="2400" dirty="0" smtClean="0">
                <a:solidFill>
                  <a:schemeClr val="dk1"/>
                </a:solidFill>
                <a:latin typeface="Arial"/>
                <a:ea typeface="Arial"/>
                <a:cs typeface="Arial"/>
                <a:sym typeface="Arial"/>
              </a:rPr>
              <a:t>Download</a:t>
            </a:r>
            <a:endParaRPr lang="en-US" sz="2400" b="0" i="0" u="none" strike="noStrike" cap="none" dirty="0" smtClean="0">
              <a:solidFill>
                <a:schemeClr val="dk1"/>
              </a:solidFill>
              <a:latin typeface="Arial"/>
              <a:ea typeface="Arial"/>
              <a:cs typeface="Arial"/>
              <a:sym typeface="Arial"/>
            </a:endParaRPr>
          </a:p>
          <a:p>
            <a:pPr lvl="0">
              <a:spcBef>
                <a:spcPts val="1000"/>
              </a:spcBef>
              <a:buClr>
                <a:schemeClr val="dk1"/>
              </a:buClr>
              <a:buFont typeface="Arial" charset="0"/>
              <a:buChar char="•"/>
            </a:pPr>
            <a:r>
              <a:rPr lang="en-US" sz="2000" dirty="0" smtClean="0">
                <a:solidFill>
                  <a:schemeClr val="dk1"/>
                </a:solidFill>
                <a:latin typeface="Arial"/>
                <a:ea typeface="Arial"/>
                <a:cs typeface="Arial"/>
                <a:sym typeface="Arial"/>
                <a:hlinkClick r:id="rId3"/>
              </a:rPr>
              <a:t>https://www.r-project.org</a:t>
            </a:r>
            <a:r>
              <a:rPr lang="en-US" sz="2000" dirty="0" smtClean="0">
                <a:solidFill>
                  <a:schemeClr val="dk1"/>
                </a:solidFill>
                <a:latin typeface="Arial"/>
                <a:ea typeface="Arial"/>
                <a:cs typeface="Arial"/>
                <a:sym typeface="Arial"/>
              </a:rPr>
              <a:t> </a:t>
            </a:r>
          </a:p>
          <a:p>
            <a:pPr lvl="0">
              <a:spcBef>
                <a:spcPts val="1000"/>
              </a:spcBef>
              <a:buClr>
                <a:schemeClr val="dk1"/>
              </a:buClr>
              <a:buFont typeface="Arial" charset="0"/>
              <a:buChar char="•"/>
            </a:pPr>
            <a:r>
              <a:rPr lang="en-US" sz="2000" b="0" i="0" u="none" strike="noStrike" cap="none" dirty="0" smtClean="0">
                <a:solidFill>
                  <a:schemeClr val="dk1"/>
                </a:solidFill>
                <a:latin typeface="Arial"/>
                <a:ea typeface="Arial"/>
                <a:cs typeface="Arial"/>
                <a:sym typeface="Arial"/>
                <a:hlinkClick r:id="rId4"/>
              </a:rPr>
              <a:t>https://www.rstudio.com</a:t>
            </a:r>
            <a:endParaRPr lang="en-US" sz="2000" b="0" i="0" u="none" strike="noStrike" cap="none" dirty="0" smtClean="0">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Font typeface="Arial"/>
              <a:buNone/>
            </a:pPr>
            <a:r>
              <a:rPr lang="en-US" sz="2400" b="0" i="0" u="none" strike="noStrike" cap="none" dirty="0" smtClean="0">
                <a:solidFill>
                  <a:schemeClr val="dk1"/>
                </a:solidFill>
                <a:latin typeface="Arial"/>
                <a:ea typeface="Arial"/>
                <a:cs typeface="Arial"/>
                <a:sym typeface="Arial"/>
              </a:rPr>
              <a:t>R manual</a:t>
            </a:r>
            <a:endParaRPr lang="en-US" dirty="0">
              <a:sym typeface="Arial"/>
            </a:endParaRPr>
          </a:p>
          <a:p>
            <a:pPr>
              <a:spcBef>
                <a:spcPts val="1000"/>
              </a:spcBef>
              <a:buClr>
                <a:schemeClr val="dk1"/>
              </a:buClr>
            </a:pPr>
            <a:r>
              <a:rPr lang="en-US" sz="2000" b="0" i="0" u="sng" strike="noStrike" cap="none" dirty="0" smtClean="0">
                <a:solidFill>
                  <a:schemeClr val="hlink"/>
                </a:solidFill>
                <a:latin typeface="Arial"/>
                <a:ea typeface="Arial"/>
                <a:cs typeface="Arial"/>
                <a:sym typeface="Arial"/>
                <a:hlinkClick r:id="rId5"/>
              </a:rPr>
              <a:t>http</a:t>
            </a:r>
            <a:r>
              <a:rPr lang="en-US" sz="2000" b="0" i="0" u="sng" strike="noStrike" cap="none" dirty="0">
                <a:solidFill>
                  <a:schemeClr val="hlink"/>
                </a:solidFill>
                <a:latin typeface="Arial"/>
                <a:ea typeface="Arial"/>
                <a:cs typeface="Arial"/>
                <a:sym typeface="Arial"/>
                <a:hlinkClick r:id="rId5"/>
              </a:rPr>
              <a:t>://cran.r-project.org/manuals.html</a:t>
            </a:r>
            <a:endParaRPr dirty="0"/>
          </a:p>
          <a:p>
            <a:pPr marL="0" marR="0" lvl="0" indent="0" algn="l" rtl="0">
              <a:lnSpc>
                <a:spcPct val="90000"/>
              </a:lnSpc>
              <a:spcBef>
                <a:spcPts val="1000"/>
              </a:spcBef>
              <a:spcAft>
                <a:spcPts val="0"/>
              </a:spcAft>
              <a:buClr>
                <a:schemeClr val="dk1"/>
              </a:buClr>
              <a:buFont typeface="Arial"/>
              <a:buNone/>
            </a:pPr>
            <a:r>
              <a:rPr lang="en-US" sz="2400" b="0" i="0" u="none" strike="noStrike" cap="none" dirty="0">
                <a:solidFill>
                  <a:schemeClr val="dk1"/>
                </a:solidFill>
                <a:latin typeface="Arial"/>
                <a:ea typeface="Arial"/>
                <a:cs typeface="Arial"/>
                <a:sym typeface="Arial"/>
              </a:rPr>
              <a:t>Topic </a:t>
            </a:r>
            <a:r>
              <a:rPr lang="en-US" sz="2400" b="0" i="0" u="none" strike="noStrike" cap="none" dirty="0" smtClean="0">
                <a:solidFill>
                  <a:schemeClr val="dk1"/>
                </a:solidFill>
                <a:latin typeface="Arial"/>
                <a:ea typeface="Arial"/>
                <a:cs typeface="Arial"/>
                <a:sym typeface="Arial"/>
              </a:rPr>
              <a:t>Views</a:t>
            </a:r>
            <a:endParaRPr lang="en-US" dirty="0">
              <a:sym typeface="Arial"/>
            </a:endParaRPr>
          </a:p>
          <a:p>
            <a:pPr>
              <a:spcBef>
                <a:spcPts val="1000"/>
              </a:spcBef>
              <a:buClr>
                <a:schemeClr val="dk1"/>
              </a:buClr>
            </a:pPr>
            <a:r>
              <a:rPr lang="en-US" sz="2000" b="0" i="0" u="sng" strike="noStrike" cap="none" dirty="0" smtClean="0">
                <a:solidFill>
                  <a:schemeClr val="hlink"/>
                </a:solidFill>
                <a:latin typeface="Arial"/>
                <a:ea typeface="Arial"/>
                <a:cs typeface="Arial"/>
                <a:sym typeface="Arial"/>
                <a:hlinkClick r:id="rId6"/>
              </a:rPr>
              <a:t>https</a:t>
            </a:r>
            <a:r>
              <a:rPr lang="en-US" sz="2000" b="0" i="0" u="sng" strike="noStrike" cap="none" dirty="0">
                <a:solidFill>
                  <a:schemeClr val="hlink"/>
                </a:solidFill>
                <a:latin typeface="Arial"/>
                <a:ea typeface="Arial"/>
                <a:cs typeface="Arial"/>
                <a:sym typeface="Arial"/>
                <a:hlinkClick r:id="rId6"/>
              </a:rPr>
              <a:t>://cran.r-project.org/web/views/</a:t>
            </a:r>
            <a:endParaRPr dirty="0"/>
          </a:p>
          <a:p>
            <a:pPr marL="0" marR="0" lvl="0" indent="0" algn="l" rtl="0">
              <a:lnSpc>
                <a:spcPct val="90000"/>
              </a:lnSpc>
              <a:spcBef>
                <a:spcPts val="1000"/>
              </a:spcBef>
              <a:spcAft>
                <a:spcPts val="0"/>
              </a:spcAft>
              <a:buClr>
                <a:schemeClr val="dk1"/>
              </a:buClr>
              <a:buFont typeface="Arial"/>
              <a:buNone/>
            </a:pPr>
            <a:r>
              <a:rPr lang="en-US" sz="2400" b="0" i="0" u="none" strike="noStrike" cap="none" dirty="0">
                <a:solidFill>
                  <a:schemeClr val="dk1"/>
                </a:solidFill>
                <a:latin typeface="Arial"/>
                <a:ea typeface="Arial"/>
                <a:cs typeface="Arial"/>
                <a:sym typeface="Arial"/>
              </a:rPr>
              <a:t>Community </a:t>
            </a:r>
            <a:r>
              <a:rPr lang="en-US" sz="2400" b="0" i="0" u="none" strike="noStrike" cap="none" dirty="0" smtClean="0">
                <a:solidFill>
                  <a:schemeClr val="dk1"/>
                </a:solidFill>
                <a:latin typeface="Arial"/>
                <a:ea typeface="Arial"/>
                <a:cs typeface="Arial"/>
                <a:sym typeface="Arial"/>
              </a:rPr>
              <a:t>Blogs</a:t>
            </a:r>
            <a:endParaRPr lang="en-US" dirty="0">
              <a:sym typeface="Arial"/>
            </a:endParaRPr>
          </a:p>
          <a:p>
            <a:pPr>
              <a:spcBef>
                <a:spcPts val="1000"/>
              </a:spcBef>
              <a:buClr>
                <a:schemeClr val="dk1"/>
              </a:buClr>
            </a:pPr>
            <a:r>
              <a:rPr lang="en-US" sz="2000" b="0" i="0" u="sng" strike="noStrike" cap="none" dirty="0" smtClean="0">
                <a:solidFill>
                  <a:schemeClr val="hlink"/>
                </a:solidFill>
                <a:latin typeface="Arial"/>
                <a:ea typeface="Arial"/>
                <a:cs typeface="Arial"/>
                <a:sym typeface="Arial"/>
                <a:hlinkClick r:id="rId7"/>
              </a:rPr>
              <a:t>http</a:t>
            </a:r>
            <a:r>
              <a:rPr lang="en-US" sz="2000" b="0" i="0" u="sng" strike="noStrike" cap="none" dirty="0">
                <a:solidFill>
                  <a:schemeClr val="hlink"/>
                </a:solidFill>
                <a:latin typeface="Arial"/>
                <a:ea typeface="Arial"/>
                <a:cs typeface="Arial"/>
                <a:sym typeface="Arial"/>
                <a:hlinkClick r:id="rId7"/>
              </a:rPr>
              <a:t>://r-bloggers.com</a:t>
            </a:r>
            <a:r>
              <a:rPr lang="en-US" sz="2000" b="0" i="0" u="none" strike="noStrike" cap="none" dirty="0">
                <a:solidFill>
                  <a:srgbClr val="7F7F7F"/>
                </a:solidFill>
                <a:latin typeface="Arial"/>
                <a:ea typeface="Arial"/>
                <a:cs typeface="Arial"/>
                <a:sym typeface="Arial"/>
              </a:rPr>
              <a:t> </a:t>
            </a:r>
            <a:endParaRPr lang="en-US" sz="2000" b="0" i="0" u="none" strike="noStrike" cap="none" dirty="0" smtClean="0">
              <a:solidFill>
                <a:srgbClr val="7F7F7F"/>
              </a:solidFill>
              <a:latin typeface="Arial"/>
              <a:ea typeface="Arial"/>
              <a:cs typeface="Arial"/>
              <a:sym typeface="Arial"/>
            </a:endParaRPr>
          </a:p>
          <a:p>
            <a:pPr marL="0" indent="0">
              <a:spcBef>
                <a:spcPts val="1000"/>
              </a:spcBef>
              <a:buClr>
                <a:schemeClr val="dk1"/>
              </a:buClr>
              <a:buNone/>
            </a:pPr>
            <a:r>
              <a:rPr lang="en-US" sz="2400" dirty="0" smtClean="0">
                <a:latin typeface="Arial"/>
                <a:ea typeface="Arial"/>
                <a:cs typeface="Arial"/>
                <a:sym typeface="Arial"/>
              </a:rPr>
              <a:t>Exercises</a:t>
            </a:r>
          </a:p>
          <a:p>
            <a:pPr>
              <a:spcBef>
                <a:spcPts val="1000"/>
              </a:spcBef>
              <a:buClr>
                <a:schemeClr val="dk1"/>
              </a:buClr>
            </a:pPr>
            <a:r>
              <a:rPr lang="en-US" sz="2000" dirty="0" smtClean="0">
                <a:solidFill>
                  <a:srgbClr val="7F7F7F"/>
                </a:solidFill>
                <a:latin typeface="Arial"/>
                <a:ea typeface="Arial"/>
                <a:cs typeface="Arial"/>
                <a:sym typeface="Arial"/>
                <a:hlinkClick r:id="rId8"/>
              </a:rPr>
              <a:t>https://software-carpentry.org/lessons/</a:t>
            </a:r>
            <a:endParaRPr lang="en-US" sz="2000" dirty="0" smtClean="0">
              <a:solidFill>
                <a:srgbClr val="7F7F7F"/>
              </a:solidFill>
              <a:latin typeface="Arial"/>
              <a:ea typeface="Arial"/>
              <a:cs typeface="Arial"/>
              <a:sym typeface="Arial"/>
            </a:endParaRPr>
          </a:p>
          <a:p>
            <a:pPr>
              <a:spcBef>
                <a:spcPts val="1000"/>
              </a:spcBef>
              <a:buClr>
                <a:schemeClr val="dk1"/>
              </a:buClr>
            </a:pPr>
            <a:r>
              <a:rPr lang="en-US" sz="2000" dirty="0" smtClean="0">
                <a:solidFill>
                  <a:srgbClr val="7F7F7F"/>
                </a:solidFill>
                <a:latin typeface="Arial"/>
                <a:ea typeface="Arial"/>
                <a:cs typeface="Arial"/>
                <a:sym typeface="Arial"/>
                <a:hlinkClick r:id="rId9"/>
              </a:rPr>
              <a:t>http://</a:t>
            </a:r>
            <a:r>
              <a:rPr lang="en-US" sz="2000" dirty="0" err="1" smtClean="0">
                <a:solidFill>
                  <a:srgbClr val="7F7F7F"/>
                </a:solidFill>
                <a:latin typeface="Arial"/>
                <a:ea typeface="Arial"/>
                <a:cs typeface="Arial"/>
                <a:sym typeface="Arial"/>
                <a:hlinkClick r:id="rId9"/>
              </a:rPr>
              <a:t>swcarpentry.github.io</a:t>
            </a:r>
            <a:r>
              <a:rPr lang="en-US" sz="2000" dirty="0" smtClean="0">
                <a:solidFill>
                  <a:srgbClr val="7F7F7F"/>
                </a:solidFill>
                <a:latin typeface="Arial"/>
                <a:ea typeface="Arial"/>
                <a:cs typeface="Arial"/>
                <a:sym typeface="Arial"/>
                <a:hlinkClick r:id="rId9"/>
              </a:rPr>
              <a:t>/r-novice-inflammation/01-starting-with-data/</a:t>
            </a:r>
            <a:r>
              <a:rPr lang="en-US" sz="2000" dirty="0" err="1" smtClean="0">
                <a:solidFill>
                  <a:srgbClr val="7F7F7F"/>
                </a:solidFill>
                <a:latin typeface="Arial"/>
                <a:ea typeface="Arial"/>
                <a:cs typeface="Arial"/>
                <a:sym typeface="Arial"/>
                <a:hlinkClick r:id="rId9"/>
              </a:rPr>
              <a:t>index.html</a:t>
            </a:r>
            <a:endParaRPr lang="en-US" sz="2000" dirty="0">
              <a:solidFill>
                <a:srgbClr val="7F7F7F"/>
              </a:solidFill>
              <a:latin typeface="Arial"/>
              <a:ea typeface="Arial"/>
              <a:cs typeface="Arial"/>
              <a:sym typeface="Arial"/>
            </a:endParaRPr>
          </a:p>
          <a:p>
            <a:pPr>
              <a:spcBef>
                <a:spcPts val="1000"/>
              </a:spcBef>
              <a:buClr>
                <a:schemeClr val="dk1"/>
              </a:buClr>
            </a:pPr>
            <a:endParaRPr lang="en-US" sz="2000" b="0" i="0" u="none" strike="noStrike" cap="none" dirty="0" smtClean="0">
              <a:solidFill>
                <a:srgbClr val="7F7F7F"/>
              </a:solidFill>
              <a:latin typeface="Arial"/>
              <a:ea typeface="Arial"/>
              <a:cs typeface="Arial"/>
              <a:sym typeface="Arial"/>
            </a:endParaRPr>
          </a:p>
          <a:p>
            <a:pPr>
              <a:spcBef>
                <a:spcPts val="1000"/>
              </a:spcBef>
              <a:buClr>
                <a:schemeClr val="dk1"/>
              </a:buClr>
            </a:pPr>
            <a:endParaRPr lang="en-US" sz="2000" b="0" i="0" u="none" strike="noStrike" cap="none" dirty="0" smtClean="0">
              <a:solidFill>
                <a:srgbClr val="7F7F7F"/>
              </a:solidFill>
              <a:latin typeface="Arial"/>
              <a:ea typeface="Arial"/>
              <a:cs typeface="Arial"/>
              <a:sym typeface="Arial"/>
            </a:endParaRPr>
          </a:p>
          <a:p>
            <a:pPr>
              <a:spcBef>
                <a:spcPts val="1000"/>
              </a:spcBef>
              <a:buClr>
                <a:schemeClr val="dk1"/>
              </a:buClr>
            </a:pPr>
            <a:endParaRPr lang="en-US" sz="2000" dirty="0">
              <a:solidFill>
                <a:srgbClr val="7F7F7F"/>
              </a:solidFill>
              <a:latin typeface="Arial"/>
              <a:ea typeface="Arial"/>
              <a:cs typeface="Arial"/>
              <a:sym typeface="Arial"/>
            </a:endParaRPr>
          </a:p>
          <a:p>
            <a:pPr>
              <a:spcBef>
                <a:spcPts val="1000"/>
              </a:spcBef>
              <a:buClr>
                <a:schemeClr val="dk1"/>
              </a:buClr>
            </a:pPr>
            <a:endParaRPr dirty="0"/>
          </a:p>
          <a:p>
            <a:pPr marL="0" marR="0" lvl="0" indent="0" algn="l" rtl="0">
              <a:lnSpc>
                <a:spcPct val="90000"/>
              </a:lnSpc>
              <a:spcBef>
                <a:spcPts val="1000"/>
              </a:spcBef>
              <a:spcAft>
                <a:spcPts val="0"/>
              </a:spcAft>
              <a:buClr>
                <a:schemeClr val="dk1"/>
              </a:buClr>
              <a:buFont typeface="Arial"/>
              <a:buNone/>
            </a:pPr>
            <a:endParaRPr sz="2400" b="0" i="0" u="none" strike="noStrike" cap="none"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a:solidFill>
                  <a:schemeClr val="dk1"/>
                </a:solidFill>
                <a:latin typeface="Arial"/>
                <a:ea typeface="Arial"/>
                <a:cs typeface="Arial"/>
                <a:sym typeface="Arial"/>
              </a:rPr>
              <a:t>RStudio</a:t>
            </a:r>
            <a:endParaRPr sz="4400" b="1" i="0" u="none" strike="noStrike" cap="none">
              <a:solidFill>
                <a:schemeClr val="dk1"/>
              </a:solidFill>
              <a:latin typeface="Arial"/>
              <a:ea typeface="Arial"/>
              <a:cs typeface="Arial"/>
              <a:sym typeface="Arial"/>
            </a:endParaRPr>
          </a:p>
        </p:txBody>
      </p:sp>
      <p:sp>
        <p:nvSpPr>
          <p:cNvPr id="134" name="Google Shape;134;p20"/>
          <p:cNvSpPr txBox="1"/>
          <p:nvPr/>
        </p:nvSpPr>
        <p:spPr>
          <a:xfrm>
            <a:off x="685800" y="1881000"/>
            <a:ext cx="7772400" cy="4024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RStudio is an open source graphical user environment for R users. </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sng" strike="noStrike" cap="none">
                <a:solidFill>
                  <a:schemeClr val="hlink"/>
                </a:solidFill>
                <a:latin typeface="Arial"/>
                <a:ea typeface="Arial"/>
                <a:cs typeface="Arial"/>
                <a:sym typeface="Arial"/>
                <a:hlinkClick r:id="rId3"/>
              </a:rPr>
              <a:t>https://www.rstudio.com/</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RStudio allow users to </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Interactive code development</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Run R scripts</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Exploring local file system </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Viewing data file</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Viewing graphical output from R</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t>
            </a:r>
            <a:endParaRPr/>
          </a:p>
          <a:p>
            <a:pPr marL="457200" marR="0" lvl="1" indent="0" algn="l" rtl="0">
              <a:lnSpc>
                <a:spcPct val="100000"/>
              </a:lnSpc>
              <a:spcBef>
                <a:spcPts val="480"/>
              </a:spcBef>
              <a:spcAft>
                <a:spcPts val="0"/>
              </a:spcAft>
              <a:buClr>
                <a:schemeClr val="lt1"/>
              </a:buClr>
              <a:buFont typeface="Arial"/>
              <a:buNone/>
            </a:pPr>
            <a:r>
              <a:rPr lang="en-US" sz="2400" b="0" i="0" u="none" strike="noStrike" cap="none">
                <a:solidFill>
                  <a:schemeClr val="dk1"/>
                </a:solidFill>
                <a:latin typeface="Arial"/>
                <a:ea typeface="Arial"/>
                <a:cs typeface="Arial"/>
                <a:sym typeface="Arial"/>
              </a:rPr>
              <a:t> </a:t>
            </a:r>
            <a:endParaRPr/>
          </a:p>
          <a:p>
            <a:pPr marL="914400" marR="0" lvl="2" indent="0" algn="l" rtl="0">
              <a:lnSpc>
                <a:spcPct val="100000"/>
              </a:lnSpc>
              <a:spcBef>
                <a:spcPts val="400"/>
              </a:spcBef>
              <a:spcAft>
                <a:spcPts val="0"/>
              </a:spcAft>
              <a:buClr>
                <a:schemeClr val="lt1"/>
              </a:buClr>
              <a:buFont typeface="Arial"/>
              <a:buNone/>
            </a:pPr>
            <a:endParaRPr sz="2000" b="1"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1"/>
          <p:cNvPicPr preferRelativeResize="0"/>
          <p:nvPr/>
        </p:nvPicPr>
        <p:blipFill rotWithShape="1">
          <a:blip r:embed="rId3">
            <a:alphaModFix/>
          </a:blip>
          <a:srcRect/>
          <a:stretch/>
        </p:blipFill>
        <p:spPr>
          <a:xfrm>
            <a:off x="1451775" y="948267"/>
            <a:ext cx="6240451" cy="5048696"/>
          </a:xfrm>
          <a:prstGeom prst="rect">
            <a:avLst/>
          </a:prstGeom>
          <a:noFill/>
          <a:ln>
            <a:noFill/>
          </a:ln>
        </p:spPr>
      </p:pic>
      <p:sp>
        <p:nvSpPr>
          <p:cNvPr id="140" name="Google Shape;140;p21"/>
          <p:cNvSpPr txBox="1"/>
          <p:nvPr/>
        </p:nvSpPr>
        <p:spPr>
          <a:xfrm>
            <a:off x="2743200" y="287866"/>
            <a:ext cx="3657600" cy="60959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lt1"/>
              </a:buClr>
              <a:buFont typeface="Arial"/>
              <a:buNone/>
            </a:pPr>
            <a:r>
              <a:rPr lang="en-US" sz="3600" b="1" i="0" u="none" strike="noStrike" cap="none">
                <a:solidFill>
                  <a:schemeClr val="dk1"/>
                </a:solidFill>
                <a:latin typeface="Arial"/>
                <a:ea typeface="Arial"/>
                <a:cs typeface="Arial"/>
                <a:sym typeface="Arial"/>
              </a:rPr>
              <a:t>RStudio GUI</a:t>
            </a:r>
            <a:endParaRPr/>
          </a:p>
        </p:txBody>
      </p:sp>
      <p:sp>
        <p:nvSpPr>
          <p:cNvPr id="141" name="Google Shape;141;p21"/>
          <p:cNvSpPr/>
          <p:nvPr/>
        </p:nvSpPr>
        <p:spPr>
          <a:xfrm>
            <a:off x="1117775" y="1740566"/>
            <a:ext cx="617100" cy="213300"/>
          </a:xfrm>
          <a:prstGeom prst="rightArrow">
            <a:avLst>
              <a:gd name="adj1" fmla="val 50000"/>
              <a:gd name="adj2" fmla="val 50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3600" b="1" i="0" u="none" strike="noStrike" cap="none">
              <a:solidFill>
                <a:schemeClr val="dk1"/>
              </a:solidFill>
              <a:latin typeface="Arial"/>
              <a:ea typeface="Arial"/>
              <a:cs typeface="Arial"/>
              <a:sym typeface="Arial"/>
            </a:endParaRPr>
          </a:p>
        </p:txBody>
      </p:sp>
      <p:sp>
        <p:nvSpPr>
          <p:cNvPr id="142" name="Google Shape;142;p21"/>
          <p:cNvSpPr txBox="1"/>
          <p:nvPr/>
        </p:nvSpPr>
        <p:spPr>
          <a:xfrm>
            <a:off x="-10850" y="1449541"/>
            <a:ext cx="1440300" cy="139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Font typeface="Arial"/>
              <a:buNone/>
            </a:pPr>
            <a:r>
              <a:rPr lang="en-US" sz="1200" b="1" i="0" u="none" strike="noStrike" cap="none">
                <a:solidFill>
                  <a:schemeClr val="dk1"/>
                </a:solidFill>
                <a:latin typeface="Arial"/>
                <a:ea typeface="Arial"/>
                <a:cs typeface="Arial"/>
                <a:sym typeface="Arial"/>
              </a:rPr>
              <a:t>Source Editor + Interactive highlight+run</a:t>
            </a:r>
            <a:endParaRPr/>
          </a:p>
        </p:txBody>
      </p:sp>
      <p:sp>
        <p:nvSpPr>
          <p:cNvPr id="143" name="Google Shape;143;p21"/>
          <p:cNvSpPr/>
          <p:nvPr/>
        </p:nvSpPr>
        <p:spPr>
          <a:xfrm>
            <a:off x="1014725" y="4504267"/>
            <a:ext cx="617099" cy="213200"/>
          </a:xfrm>
          <a:prstGeom prst="rightArrow">
            <a:avLst>
              <a:gd name="adj1" fmla="val 50000"/>
              <a:gd name="adj2" fmla="val 50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3600" b="1" i="0" u="none" strike="noStrike" cap="none">
              <a:solidFill>
                <a:schemeClr val="dk1"/>
              </a:solidFill>
              <a:latin typeface="Arial"/>
              <a:ea typeface="Arial"/>
              <a:cs typeface="Arial"/>
              <a:sym typeface="Arial"/>
            </a:endParaRPr>
          </a:p>
        </p:txBody>
      </p:sp>
      <p:sp>
        <p:nvSpPr>
          <p:cNvPr id="144" name="Google Shape;144;p21"/>
          <p:cNvSpPr txBox="1"/>
          <p:nvPr/>
        </p:nvSpPr>
        <p:spPr>
          <a:xfrm>
            <a:off x="47000" y="4148666"/>
            <a:ext cx="1324599" cy="95673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Font typeface="Arial"/>
              <a:buNone/>
            </a:pPr>
            <a:r>
              <a:rPr lang="en-US" sz="1200" b="1" i="0" u="none" strike="noStrike" cap="none">
                <a:solidFill>
                  <a:schemeClr val="dk1"/>
                </a:solidFill>
                <a:latin typeface="Arial"/>
                <a:ea typeface="Arial"/>
                <a:cs typeface="Arial"/>
                <a:sym typeface="Arial"/>
              </a:rPr>
              <a:t>Interactive Console</a:t>
            </a:r>
            <a:endParaRPr/>
          </a:p>
        </p:txBody>
      </p:sp>
      <p:sp>
        <p:nvSpPr>
          <p:cNvPr id="145" name="Google Shape;145;p21"/>
          <p:cNvSpPr/>
          <p:nvPr/>
        </p:nvSpPr>
        <p:spPr>
          <a:xfrm flipH="1">
            <a:off x="7285975" y="1740566"/>
            <a:ext cx="617099" cy="213200"/>
          </a:xfrm>
          <a:prstGeom prst="rightArrow">
            <a:avLst>
              <a:gd name="adj1" fmla="val 50000"/>
              <a:gd name="adj2" fmla="val 50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3600" b="1" i="0" u="none" strike="noStrike" cap="none">
              <a:solidFill>
                <a:schemeClr val="dk1"/>
              </a:solidFill>
              <a:latin typeface="Arial"/>
              <a:ea typeface="Arial"/>
              <a:cs typeface="Arial"/>
              <a:sym typeface="Arial"/>
            </a:endParaRPr>
          </a:p>
        </p:txBody>
      </p:sp>
      <p:sp>
        <p:nvSpPr>
          <p:cNvPr id="146" name="Google Shape;146;p21"/>
          <p:cNvSpPr txBox="1"/>
          <p:nvPr/>
        </p:nvSpPr>
        <p:spPr>
          <a:xfrm>
            <a:off x="7964025" y="1583166"/>
            <a:ext cx="1179975" cy="85523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Font typeface="Arial"/>
              <a:buNone/>
            </a:pPr>
            <a:r>
              <a:rPr lang="en-US" sz="1200" b="1" i="0" u="none" strike="noStrike" cap="none">
                <a:solidFill>
                  <a:schemeClr val="dk1"/>
                </a:solidFill>
                <a:latin typeface="Arial"/>
                <a:ea typeface="Arial"/>
                <a:cs typeface="Arial"/>
                <a:sym typeface="Arial"/>
              </a:rPr>
              <a:t>Session History</a:t>
            </a:r>
            <a:endParaRPr/>
          </a:p>
        </p:txBody>
      </p:sp>
      <p:sp>
        <p:nvSpPr>
          <p:cNvPr id="147" name="Google Shape;147;p21"/>
          <p:cNvSpPr/>
          <p:nvPr/>
        </p:nvSpPr>
        <p:spPr>
          <a:xfrm flipH="1">
            <a:off x="7194525" y="4582967"/>
            <a:ext cx="617099" cy="213200"/>
          </a:xfrm>
          <a:prstGeom prst="rightArrow">
            <a:avLst>
              <a:gd name="adj1" fmla="val 50000"/>
              <a:gd name="adj2" fmla="val 50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3600" b="1" i="0" u="none" strike="noStrike" cap="none">
              <a:solidFill>
                <a:schemeClr val="dk1"/>
              </a:solidFill>
              <a:latin typeface="Arial"/>
              <a:ea typeface="Arial"/>
              <a:cs typeface="Arial"/>
              <a:sym typeface="Arial"/>
            </a:endParaRPr>
          </a:p>
        </p:txBody>
      </p:sp>
      <p:sp>
        <p:nvSpPr>
          <p:cNvPr id="148" name="Google Shape;148;p21"/>
          <p:cNvSpPr txBox="1"/>
          <p:nvPr/>
        </p:nvSpPr>
        <p:spPr>
          <a:xfrm>
            <a:off x="7872575" y="4425566"/>
            <a:ext cx="1271425" cy="83223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Font typeface="Arial"/>
              <a:buNone/>
            </a:pP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lt1"/>
              </a:buClr>
              <a:buFont typeface="Arial"/>
              <a:buNone/>
            </a:pPr>
            <a:r>
              <a:rPr lang="en-US" sz="1200" b="1" i="0" u="none" strike="noStrike" cap="none">
                <a:solidFill>
                  <a:schemeClr val="dk1"/>
                </a:solidFill>
                <a:latin typeface="Arial"/>
                <a:ea typeface="Arial"/>
                <a:cs typeface="Arial"/>
                <a:sym typeface="Arial"/>
              </a:rPr>
              <a:t>Plots </a:t>
            </a:r>
            <a:r>
              <a:rPr lang="en-US" sz="1200" b="1">
                <a:solidFill>
                  <a:schemeClr val="dk1"/>
                </a:solidFill>
              </a:rPr>
              <a:t>Output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2"/>
          <p:cNvPicPr preferRelativeResize="0"/>
          <p:nvPr/>
        </p:nvPicPr>
        <p:blipFill rotWithShape="1">
          <a:blip r:embed="rId3">
            <a:alphaModFix/>
          </a:blip>
          <a:srcRect/>
          <a:stretch/>
        </p:blipFill>
        <p:spPr>
          <a:xfrm>
            <a:off x="1371600" y="914400"/>
            <a:ext cx="6628124" cy="4468166"/>
          </a:xfrm>
          <a:prstGeom prst="rect">
            <a:avLst/>
          </a:prstGeom>
          <a:noFill/>
          <a:ln>
            <a:noFill/>
          </a:ln>
        </p:spPr>
      </p:pic>
      <p:sp>
        <p:nvSpPr>
          <p:cNvPr id="154" name="Google Shape;154;p22"/>
          <p:cNvSpPr txBox="1"/>
          <p:nvPr/>
        </p:nvSpPr>
        <p:spPr>
          <a:xfrm>
            <a:off x="2743200" y="287866"/>
            <a:ext cx="3657600" cy="60959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lt1"/>
              </a:buClr>
              <a:buFont typeface="Arial"/>
              <a:buNone/>
            </a:pPr>
            <a:r>
              <a:rPr lang="en-US" sz="3600" b="1" i="0" u="none" strike="noStrike" cap="none">
                <a:solidFill>
                  <a:schemeClr val="dk1"/>
                </a:solidFill>
                <a:latin typeface="Arial"/>
                <a:ea typeface="Arial"/>
                <a:cs typeface="Arial"/>
                <a:sym typeface="Arial"/>
              </a:rPr>
              <a:t>RStudio GUI</a:t>
            </a:r>
            <a:endParaRPr/>
          </a:p>
        </p:txBody>
      </p:sp>
      <p:sp>
        <p:nvSpPr>
          <p:cNvPr id="155" name="Google Shape;155;p22"/>
          <p:cNvSpPr/>
          <p:nvPr/>
        </p:nvSpPr>
        <p:spPr>
          <a:xfrm>
            <a:off x="1014725" y="1781366"/>
            <a:ext cx="617099" cy="213200"/>
          </a:xfrm>
          <a:prstGeom prst="rightArrow">
            <a:avLst>
              <a:gd name="adj1" fmla="val 50000"/>
              <a:gd name="adj2" fmla="val 50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3600" b="1" i="0" u="none" strike="noStrike" cap="none">
              <a:solidFill>
                <a:schemeClr val="dk1"/>
              </a:solidFill>
              <a:latin typeface="Arial"/>
              <a:ea typeface="Arial"/>
              <a:cs typeface="Arial"/>
              <a:sym typeface="Arial"/>
            </a:endParaRPr>
          </a:p>
        </p:txBody>
      </p:sp>
      <p:sp>
        <p:nvSpPr>
          <p:cNvPr id="156" name="Google Shape;156;p22"/>
          <p:cNvSpPr txBox="1"/>
          <p:nvPr/>
        </p:nvSpPr>
        <p:spPr>
          <a:xfrm>
            <a:off x="0" y="1616041"/>
            <a:ext cx="1440300" cy="6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Font typeface="Arial"/>
              <a:buNone/>
            </a:pPr>
            <a:r>
              <a:rPr lang="en-US" sz="1200" b="1" i="0" u="none" strike="noStrike" cap="none">
                <a:solidFill>
                  <a:schemeClr val="dk1"/>
                </a:solidFill>
                <a:latin typeface="Arial"/>
                <a:ea typeface="Arial"/>
                <a:cs typeface="Arial"/>
                <a:sym typeface="Arial"/>
              </a:rPr>
              <a:t>Data Viewer</a:t>
            </a:r>
            <a:endParaRPr/>
          </a:p>
        </p:txBody>
      </p:sp>
      <p:sp>
        <p:nvSpPr>
          <p:cNvPr id="157" name="Google Shape;157;p22"/>
          <p:cNvSpPr/>
          <p:nvPr/>
        </p:nvSpPr>
        <p:spPr>
          <a:xfrm>
            <a:off x="1182375" y="4720367"/>
            <a:ext cx="693298" cy="213200"/>
          </a:xfrm>
          <a:prstGeom prst="rightArrow">
            <a:avLst>
              <a:gd name="adj1" fmla="val 50000"/>
              <a:gd name="adj2" fmla="val 50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3600" b="1" i="0" u="none" strike="noStrike" cap="none">
              <a:solidFill>
                <a:schemeClr val="dk1"/>
              </a:solidFill>
              <a:latin typeface="Arial"/>
              <a:ea typeface="Arial"/>
              <a:cs typeface="Arial"/>
              <a:sym typeface="Arial"/>
            </a:endParaRPr>
          </a:p>
        </p:txBody>
      </p:sp>
      <p:sp>
        <p:nvSpPr>
          <p:cNvPr id="158" name="Google Shape;158;p22"/>
          <p:cNvSpPr txBox="1"/>
          <p:nvPr/>
        </p:nvSpPr>
        <p:spPr>
          <a:xfrm>
            <a:off x="0" y="4425566"/>
            <a:ext cx="1440300" cy="75603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Font typeface="Arial"/>
              <a:buNone/>
            </a:pPr>
            <a:r>
              <a:rPr lang="en-US" sz="1200" b="1" i="0" u="none" strike="noStrike" cap="none">
                <a:solidFill>
                  <a:schemeClr val="dk1"/>
                </a:solidFill>
                <a:latin typeface="Arial"/>
                <a:ea typeface="Arial"/>
                <a:cs typeface="Arial"/>
                <a:sym typeface="Arial"/>
              </a:rPr>
              <a:t>Package Management</a:t>
            </a:r>
            <a:endParaRPr/>
          </a:p>
        </p:txBody>
      </p:sp>
      <p:sp>
        <p:nvSpPr>
          <p:cNvPr id="159" name="Google Shape;159;p22"/>
          <p:cNvSpPr/>
          <p:nvPr/>
        </p:nvSpPr>
        <p:spPr>
          <a:xfrm flipH="1">
            <a:off x="7285975" y="1740566"/>
            <a:ext cx="617099" cy="213200"/>
          </a:xfrm>
          <a:prstGeom prst="rightArrow">
            <a:avLst>
              <a:gd name="adj1" fmla="val 50000"/>
              <a:gd name="adj2" fmla="val 50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3600" b="1" i="0" u="none" strike="noStrike" cap="none">
              <a:solidFill>
                <a:schemeClr val="dk1"/>
              </a:solidFill>
              <a:latin typeface="Arial"/>
              <a:ea typeface="Arial"/>
              <a:cs typeface="Arial"/>
              <a:sym typeface="Arial"/>
            </a:endParaRPr>
          </a:p>
        </p:txBody>
      </p:sp>
      <p:sp>
        <p:nvSpPr>
          <p:cNvPr id="160" name="Google Shape;160;p22"/>
          <p:cNvSpPr txBox="1"/>
          <p:nvPr/>
        </p:nvSpPr>
        <p:spPr>
          <a:xfrm>
            <a:off x="7964025" y="1583166"/>
            <a:ext cx="1179975" cy="77903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Font typeface="Arial"/>
              <a:buNone/>
            </a:pPr>
            <a:r>
              <a:rPr lang="en-US" sz="1200" b="1" i="0" u="none" strike="noStrike" cap="none">
                <a:solidFill>
                  <a:schemeClr val="dk1"/>
                </a:solidFill>
                <a:latin typeface="Arial"/>
                <a:ea typeface="Arial"/>
                <a:cs typeface="Arial"/>
                <a:sym typeface="Arial"/>
              </a:rPr>
              <a:t>Variable/Environment Viewer</a:t>
            </a:r>
            <a:endParaRPr/>
          </a:p>
          <a:p>
            <a:pPr marL="0" marR="0" lvl="0" indent="0" algn="l" rtl="0">
              <a:lnSpc>
                <a:spcPct val="100000"/>
              </a:lnSpc>
              <a:spcBef>
                <a:spcPts val="0"/>
              </a:spcBef>
              <a:spcAft>
                <a:spcPts val="0"/>
              </a:spcAft>
              <a:buClr>
                <a:srgbClr val="000000"/>
              </a:buClr>
              <a:buFont typeface="Arial"/>
              <a:buNone/>
            </a:pPr>
            <a:endParaRPr sz="1200" b="1" i="0" u="none" strike="noStrike" cap="none">
              <a:solidFill>
                <a:schemeClr val="dk1"/>
              </a:solidFill>
              <a:latin typeface="Arial"/>
              <a:ea typeface="Arial"/>
              <a:cs typeface="Arial"/>
              <a:sym typeface="Arial"/>
            </a:endParaRPr>
          </a:p>
        </p:txBody>
      </p:sp>
      <p:sp>
        <p:nvSpPr>
          <p:cNvPr id="161" name="Google Shape;161;p22"/>
          <p:cNvSpPr/>
          <p:nvPr/>
        </p:nvSpPr>
        <p:spPr>
          <a:xfrm flipH="1">
            <a:off x="7194525" y="4582967"/>
            <a:ext cx="617099" cy="213200"/>
          </a:xfrm>
          <a:prstGeom prst="rightArrow">
            <a:avLst>
              <a:gd name="adj1" fmla="val 50000"/>
              <a:gd name="adj2" fmla="val 50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3600" b="1" i="0" u="none" strike="noStrike" cap="none">
              <a:solidFill>
                <a:schemeClr val="dk1"/>
              </a:solidFill>
              <a:latin typeface="Arial"/>
              <a:ea typeface="Arial"/>
              <a:cs typeface="Arial"/>
              <a:sym typeface="Arial"/>
            </a:endParaRPr>
          </a:p>
        </p:txBody>
      </p:sp>
      <p:sp>
        <p:nvSpPr>
          <p:cNvPr id="162" name="Google Shape;162;p22"/>
          <p:cNvSpPr txBox="1"/>
          <p:nvPr/>
        </p:nvSpPr>
        <p:spPr>
          <a:xfrm>
            <a:off x="7872575" y="4425566"/>
            <a:ext cx="1271425" cy="75603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Font typeface="Arial"/>
              <a:buNone/>
            </a:pPr>
            <a:r>
              <a:rPr lang="en-US" sz="1200" b="1" i="0" u="none" strike="noStrike" cap="none">
                <a:solidFill>
                  <a:schemeClr val="dk1"/>
                </a:solidFill>
                <a:latin typeface="Arial"/>
                <a:ea typeface="Arial"/>
                <a:cs typeface="Arial"/>
                <a:sym typeface="Arial"/>
              </a:rPr>
              <a:t>File 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a:buNone/>
            </a:pPr>
            <a:r>
              <a:rPr lang="en-US" sz="4400" b="1" i="0" u="none" strike="noStrike" cap="none" dirty="0">
                <a:solidFill>
                  <a:schemeClr val="dk1"/>
                </a:solidFill>
                <a:latin typeface="Arial"/>
                <a:ea typeface="Arial"/>
                <a:cs typeface="Arial"/>
                <a:sym typeface="Arial"/>
              </a:rPr>
              <a:t>Getting </a:t>
            </a:r>
            <a:r>
              <a:rPr lang="en-US" sz="4400" b="1" i="0" u="none" strike="noStrike" cap="none" dirty="0" smtClean="0">
                <a:solidFill>
                  <a:schemeClr val="dk1"/>
                </a:solidFill>
                <a:latin typeface="Arial"/>
                <a:ea typeface="Arial"/>
                <a:cs typeface="Arial"/>
                <a:sym typeface="Arial"/>
              </a:rPr>
              <a:t>Help</a:t>
            </a:r>
            <a:endParaRPr sz="4400" b="1" i="0" u="none" strike="noStrike" cap="none" dirty="0">
              <a:solidFill>
                <a:schemeClr val="dk1"/>
              </a:solidFill>
              <a:latin typeface="Arial"/>
              <a:ea typeface="Arial"/>
              <a:cs typeface="Arial"/>
              <a:sym typeface="Arial"/>
            </a:endParaRPr>
          </a:p>
        </p:txBody>
      </p:sp>
      <p:sp>
        <p:nvSpPr>
          <p:cNvPr id="168" name="Google Shape;168;p23"/>
          <p:cNvSpPr/>
          <p:nvPr/>
        </p:nvSpPr>
        <p:spPr>
          <a:xfrm>
            <a:off x="57275" y="1556599"/>
            <a:ext cx="8686800" cy="3600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Char char="•"/>
            </a:pPr>
            <a:r>
              <a:rPr lang="en-US" sz="2400" b="1" i="0" u="none" strike="noStrike" cap="none">
                <a:solidFill>
                  <a:schemeClr val="dk1"/>
                </a:solidFill>
                <a:latin typeface="Arial"/>
                <a:ea typeface="Arial"/>
                <a:cs typeface="Arial"/>
                <a:sym typeface="Arial"/>
              </a:rPr>
              <a:t>  “?” Or “help”</a:t>
            </a:r>
            <a:endParaRPr>
              <a:solidFill>
                <a:schemeClr val="dk1"/>
              </a:solidFill>
            </a:endParaRPr>
          </a:p>
          <a:p>
            <a:pPr marL="457200" marR="0" lvl="1" indent="0" algn="l" rtl="0">
              <a:lnSpc>
                <a:spcPct val="100000"/>
              </a:lnSpc>
              <a:spcBef>
                <a:spcPts val="0"/>
              </a:spcBef>
              <a:spcAft>
                <a:spcPts val="0"/>
              </a:spcAft>
              <a:buClr>
                <a:schemeClr val="lt1"/>
              </a:buClr>
              <a:buFont typeface="Arial"/>
              <a:buNone/>
            </a:pPr>
            <a:r>
              <a:rPr lang="en-US" sz="2400" b="1" i="0" u="none" strike="noStrike" cap="none">
                <a:solidFill>
                  <a:schemeClr val="dk1"/>
                </a:solidFill>
                <a:latin typeface="Arial"/>
                <a:ea typeface="Arial"/>
                <a:cs typeface="Arial"/>
                <a:sym typeface="Arial"/>
              </a:rPr>
              <a:t>Details about a specific command whose name you know (input arguments, options, algorithm, results):</a:t>
            </a:r>
            <a:endParaRPr>
              <a:solidFill>
                <a:schemeClr val="dk1"/>
              </a:solidFill>
            </a:endParaRPr>
          </a:p>
          <a:p>
            <a:pPr marL="0" marR="0" lvl="0" indent="0" algn="l" rtl="0">
              <a:lnSpc>
                <a:spcPct val="100000"/>
              </a:lnSpc>
              <a:spcBef>
                <a:spcPts val="0"/>
              </a:spcBef>
              <a:spcAft>
                <a:spcPts val="0"/>
              </a:spcAft>
              <a:buClr>
                <a:schemeClr val="lt1"/>
              </a:buClr>
              <a:buFont typeface="Arial"/>
              <a:buNone/>
            </a:pPr>
            <a:r>
              <a:rPr lang="en-US" sz="2000" b="1" i="0" u="none" strike="noStrike" cap="none">
                <a:solidFill>
                  <a:schemeClr val="dk1"/>
                </a:solidFill>
                <a:latin typeface="Arial"/>
                <a:ea typeface="Arial"/>
                <a:cs typeface="Arial"/>
                <a:sym typeface="Arial"/>
              </a:rPr>
              <a:t>         e.g. </a:t>
            </a:r>
            <a:endParaRPr>
              <a:solidFill>
                <a:schemeClr val="dk1"/>
              </a:solidFill>
            </a:endParaRPr>
          </a:p>
          <a:p>
            <a:pPr marL="0" marR="0" lvl="0" indent="0" algn="l" rtl="0">
              <a:lnSpc>
                <a:spcPct val="100000"/>
              </a:lnSpc>
              <a:spcBef>
                <a:spcPts val="0"/>
              </a:spcBef>
              <a:spcAft>
                <a:spcPts val="0"/>
              </a:spcAft>
              <a:buClr>
                <a:schemeClr val="accent1"/>
              </a:buClr>
              <a:buFont typeface="Arial"/>
              <a:buNone/>
            </a:pPr>
            <a:r>
              <a:rPr lang="en-US" sz="2000" b="1" i="0" u="none" strike="noStrike" cap="none">
                <a:solidFill>
                  <a:schemeClr val="dk1"/>
                </a:solidFill>
                <a:latin typeface="Arial"/>
                <a:ea typeface="Arial"/>
                <a:cs typeface="Arial"/>
                <a:sym typeface="Arial"/>
              </a:rPr>
              <a:t>	</a:t>
            </a:r>
            <a:endParaRPr sz="2000" b="1" i="0" u="none" strike="noStrike" cap="none">
              <a:solidFill>
                <a:schemeClr val="dk1"/>
              </a:solidFill>
              <a:latin typeface="Arial"/>
              <a:ea typeface="Arial"/>
              <a:cs typeface="Arial"/>
              <a:sym typeface="Arial"/>
            </a:endParaRPr>
          </a:p>
          <a:p>
            <a:pPr marL="0" marR="0" lvl="0" indent="457200" algn="l" rtl="0">
              <a:lnSpc>
                <a:spcPct val="100000"/>
              </a:lnSpc>
              <a:spcBef>
                <a:spcPts val="0"/>
              </a:spcBef>
              <a:spcAft>
                <a:spcPts val="0"/>
              </a:spcAft>
              <a:buClr>
                <a:schemeClr val="accent1"/>
              </a:buClr>
              <a:buFont typeface="Arial"/>
              <a:buNone/>
            </a:pPr>
            <a:r>
              <a:rPr lang="en-US" sz="2000" b="1" i="0" u="none" strike="noStrike" cap="none">
                <a:solidFill>
                  <a:schemeClr val="dk1"/>
                </a:solidFill>
                <a:latin typeface="Arial"/>
                <a:ea typeface="Arial"/>
                <a:cs typeface="Arial"/>
                <a:sym typeface="Arial"/>
              </a:rPr>
              <a:t>&gt;? t.test</a:t>
            </a:r>
            <a:endParaRPr>
              <a:solidFill>
                <a:schemeClr val="dk1"/>
              </a:solidFill>
            </a:endParaRPr>
          </a:p>
          <a:p>
            <a:pPr marL="0" marR="0" lvl="0" indent="0" algn="l" rtl="0">
              <a:lnSpc>
                <a:spcPct val="100000"/>
              </a:lnSpc>
              <a:spcBef>
                <a:spcPts val="0"/>
              </a:spcBef>
              <a:spcAft>
                <a:spcPts val="0"/>
              </a:spcAft>
              <a:buClr>
                <a:srgbClr val="000000"/>
              </a:buClr>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lt1"/>
              </a:buClr>
              <a:buFont typeface="Arial"/>
              <a:buNone/>
            </a:pPr>
            <a:r>
              <a:rPr lang="en-US" sz="2000" b="1" i="0" u="none" strike="noStrike" cap="none">
                <a:solidFill>
                  <a:schemeClr val="dk1"/>
                </a:solidFill>
                <a:latin typeface="Arial"/>
                <a:ea typeface="Arial"/>
                <a:cs typeface="Arial"/>
                <a:sym typeface="Arial"/>
              </a:rPr>
              <a:t>	or </a:t>
            </a:r>
            <a:endParaRPr>
              <a:solidFill>
                <a:schemeClr val="dk1"/>
              </a:solidFill>
            </a:endParaRPr>
          </a:p>
          <a:p>
            <a:pPr marL="0" marR="0" lvl="0" indent="0" algn="l" rtl="0">
              <a:lnSpc>
                <a:spcPct val="100000"/>
              </a:lnSpc>
              <a:spcBef>
                <a:spcPts val="0"/>
              </a:spcBef>
              <a:spcAft>
                <a:spcPts val="0"/>
              </a:spcAft>
              <a:buClr>
                <a:srgbClr val="000000"/>
              </a:buClr>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accent1"/>
              </a:buClr>
              <a:buFont typeface="Arial"/>
              <a:buNone/>
            </a:pPr>
            <a:r>
              <a:rPr lang="en-US" sz="2000" b="1" i="0" u="none" strike="noStrike" cap="none">
                <a:solidFill>
                  <a:schemeClr val="dk1"/>
                </a:solidFill>
                <a:latin typeface="Arial"/>
                <a:ea typeface="Arial"/>
                <a:cs typeface="Arial"/>
                <a:sym typeface="Arial"/>
              </a:rPr>
              <a:t>	&gt;help(t.test)</a:t>
            </a:r>
            <a:endParaRPr>
              <a:solidFill>
                <a:schemeClr val="dk1"/>
              </a:solidFill>
            </a:endParaRPr>
          </a:p>
          <a:p>
            <a:pPr marL="0" marR="0" lvl="0" indent="0" algn="l" rtl="0">
              <a:lnSpc>
                <a:spcPct val="100000"/>
              </a:lnSpc>
              <a:spcBef>
                <a:spcPts val="0"/>
              </a:spcBef>
              <a:spcAft>
                <a:spcPts val="0"/>
              </a:spcAft>
              <a:buClr>
                <a:srgbClr val="000000"/>
              </a:buClr>
              <a:buFont typeface="Arial"/>
              <a:buNone/>
            </a:pPr>
            <a:endParaRPr sz="3600" b="1" i="0" u="none" strike="noStrike" cap="none">
              <a:solidFill>
                <a:schemeClr val="dk1"/>
              </a:solidFill>
              <a:latin typeface="Arial"/>
              <a:ea typeface="Arial"/>
              <a:cs typeface="Arial"/>
              <a:sym typeface="Arial"/>
            </a:endParaRPr>
          </a:p>
        </p:txBody>
      </p:sp>
      <p:pic>
        <p:nvPicPr>
          <p:cNvPr id="169" name="Google Shape;169;p23"/>
          <p:cNvPicPr preferRelativeResize="0"/>
          <p:nvPr/>
        </p:nvPicPr>
        <p:blipFill rotWithShape="1">
          <a:blip r:embed="rId3">
            <a:alphaModFix/>
          </a:blip>
          <a:srcRect t="9231" r="4332" b="3164"/>
          <a:stretch/>
        </p:blipFill>
        <p:spPr>
          <a:xfrm>
            <a:off x="2965225" y="2911075"/>
            <a:ext cx="5705400" cy="37209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1866</Words>
  <Application>Microsoft Macintosh PowerPoint</Application>
  <PresentationFormat>On-screen Show (4:3)</PresentationFormat>
  <Paragraphs>451</Paragraphs>
  <Slides>54</Slides>
  <Notes>54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Calibri</vt:lpstr>
      <vt:lpstr>Calibri Light</vt:lpstr>
      <vt:lpstr>Courier New</vt:lpstr>
      <vt:lpstr>Arial</vt:lpstr>
      <vt:lpstr>Office Theme</vt:lpstr>
      <vt:lpstr>Introduction to R</vt:lpstr>
      <vt:lpstr>R-project Background</vt:lpstr>
      <vt:lpstr>R Core</vt:lpstr>
      <vt:lpstr>R’s Popularity</vt:lpstr>
      <vt:lpstr>R Command Line</vt:lpstr>
      <vt:lpstr>RStudio</vt:lpstr>
      <vt:lpstr>PowerPoint Presentation</vt:lpstr>
      <vt:lpstr>PowerPoint Presentation</vt:lpstr>
      <vt:lpstr>Getting Help</vt:lpstr>
      <vt:lpstr>Basic Syntax</vt:lpstr>
      <vt:lpstr>Math Operations  </vt:lpstr>
      <vt:lpstr>Variables</vt:lpstr>
      <vt:lpstr>Assigning Values to Variables</vt:lpstr>
      <vt:lpstr>NA: Missing Value</vt:lpstr>
      <vt:lpstr>Basic Data Structure</vt:lpstr>
      <vt:lpstr>Basic Data Structure</vt:lpstr>
      <vt:lpstr>Exercise</vt:lpstr>
      <vt:lpstr>Exercise</vt:lpstr>
      <vt:lpstr>Exercise</vt:lpstr>
      <vt:lpstr>Exercise</vt:lpstr>
      <vt:lpstr>Basic Data Structure</vt:lpstr>
      <vt:lpstr>Dataframes</vt:lpstr>
      <vt:lpstr>Built In Data Sets</vt:lpstr>
      <vt:lpstr>Read Dataframes From File</vt:lpstr>
      <vt:lpstr>Selecting Data from Dataframes</vt:lpstr>
      <vt:lpstr>Selecting Data from Dataframes</vt:lpstr>
      <vt:lpstr>Selecting Data From Dataframes</vt:lpstr>
      <vt:lpstr>Selecting Data From Dataframes</vt:lpstr>
      <vt:lpstr>Sorting Data in Dataframes</vt:lpstr>
      <vt:lpstr>Sorting Data in Dataframes</vt:lpstr>
      <vt:lpstr>str()</vt:lpstr>
      <vt:lpstr>Exercise</vt:lpstr>
      <vt:lpstr>Exercise</vt:lpstr>
      <vt:lpstr>Exercise</vt:lpstr>
      <vt:lpstr>Exercise</vt:lpstr>
      <vt:lpstr>Flow Control</vt:lpstr>
      <vt:lpstr>Flow Control</vt:lpstr>
      <vt:lpstr>Flow Control</vt:lpstr>
      <vt:lpstr>Exercise</vt:lpstr>
      <vt:lpstr>Exercise</vt:lpstr>
      <vt:lpstr>Create Statistical Summary </vt:lpstr>
      <vt:lpstr>Exercise</vt:lpstr>
      <vt:lpstr>Exercise</vt:lpstr>
      <vt:lpstr>Create Plots</vt:lpstr>
      <vt:lpstr>Create Plots</vt:lpstr>
      <vt:lpstr>Scatter Plots</vt:lpstr>
      <vt:lpstr>Other Common Plots</vt:lpstr>
      <vt:lpstr>PowerPoint Presentation</vt:lpstr>
      <vt:lpstr>Exercise</vt:lpstr>
      <vt:lpstr>Exercise</vt:lpstr>
      <vt:lpstr>Importing and Exporting Data</vt:lpstr>
      <vt:lpstr>Saving Your Work</vt:lpstr>
      <vt:lpstr>Additional Libraries and Packages</vt:lpstr>
      <vt:lpstr>References</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cp:lastModifiedBy>Ghafari, Mehran</cp:lastModifiedBy>
  <cp:revision>10</cp:revision>
  <cp:lastPrinted>2019-05-17T02:43:58Z</cp:lastPrinted>
  <dcterms:modified xsi:type="dcterms:W3CDTF">2019-05-17T03:11:40Z</dcterms:modified>
</cp:coreProperties>
</file>