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6" r:id="rId5"/>
    <p:sldId id="277" r:id="rId6"/>
    <p:sldId id="259" r:id="rId7"/>
    <p:sldId id="279" r:id="rId8"/>
    <p:sldId id="263" r:id="rId9"/>
    <p:sldId id="264" r:id="rId10"/>
    <p:sldId id="288" r:id="rId11"/>
    <p:sldId id="280" r:id="rId12"/>
    <p:sldId id="273" r:id="rId13"/>
    <p:sldId id="272" r:id="rId14"/>
    <p:sldId id="275" r:id="rId15"/>
    <p:sldId id="260" r:id="rId16"/>
    <p:sldId id="286" r:id="rId17"/>
    <p:sldId id="262" r:id="rId18"/>
    <p:sldId id="265" r:id="rId19"/>
    <p:sldId id="274" r:id="rId20"/>
    <p:sldId id="266" r:id="rId21"/>
    <p:sldId id="287" r:id="rId22"/>
    <p:sldId id="267" r:id="rId23"/>
    <p:sldId id="268" r:id="rId24"/>
    <p:sldId id="269" r:id="rId25"/>
    <p:sldId id="271" r:id="rId26"/>
    <p:sldId id="281" r:id="rId27"/>
    <p:sldId id="282" r:id="rId28"/>
    <p:sldId id="283" r:id="rId29"/>
    <p:sldId id="285" r:id="rId30"/>
    <p:sldId id="270" r:id="rId31"/>
    <p:sldId id="28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3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E6F96A-1002-9949-A83D-EF72F90103D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379356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6F96A-1002-9949-A83D-EF72F90103D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427989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6F96A-1002-9949-A83D-EF72F90103D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385492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E6F96A-1002-9949-A83D-EF72F90103D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207621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E6F96A-1002-9949-A83D-EF72F90103D9}"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111536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E6F96A-1002-9949-A83D-EF72F90103D9}"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377595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E6F96A-1002-9949-A83D-EF72F90103D9}" type="datetimeFigureOut">
              <a:rPr lang="en-US" smtClean="0"/>
              <a:t>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212412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6F96A-1002-9949-A83D-EF72F90103D9}" type="datetimeFigureOut">
              <a:rPr lang="en-US" smtClean="0"/>
              <a:t>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265373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6F96A-1002-9949-A83D-EF72F90103D9}" type="datetimeFigureOut">
              <a:rPr lang="en-US" smtClean="0"/>
              <a:t>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197938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6F96A-1002-9949-A83D-EF72F90103D9}"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381819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E6F96A-1002-9949-A83D-EF72F90103D9}"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57CCF-F591-2343-9FFA-96D24C116A95}" type="slidenum">
              <a:rPr lang="en-US" smtClean="0"/>
              <a:t>‹#›</a:t>
            </a:fld>
            <a:endParaRPr lang="en-US"/>
          </a:p>
        </p:txBody>
      </p:sp>
    </p:spTree>
    <p:extLst>
      <p:ext uri="{BB962C8B-B14F-4D97-AF65-F5344CB8AC3E}">
        <p14:creationId xmlns:p14="http://schemas.microsoft.com/office/powerpoint/2010/main" val="26533114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venir Book"/>
                <a:cs typeface="Avenir Book"/>
              </a:defRPr>
            </a:lvl1pPr>
          </a:lstStyle>
          <a:p>
            <a:fld id="{BDE6F96A-1002-9949-A83D-EF72F90103D9}" type="datetimeFigureOut">
              <a:rPr lang="en-US" smtClean="0"/>
              <a:pPr/>
              <a:t>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venir Book"/>
                <a:cs typeface="Avenir Book"/>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venir Book"/>
                <a:cs typeface="Avenir Book"/>
              </a:defRPr>
            </a:lvl1pPr>
          </a:lstStyle>
          <a:p>
            <a:fld id="{ACF57CCF-F591-2343-9FFA-96D24C116A95}" type="slidenum">
              <a:rPr lang="en-US" smtClean="0"/>
              <a:pPr/>
              <a:t>‹#›</a:t>
            </a:fld>
            <a:endParaRPr lang="en-US"/>
          </a:p>
        </p:txBody>
      </p:sp>
    </p:spTree>
    <p:extLst>
      <p:ext uri="{BB962C8B-B14F-4D97-AF65-F5344CB8AC3E}">
        <p14:creationId xmlns:p14="http://schemas.microsoft.com/office/powerpoint/2010/main" val="2654126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venir Book"/>
          <a:ea typeface="+mj-ea"/>
          <a:cs typeface="Avenir Boo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800" kern="1200">
          <a:solidFill>
            <a:schemeClr val="tx1"/>
          </a:solidFill>
          <a:latin typeface="Avenir Book"/>
          <a:ea typeface="+mn-ea"/>
          <a:cs typeface="Avenir Book"/>
        </a:defRPr>
      </a:lvl2pPr>
      <a:lvl3pPr marL="1143000" indent="-228600" algn="l" defTabSz="457200" rtl="0" eaLnBrk="1" latinLnBrk="0" hangingPunct="1">
        <a:spcBef>
          <a:spcPct val="20000"/>
        </a:spcBef>
        <a:buFont typeface="Arial"/>
        <a:buChar char="•"/>
        <a:defRPr sz="24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last.ncbi.nlm.nih.gov/Blast.cgi" TargetMode="External"/><Relationship Id="rId4" Type="http://schemas.openxmlformats.org/officeDocument/2006/relationships/hyperlink" Target="http://datadryad.org/" TargetMode="External"/><Relationship Id="rId5" Type="http://schemas.openxmlformats.org/officeDocument/2006/relationships/hyperlink" Target="http://www.oceandataportal.org/" TargetMode="External"/><Relationship Id="rId1" Type="http://schemas.openxmlformats.org/officeDocument/2006/relationships/slideLayout" Target="../slideLayouts/slideLayout2.xml"/><Relationship Id="rId2" Type="http://schemas.openxmlformats.org/officeDocument/2006/relationships/hyperlink" Target="https://www.dataone.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frankenstein_excite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709"/>
            <a:ext cx="9144000" cy="4432300"/>
          </a:xfrm>
          <a:prstGeom prst="rect">
            <a:avLst/>
          </a:prstGeom>
        </p:spPr>
      </p:pic>
      <p:sp>
        <p:nvSpPr>
          <p:cNvPr id="2" name="Title 1"/>
          <p:cNvSpPr>
            <a:spLocks noGrp="1"/>
          </p:cNvSpPr>
          <p:nvPr>
            <p:ph type="ctrTitle"/>
          </p:nvPr>
        </p:nvSpPr>
        <p:spPr>
          <a:xfrm>
            <a:off x="685800" y="4245823"/>
            <a:ext cx="7772400" cy="1470025"/>
          </a:xfrm>
        </p:spPr>
        <p:txBody>
          <a:bodyPr/>
          <a:lstStyle/>
          <a:p>
            <a:r>
              <a:rPr lang="en-US" dirty="0" smtClean="0"/>
              <a:t>Data Creation</a:t>
            </a:r>
            <a:endParaRPr lang="en-US" dirty="0"/>
          </a:p>
        </p:txBody>
      </p:sp>
    </p:spTree>
    <p:extLst>
      <p:ext uri="{BB962C8B-B14F-4D97-AF65-F5344CB8AC3E}">
        <p14:creationId xmlns:p14="http://schemas.microsoft.com/office/powerpoint/2010/main" val="24695634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t>
            </a:r>
            <a:r>
              <a:rPr lang="en-US" dirty="0" smtClean="0"/>
              <a:t>Metadata</a:t>
            </a:r>
            <a:endParaRPr lang="en-US" dirty="0"/>
          </a:p>
        </p:txBody>
      </p:sp>
      <p:sp>
        <p:nvSpPr>
          <p:cNvPr id="5" name="TextBox 4"/>
          <p:cNvSpPr txBox="1"/>
          <p:nvPr/>
        </p:nvSpPr>
        <p:spPr>
          <a:xfrm>
            <a:off x="8659814" y="6581001"/>
            <a:ext cx="447659" cy="276999"/>
          </a:xfrm>
          <a:prstGeom prst="rect">
            <a:avLst/>
          </a:prstGeom>
          <a:noFill/>
        </p:spPr>
        <p:txBody>
          <a:bodyPr wrap="none" rtlCol="0">
            <a:spAutoFit/>
          </a:bodyPr>
          <a:lstStyle/>
          <a:p>
            <a:r>
              <a:rPr lang="en-US" sz="1200" dirty="0" smtClean="0"/>
              <a:t>KNB</a:t>
            </a:r>
            <a:endParaRPr lang="en-US" sz="1200" dirty="0"/>
          </a:p>
        </p:txBody>
      </p:sp>
      <p:pic>
        <p:nvPicPr>
          <p:cNvPr id="3" name="Picture 2" descr="Screen Shot 2016-01-28 at 10.44.42 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56" y="1266741"/>
            <a:ext cx="6696929" cy="5440362"/>
          </a:xfrm>
          <a:prstGeom prst="rect">
            <a:avLst/>
          </a:prstGeom>
        </p:spPr>
      </p:pic>
      <p:sp>
        <p:nvSpPr>
          <p:cNvPr id="6" name="TextBox 5"/>
          <p:cNvSpPr txBox="1"/>
          <p:nvPr/>
        </p:nvSpPr>
        <p:spPr>
          <a:xfrm>
            <a:off x="708553" y="2062273"/>
            <a:ext cx="779054" cy="369332"/>
          </a:xfrm>
          <a:prstGeom prst="rect">
            <a:avLst/>
          </a:prstGeom>
          <a:noFill/>
        </p:spPr>
        <p:txBody>
          <a:bodyPr wrap="none" rtlCol="0">
            <a:spAutoFit/>
          </a:bodyPr>
          <a:lstStyle/>
          <a:p>
            <a:r>
              <a:rPr lang="en-US" dirty="0" smtClean="0">
                <a:latin typeface="Avenir Black"/>
                <a:cs typeface="Avenir Black"/>
              </a:rPr>
              <a:t>TAGS</a:t>
            </a:r>
            <a:endParaRPr lang="en-US" dirty="0">
              <a:latin typeface="Avenir Black"/>
              <a:cs typeface="Avenir Black"/>
            </a:endParaRPr>
          </a:p>
        </p:txBody>
      </p:sp>
      <p:sp>
        <p:nvSpPr>
          <p:cNvPr id="7" name="Right Arrow 6"/>
          <p:cNvSpPr/>
          <p:nvPr/>
        </p:nvSpPr>
        <p:spPr>
          <a:xfrm>
            <a:off x="1483660" y="2162871"/>
            <a:ext cx="603523" cy="16813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237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a00d8341c464853ef019102352d50970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291" y="143329"/>
            <a:ext cx="4762500" cy="6350000"/>
          </a:xfrm>
          <a:prstGeom prst="rect">
            <a:avLst/>
          </a:prstGeom>
        </p:spPr>
      </p:pic>
      <p:sp>
        <p:nvSpPr>
          <p:cNvPr id="5" name="TextBox 4"/>
          <p:cNvSpPr txBox="1"/>
          <p:nvPr/>
        </p:nvSpPr>
        <p:spPr>
          <a:xfrm>
            <a:off x="0" y="6575372"/>
            <a:ext cx="1636908" cy="307777"/>
          </a:xfrm>
          <a:prstGeom prst="rect">
            <a:avLst/>
          </a:prstGeom>
          <a:noFill/>
        </p:spPr>
        <p:txBody>
          <a:bodyPr wrap="none" rtlCol="0">
            <a:spAutoFit/>
          </a:bodyPr>
          <a:lstStyle/>
          <a:p>
            <a:r>
              <a:rPr lang="en-US" sz="1400" dirty="0" err="1" smtClean="0">
                <a:latin typeface="Avenir Book"/>
                <a:cs typeface="Avenir Book"/>
              </a:rPr>
              <a:t>Britishlibrary.co.uk</a:t>
            </a:r>
            <a:endParaRPr lang="en-US" sz="1400" dirty="0">
              <a:latin typeface="Avenir Book"/>
              <a:cs typeface="Avenir Book"/>
            </a:endParaRPr>
          </a:p>
        </p:txBody>
      </p:sp>
    </p:spTree>
    <p:extLst>
      <p:ext uri="{BB962C8B-B14F-4D97-AF65-F5344CB8AC3E}">
        <p14:creationId xmlns:p14="http://schemas.microsoft.com/office/powerpoint/2010/main" val="4268597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1</a:t>
            </a:r>
            <a:endParaRPr lang="en-US" dirty="0"/>
          </a:p>
        </p:txBody>
      </p:sp>
      <p:pic>
        <p:nvPicPr>
          <p:cNvPr id="4" name="Picture 3" descr="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73" y="1258816"/>
            <a:ext cx="6236404" cy="5599184"/>
          </a:xfrm>
          <a:prstGeom prst="rect">
            <a:avLst/>
          </a:prstGeom>
        </p:spPr>
      </p:pic>
    </p:spTree>
    <p:extLst>
      <p:ext uri="{BB962C8B-B14F-4D97-AF65-F5344CB8AC3E}">
        <p14:creationId xmlns:p14="http://schemas.microsoft.com/office/powerpoint/2010/main" val="418471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2</a:t>
            </a:r>
            <a:endParaRPr lang="en-US" dirty="0"/>
          </a:p>
        </p:txBody>
      </p:sp>
      <p:pic>
        <p:nvPicPr>
          <p:cNvPr id="4" name="Picture 3" descr="res_tamc_tgtim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52" y="1673290"/>
            <a:ext cx="6908800" cy="4737100"/>
          </a:xfrm>
          <a:prstGeom prst="rect">
            <a:avLst/>
          </a:prstGeom>
        </p:spPr>
      </p:pic>
    </p:spTree>
    <p:extLst>
      <p:ext uri="{BB962C8B-B14F-4D97-AF65-F5344CB8AC3E}">
        <p14:creationId xmlns:p14="http://schemas.microsoft.com/office/powerpoint/2010/main" val="404534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013"/>
            <a:ext cx="8229600" cy="1143000"/>
          </a:xfrm>
        </p:spPr>
        <p:txBody>
          <a:bodyPr/>
          <a:lstStyle/>
          <a:p>
            <a:r>
              <a:rPr lang="en-US" dirty="0" smtClean="0"/>
              <a:t>Case Study 3</a:t>
            </a:r>
            <a:endParaRPr lang="en-US" dirty="0"/>
          </a:p>
        </p:txBody>
      </p:sp>
      <p:pic>
        <p:nvPicPr>
          <p:cNvPr id="4" name="Picture 3" descr="WG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818" y="993409"/>
            <a:ext cx="4256975" cy="5675966"/>
          </a:xfrm>
          <a:prstGeom prst="rect">
            <a:avLst/>
          </a:prstGeom>
        </p:spPr>
      </p:pic>
      <p:sp>
        <p:nvSpPr>
          <p:cNvPr id="5" name="TextBox 4"/>
          <p:cNvSpPr txBox="1"/>
          <p:nvPr/>
        </p:nvSpPr>
        <p:spPr>
          <a:xfrm>
            <a:off x="42278" y="6519446"/>
            <a:ext cx="1540707" cy="338554"/>
          </a:xfrm>
          <a:prstGeom prst="rect">
            <a:avLst/>
          </a:prstGeom>
          <a:noFill/>
        </p:spPr>
        <p:txBody>
          <a:bodyPr wrap="none" rtlCol="0">
            <a:spAutoFit/>
          </a:bodyPr>
          <a:lstStyle/>
          <a:p>
            <a:r>
              <a:rPr lang="en-US" sz="1600" dirty="0" err="1" smtClean="0">
                <a:latin typeface="Avenir Book"/>
                <a:cs typeface="Avenir Book"/>
              </a:rPr>
              <a:t>beespotter.org</a:t>
            </a:r>
            <a:endParaRPr lang="en-US" sz="1600" dirty="0">
              <a:latin typeface="Avenir Book"/>
              <a:cs typeface="Avenir Book"/>
            </a:endParaRPr>
          </a:p>
        </p:txBody>
      </p:sp>
    </p:spTree>
    <p:extLst>
      <p:ext uri="{BB962C8B-B14F-4D97-AF65-F5344CB8AC3E}">
        <p14:creationId xmlns:p14="http://schemas.microsoft.com/office/powerpoint/2010/main" val="18711449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pic>
        <p:nvPicPr>
          <p:cNvPr id="4" name="Picture 3" descr="20476850769_6f9ac9810b_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48" y="1272537"/>
            <a:ext cx="7363449" cy="5522588"/>
          </a:xfrm>
          <a:prstGeom prst="rect">
            <a:avLst/>
          </a:prstGeom>
          <a:ln>
            <a:noFill/>
          </a:ln>
          <a:effectLst>
            <a:softEdge rad="112500"/>
          </a:effectLst>
        </p:spPr>
      </p:pic>
    </p:spTree>
    <p:extLst>
      <p:ext uri="{BB962C8B-B14F-4D97-AF65-F5344CB8AC3E}">
        <p14:creationId xmlns:p14="http://schemas.microsoft.com/office/powerpoint/2010/main" val="1866811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Good Data Gathering Sheet</a:t>
            </a:r>
            <a:endParaRPr lang="en-US" dirty="0"/>
          </a:p>
        </p:txBody>
      </p:sp>
      <p:sp>
        <p:nvSpPr>
          <p:cNvPr id="3" name="Content Placeholder 2"/>
          <p:cNvSpPr>
            <a:spLocks noGrp="1"/>
          </p:cNvSpPr>
          <p:nvPr>
            <p:ph idx="1"/>
          </p:nvPr>
        </p:nvSpPr>
        <p:spPr>
          <a:xfrm>
            <a:off x="457200" y="1600200"/>
            <a:ext cx="8229600" cy="5139911"/>
          </a:xfrm>
        </p:spPr>
        <p:txBody>
          <a:bodyPr>
            <a:normAutofit fontScale="92500" lnSpcReduction="10000"/>
          </a:bodyPr>
          <a:lstStyle/>
          <a:p>
            <a:r>
              <a:rPr lang="en-US" dirty="0" smtClean="0"/>
              <a:t>How easy is it to read?</a:t>
            </a:r>
          </a:p>
          <a:p>
            <a:endParaRPr lang="en-US" dirty="0"/>
          </a:p>
          <a:p>
            <a:r>
              <a:rPr lang="en-US" dirty="0" smtClean="0"/>
              <a:t>Are column and row definitions clear?</a:t>
            </a:r>
          </a:p>
          <a:p>
            <a:endParaRPr lang="en-US" dirty="0"/>
          </a:p>
          <a:p>
            <a:r>
              <a:rPr lang="en-US" dirty="0" smtClean="0"/>
              <a:t>Is there metadata?</a:t>
            </a:r>
          </a:p>
          <a:p>
            <a:endParaRPr lang="en-US" dirty="0"/>
          </a:p>
          <a:p>
            <a:r>
              <a:rPr lang="en-US" dirty="0" smtClean="0"/>
              <a:t>How similar is it to your digital data entry form?</a:t>
            </a:r>
          </a:p>
          <a:p>
            <a:endParaRPr lang="en-US" dirty="0"/>
          </a:p>
          <a:p>
            <a:r>
              <a:rPr lang="en-US" dirty="0" smtClean="0"/>
              <a:t>Can you use it at 4am?</a:t>
            </a:r>
            <a:endParaRPr lang="en-US" dirty="0"/>
          </a:p>
        </p:txBody>
      </p:sp>
    </p:spTree>
    <p:extLst>
      <p:ext uri="{BB962C8B-B14F-4D97-AF65-F5344CB8AC3E}">
        <p14:creationId xmlns:p14="http://schemas.microsoft.com/office/powerpoint/2010/main" val="348999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Collection</a:t>
            </a:r>
            <a:r>
              <a:rPr lang="is-IS" dirty="0" smtClean="0"/>
              <a:t>…</a:t>
            </a:r>
            <a:endParaRPr lang="en-US" dirty="0"/>
          </a:p>
        </p:txBody>
      </p:sp>
      <p:sp>
        <p:nvSpPr>
          <p:cNvPr id="3" name="Content Placeholder 2"/>
          <p:cNvSpPr>
            <a:spLocks noGrp="1"/>
          </p:cNvSpPr>
          <p:nvPr>
            <p:ph idx="1"/>
          </p:nvPr>
        </p:nvSpPr>
        <p:spPr/>
        <p:txBody>
          <a:bodyPr/>
          <a:lstStyle/>
          <a:p>
            <a:r>
              <a:rPr lang="en-US" dirty="0" smtClean="0"/>
              <a:t>Preserve original data</a:t>
            </a:r>
          </a:p>
          <a:p>
            <a:endParaRPr lang="en-US" dirty="0" smtClean="0"/>
          </a:p>
          <a:p>
            <a:r>
              <a:rPr lang="en-US" dirty="0" smtClean="0"/>
              <a:t>Created digital archive of raw data</a:t>
            </a:r>
          </a:p>
          <a:p>
            <a:endParaRPr lang="en-US" dirty="0" smtClean="0"/>
          </a:p>
          <a:p>
            <a:r>
              <a:rPr lang="en-US" dirty="0" smtClean="0"/>
              <a:t>Implement robust storage strategy</a:t>
            </a:r>
          </a:p>
          <a:p>
            <a:endParaRPr lang="en-US" dirty="0" smtClean="0"/>
          </a:p>
          <a:p>
            <a:r>
              <a:rPr lang="en-US" dirty="0" smtClean="0"/>
              <a:t>Quality Control (next time)</a:t>
            </a:r>
            <a:endParaRPr lang="en-US" dirty="0"/>
          </a:p>
        </p:txBody>
      </p:sp>
    </p:spTree>
    <p:extLst>
      <p:ext uri="{BB962C8B-B14F-4D97-AF65-F5344CB8AC3E}">
        <p14:creationId xmlns:p14="http://schemas.microsoft.com/office/powerpoint/2010/main" val="38770636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Scanning</a:t>
            </a:r>
            <a:endParaRPr lang="en-US" dirty="0"/>
          </a:p>
        </p:txBody>
      </p:sp>
      <p:pic>
        <p:nvPicPr>
          <p:cNvPr id="4" name="Picture 3" descr="sc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926" y="1349396"/>
            <a:ext cx="5562600" cy="3911600"/>
          </a:xfrm>
          <a:prstGeom prst="rect">
            <a:avLst/>
          </a:prstGeom>
        </p:spPr>
      </p:pic>
      <p:pic>
        <p:nvPicPr>
          <p:cNvPr id="5" name="Picture 4" descr="Screen Shot 2016-01-28 at 10.20.55 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5084138"/>
          </a:xfrm>
          <a:prstGeom prst="rect">
            <a:avLst/>
          </a:prstGeom>
        </p:spPr>
      </p:pic>
    </p:spTree>
    <p:extLst>
      <p:ext uri="{BB962C8B-B14F-4D97-AF65-F5344CB8AC3E}">
        <p14:creationId xmlns:p14="http://schemas.microsoft.com/office/powerpoint/2010/main" val="3193151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576" y="2491582"/>
            <a:ext cx="8229600" cy="1143000"/>
          </a:xfrm>
        </p:spPr>
        <p:txBody>
          <a:bodyPr/>
          <a:lstStyle/>
          <a:p>
            <a:r>
              <a:rPr lang="en-US" dirty="0" smtClean="0"/>
              <a:t>EXCEL TIME!</a:t>
            </a:r>
            <a:endParaRPr lang="en-US" dirty="0"/>
          </a:p>
        </p:txBody>
      </p:sp>
      <p:sp>
        <p:nvSpPr>
          <p:cNvPr id="4" name="TextBox 3"/>
          <p:cNvSpPr txBox="1"/>
          <p:nvPr/>
        </p:nvSpPr>
        <p:spPr>
          <a:xfrm>
            <a:off x="2917026" y="5193407"/>
            <a:ext cx="2842507" cy="1477328"/>
          </a:xfrm>
          <a:prstGeom prst="rect">
            <a:avLst/>
          </a:prstGeom>
          <a:noFill/>
        </p:spPr>
        <p:txBody>
          <a:bodyPr wrap="none" rtlCol="0">
            <a:spAutoFit/>
          </a:bodyPr>
          <a:lstStyle/>
          <a:p>
            <a:r>
              <a:rPr lang="en-US" dirty="0" smtClean="0"/>
              <a:t>Entry</a:t>
            </a:r>
          </a:p>
          <a:p>
            <a:r>
              <a:rPr lang="en-US" dirty="0" smtClean="0"/>
              <a:t>Fills</a:t>
            </a:r>
          </a:p>
          <a:p>
            <a:r>
              <a:rPr lang="en-US" dirty="0" smtClean="0"/>
              <a:t>Basic Functions</a:t>
            </a:r>
          </a:p>
          <a:p>
            <a:r>
              <a:rPr lang="en-US" dirty="0" smtClean="0"/>
              <a:t>Functions for Error Checking</a:t>
            </a:r>
          </a:p>
          <a:p>
            <a:r>
              <a:rPr lang="en-US" dirty="0" smtClean="0"/>
              <a:t>Controlled Vocabularies</a:t>
            </a:r>
            <a:endParaRPr lang="en-US" dirty="0"/>
          </a:p>
        </p:txBody>
      </p:sp>
    </p:spTree>
    <p:extLst>
      <p:ext uri="{BB962C8B-B14F-4D97-AF65-F5344CB8AC3E}">
        <p14:creationId xmlns:p14="http://schemas.microsoft.com/office/powerpoint/2010/main" val="35114106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Data Creation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Preparation</a:t>
            </a:r>
          </a:p>
          <a:p>
            <a:pPr marL="514350" indent="-514350">
              <a:buFont typeface="+mj-lt"/>
              <a:buAutoNum type="arabicPeriod"/>
            </a:pPr>
            <a:r>
              <a:rPr lang="en-US" dirty="0" smtClean="0"/>
              <a:t>Creation of </a:t>
            </a:r>
            <a:r>
              <a:rPr lang="en-US" dirty="0" smtClean="0"/>
              <a:t>Metadata</a:t>
            </a:r>
            <a:endParaRPr lang="en-US" dirty="0" smtClean="0"/>
          </a:p>
          <a:p>
            <a:pPr marL="514350" indent="-514350">
              <a:buFont typeface="+mj-lt"/>
              <a:buAutoNum type="arabicPeriod"/>
            </a:pPr>
            <a:r>
              <a:rPr lang="en-US" dirty="0" smtClean="0"/>
              <a:t>Acquisition</a:t>
            </a:r>
          </a:p>
          <a:p>
            <a:pPr marL="514350" indent="-514350">
              <a:buFont typeface="+mj-lt"/>
              <a:buAutoNum type="arabicPeriod"/>
            </a:pPr>
            <a:r>
              <a:rPr lang="en-US" dirty="0" smtClean="0"/>
              <a:t>Building a Permanent Record</a:t>
            </a:r>
          </a:p>
          <a:p>
            <a:pPr marL="514350" indent="-514350">
              <a:buFont typeface="+mj-lt"/>
              <a:buAutoNum type="arabicPeriod"/>
            </a:pPr>
            <a:r>
              <a:rPr lang="en-US" dirty="0" smtClean="0"/>
              <a:t>Data Management</a:t>
            </a:r>
          </a:p>
          <a:p>
            <a:pPr marL="514350" indent="-514350">
              <a:buFont typeface="+mj-lt"/>
              <a:buAutoNum type="arabicPeriod"/>
            </a:pPr>
            <a:r>
              <a:rPr lang="en-US" dirty="0" smtClean="0"/>
              <a:t>Storage</a:t>
            </a:r>
          </a:p>
          <a:p>
            <a:pPr marL="514350" indent="-514350">
              <a:buFont typeface="+mj-lt"/>
              <a:buAutoNum type="arabicPeriod"/>
            </a:pPr>
            <a:r>
              <a:rPr lang="en-US" dirty="0" smtClean="0"/>
              <a:t>Data Sharing</a:t>
            </a:r>
          </a:p>
          <a:p>
            <a:pPr marL="514350" indent="-514350">
              <a:buFont typeface="+mj-lt"/>
              <a:buAutoNum type="arabicPeriod"/>
            </a:pPr>
            <a:endParaRPr lang="en-US" dirty="0" smtClean="0"/>
          </a:p>
        </p:txBody>
      </p:sp>
    </p:spTree>
    <p:extLst>
      <p:ext uri="{BB962C8B-B14F-4D97-AF65-F5344CB8AC3E}">
        <p14:creationId xmlns:p14="http://schemas.microsoft.com/office/powerpoint/2010/main" val="358899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Physical</a:t>
            </a:r>
            <a:endParaRPr lang="en-US"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074" y="2511803"/>
            <a:ext cx="4229100" cy="1917700"/>
          </a:xfrm>
          <a:prstGeom prst="rect">
            <a:avLst/>
          </a:prstGeom>
        </p:spPr>
      </p:pic>
      <p:sp>
        <p:nvSpPr>
          <p:cNvPr id="5" name="TextBox 4"/>
          <p:cNvSpPr txBox="1"/>
          <p:nvPr/>
        </p:nvSpPr>
        <p:spPr>
          <a:xfrm>
            <a:off x="2200344" y="4783360"/>
            <a:ext cx="4583624" cy="523220"/>
          </a:xfrm>
          <a:prstGeom prst="rect">
            <a:avLst/>
          </a:prstGeom>
          <a:noFill/>
        </p:spPr>
        <p:txBody>
          <a:bodyPr wrap="none" rtlCol="0">
            <a:spAutoFit/>
          </a:bodyPr>
          <a:lstStyle/>
          <a:p>
            <a:r>
              <a:rPr lang="en-US" sz="2800" dirty="0" smtClean="0">
                <a:solidFill>
                  <a:srgbClr val="FF0000"/>
                </a:solidFill>
                <a:latin typeface="Avenir Book"/>
                <a:cs typeface="Avenir Book"/>
              </a:rPr>
              <a:t>DO NOT LET THIS BE YOU</a:t>
            </a:r>
            <a:endParaRPr lang="en-US" sz="2800" dirty="0">
              <a:solidFill>
                <a:srgbClr val="FF0000"/>
              </a:solidFill>
              <a:latin typeface="Avenir Book"/>
              <a:cs typeface="Avenir Book"/>
            </a:endParaRPr>
          </a:p>
        </p:txBody>
      </p:sp>
    </p:spTree>
    <p:extLst>
      <p:ext uri="{BB962C8B-B14F-4D97-AF65-F5344CB8AC3E}">
        <p14:creationId xmlns:p14="http://schemas.microsoft.com/office/powerpoint/2010/main" val="2932371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Physical</a:t>
            </a:r>
            <a:endParaRPr lang="en-US" dirty="0"/>
          </a:p>
        </p:txBody>
      </p:sp>
      <p:pic>
        <p:nvPicPr>
          <p:cNvPr id="6" name="Picture 5" descr="hero-banner-backup-plus-portable-mac-thunderbolt-570x37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47" y="1542207"/>
            <a:ext cx="7239000" cy="4762500"/>
          </a:xfrm>
          <a:prstGeom prst="rect">
            <a:avLst/>
          </a:prstGeom>
        </p:spPr>
      </p:pic>
    </p:spTree>
    <p:extLst>
      <p:ext uri="{BB962C8B-B14F-4D97-AF65-F5344CB8AC3E}">
        <p14:creationId xmlns:p14="http://schemas.microsoft.com/office/powerpoint/2010/main" val="32003295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oogle_driv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604" y="3747300"/>
            <a:ext cx="3472409" cy="3110700"/>
          </a:xfrm>
          <a:prstGeom prst="rect">
            <a:avLst/>
          </a:prstGeom>
        </p:spPr>
      </p:pic>
      <p:sp>
        <p:nvSpPr>
          <p:cNvPr id="2" name="Title 1"/>
          <p:cNvSpPr>
            <a:spLocks noGrp="1"/>
          </p:cNvSpPr>
          <p:nvPr>
            <p:ph type="title"/>
          </p:nvPr>
        </p:nvSpPr>
        <p:spPr/>
        <p:txBody>
          <a:bodyPr/>
          <a:lstStyle/>
          <a:p>
            <a:r>
              <a:rPr lang="en-US" dirty="0" smtClean="0"/>
              <a:t>Storage: The Cloud</a:t>
            </a:r>
            <a:endParaRPr lang="en-US" dirty="0"/>
          </a:p>
        </p:txBody>
      </p:sp>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21" y="1576635"/>
            <a:ext cx="2857500" cy="2857500"/>
          </a:xfrm>
          <a:prstGeom prst="rect">
            <a:avLst/>
          </a:prstGeom>
        </p:spPr>
      </p:pic>
      <p:pic>
        <p:nvPicPr>
          <p:cNvPr id="5" name="Picture 4" descr="github-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1861" y="1576635"/>
            <a:ext cx="4240377" cy="2826918"/>
          </a:xfrm>
          <a:prstGeom prst="rect">
            <a:avLst/>
          </a:prstGeom>
        </p:spPr>
      </p:pic>
    </p:spTree>
    <p:extLst>
      <p:ext uri="{BB962C8B-B14F-4D97-AF65-F5344CB8AC3E}">
        <p14:creationId xmlns:p14="http://schemas.microsoft.com/office/powerpoint/2010/main" val="29808783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Sharing</a:t>
            </a:r>
            <a:endParaRPr lang="en-US" dirty="0"/>
          </a:p>
        </p:txBody>
      </p:sp>
      <p:pic>
        <p:nvPicPr>
          <p:cNvPr id="4" name="Picture 3" descr="tumblr_inline_n6oukhNlZW1qf11b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450" y="1730840"/>
            <a:ext cx="4762500" cy="3781425"/>
          </a:xfrm>
          <a:prstGeom prst="rect">
            <a:avLst/>
          </a:prstGeom>
        </p:spPr>
      </p:pic>
      <p:sp>
        <p:nvSpPr>
          <p:cNvPr id="5" name="TextBox 4"/>
          <p:cNvSpPr txBox="1"/>
          <p:nvPr/>
        </p:nvSpPr>
        <p:spPr>
          <a:xfrm>
            <a:off x="0" y="6538967"/>
            <a:ext cx="1826141" cy="307777"/>
          </a:xfrm>
          <a:prstGeom prst="rect">
            <a:avLst/>
          </a:prstGeom>
          <a:noFill/>
        </p:spPr>
        <p:txBody>
          <a:bodyPr wrap="none" rtlCol="0">
            <a:spAutoFit/>
          </a:bodyPr>
          <a:lstStyle/>
          <a:p>
            <a:r>
              <a:rPr lang="en-US" sz="1400" dirty="0" err="1" smtClean="0">
                <a:latin typeface="Avenir Book"/>
                <a:cs typeface="Avenir Book"/>
              </a:rPr>
              <a:t>blog.veritythink.com</a:t>
            </a:r>
            <a:endParaRPr lang="en-US" sz="1400" dirty="0">
              <a:latin typeface="Avenir Book"/>
              <a:cs typeface="Avenir Book"/>
            </a:endParaRPr>
          </a:p>
        </p:txBody>
      </p:sp>
    </p:spTree>
    <p:extLst>
      <p:ext uri="{BB962C8B-B14F-4D97-AF65-F5344CB8AC3E}">
        <p14:creationId xmlns:p14="http://schemas.microsoft.com/office/powerpoint/2010/main" val="348965296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to Consider when Data Sharing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Is what you did understandable?</a:t>
            </a:r>
          </a:p>
          <a:p>
            <a:pPr marL="514350" indent="-514350">
              <a:buFont typeface="+mj-lt"/>
              <a:buAutoNum type="arabicPeriod"/>
            </a:pPr>
            <a:endParaRPr lang="en-US" dirty="0"/>
          </a:p>
          <a:p>
            <a:pPr marL="514350" indent="-514350">
              <a:buFont typeface="+mj-lt"/>
              <a:buAutoNum type="arabicPeriod"/>
            </a:pPr>
            <a:r>
              <a:rPr lang="en-US" dirty="0" smtClean="0"/>
              <a:t>How do you want your work credited?</a:t>
            </a:r>
          </a:p>
          <a:p>
            <a:pPr marL="514350" indent="-514350">
              <a:buFont typeface="+mj-lt"/>
              <a:buAutoNum type="arabicPeriod"/>
            </a:pPr>
            <a:endParaRPr lang="en-US" dirty="0"/>
          </a:p>
          <a:p>
            <a:pPr marL="514350" indent="-514350">
              <a:buFont typeface="+mj-lt"/>
              <a:buAutoNum type="arabicPeriod"/>
            </a:pPr>
            <a:r>
              <a:rPr lang="en-US" dirty="0" smtClean="0"/>
              <a:t>Will your data sharing service be around in 50 years?</a:t>
            </a:r>
            <a:endParaRPr lang="en-US" dirty="0"/>
          </a:p>
        </p:txBody>
      </p:sp>
    </p:spTree>
    <p:extLst>
      <p:ext uri="{BB962C8B-B14F-4D97-AF65-F5344CB8AC3E}">
        <p14:creationId xmlns:p14="http://schemas.microsoft.com/office/powerpoint/2010/main" val="25389745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Share Data?</a:t>
            </a:r>
            <a:endParaRPr lang="en-US" dirty="0"/>
          </a:p>
        </p:txBody>
      </p:sp>
      <p:sp>
        <p:nvSpPr>
          <p:cNvPr id="3" name="Content Placeholder 2"/>
          <p:cNvSpPr>
            <a:spLocks noGrp="1"/>
          </p:cNvSpPr>
          <p:nvPr>
            <p:ph idx="1"/>
          </p:nvPr>
        </p:nvSpPr>
        <p:spPr/>
        <p:txBody>
          <a:bodyPr/>
          <a:lstStyle/>
          <a:p>
            <a:r>
              <a:rPr lang="en-US" dirty="0" smtClean="0"/>
              <a:t>One scientist can only do so much</a:t>
            </a:r>
          </a:p>
          <a:p>
            <a:pPr lvl="1"/>
            <a:r>
              <a:rPr lang="en-US" dirty="0" smtClean="0"/>
              <a:t>More data = more Power</a:t>
            </a:r>
          </a:p>
          <a:p>
            <a:pPr lvl="1"/>
            <a:endParaRPr lang="en-US" dirty="0" smtClean="0"/>
          </a:p>
          <a:p>
            <a:r>
              <a:rPr lang="en-US" dirty="0" smtClean="0"/>
              <a:t>Science must be reproducible</a:t>
            </a:r>
          </a:p>
          <a:p>
            <a:endParaRPr lang="en-US" dirty="0"/>
          </a:p>
          <a:p>
            <a:r>
              <a:rPr lang="en-US" dirty="0" smtClean="0"/>
              <a:t>Who paid for this data collection?</a:t>
            </a:r>
          </a:p>
          <a:p>
            <a:endParaRPr lang="en-US" dirty="0"/>
          </a:p>
          <a:p>
            <a:endParaRPr lang="en-US" dirty="0"/>
          </a:p>
        </p:txBody>
      </p:sp>
    </p:spTree>
    <p:extLst>
      <p:ext uri="{BB962C8B-B14F-4D97-AF65-F5344CB8AC3E}">
        <p14:creationId xmlns:p14="http://schemas.microsoft.com/office/powerpoint/2010/main" val="7710310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hlinkClick r:id="rId2"/>
              </a:rPr>
              <a:t>https://www.dataone.org/</a:t>
            </a:r>
            <a:endParaRPr lang="en-US" dirty="0" smtClean="0"/>
          </a:p>
          <a:p>
            <a:endParaRPr lang="en-US" dirty="0"/>
          </a:p>
          <a:p>
            <a:r>
              <a:rPr lang="en-US" dirty="0" smtClean="0">
                <a:hlinkClick r:id="rId3"/>
              </a:rPr>
              <a:t>http://blast.ncbi.nlm.nih.gov/Blast.cgi</a:t>
            </a:r>
            <a:endParaRPr lang="en-US" dirty="0" smtClean="0"/>
          </a:p>
          <a:p>
            <a:endParaRPr lang="en-US" dirty="0"/>
          </a:p>
          <a:p>
            <a:r>
              <a:rPr lang="en-US" dirty="0" smtClean="0">
                <a:hlinkClick r:id="rId4"/>
              </a:rPr>
              <a:t>http://datadryad.org/</a:t>
            </a:r>
            <a:endParaRPr lang="en-US" dirty="0" smtClean="0"/>
          </a:p>
          <a:p>
            <a:endParaRPr lang="en-US" dirty="0"/>
          </a:p>
          <a:p>
            <a:r>
              <a:rPr lang="en-US" dirty="0" smtClean="0">
                <a:hlinkClick r:id="rId5"/>
              </a:rPr>
              <a:t>http://www.oceandataportal.org/</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42978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Backlash?</a:t>
            </a:r>
            <a:endParaRPr lang="en-US" dirty="0"/>
          </a:p>
        </p:txBody>
      </p:sp>
      <p:pic>
        <p:nvPicPr>
          <p:cNvPr id="4" name="Picture 3" descr="Screen Shot 2016-01-28 at 10.29.26 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55" y="1264919"/>
            <a:ext cx="8200996" cy="5467331"/>
          </a:xfrm>
          <a:prstGeom prst="rect">
            <a:avLst/>
          </a:prstGeom>
        </p:spPr>
      </p:pic>
      <p:sp>
        <p:nvSpPr>
          <p:cNvPr id="6" name="TextBox 5"/>
          <p:cNvSpPr txBox="1"/>
          <p:nvPr/>
        </p:nvSpPr>
        <p:spPr>
          <a:xfrm>
            <a:off x="490366" y="1961674"/>
            <a:ext cx="8326728" cy="3785652"/>
          </a:xfrm>
          <a:prstGeom prst="rect">
            <a:avLst/>
          </a:prstGeom>
          <a:solidFill>
            <a:schemeClr val="bg1"/>
          </a:solidFill>
          <a:ln>
            <a:solidFill>
              <a:schemeClr val="tx1"/>
            </a:solidFill>
          </a:ln>
        </p:spPr>
        <p:txBody>
          <a:bodyPr wrap="square" rtlCol="0">
            <a:spAutoFit/>
          </a:bodyPr>
          <a:lstStyle/>
          <a:p>
            <a:r>
              <a:rPr lang="en-US" sz="2400" dirty="0" smtClean="0">
                <a:latin typeface="Avenir Book"/>
                <a:cs typeface="Avenir Book"/>
              </a:rPr>
              <a:t>“A second concern held by some is that a new class of research person will emerge — people who had nothing to do with the design and execution of the study but use another group’s data for their own ends, possibly stealing from the research productivity planned by the data gatherers, or even use the data to try to disprove what the original investigators had posited. There is concern among some front-line researchers that the system will be taken over by what some researchers have characterized as ‘research parasites.’</a:t>
            </a:r>
            <a:endParaRPr lang="en-US" sz="2400" dirty="0">
              <a:latin typeface="Avenir Book"/>
              <a:cs typeface="Avenir Book"/>
            </a:endParaRPr>
          </a:p>
        </p:txBody>
      </p:sp>
    </p:spTree>
    <p:extLst>
      <p:ext uri="{BB962C8B-B14F-4D97-AF65-F5344CB8AC3E}">
        <p14:creationId xmlns:p14="http://schemas.microsoft.com/office/powerpoint/2010/main" val="11861566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28 at 10.32.45 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118" y="591016"/>
            <a:ext cx="5789450" cy="5550217"/>
          </a:xfrm>
          <a:prstGeom prst="rect">
            <a:avLst/>
          </a:prstGeom>
        </p:spPr>
      </p:pic>
    </p:spTree>
    <p:extLst>
      <p:ext uri="{BB962C8B-B14F-4D97-AF65-F5344CB8AC3E}">
        <p14:creationId xmlns:p14="http://schemas.microsoft.com/office/powerpoint/2010/main" val="138202020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1-28 at 10.33.58 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39031" cy="6858000"/>
          </a:xfrm>
          <a:prstGeom prst="rect">
            <a:avLst/>
          </a:prstGeom>
        </p:spPr>
      </p:pic>
    </p:spTree>
    <p:extLst>
      <p:ext uri="{BB962C8B-B14F-4D97-AF65-F5344CB8AC3E}">
        <p14:creationId xmlns:p14="http://schemas.microsoft.com/office/powerpoint/2010/main" val="383829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b_notebook_exampl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421" y="622761"/>
            <a:ext cx="6350000" cy="4762500"/>
          </a:xfrm>
          <a:prstGeom prst="rect">
            <a:avLst/>
          </a:prstGeom>
        </p:spPr>
      </p:pic>
      <p:sp>
        <p:nvSpPr>
          <p:cNvPr id="2" name="Title 1"/>
          <p:cNvSpPr>
            <a:spLocks noGrp="1"/>
          </p:cNvSpPr>
          <p:nvPr>
            <p:ph type="title"/>
          </p:nvPr>
        </p:nvSpPr>
        <p:spPr>
          <a:xfrm>
            <a:off x="457200" y="-296862"/>
            <a:ext cx="8229600" cy="1143000"/>
          </a:xfrm>
        </p:spPr>
        <p:txBody>
          <a:bodyPr/>
          <a:lstStyle/>
          <a:p>
            <a:r>
              <a:rPr lang="en-US" dirty="0" smtClean="0"/>
              <a:t>Lab Notebook</a:t>
            </a:r>
            <a:endParaRPr lang="en-US" dirty="0"/>
          </a:p>
        </p:txBody>
      </p:sp>
      <p:sp>
        <p:nvSpPr>
          <p:cNvPr id="3" name="Content Placeholder 2"/>
          <p:cNvSpPr>
            <a:spLocks noGrp="1"/>
          </p:cNvSpPr>
          <p:nvPr>
            <p:ph idx="1"/>
          </p:nvPr>
        </p:nvSpPr>
        <p:spPr>
          <a:xfrm>
            <a:off x="457200" y="5604847"/>
            <a:ext cx="8229600" cy="1025722"/>
          </a:xfrm>
        </p:spPr>
        <p:txBody>
          <a:bodyPr>
            <a:normAutofit fontScale="62500" lnSpcReduction="20000"/>
          </a:bodyPr>
          <a:lstStyle/>
          <a:p>
            <a:r>
              <a:rPr lang="en-US" dirty="0" smtClean="0"/>
              <a:t>Record of hypotheses</a:t>
            </a:r>
          </a:p>
          <a:p>
            <a:r>
              <a:rPr lang="en-US" dirty="0" smtClean="0"/>
              <a:t>Record of Protocols</a:t>
            </a:r>
          </a:p>
          <a:p>
            <a:r>
              <a:rPr lang="en-US" dirty="0" smtClean="0"/>
              <a:t>Second brain</a:t>
            </a:r>
            <a:endParaRPr lang="en-US" dirty="0"/>
          </a:p>
        </p:txBody>
      </p:sp>
    </p:spTree>
    <p:extLst>
      <p:ext uri="{BB962C8B-B14F-4D97-AF65-F5344CB8AC3E}">
        <p14:creationId xmlns:p14="http://schemas.microsoft.com/office/powerpoint/2010/main" val="2870980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7030"/>
            <a:ext cx="8229600" cy="1143000"/>
          </a:xfrm>
        </p:spPr>
        <p:txBody>
          <a:bodyPr/>
          <a:lstStyle/>
          <a:p>
            <a:r>
              <a:rPr lang="en-US" dirty="0" smtClean="0"/>
              <a:t>Should all Data be Open?</a:t>
            </a:r>
            <a:endParaRPr lang="en-US" dirty="0"/>
          </a:p>
        </p:txBody>
      </p:sp>
    </p:spTree>
    <p:extLst>
      <p:ext uri="{BB962C8B-B14F-4D97-AF65-F5344CB8AC3E}">
        <p14:creationId xmlns:p14="http://schemas.microsoft.com/office/powerpoint/2010/main" val="51933637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1-28 at 10.33.14 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380" y="0"/>
            <a:ext cx="6455285" cy="6858000"/>
          </a:xfrm>
          <a:prstGeom prst="rect">
            <a:avLst/>
          </a:prstGeom>
        </p:spPr>
      </p:pic>
    </p:spTree>
    <p:extLst>
      <p:ext uri="{BB962C8B-B14F-4D97-AF65-F5344CB8AC3E}">
        <p14:creationId xmlns:p14="http://schemas.microsoft.com/office/powerpoint/2010/main" val="379890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Plan Your Experiment, Experiment With your Plan</a:t>
            </a:r>
            <a:endParaRPr lang="en-US" dirty="0"/>
          </a:p>
        </p:txBody>
      </p:sp>
      <p:sp>
        <p:nvSpPr>
          <p:cNvPr id="4" name="TextBox 3"/>
          <p:cNvSpPr txBox="1"/>
          <p:nvPr/>
        </p:nvSpPr>
        <p:spPr>
          <a:xfrm>
            <a:off x="0" y="6525301"/>
            <a:ext cx="1671539" cy="307777"/>
          </a:xfrm>
          <a:prstGeom prst="rect">
            <a:avLst/>
          </a:prstGeom>
          <a:noFill/>
        </p:spPr>
        <p:txBody>
          <a:bodyPr wrap="none" rtlCol="0">
            <a:spAutoFit/>
          </a:bodyPr>
          <a:lstStyle/>
          <a:p>
            <a:r>
              <a:rPr lang="en-US" sz="1400" dirty="0" err="1" smtClean="0"/>
              <a:t>medicine.umich.edu</a:t>
            </a:r>
            <a:endParaRPr lang="en-US" sz="1400" dirty="0"/>
          </a:p>
        </p:txBody>
      </p:sp>
      <p:pic>
        <p:nvPicPr>
          <p:cNvPr id="5" name="Picture 4" descr="res_tamc_tgtim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52" y="1673290"/>
            <a:ext cx="6908800" cy="4737100"/>
          </a:xfrm>
          <a:prstGeom prst="rect">
            <a:avLst/>
          </a:prstGeom>
        </p:spPr>
      </p:pic>
    </p:spTree>
    <p:extLst>
      <p:ext uri="{BB962C8B-B14F-4D97-AF65-F5344CB8AC3E}">
        <p14:creationId xmlns:p14="http://schemas.microsoft.com/office/powerpoint/2010/main" val="26703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to Ask About your Data Collection Activity</a:t>
            </a:r>
            <a:endParaRPr lang="en-US" dirty="0"/>
          </a:p>
        </p:txBody>
      </p:sp>
      <p:sp>
        <p:nvSpPr>
          <p:cNvPr id="3" name="Content Placeholder 2"/>
          <p:cNvSpPr>
            <a:spLocks noGrp="1"/>
          </p:cNvSpPr>
          <p:nvPr>
            <p:ph idx="1"/>
          </p:nvPr>
        </p:nvSpPr>
        <p:spPr/>
        <p:txBody>
          <a:bodyPr/>
          <a:lstStyle/>
          <a:p>
            <a:r>
              <a:rPr lang="en-US" dirty="0" smtClean="0"/>
              <a:t>What am I measuring?</a:t>
            </a:r>
          </a:p>
          <a:p>
            <a:r>
              <a:rPr lang="en-US" dirty="0" smtClean="0"/>
              <a:t>When am I measuring it?</a:t>
            </a:r>
          </a:p>
          <a:p>
            <a:r>
              <a:rPr lang="en-US" dirty="0" smtClean="0"/>
              <a:t>How am I measuring it?</a:t>
            </a:r>
          </a:p>
          <a:p>
            <a:r>
              <a:rPr lang="en-US" dirty="0" smtClean="0"/>
              <a:t>What are the tools I am using?</a:t>
            </a:r>
          </a:p>
          <a:p>
            <a:r>
              <a:rPr lang="en-US" dirty="0" smtClean="0"/>
              <a:t>What about the lab/field environment do I need to know?</a:t>
            </a:r>
          </a:p>
          <a:p>
            <a:r>
              <a:rPr lang="en-US" dirty="0" smtClean="0"/>
              <a:t>Is my protocol reproducible?</a:t>
            </a:r>
            <a:endParaRPr lang="en-US" dirty="0"/>
          </a:p>
        </p:txBody>
      </p:sp>
    </p:spTree>
    <p:extLst>
      <p:ext uri="{BB962C8B-B14F-4D97-AF65-F5344CB8AC3E}">
        <p14:creationId xmlns:p14="http://schemas.microsoft.com/office/powerpoint/2010/main" val="1077249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pic>
        <p:nvPicPr>
          <p:cNvPr id="4" name="Picture 3" descr="metadat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73" y="1979343"/>
            <a:ext cx="5422222" cy="3263492"/>
          </a:xfrm>
          <a:prstGeom prst="rect">
            <a:avLst/>
          </a:prstGeom>
        </p:spPr>
      </p:pic>
    </p:spTree>
    <p:extLst>
      <p:ext uri="{BB962C8B-B14F-4D97-AF65-F5344CB8AC3E}">
        <p14:creationId xmlns:p14="http://schemas.microsoft.com/office/powerpoint/2010/main" val="17764596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Metadata?</a:t>
            </a:r>
            <a:endParaRPr lang="en-US" dirty="0"/>
          </a:p>
        </p:txBody>
      </p:sp>
      <p:sp>
        <p:nvSpPr>
          <p:cNvPr id="4" name="Multidocument 3"/>
          <p:cNvSpPr/>
          <p:nvPr/>
        </p:nvSpPr>
        <p:spPr>
          <a:xfrm>
            <a:off x="2479104" y="1795016"/>
            <a:ext cx="1392209" cy="1868282"/>
          </a:xfrm>
          <a:prstGeom prst="flowChartMultidocumen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 name="TextBox 4"/>
          <p:cNvSpPr txBox="1"/>
          <p:nvPr/>
        </p:nvSpPr>
        <p:spPr>
          <a:xfrm>
            <a:off x="9539" y="2466621"/>
            <a:ext cx="2569934" cy="369332"/>
          </a:xfrm>
          <a:prstGeom prst="rect">
            <a:avLst/>
          </a:prstGeom>
          <a:noFill/>
        </p:spPr>
        <p:txBody>
          <a:bodyPr wrap="none" rtlCol="0">
            <a:spAutoFit/>
          </a:bodyPr>
          <a:lstStyle/>
          <a:p>
            <a:r>
              <a:rPr lang="en-US" dirty="0" smtClean="0"/>
              <a:t>Collection of data objects</a:t>
            </a:r>
            <a:endParaRPr lang="en-US" dirty="0"/>
          </a:p>
        </p:txBody>
      </p:sp>
      <p:sp>
        <p:nvSpPr>
          <p:cNvPr id="6" name="Internal Storage 5"/>
          <p:cNvSpPr/>
          <p:nvPr/>
        </p:nvSpPr>
        <p:spPr>
          <a:xfrm>
            <a:off x="2260170" y="4432591"/>
            <a:ext cx="1636456" cy="1978181"/>
          </a:xfrm>
          <a:prstGeom prst="flowChartInternalStorag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nternal Storage 6"/>
          <p:cNvSpPr/>
          <p:nvPr/>
        </p:nvSpPr>
        <p:spPr>
          <a:xfrm>
            <a:off x="5501410" y="3021983"/>
            <a:ext cx="1636456" cy="1978181"/>
          </a:xfrm>
          <a:prstGeom prst="flowChartInternalStorag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9" name="Straight Arrow Connector 8"/>
          <p:cNvCxnSpPr>
            <a:stCxn id="7" idx="1"/>
            <a:endCxn id="4" idx="3"/>
          </p:cNvCxnSpPr>
          <p:nvPr/>
        </p:nvCxnSpPr>
        <p:spPr>
          <a:xfrm flipH="1" flipV="1">
            <a:off x="3871313" y="2729157"/>
            <a:ext cx="1630097" cy="12819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1"/>
            <a:endCxn id="6" idx="3"/>
          </p:cNvCxnSpPr>
          <p:nvPr/>
        </p:nvCxnSpPr>
        <p:spPr>
          <a:xfrm flipH="1">
            <a:off x="3896626" y="4011074"/>
            <a:ext cx="1604784" cy="14106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0"/>
            <a:endCxn id="4" idx="2"/>
          </p:cNvCxnSpPr>
          <p:nvPr/>
        </p:nvCxnSpPr>
        <p:spPr>
          <a:xfrm flipV="1">
            <a:off x="3078398" y="3592545"/>
            <a:ext cx="0" cy="840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001632" y="2646645"/>
            <a:ext cx="3089683" cy="369332"/>
          </a:xfrm>
          <a:prstGeom prst="rect">
            <a:avLst/>
          </a:prstGeom>
          <a:noFill/>
        </p:spPr>
        <p:txBody>
          <a:bodyPr wrap="none" rtlCol="0">
            <a:spAutoFit/>
          </a:bodyPr>
          <a:lstStyle/>
          <a:p>
            <a:r>
              <a:rPr lang="en-US" dirty="0" smtClean="0"/>
              <a:t>Description of whole collection</a:t>
            </a:r>
            <a:endParaRPr lang="en-US" dirty="0"/>
          </a:p>
        </p:txBody>
      </p:sp>
      <p:sp>
        <p:nvSpPr>
          <p:cNvPr id="19" name="TextBox 18"/>
          <p:cNvSpPr txBox="1"/>
          <p:nvPr/>
        </p:nvSpPr>
        <p:spPr>
          <a:xfrm>
            <a:off x="172993" y="5295933"/>
            <a:ext cx="1994807" cy="646331"/>
          </a:xfrm>
          <a:prstGeom prst="rect">
            <a:avLst/>
          </a:prstGeom>
          <a:noFill/>
        </p:spPr>
        <p:txBody>
          <a:bodyPr wrap="none" rtlCol="0">
            <a:spAutoFit/>
          </a:bodyPr>
          <a:lstStyle/>
          <a:p>
            <a:r>
              <a:rPr lang="en-US" dirty="0" smtClean="0"/>
              <a:t>Descriptors of each</a:t>
            </a:r>
          </a:p>
          <a:p>
            <a:r>
              <a:rPr lang="en-US" dirty="0" smtClean="0"/>
              <a:t>data object</a:t>
            </a:r>
            <a:endParaRPr lang="en-US" dirty="0"/>
          </a:p>
        </p:txBody>
      </p:sp>
    </p:spTree>
    <p:extLst>
      <p:ext uri="{BB962C8B-B14F-4D97-AF65-F5344CB8AC3E}">
        <p14:creationId xmlns:p14="http://schemas.microsoft.com/office/powerpoint/2010/main" val="164208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Meta-Data Do You Need?</a:t>
            </a:r>
            <a:endParaRPr lang="en-US" dirty="0"/>
          </a:p>
        </p:txBody>
      </p:sp>
      <p:sp>
        <p:nvSpPr>
          <p:cNvPr id="3" name="Content Placeholder 2"/>
          <p:cNvSpPr>
            <a:spLocks noGrp="1"/>
          </p:cNvSpPr>
          <p:nvPr>
            <p:ph idx="1"/>
          </p:nvPr>
        </p:nvSpPr>
        <p:spPr>
          <a:xfrm>
            <a:off x="457200" y="1600200"/>
            <a:ext cx="8229600" cy="5192950"/>
          </a:xfrm>
        </p:spPr>
        <p:txBody>
          <a:bodyPr>
            <a:normAutofit fontScale="85000" lnSpcReduction="20000"/>
          </a:bodyPr>
          <a:lstStyle/>
          <a:p>
            <a:r>
              <a:rPr lang="en-US" b="1" dirty="0" smtClean="0">
                <a:latin typeface="Avenir Black"/>
                <a:cs typeface="Avenir Black"/>
              </a:rPr>
              <a:t>Descriptive metadata </a:t>
            </a:r>
            <a:r>
              <a:rPr lang="en-US" dirty="0" smtClean="0"/>
              <a:t>describes a resource for purposes such as discovery and identification</a:t>
            </a:r>
          </a:p>
          <a:p>
            <a:endParaRPr lang="en-US" dirty="0" smtClean="0"/>
          </a:p>
          <a:p>
            <a:r>
              <a:rPr lang="en-US" dirty="0" smtClean="0">
                <a:latin typeface="Avenir Black"/>
                <a:cs typeface="Avenir Black"/>
              </a:rPr>
              <a:t>Administrative metadata </a:t>
            </a:r>
            <a:r>
              <a:rPr lang="en-US" dirty="0" smtClean="0"/>
              <a:t>provides information to help manage a resource, such as when and how it was created</a:t>
            </a:r>
          </a:p>
          <a:p>
            <a:endParaRPr lang="en-US" dirty="0" smtClean="0"/>
          </a:p>
          <a:p>
            <a:r>
              <a:rPr lang="en-US" dirty="0" smtClean="0">
                <a:latin typeface="Avenir Black"/>
                <a:cs typeface="Avenir Black"/>
              </a:rPr>
              <a:t>Rights management metadata</a:t>
            </a:r>
            <a:r>
              <a:rPr lang="en-US" dirty="0" smtClean="0"/>
              <a:t>, which deals with intellectual property rights</a:t>
            </a:r>
          </a:p>
          <a:p>
            <a:endParaRPr lang="en-US" dirty="0" smtClean="0"/>
          </a:p>
          <a:p>
            <a:r>
              <a:rPr lang="en-US" dirty="0" smtClean="0">
                <a:latin typeface="Avenir Black"/>
                <a:cs typeface="Avenir Black"/>
              </a:rPr>
              <a:t>Preservation metadata</a:t>
            </a:r>
            <a:r>
              <a:rPr lang="en-US" dirty="0" smtClean="0"/>
              <a:t>, which contains information needed to archive and preserve a resource</a:t>
            </a:r>
            <a:endParaRPr lang="en-US" dirty="0"/>
          </a:p>
        </p:txBody>
      </p:sp>
      <p:sp>
        <p:nvSpPr>
          <p:cNvPr id="4" name="TextBox 3"/>
          <p:cNvSpPr txBox="1"/>
          <p:nvPr/>
        </p:nvSpPr>
        <p:spPr>
          <a:xfrm>
            <a:off x="6805349" y="6516151"/>
            <a:ext cx="2338651" cy="276999"/>
          </a:xfrm>
          <a:prstGeom prst="rect">
            <a:avLst/>
          </a:prstGeom>
          <a:noFill/>
        </p:spPr>
        <p:txBody>
          <a:bodyPr wrap="none" rtlCol="0">
            <a:spAutoFit/>
          </a:bodyPr>
          <a:lstStyle/>
          <a:p>
            <a:r>
              <a:rPr lang="en-US" sz="1200" dirty="0" smtClean="0"/>
              <a:t>Understanding Metadata: </a:t>
            </a:r>
            <a:r>
              <a:rPr lang="en-US" sz="1200" dirty="0" err="1" smtClean="0"/>
              <a:t>niso.org</a:t>
            </a:r>
            <a:endParaRPr lang="en-US" sz="1200" dirty="0"/>
          </a:p>
        </p:txBody>
      </p:sp>
    </p:spTree>
    <p:extLst>
      <p:ext uri="{BB962C8B-B14F-4D97-AF65-F5344CB8AC3E}">
        <p14:creationId xmlns:p14="http://schemas.microsoft.com/office/powerpoint/2010/main" val="994490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t>
            </a:r>
            <a:r>
              <a:rPr lang="en-US" dirty="0" smtClean="0"/>
              <a:t>Metadata</a:t>
            </a:r>
            <a:endParaRPr lang="en-US" dirty="0"/>
          </a:p>
        </p:txBody>
      </p:sp>
      <p:sp>
        <p:nvSpPr>
          <p:cNvPr id="4" name="Rectangle 3"/>
          <p:cNvSpPr/>
          <p:nvPr/>
        </p:nvSpPr>
        <p:spPr>
          <a:xfrm>
            <a:off x="573981" y="1220334"/>
            <a:ext cx="6284019" cy="5355313"/>
          </a:xfrm>
          <a:prstGeom prst="rect">
            <a:avLst/>
          </a:prstGeom>
        </p:spPr>
        <p:txBody>
          <a:bodyPr wrap="square">
            <a:spAutoFit/>
          </a:bodyPr>
          <a:lstStyle/>
          <a:p>
            <a:pPr algn="ctr"/>
            <a:r>
              <a:rPr lang="en-US" u="sng" dirty="0" smtClean="0"/>
              <a:t>Dublin Core Example</a:t>
            </a:r>
          </a:p>
          <a:p>
            <a:pPr algn="ctr"/>
            <a:endParaRPr lang="en-US" u="sng" dirty="0" smtClean="0"/>
          </a:p>
          <a:p>
            <a:r>
              <a:rPr lang="en-US" dirty="0" smtClean="0"/>
              <a:t>Title=”Metadata Demystified”</a:t>
            </a:r>
          </a:p>
          <a:p>
            <a:r>
              <a:rPr lang="en-US" dirty="0" smtClean="0"/>
              <a:t>Creator=”Brand, Amy”</a:t>
            </a:r>
          </a:p>
          <a:p>
            <a:r>
              <a:rPr lang="en-US" dirty="0" smtClean="0"/>
              <a:t>Creator=”Daly, Frank”</a:t>
            </a:r>
          </a:p>
          <a:p>
            <a:r>
              <a:rPr lang="en-US" dirty="0" smtClean="0"/>
              <a:t>Creator=”Meyers, Barbara”</a:t>
            </a:r>
          </a:p>
          <a:p>
            <a:r>
              <a:rPr lang="en-US" dirty="0" smtClean="0"/>
              <a:t>Subject=”metadata”</a:t>
            </a:r>
          </a:p>
          <a:p>
            <a:r>
              <a:rPr lang="en-US" dirty="0" smtClean="0"/>
              <a:t>Description=”Presents an overview of</a:t>
            </a:r>
          </a:p>
          <a:p>
            <a:r>
              <a:rPr lang="en-US" dirty="0" smtClean="0"/>
              <a:t>metadata conventions in</a:t>
            </a:r>
          </a:p>
          <a:p>
            <a:r>
              <a:rPr lang="en-US" dirty="0" smtClean="0"/>
              <a:t>publishing.”</a:t>
            </a:r>
          </a:p>
          <a:p>
            <a:r>
              <a:rPr lang="en-US" dirty="0" smtClean="0"/>
              <a:t>Publisher=”NISO Press”</a:t>
            </a:r>
          </a:p>
          <a:p>
            <a:r>
              <a:rPr lang="en-US" dirty="0" smtClean="0"/>
              <a:t>Publisher=”The Sheridan Press”</a:t>
            </a:r>
          </a:p>
          <a:p>
            <a:r>
              <a:rPr lang="en-US" dirty="0" smtClean="0"/>
              <a:t>Date=”2003-07"</a:t>
            </a:r>
          </a:p>
          <a:p>
            <a:r>
              <a:rPr lang="en-US" dirty="0" smtClean="0"/>
              <a:t>Type=”Text”</a:t>
            </a:r>
          </a:p>
          <a:p>
            <a:r>
              <a:rPr lang="en-US" dirty="0" smtClean="0"/>
              <a:t>Format=”application/</a:t>
            </a:r>
            <a:r>
              <a:rPr lang="en-US" dirty="0" err="1" smtClean="0"/>
              <a:t>pdf</a:t>
            </a:r>
            <a:r>
              <a:rPr lang="en-US" dirty="0" smtClean="0"/>
              <a:t>”</a:t>
            </a:r>
          </a:p>
          <a:p>
            <a:r>
              <a:rPr lang="en-US" dirty="0" smtClean="0"/>
              <a:t>Identifier=”http://</a:t>
            </a:r>
            <a:r>
              <a:rPr lang="en-US" dirty="0" err="1" smtClean="0"/>
              <a:t>www.niso.org</a:t>
            </a:r>
            <a:r>
              <a:rPr lang="en-US" dirty="0" smtClean="0"/>
              <a:t>/</a:t>
            </a:r>
          </a:p>
          <a:p>
            <a:r>
              <a:rPr lang="en-US" dirty="0" smtClean="0"/>
              <a:t>standards/resources/</a:t>
            </a:r>
          </a:p>
          <a:p>
            <a:r>
              <a:rPr lang="en-US" dirty="0" err="1" smtClean="0"/>
              <a:t>Metadata_Demystified.pdf</a:t>
            </a:r>
            <a:r>
              <a:rPr lang="en-US" dirty="0" smtClean="0"/>
              <a:t>”</a:t>
            </a:r>
          </a:p>
          <a:p>
            <a:r>
              <a:rPr lang="en-US" dirty="0" smtClean="0"/>
              <a:t>Language=”en”</a:t>
            </a:r>
            <a:endParaRPr lang="en-US" dirty="0"/>
          </a:p>
        </p:txBody>
      </p:sp>
      <p:sp>
        <p:nvSpPr>
          <p:cNvPr id="5" name="TextBox 4"/>
          <p:cNvSpPr txBox="1"/>
          <p:nvPr/>
        </p:nvSpPr>
        <p:spPr>
          <a:xfrm>
            <a:off x="6805349" y="6516151"/>
            <a:ext cx="2338651" cy="276999"/>
          </a:xfrm>
          <a:prstGeom prst="rect">
            <a:avLst/>
          </a:prstGeom>
          <a:noFill/>
        </p:spPr>
        <p:txBody>
          <a:bodyPr wrap="none" rtlCol="0">
            <a:spAutoFit/>
          </a:bodyPr>
          <a:lstStyle/>
          <a:p>
            <a:r>
              <a:rPr lang="en-US" sz="1200" dirty="0" smtClean="0"/>
              <a:t>Understanding Metadata: </a:t>
            </a:r>
            <a:r>
              <a:rPr lang="en-US" sz="1200" dirty="0" err="1" smtClean="0"/>
              <a:t>niso.org</a:t>
            </a:r>
            <a:endParaRPr lang="en-US" sz="1200" dirty="0"/>
          </a:p>
        </p:txBody>
      </p:sp>
    </p:spTree>
    <p:extLst>
      <p:ext uri="{BB962C8B-B14F-4D97-AF65-F5344CB8AC3E}">
        <p14:creationId xmlns:p14="http://schemas.microsoft.com/office/powerpoint/2010/main" val="10062642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728</TotalTime>
  <Words>586</Words>
  <Application>Microsoft Macintosh PowerPoint</Application>
  <PresentationFormat>On-screen Show (4:3)</PresentationFormat>
  <Paragraphs>123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Data Creation</vt:lpstr>
      <vt:lpstr>Chain of Data Creation</vt:lpstr>
      <vt:lpstr>Lab Notebook</vt:lpstr>
      <vt:lpstr>Plan Your Experiment, Experiment With your Plan</vt:lpstr>
      <vt:lpstr>Question to Ask About your Data Collection Activity</vt:lpstr>
      <vt:lpstr>Meta-Data</vt:lpstr>
      <vt:lpstr>What is Metadata?</vt:lpstr>
      <vt:lpstr>What Meta-Data Do You Need?</vt:lpstr>
      <vt:lpstr>Structured Metadata</vt:lpstr>
      <vt:lpstr>Structured Metadata</vt:lpstr>
      <vt:lpstr>PowerPoint Presentation</vt:lpstr>
      <vt:lpstr>Case Study 1</vt:lpstr>
      <vt:lpstr>Case Study 2</vt:lpstr>
      <vt:lpstr>Case Study 3</vt:lpstr>
      <vt:lpstr>Data Collection</vt:lpstr>
      <vt:lpstr>Creating a Good Data Gathering Sheet</vt:lpstr>
      <vt:lpstr>After the Collection…</vt:lpstr>
      <vt:lpstr>Scanning</vt:lpstr>
      <vt:lpstr>EXCEL TIME!</vt:lpstr>
      <vt:lpstr>Storage: Physical</vt:lpstr>
      <vt:lpstr>Storage: Physical</vt:lpstr>
      <vt:lpstr>Storage: The Cloud</vt:lpstr>
      <vt:lpstr>Data Sharing</vt:lpstr>
      <vt:lpstr>Things to Consider when Data Sharing</vt:lpstr>
      <vt:lpstr>Why Share Data?</vt:lpstr>
      <vt:lpstr>Examples</vt:lpstr>
      <vt:lpstr>Backlash?</vt:lpstr>
      <vt:lpstr>PowerPoint Presentation</vt:lpstr>
      <vt:lpstr>PowerPoint Presentation</vt:lpstr>
      <vt:lpstr>Should all Data be Open?</vt:lpstr>
      <vt:lpstr>PowerPoint Presentation</vt:lpstr>
    </vt:vector>
  </TitlesOfParts>
  <Company>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Jarrett Byrnes</dc:creator>
  <cp:lastModifiedBy>Jarrett Byrnes</cp:lastModifiedBy>
  <cp:revision>12</cp:revision>
  <dcterms:created xsi:type="dcterms:W3CDTF">2016-01-28T03:41:36Z</dcterms:created>
  <dcterms:modified xsi:type="dcterms:W3CDTF">2016-02-01T22:23:02Z</dcterms:modified>
</cp:coreProperties>
</file>