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0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8614-70A7-F841-9B1B-F1B482367164}" type="datetimeFigureOut">
              <a:rPr lang="en-US" smtClean="0"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80FF1-0789-5449-8AFB-66DD3DD89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56568614-70A7-F841-9B1B-F1B482367164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  <a:cs typeface="Avenir Book"/>
              </a:defRPr>
            </a:lvl1pPr>
          </a:lstStyle>
          <a:p>
            <a:fld id="{BE980FF1-0789-5449-8AFB-66DD3DD896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Avenir Boo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op_logo.png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87400"/>
            <a:ext cx="9086088" cy="5263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>
            <a:noAutofit/>
          </a:bodyPr>
          <a:lstStyle/>
          <a:p>
            <a:r>
              <a:rPr lang="en-US" sz="7200" b="1" dirty="0" smtClean="0"/>
              <a:t>Modular Iterative Code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74010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standardize_buoy</a:t>
            </a:r>
            <a:r>
              <a:rPr lang="en-US" sz="1600" dirty="0" smtClean="0">
                <a:latin typeface="Courier"/>
                <a:cs typeface="Courier"/>
              </a:rPr>
              <a:t> &lt;- function(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#make sure the year column is called YY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names(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) &lt;- </a:t>
            </a:r>
            <a:r>
              <a:rPr lang="en-US" sz="1600" dirty="0" err="1" smtClean="0">
                <a:latin typeface="Courier"/>
                <a:cs typeface="Courier"/>
              </a:rPr>
              <a:t>gsub</a:t>
            </a:r>
            <a:r>
              <a:rPr lang="en-US" sz="1600" dirty="0" smtClean="0">
                <a:latin typeface="Courier"/>
                <a:cs typeface="Courier"/>
              </a:rPr>
              <a:t>("X.YY", "YY", names(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names(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) &lt;- </a:t>
            </a:r>
            <a:r>
              <a:rPr lang="en-US" sz="1600" dirty="0" err="1" smtClean="0">
                <a:latin typeface="Courier"/>
                <a:cs typeface="Courier"/>
              </a:rPr>
              <a:t>gsub</a:t>
            </a:r>
            <a:r>
              <a:rPr lang="en-US" sz="1600" dirty="0" smtClean="0">
                <a:latin typeface="Courier"/>
                <a:cs typeface="Courier"/>
              </a:rPr>
              <a:t>("YYYY", "YY"</a:t>
            </a:r>
            <a:r>
              <a:rPr lang="en-US" sz="1600" dirty="0" smtClean="0">
                <a:latin typeface="Courier"/>
                <a:cs typeface="Courier"/>
              </a:rPr>
              <a:t>, names(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#If the year &gt; 2005, remove the second row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if(</a:t>
            </a:r>
            <a:r>
              <a:rPr lang="en-US" sz="1600" dirty="0" err="1" smtClean="0">
                <a:latin typeface="Courier"/>
                <a:cs typeface="Courier"/>
              </a:rPr>
              <a:t>as.numeric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buoydata$YY</a:t>
            </a:r>
            <a:r>
              <a:rPr lang="en-US" sz="1600" dirty="0" smtClean="0">
                <a:latin typeface="Courier"/>
                <a:cs typeface="Courier"/>
              </a:rPr>
              <a:t>[1])&gt;2005) 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[-1,]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#Make sure our columns of interest are numeric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 %&gt;%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mutate(YY = </a:t>
            </a:r>
            <a:r>
              <a:rPr lang="en-US" sz="1600" dirty="0" err="1" smtClean="0">
                <a:latin typeface="Courier"/>
                <a:cs typeface="Courier"/>
              </a:rPr>
              <a:t>as.numeric</a:t>
            </a:r>
            <a:r>
              <a:rPr lang="en-US" sz="1600" dirty="0" smtClean="0">
                <a:latin typeface="Courier"/>
                <a:cs typeface="Courier"/>
              </a:rPr>
              <a:t>(YY),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MM = </a:t>
            </a:r>
            <a:r>
              <a:rPr lang="en-US" sz="1600" dirty="0" err="1" smtClean="0">
                <a:latin typeface="Courier"/>
                <a:cs typeface="Courier"/>
              </a:rPr>
              <a:t>as.numeric</a:t>
            </a:r>
            <a:r>
              <a:rPr lang="en-US" sz="1600" dirty="0" smtClean="0">
                <a:latin typeface="Courier"/>
                <a:cs typeface="Courier"/>
              </a:rPr>
              <a:t>(MM),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DD = </a:t>
            </a:r>
            <a:r>
              <a:rPr lang="en-US" sz="1600" dirty="0" err="1" smtClean="0">
                <a:latin typeface="Courier"/>
                <a:cs typeface="Courier"/>
              </a:rPr>
              <a:t>as.numeric</a:t>
            </a:r>
            <a:r>
              <a:rPr lang="en-US" sz="1600" dirty="0" smtClean="0">
                <a:latin typeface="Courier"/>
                <a:cs typeface="Courier"/>
              </a:rPr>
              <a:t>(DD),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WTMP = </a:t>
            </a:r>
            <a:r>
              <a:rPr lang="en-US" sz="1600" dirty="0" err="1" smtClean="0">
                <a:latin typeface="Courier"/>
                <a:cs typeface="Courier"/>
              </a:rPr>
              <a:t>as.numeric</a:t>
            </a:r>
            <a:r>
              <a:rPr lang="en-US" sz="1600" dirty="0" smtClean="0">
                <a:latin typeface="Courier"/>
                <a:cs typeface="Courier"/>
              </a:rPr>
              <a:t>(WTMP),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        WVHT = </a:t>
            </a:r>
            <a:r>
              <a:rPr lang="en-US" sz="1600" dirty="0" err="1" smtClean="0">
                <a:latin typeface="Courier"/>
                <a:cs typeface="Courier"/>
              </a:rPr>
              <a:t>as.numeric</a:t>
            </a:r>
            <a:r>
              <a:rPr lang="en-US" sz="1600" dirty="0" smtClean="0">
                <a:latin typeface="Courier"/>
                <a:cs typeface="Courier"/>
              </a:rPr>
              <a:t>(WVHT))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#make sure the years all are in the thousands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if(</a:t>
            </a:r>
            <a:r>
              <a:rPr lang="en-US" sz="1600" dirty="0" err="1" smtClean="0">
                <a:latin typeface="Courier"/>
                <a:cs typeface="Courier"/>
              </a:rPr>
              <a:t>buoydata$YY</a:t>
            </a:r>
            <a:r>
              <a:rPr lang="en-US" sz="1600" dirty="0" smtClean="0">
                <a:latin typeface="Courier"/>
                <a:cs typeface="Courier"/>
              </a:rPr>
              <a:t>[1]&lt;1999) </a:t>
            </a:r>
            <a:r>
              <a:rPr lang="en-US" sz="1600" dirty="0" err="1" smtClean="0">
                <a:latin typeface="Courier"/>
                <a:cs typeface="Courier"/>
              </a:rPr>
              <a:t>buoydata$YY</a:t>
            </a:r>
            <a:r>
              <a:rPr lang="en-US" sz="1600" dirty="0" smtClean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buoydata$YY</a:t>
            </a:r>
            <a:r>
              <a:rPr lang="en-US" sz="1600" dirty="0" smtClean="0">
                <a:latin typeface="Courier"/>
                <a:cs typeface="Courier"/>
              </a:rPr>
              <a:t> + 1900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return(</a:t>
            </a:r>
            <a:r>
              <a:rPr lang="en-US" sz="1600" dirty="0" err="1" smtClean="0">
                <a:latin typeface="Courier"/>
                <a:cs typeface="Courier"/>
              </a:rPr>
              <a:t>buoydata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8404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format_buoy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6700" dirty="0" smtClean="0"/>
              <a:t>You’ve done this</a:t>
            </a:r>
            <a:r>
              <a:rPr lang="is-IS" sz="6700" dirty="0" smtClean="0"/>
              <a:t>…</a:t>
            </a:r>
          </a:p>
          <a:p>
            <a:pPr marL="0" indent="0">
              <a:buNone/>
            </a:pPr>
            <a:endParaRPr lang="is-IS" dirty="0"/>
          </a:p>
          <a:p>
            <a:endParaRPr lang="is-IS" sz="3400" dirty="0" smtClean="0"/>
          </a:p>
          <a:p>
            <a:pPr marL="0" indent="0">
              <a:buNone/>
            </a:pPr>
            <a:r>
              <a:rPr lang="en-US" sz="3400" dirty="0" err="1" smtClean="0">
                <a:latin typeface="Courier"/>
                <a:cs typeface="Courier"/>
              </a:rPr>
              <a:t>format_buoy</a:t>
            </a:r>
            <a:r>
              <a:rPr lang="en-US" sz="3400" dirty="0" smtClean="0">
                <a:latin typeface="Courier"/>
                <a:cs typeface="Courier"/>
              </a:rPr>
              <a:t> &lt;- function(</a:t>
            </a:r>
            <a:r>
              <a:rPr lang="en-US" sz="3400" dirty="0" err="1" smtClean="0">
                <a:latin typeface="Courier"/>
                <a:cs typeface="Courier"/>
              </a:rPr>
              <a:t>buoydata</a:t>
            </a:r>
            <a:r>
              <a:rPr lang="en-US" sz="3400" dirty="0" smtClean="0"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</a:t>
            </a:r>
            <a:r>
              <a:rPr lang="en-US" sz="3400" dirty="0" err="1" smtClean="0">
                <a:latin typeface="Courier"/>
                <a:cs typeface="Courier"/>
              </a:rPr>
              <a:t>buoydata</a:t>
            </a:r>
            <a:r>
              <a:rPr lang="en-US" sz="3400" dirty="0" smtClean="0">
                <a:latin typeface="Courier"/>
                <a:cs typeface="Courier"/>
              </a:rPr>
              <a:t> &lt;- </a:t>
            </a:r>
            <a:r>
              <a:rPr lang="en-US" sz="3400" dirty="0" err="1" smtClean="0">
                <a:latin typeface="Courier"/>
                <a:cs typeface="Courier"/>
              </a:rPr>
              <a:t>buoydata</a:t>
            </a:r>
            <a:r>
              <a:rPr lang="en-US" sz="3400" dirty="0" smtClean="0">
                <a:latin typeface="Courier"/>
                <a:cs typeface="Courier"/>
              </a:rPr>
              <a:t> %&gt;%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select(YY, MM, DD, WVHT, WTMP) %&gt;%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rename(Year = YY,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     Month = MM,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     Day = DD,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     </a:t>
            </a:r>
            <a:r>
              <a:rPr lang="en-US" sz="3400" dirty="0" err="1" smtClean="0">
                <a:latin typeface="Courier"/>
                <a:cs typeface="Courier"/>
              </a:rPr>
              <a:t>Wave_Height</a:t>
            </a:r>
            <a:r>
              <a:rPr lang="en-US" sz="3400" dirty="0" smtClean="0">
                <a:latin typeface="Courier"/>
                <a:cs typeface="Courier"/>
              </a:rPr>
              <a:t> = WVHT,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     </a:t>
            </a:r>
            <a:r>
              <a:rPr lang="en-US" sz="3400" dirty="0" err="1" smtClean="0">
                <a:latin typeface="Courier"/>
                <a:cs typeface="Courier"/>
              </a:rPr>
              <a:t>Temperature_c</a:t>
            </a:r>
            <a:r>
              <a:rPr lang="en-US" sz="3400" dirty="0" smtClean="0">
                <a:latin typeface="Courier"/>
                <a:cs typeface="Courier"/>
              </a:rPr>
              <a:t> = WTMP) %&gt;%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</a:t>
            </a:r>
            <a:r>
              <a:rPr lang="en-US" sz="3400" dirty="0" err="1" smtClean="0">
                <a:latin typeface="Courier"/>
                <a:cs typeface="Courier"/>
              </a:rPr>
              <a:t>group_by</a:t>
            </a:r>
            <a:r>
              <a:rPr lang="en-US" sz="3400" dirty="0" smtClean="0">
                <a:latin typeface="Courier"/>
                <a:cs typeface="Courier"/>
              </a:rPr>
              <a:t>(Year, Month, Day) %&gt;%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</a:t>
            </a:r>
            <a:r>
              <a:rPr lang="en-US" sz="3400" dirty="0" err="1" smtClean="0">
                <a:latin typeface="Courier"/>
                <a:cs typeface="Courier"/>
              </a:rPr>
              <a:t>summarise</a:t>
            </a:r>
            <a:r>
              <a:rPr lang="en-US" sz="3400" dirty="0" smtClean="0">
                <a:latin typeface="Courier"/>
                <a:cs typeface="Courier"/>
              </a:rPr>
              <a:t>(</a:t>
            </a:r>
            <a:r>
              <a:rPr lang="en-US" sz="3400" dirty="0" err="1" smtClean="0">
                <a:latin typeface="Courier"/>
                <a:cs typeface="Courier"/>
              </a:rPr>
              <a:t>Wave_Height</a:t>
            </a:r>
            <a:r>
              <a:rPr lang="en-US" sz="3400" dirty="0" smtClean="0">
                <a:latin typeface="Courier"/>
                <a:cs typeface="Courier"/>
              </a:rPr>
              <a:t> = mean(</a:t>
            </a:r>
            <a:r>
              <a:rPr lang="en-US" sz="3400" dirty="0" err="1" smtClean="0">
                <a:latin typeface="Courier"/>
                <a:cs typeface="Courier"/>
              </a:rPr>
              <a:t>Wave_Height</a:t>
            </a:r>
            <a:r>
              <a:rPr lang="en-US" sz="3400" dirty="0" smtClean="0">
                <a:latin typeface="Courier"/>
                <a:cs typeface="Courier"/>
              </a:rPr>
              <a:t>, </a:t>
            </a:r>
            <a:r>
              <a:rPr lang="en-US" sz="3400" dirty="0" err="1" smtClean="0">
                <a:latin typeface="Courier"/>
                <a:cs typeface="Courier"/>
              </a:rPr>
              <a:t>na.rm</a:t>
            </a:r>
            <a:r>
              <a:rPr lang="en-US" sz="3400" dirty="0" smtClean="0">
                <a:latin typeface="Courier"/>
                <a:cs typeface="Courier"/>
              </a:rPr>
              <a:t>=T),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        </a:t>
            </a:r>
            <a:r>
              <a:rPr lang="en-US" sz="3400" dirty="0" err="1" smtClean="0">
                <a:latin typeface="Courier"/>
                <a:cs typeface="Courier"/>
              </a:rPr>
              <a:t>Temperature_c</a:t>
            </a:r>
            <a:r>
              <a:rPr lang="en-US" sz="3400" dirty="0" smtClean="0">
                <a:latin typeface="Courier"/>
                <a:cs typeface="Courier"/>
              </a:rPr>
              <a:t> = mean(</a:t>
            </a:r>
            <a:r>
              <a:rPr lang="en-US" sz="3400" dirty="0" err="1" smtClean="0">
                <a:latin typeface="Courier"/>
                <a:cs typeface="Courier"/>
              </a:rPr>
              <a:t>Temperature_c</a:t>
            </a:r>
            <a:r>
              <a:rPr lang="en-US" sz="3400" dirty="0" smtClean="0">
                <a:latin typeface="Courier"/>
                <a:cs typeface="Courier"/>
              </a:rPr>
              <a:t>, </a:t>
            </a:r>
            <a:r>
              <a:rPr lang="en-US" sz="3400" dirty="0" err="1" smtClean="0">
                <a:latin typeface="Courier"/>
                <a:cs typeface="Courier"/>
              </a:rPr>
              <a:t>na.rm</a:t>
            </a:r>
            <a:r>
              <a:rPr lang="en-US" sz="3400" dirty="0" smtClean="0">
                <a:latin typeface="Courier"/>
                <a:cs typeface="Courier"/>
              </a:rPr>
              <a:t>=T)) %&gt;%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  ungroup()</a:t>
            </a:r>
          </a:p>
          <a:p>
            <a:pPr marL="0" indent="0">
              <a:buNone/>
            </a:pPr>
            <a:endParaRPr lang="en-US" sz="3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  return(</a:t>
            </a:r>
            <a:r>
              <a:rPr lang="en-US" sz="3400" dirty="0" err="1" smtClean="0">
                <a:latin typeface="Courier"/>
                <a:cs typeface="Courier"/>
              </a:rPr>
              <a:t>buoydata</a:t>
            </a:r>
            <a:r>
              <a:rPr lang="en-US" sz="34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3400" dirty="0" smtClean="0">
                <a:latin typeface="Courier"/>
                <a:cs typeface="Courier"/>
              </a:rPr>
              <a:t>}</a:t>
            </a:r>
            <a:endParaRPr lang="en-US" sz="3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05965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Wrapper Function!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make_buoy_data</a:t>
            </a:r>
            <a:r>
              <a:rPr lang="en-US" sz="2800" dirty="0" smtClean="0">
                <a:latin typeface="Courier"/>
                <a:cs typeface="Courier"/>
              </a:rPr>
              <a:t> &lt;- function(</a:t>
            </a:r>
            <a:r>
              <a:rPr lang="en-US" sz="2800" dirty="0" err="1" smtClean="0">
                <a:latin typeface="Courier"/>
                <a:cs typeface="Courier"/>
              </a:rPr>
              <a:t>a_year</a:t>
            </a:r>
            <a:r>
              <a:rPr lang="en-US" sz="2800" dirty="0" smtClean="0">
                <a:latin typeface="Courier"/>
                <a:cs typeface="Courier"/>
              </a:rPr>
              <a:t>){</a:t>
            </a: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Read in a file based on year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&lt;- </a:t>
            </a:r>
            <a:r>
              <a:rPr lang="en-US" sz="2400" dirty="0" err="1" smtClean="0">
                <a:latin typeface="Courier"/>
                <a:cs typeface="Courier"/>
              </a:rPr>
              <a:t>read_buoy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a_year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Standardize file format </a:t>
            </a: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for between year differences</a:t>
            </a:r>
          </a:p>
          <a:p>
            <a:pPr marL="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&lt;- </a:t>
            </a:r>
            <a:r>
              <a:rPr lang="en-US" sz="2400" dirty="0" err="1" smtClean="0">
                <a:latin typeface="Courier"/>
                <a:cs typeface="Courier"/>
              </a:rPr>
              <a:t>standardize_buoy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)</a:t>
            </a:r>
          </a:p>
          <a:p>
            <a:pPr>
              <a:buFont typeface="Lucida Grande"/>
              <a:buChar char="#"/>
            </a:pPr>
            <a:endParaRPr lang="en-US" sz="28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Take that data frame and format it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&lt;- </a:t>
            </a:r>
            <a:r>
              <a:rPr lang="en-US" sz="2400" dirty="0" err="1" smtClean="0">
                <a:latin typeface="Courier"/>
                <a:cs typeface="Courier"/>
              </a:rPr>
              <a:t>format</a:t>
            </a:r>
            <a:r>
              <a:rPr lang="en-US" sz="2400" dirty="0" err="1" smtClean="0">
                <a:latin typeface="Courier"/>
                <a:cs typeface="Courier"/>
              </a:rPr>
              <a:t>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)</a:t>
            </a:r>
          </a:p>
          <a:p>
            <a:pPr lvl="1">
              <a:buFont typeface="Lucida Grande"/>
              <a:buChar char="#"/>
            </a:pPr>
            <a:endParaRPr lang="en-US" sz="2400" dirty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Return formatted data frame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return(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986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now I have a set of functions</a:t>
            </a:r>
          </a:p>
          <a:p>
            <a:endParaRPr lang="en-US" dirty="0"/>
          </a:p>
          <a:p>
            <a:r>
              <a:rPr lang="en-US" dirty="0" smtClean="0"/>
              <a:t>But I have a LOT of years!</a:t>
            </a:r>
          </a:p>
          <a:p>
            <a:endParaRPr lang="en-US" dirty="0"/>
          </a:p>
          <a:p>
            <a:r>
              <a:rPr lang="en-US" dirty="0" smtClean="0"/>
              <a:t>What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97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1:100){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9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a_vec</a:t>
            </a:r>
            <a:r>
              <a:rPr lang="en-US" dirty="0" smtClean="0"/>
              <a:t> &lt;- 201:500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1:100){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a_vec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a_vec</a:t>
            </a:r>
            <a:r>
              <a:rPr lang="en-US" dirty="0" smtClean="0"/>
              <a:t> &lt;- </a:t>
            </a:r>
            <a:r>
              <a:rPr lang="en-US" dirty="0" err="1" smtClean="0"/>
              <a:t>rnorm</a:t>
            </a:r>
            <a:r>
              <a:rPr lang="en-US" dirty="0" smtClean="0"/>
              <a:t>(100)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1:100){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a_vec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3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9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a_vec</a:t>
            </a:r>
            <a:r>
              <a:rPr lang="en-US" dirty="0" smtClean="0"/>
              <a:t> &lt;- 201:500</a:t>
            </a:r>
          </a:p>
          <a:p>
            <a:pPr marL="0" indent="0">
              <a:buNone/>
            </a:pPr>
            <a:r>
              <a:rPr lang="en-US" dirty="0" err="1" smtClean="0"/>
              <a:t>i_vec</a:t>
            </a:r>
            <a:r>
              <a:rPr lang="en-US" dirty="0" smtClean="0"/>
              <a:t> &lt;- </a:t>
            </a:r>
            <a:r>
              <a:rPr lang="en-US" dirty="0" smtClean="0"/>
              <a:t>round(</a:t>
            </a:r>
            <a:r>
              <a:rPr lang="en-US" dirty="0" err="1" smtClean="0"/>
              <a:t>runif</a:t>
            </a:r>
            <a:r>
              <a:rPr lang="en-US" dirty="0" smtClean="0"/>
              <a:t>(50, min = 1, max = 300))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i_vec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a_vec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0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fib_vec</a:t>
            </a:r>
            <a:r>
              <a:rPr lang="en-US" dirty="0" smtClean="0"/>
              <a:t> &lt;- c(1,1)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 in 3:20){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fib_vec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&lt;- </a:t>
            </a:r>
            <a:r>
              <a:rPr lang="en-US" dirty="0" err="1" smtClean="0"/>
              <a:t>fib_vec</a:t>
            </a:r>
            <a:r>
              <a:rPr lang="en-US" dirty="0" smtClean="0"/>
              <a:t>[i-1] + </a:t>
            </a:r>
            <a:r>
              <a:rPr lang="en-US" dirty="0" err="1" smtClean="0"/>
              <a:t>fib_vec</a:t>
            </a:r>
            <a:r>
              <a:rPr lang="en-US" dirty="0" smtClean="0"/>
              <a:t>[i-2]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fib_vec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4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loops let us iterate</a:t>
            </a:r>
          </a:p>
          <a:p>
            <a:endParaRPr lang="en-US" dirty="0"/>
          </a:p>
          <a:p>
            <a:r>
              <a:rPr lang="en-US" dirty="0" smtClean="0"/>
              <a:t>We have flexibility in values we use by creating a vector to iterate 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93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 wrote two functions</a:t>
            </a:r>
          </a:p>
          <a:p>
            <a:pPr lvl="1"/>
            <a:r>
              <a:rPr lang="en-US" sz="2000" dirty="0" err="1" smtClean="0">
                <a:latin typeface="Courier"/>
                <a:cs typeface="Courier"/>
              </a:rPr>
              <a:t>read_buoy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000" dirty="0" err="1" smtClean="0">
                <a:latin typeface="Courier"/>
                <a:cs typeface="Courier"/>
              </a:rPr>
              <a:t>format_buoy</a:t>
            </a:r>
            <a:r>
              <a:rPr lang="en-US" sz="2000" dirty="0" smtClean="0">
                <a:latin typeface="Courier"/>
                <a:cs typeface="Courier"/>
              </a:rPr>
              <a:t>()</a:t>
            </a:r>
          </a:p>
          <a:p>
            <a:pPr marL="457200" lvl="1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Courier"/>
                <a:cs typeface="Courier"/>
              </a:rPr>
              <a:t>buoy_1986 &lt;- </a:t>
            </a:r>
            <a:r>
              <a:rPr lang="en-US" sz="2400" dirty="0" err="1" smtClean="0">
                <a:latin typeface="Courier"/>
                <a:cs typeface="Courier"/>
              </a:rPr>
              <a:t>format_buoy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read_buoy</a:t>
            </a:r>
            <a:r>
              <a:rPr lang="en-US" sz="2400" dirty="0" smtClean="0">
                <a:latin typeface="Courier"/>
                <a:cs typeface="Courier"/>
              </a:rPr>
              <a:t>(1986))</a:t>
            </a:r>
          </a:p>
          <a:p>
            <a:endParaRPr lang="en-US" dirty="0" smtClean="0"/>
          </a:p>
          <a:p>
            <a:r>
              <a:rPr lang="en-US" dirty="0" smtClean="0"/>
              <a:t>This is the beginning of </a:t>
            </a:r>
            <a:r>
              <a:rPr lang="en-US" i="1" dirty="0" smtClean="0"/>
              <a:t>MODULAR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24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 and Creating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basic data frame from the first file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a loop to iterate over all other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file, read it in and </a:t>
            </a:r>
            <a:r>
              <a:rPr lang="en-US" dirty="0" err="1" smtClean="0"/>
              <a:t>rbind</a:t>
            </a:r>
            <a:r>
              <a:rPr lang="en-US" dirty="0" smtClean="0"/>
              <a:t> it to the growing data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my_data</a:t>
            </a:r>
            <a:r>
              <a:rPr lang="en-US" sz="2800" dirty="0" smtClean="0">
                <a:latin typeface="Courier"/>
                <a:cs typeface="Courier"/>
              </a:rPr>
              <a:t> &lt;- </a:t>
            </a:r>
            <a:r>
              <a:rPr lang="en-US" sz="2800" dirty="0" err="1" smtClean="0">
                <a:latin typeface="Courier"/>
                <a:cs typeface="Courier"/>
              </a:rPr>
              <a:t>read.csv</a:t>
            </a:r>
            <a:r>
              <a:rPr lang="en-US" sz="2800" dirty="0" smtClean="0">
                <a:latin typeface="Courier"/>
                <a:cs typeface="Courier"/>
              </a:rPr>
              <a:t>(“100.csv”)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for(</a:t>
            </a:r>
            <a:r>
              <a:rPr lang="en-US" sz="2800" dirty="0" err="1" smtClean="0">
                <a:latin typeface="Courier"/>
                <a:cs typeface="Courier"/>
              </a:rPr>
              <a:t>a_num</a:t>
            </a:r>
            <a:r>
              <a:rPr lang="en-US" sz="2800" dirty="0" smtClean="0">
                <a:latin typeface="Courier"/>
                <a:cs typeface="Courier"/>
              </a:rPr>
              <a:t> in 101:200){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	</a:t>
            </a:r>
            <a:r>
              <a:rPr lang="en-US" sz="2800" dirty="0" err="1" smtClean="0">
                <a:latin typeface="Courier"/>
                <a:cs typeface="Courier"/>
              </a:rPr>
              <a:t>my_data</a:t>
            </a:r>
            <a:r>
              <a:rPr lang="en-US" sz="2800" dirty="0" smtClean="0">
                <a:latin typeface="Courier"/>
                <a:cs typeface="Courier"/>
              </a:rPr>
              <a:t> &lt;- </a:t>
            </a:r>
            <a:r>
              <a:rPr lang="en-US" sz="2800" dirty="0" err="1" smtClean="0">
                <a:latin typeface="Courier"/>
                <a:cs typeface="Courier"/>
              </a:rPr>
              <a:t>rbind</a:t>
            </a:r>
            <a:r>
              <a:rPr lang="en-US" sz="2800" dirty="0" smtClean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my_data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		</a:t>
            </a:r>
            <a:r>
              <a:rPr lang="en-US" sz="2800" dirty="0" err="1" smtClean="0">
                <a:latin typeface="Courier"/>
                <a:cs typeface="Courier"/>
              </a:rPr>
              <a:t>read.csv</a:t>
            </a:r>
            <a:r>
              <a:rPr lang="en-US" sz="2800" dirty="0" smtClean="0">
                <a:latin typeface="Courier"/>
                <a:cs typeface="Courier"/>
              </a:rPr>
              <a:t>(paste0(</a:t>
            </a:r>
            <a:r>
              <a:rPr lang="en-US" sz="2800" dirty="0" err="1" smtClean="0">
                <a:latin typeface="Courier"/>
                <a:cs typeface="Courier"/>
              </a:rPr>
              <a:t>a_num</a:t>
            </a:r>
            <a:r>
              <a:rPr lang="en-US" sz="2800" dirty="0" smtClean="0">
                <a:latin typeface="Courier"/>
                <a:cs typeface="Courier"/>
              </a:rPr>
              <a:t>, “.</a:t>
            </a:r>
            <a:r>
              <a:rPr lang="en-US" sz="2800" dirty="0" err="1" smtClean="0">
                <a:latin typeface="Courier"/>
                <a:cs typeface="Courier"/>
              </a:rPr>
              <a:t>csv</a:t>
            </a:r>
            <a:r>
              <a:rPr lang="en-US" sz="2800" dirty="0" smtClean="0">
                <a:latin typeface="Courier"/>
                <a:cs typeface="Courier"/>
              </a:rPr>
              <a:t>”))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8292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2505"/>
            <a:ext cx="8229600" cy="1143000"/>
          </a:xfrm>
        </p:spPr>
        <p:txBody>
          <a:bodyPr/>
          <a:lstStyle/>
          <a:p>
            <a:r>
              <a:rPr lang="en-US" dirty="0" smtClean="0"/>
              <a:t>Try it with the buoy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9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buoys &lt;- </a:t>
            </a:r>
            <a:r>
              <a:rPr lang="en-US" dirty="0" err="1" smtClean="0">
                <a:latin typeface="Courier"/>
                <a:cs typeface="Courier"/>
              </a:rPr>
              <a:t>make_buoy_data</a:t>
            </a:r>
            <a:r>
              <a:rPr lang="en-US" dirty="0" smtClean="0">
                <a:latin typeface="Courier"/>
                <a:cs typeface="Courier"/>
              </a:rPr>
              <a:t>(1986)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for(</a:t>
            </a:r>
            <a:r>
              <a:rPr lang="en-US" dirty="0" err="1" smtClean="0">
                <a:latin typeface="Courier"/>
                <a:cs typeface="Courier"/>
              </a:rPr>
              <a:t>one_year</a:t>
            </a:r>
            <a:r>
              <a:rPr lang="en-US" dirty="0" smtClean="0">
                <a:latin typeface="Courier"/>
                <a:cs typeface="Courier"/>
              </a:rPr>
              <a:t> in 1987:2013){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	buoys &lt;- </a:t>
            </a:r>
            <a:r>
              <a:rPr lang="en-US" dirty="0" err="1" smtClean="0">
                <a:latin typeface="Courier"/>
                <a:cs typeface="Courier"/>
              </a:rPr>
              <a:t>rbind</a:t>
            </a:r>
            <a:r>
              <a:rPr lang="en-US" dirty="0" smtClean="0">
                <a:latin typeface="Courier"/>
                <a:cs typeface="Courier"/>
              </a:rPr>
              <a:t>(buoys, 	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</a:t>
            </a:r>
            <a:r>
              <a:rPr lang="en-US" dirty="0" err="1" smtClean="0">
                <a:latin typeface="Courier"/>
                <a:cs typeface="Courier"/>
              </a:rPr>
              <a:t>make_buoy_data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one_year</a:t>
            </a:r>
            <a:r>
              <a:rPr lang="en-US" dirty="0" smtClean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33449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53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Now plot change over time!</a:t>
            </a:r>
            <a:endParaRPr lang="en-US" dirty="0"/>
          </a:p>
        </p:txBody>
      </p:sp>
      <p:pic>
        <p:nvPicPr>
          <p:cNvPr id="3" name="Picture 2" descr="Screen Shot 2016-03-24 at 10.46.46 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2" y="1638529"/>
            <a:ext cx="7357995" cy="505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write in Modules?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5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function should do one thing, and do it well</a:t>
            </a:r>
          </a:p>
          <a:p>
            <a:pPr lvl="1"/>
            <a:r>
              <a:rPr lang="en-US" dirty="0" smtClean="0"/>
              <a:t>Easier to debug</a:t>
            </a:r>
          </a:p>
          <a:p>
            <a:endParaRPr lang="en-US" dirty="0"/>
          </a:p>
          <a:p>
            <a:r>
              <a:rPr lang="en-US" dirty="0" smtClean="0"/>
              <a:t>Modular code means that individual functions can be used in many places</a:t>
            </a:r>
          </a:p>
          <a:p>
            <a:pPr lvl="1"/>
            <a:r>
              <a:rPr lang="en-US" dirty="0" smtClean="0"/>
              <a:t>Flexible</a:t>
            </a:r>
          </a:p>
          <a:p>
            <a:endParaRPr lang="en-US" dirty="0"/>
          </a:p>
          <a:p>
            <a:r>
              <a:rPr lang="en-US" dirty="0" smtClean="0"/>
              <a:t>Modular code allows you to organize your thought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8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 Before You Code: Modularity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Ask yourself, what do I want to do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Start at the highest level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This is your ‘wrapper function’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Then break it down into sub-functions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Through Your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Lucida Grande"/>
              <a:buChar char="#"/>
            </a:pPr>
            <a:r>
              <a:rPr lang="en-US" sz="2800" dirty="0" smtClean="0">
                <a:latin typeface="Courier"/>
                <a:cs typeface="Courier"/>
              </a:rPr>
              <a:t>Read in a file based on year</a:t>
            </a:r>
          </a:p>
          <a:p>
            <a:pPr>
              <a:buFont typeface="Lucida Grande"/>
              <a:buChar char="#"/>
            </a:pPr>
            <a:endParaRPr lang="en-US" sz="2800" dirty="0" smtClean="0">
              <a:latin typeface="Courier"/>
              <a:cs typeface="Courier"/>
            </a:endParaRPr>
          </a:p>
          <a:p>
            <a:pPr>
              <a:buFont typeface="Lucida Grande"/>
              <a:buChar char="#"/>
            </a:pPr>
            <a:r>
              <a:rPr lang="en-US" sz="2800" dirty="0" smtClean="0">
                <a:latin typeface="Courier"/>
                <a:cs typeface="Courier"/>
              </a:rPr>
              <a:t>Standardize file format </a:t>
            </a:r>
          </a:p>
          <a:p>
            <a:pPr>
              <a:buFont typeface="Lucida Grande"/>
              <a:buChar char="#"/>
            </a:pPr>
            <a:r>
              <a:rPr lang="en-US" sz="2800" dirty="0" smtClean="0">
                <a:latin typeface="Courier"/>
                <a:cs typeface="Courier"/>
              </a:rPr>
              <a:t>for between year differences</a:t>
            </a:r>
          </a:p>
          <a:p>
            <a:pPr>
              <a:buFont typeface="Lucida Grande"/>
              <a:buChar char="#"/>
            </a:pPr>
            <a:endParaRPr lang="en-US" sz="2800" dirty="0" smtClean="0">
              <a:latin typeface="Courier"/>
              <a:cs typeface="Courier"/>
            </a:endParaRPr>
          </a:p>
          <a:p>
            <a:pPr>
              <a:buFont typeface="Lucida Grande"/>
              <a:buChar char="#"/>
            </a:pPr>
            <a:r>
              <a:rPr lang="en-US" sz="2800" dirty="0" smtClean="0">
                <a:latin typeface="Courier"/>
                <a:cs typeface="Courier"/>
              </a:rPr>
              <a:t>Take that data frame and format it</a:t>
            </a:r>
          </a:p>
          <a:p>
            <a:pPr>
              <a:buFont typeface="Lucida Grande"/>
              <a:buChar char="#"/>
            </a:pPr>
            <a:endParaRPr lang="en-US" sz="2800" dirty="0">
              <a:latin typeface="Courier"/>
              <a:cs typeface="Courier"/>
            </a:endParaRPr>
          </a:p>
          <a:p>
            <a:pPr marL="342900" lvl="1" indent="-342900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Return formatted data frame</a:t>
            </a:r>
          </a:p>
        </p:txBody>
      </p:sp>
    </p:spTree>
    <p:extLst>
      <p:ext uri="{BB962C8B-B14F-4D97-AF65-F5344CB8AC3E}">
        <p14:creationId xmlns:p14="http://schemas.microsoft.com/office/powerpoint/2010/main" val="334733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 Your Plan Into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make_buoy_data</a:t>
            </a:r>
            <a:r>
              <a:rPr lang="en-US" sz="2800" dirty="0" smtClean="0">
                <a:latin typeface="Courier"/>
                <a:cs typeface="Courier"/>
              </a:rPr>
              <a:t> &lt;- function(</a:t>
            </a:r>
            <a:r>
              <a:rPr lang="en-US" sz="2800" dirty="0" err="1" smtClean="0">
                <a:latin typeface="Courier"/>
                <a:cs typeface="Courier"/>
              </a:rPr>
              <a:t>a_year</a:t>
            </a:r>
            <a:r>
              <a:rPr lang="en-US" sz="2800" dirty="0" smtClean="0">
                <a:latin typeface="Courier"/>
                <a:cs typeface="Courier"/>
              </a:rPr>
              <a:t>){</a:t>
            </a: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Read in a file based on year</a:t>
            </a:r>
          </a:p>
          <a:p>
            <a:pPr>
              <a:buFont typeface="Lucida Grande"/>
              <a:buChar char="#"/>
            </a:pPr>
            <a:endParaRPr lang="en-US" sz="28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Standardize file format </a:t>
            </a: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for between year differences</a:t>
            </a:r>
          </a:p>
          <a:p>
            <a:pPr>
              <a:buFont typeface="Lucida Grande"/>
              <a:buChar char="#"/>
            </a:pPr>
            <a:endParaRPr lang="en-US" sz="28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Take that data frame and format it</a:t>
            </a:r>
          </a:p>
          <a:p>
            <a:pPr lvl="1">
              <a:buFont typeface="Lucida Grande"/>
              <a:buChar char="#"/>
            </a:pPr>
            <a:endParaRPr lang="en-US" sz="2400" dirty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Return formatted data frame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return(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8312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Functions for Each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75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urier"/>
                <a:cs typeface="Courier"/>
              </a:rPr>
              <a:t>make_buoy_data</a:t>
            </a:r>
            <a:r>
              <a:rPr lang="en-US" sz="2800" dirty="0" smtClean="0">
                <a:latin typeface="Courier"/>
                <a:cs typeface="Courier"/>
              </a:rPr>
              <a:t> &lt;- function(</a:t>
            </a:r>
            <a:r>
              <a:rPr lang="en-US" sz="2800" dirty="0" err="1" smtClean="0">
                <a:latin typeface="Courier"/>
                <a:cs typeface="Courier"/>
              </a:rPr>
              <a:t>a_year</a:t>
            </a:r>
            <a:r>
              <a:rPr lang="en-US" sz="2800" dirty="0" smtClean="0">
                <a:latin typeface="Courier"/>
                <a:cs typeface="Courier"/>
              </a:rPr>
              <a:t>){</a:t>
            </a: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Read in a file based on year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&lt;- </a:t>
            </a:r>
            <a:r>
              <a:rPr lang="en-US" sz="2400" dirty="0" err="1" smtClean="0">
                <a:latin typeface="Courier"/>
                <a:cs typeface="Courier"/>
              </a:rPr>
              <a:t>read_buoy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a_year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  <a:p>
            <a:pPr marL="457200" lvl="1" indent="0">
              <a:buNone/>
            </a:pPr>
            <a:endParaRPr lang="en-US" sz="24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Standardize file format </a:t>
            </a: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for between year differences</a:t>
            </a:r>
          </a:p>
          <a:p>
            <a:pPr marL="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&lt;- </a:t>
            </a:r>
            <a:r>
              <a:rPr lang="en-US" sz="2400" dirty="0" err="1" smtClean="0">
                <a:latin typeface="Courier"/>
                <a:cs typeface="Courier"/>
              </a:rPr>
              <a:t>standardize_buoy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)</a:t>
            </a:r>
          </a:p>
          <a:p>
            <a:pPr>
              <a:buFont typeface="Lucida Grande"/>
              <a:buChar char="#"/>
            </a:pPr>
            <a:endParaRPr lang="en-US" sz="2800" dirty="0" smtClean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Take that data frame and format it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&lt;- </a:t>
            </a:r>
            <a:r>
              <a:rPr lang="en-US" sz="2400" dirty="0" err="1" smtClean="0">
                <a:latin typeface="Courier"/>
                <a:cs typeface="Courier"/>
              </a:rPr>
              <a:t>format</a:t>
            </a:r>
            <a:r>
              <a:rPr lang="en-US" sz="2400" dirty="0" err="1" smtClean="0">
                <a:latin typeface="Courier"/>
                <a:cs typeface="Courier"/>
              </a:rPr>
              <a:t>_buoy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 )</a:t>
            </a:r>
          </a:p>
          <a:p>
            <a:pPr lvl="1">
              <a:buFont typeface="Lucida Grande"/>
              <a:buChar char="#"/>
            </a:pPr>
            <a:endParaRPr lang="en-US" sz="2400" dirty="0">
              <a:latin typeface="Courier"/>
              <a:cs typeface="Courier"/>
            </a:endParaRPr>
          </a:p>
          <a:p>
            <a:pPr lvl="1">
              <a:buFont typeface="Lucida Grande"/>
              <a:buChar char="#"/>
            </a:pPr>
            <a:r>
              <a:rPr lang="en-US" sz="2400" dirty="0" smtClean="0">
                <a:latin typeface="Courier"/>
                <a:cs typeface="Courier"/>
              </a:rPr>
              <a:t>Return formatted data frame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"/>
                <a:cs typeface="Courier"/>
              </a:rPr>
              <a:t>return(</a:t>
            </a:r>
            <a:r>
              <a:rPr lang="en-US" sz="2400" dirty="0" err="1" smtClean="0">
                <a:latin typeface="Courier"/>
                <a:cs typeface="Courier"/>
              </a:rPr>
              <a:t>buoy_data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smtClean="0">
                <a:latin typeface="Courier"/>
                <a:cs typeface="Courier"/>
              </a:rPr>
              <a:t>}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5079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read_buoy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79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read_buoy</a:t>
            </a:r>
            <a:r>
              <a:rPr lang="en-US" dirty="0" smtClean="0">
                <a:latin typeface="Courier"/>
                <a:cs typeface="Courier"/>
              </a:rPr>
              <a:t> &lt;- function(</a:t>
            </a:r>
            <a:r>
              <a:rPr lang="en-US" dirty="0" err="1" smtClean="0">
                <a:latin typeface="Courier"/>
                <a:cs typeface="Courier"/>
              </a:rPr>
              <a:t>a_year</a:t>
            </a:r>
            <a:r>
              <a:rPr lang="en-US" dirty="0" smtClean="0"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#make a filename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filename &lt;- paste0("./</a:t>
            </a:r>
            <a:r>
              <a:rPr lang="en-US" dirty="0" err="1" smtClean="0">
                <a:latin typeface="Courier"/>
                <a:cs typeface="Courier"/>
              </a:rPr>
              <a:t>buoydata</a:t>
            </a:r>
            <a:r>
              <a:rPr lang="en-US" dirty="0" smtClean="0">
                <a:latin typeface="Courier"/>
                <a:cs typeface="Courier"/>
              </a:rPr>
              <a:t>/44013_",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	 </a:t>
            </a:r>
            <a:r>
              <a:rPr lang="en-US" dirty="0" err="1" smtClean="0">
                <a:latin typeface="Courier"/>
                <a:cs typeface="Courier"/>
              </a:rPr>
              <a:t>a_year</a:t>
            </a:r>
            <a:r>
              <a:rPr lang="en-US" dirty="0" smtClean="0">
                <a:latin typeface="Courier"/>
                <a:cs typeface="Courier"/>
              </a:rPr>
              <a:t>, ".</a:t>
            </a:r>
            <a:r>
              <a:rPr lang="en-US" dirty="0" err="1" smtClean="0">
                <a:latin typeface="Courier"/>
                <a:cs typeface="Courier"/>
              </a:rPr>
              <a:t>csv</a:t>
            </a:r>
            <a:r>
              <a:rPr lang="en-US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#read in the file with that name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a_buoy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read.csv</a:t>
            </a:r>
            <a:r>
              <a:rPr lang="en-US" dirty="0" smtClean="0">
                <a:latin typeface="Courier"/>
                <a:cs typeface="Courier"/>
              </a:rPr>
              <a:t>(filename,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</a:t>
            </a:r>
            <a:r>
              <a:rPr lang="en-US" dirty="0" err="1" smtClean="0">
                <a:latin typeface="Courier"/>
                <a:cs typeface="Courier"/>
              </a:rPr>
              <a:t>na.strings</a:t>
            </a:r>
            <a:r>
              <a:rPr lang="en-US" dirty="0" smtClean="0">
                <a:latin typeface="Courier"/>
                <a:cs typeface="Courier"/>
              </a:rPr>
              <a:t> = c("99", "999"))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#return the resulting data frame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return(</a:t>
            </a:r>
            <a:r>
              <a:rPr lang="en-US" dirty="0" err="1" smtClean="0">
                <a:latin typeface="Courier"/>
                <a:cs typeface="Courier"/>
              </a:rPr>
              <a:t>a_buoy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0450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standardize_buoy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year &lt; 1999</a:t>
            </a:r>
          </a:p>
          <a:p>
            <a:pPr lvl="1"/>
            <a:r>
              <a:rPr lang="en-US" dirty="0" smtClean="0"/>
              <a:t>Column name changes from YYYY or X.YY to YY</a:t>
            </a:r>
          </a:p>
          <a:p>
            <a:pPr lvl="1"/>
            <a:r>
              <a:rPr lang="en-US" dirty="0" smtClean="0"/>
              <a:t>need to add 1900 to year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year &gt; 2005, we need to eliminate row 2, and make sure our columns of interest are numeric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894</Words>
  <Application>Microsoft Macintosh PowerPoint</Application>
  <PresentationFormat>On-screen Show (4:3)</PresentationFormat>
  <Paragraphs>213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Modular Iterative Code</vt:lpstr>
      <vt:lpstr>Modularity</vt:lpstr>
      <vt:lpstr>Why write in Modules?</vt:lpstr>
      <vt:lpstr>Think Before You Code: Modularity Edition</vt:lpstr>
      <vt:lpstr>Think Through Your Plan</vt:lpstr>
      <vt:lpstr>Turn Your Plan Into a Function</vt:lpstr>
      <vt:lpstr>Write Functions for Each Step</vt:lpstr>
      <vt:lpstr>read_buoy</vt:lpstr>
      <vt:lpstr>standardize_buoy</vt:lpstr>
      <vt:lpstr>PowerPoint Presentation</vt:lpstr>
      <vt:lpstr>format_buoy</vt:lpstr>
      <vt:lpstr>Your Wrapper Function!</vt:lpstr>
      <vt:lpstr>Putting it All together</vt:lpstr>
      <vt:lpstr>The for loop</vt:lpstr>
      <vt:lpstr>The for loop</vt:lpstr>
      <vt:lpstr>The for loop</vt:lpstr>
      <vt:lpstr>The for loop</vt:lpstr>
      <vt:lpstr>Fibonacci</vt:lpstr>
      <vt:lpstr>The For Loop</vt:lpstr>
      <vt:lpstr>For Loops and Creating Data</vt:lpstr>
      <vt:lpstr>Example</vt:lpstr>
      <vt:lpstr>Try it with the buoy data!</vt:lpstr>
      <vt:lpstr>PowerPoint Presentation</vt:lpstr>
      <vt:lpstr>Now plot change over time!</vt:lpstr>
    </vt:vector>
  </TitlesOfParts>
  <Company>UCSB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12</cp:revision>
  <dcterms:created xsi:type="dcterms:W3CDTF">2016-03-24T13:59:31Z</dcterms:created>
  <dcterms:modified xsi:type="dcterms:W3CDTF">2016-03-24T18:31:58Z</dcterms:modified>
</cp:coreProperties>
</file>