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7" r:id="rId6"/>
    <p:sldId id="275" r:id="rId7"/>
    <p:sldId id="290" r:id="rId8"/>
    <p:sldId id="259" r:id="rId9"/>
    <p:sldId id="260" r:id="rId10"/>
    <p:sldId id="257" r:id="rId11"/>
    <p:sldId id="258" r:id="rId12"/>
    <p:sldId id="291" r:id="rId13"/>
    <p:sldId id="278" r:id="rId14"/>
    <p:sldId id="262" r:id="rId15"/>
    <p:sldId id="279" r:id="rId16"/>
    <p:sldId id="263" r:id="rId17"/>
    <p:sldId id="264" r:id="rId18"/>
    <p:sldId id="294" r:id="rId19"/>
    <p:sldId id="280" r:id="rId20"/>
    <p:sldId id="292" r:id="rId21"/>
    <p:sldId id="266" r:id="rId22"/>
    <p:sldId id="265" r:id="rId23"/>
    <p:sldId id="284" r:id="rId24"/>
    <p:sldId id="285" r:id="rId25"/>
    <p:sldId id="286" r:id="rId26"/>
    <p:sldId id="287" r:id="rId27"/>
    <p:sldId id="289" r:id="rId28"/>
    <p:sldId id="268" r:id="rId29"/>
    <p:sldId id="295" r:id="rId30"/>
    <p:sldId id="288" r:id="rId31"/>
    <p:sldId id="293" r:id="rId32"/>
    <p:sldId id="269" r:id="rId33"/>
    <p:sldId id="28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42" y="1314040"/>
            <a:ext cx="843666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chemeClr val="bg2"/>
                </a:solidFill>
              </a:rPr>
              <a:t>p  ≤ </a:t>
            </a:r>
            <a:r>
              <a:rPr lang="en-US" sz="23900" dirty="0" smtClean="0">
                <a:solidFill>
                  <a:schemeClr val="bg2"/>
                </a:solidFill>
                <a:latin typeface="Symbol" charset="2"/>
                <a:cs typeface="Symbol" charset="2"/>
              </a:rPr>
              <a:t>a</a:t>
            </a:r>
            <a:endParaRPr lang="en-US" sz="23900" dirty="0">
              <a:solidFill>
                <a:schemeClr val="bg2"/>
              </a:solidFill>
              <a:latin typeface="Symbol" charset="2"/>
              <a:cs typeface="Symbol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2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</a:t>
            </a:r>
            <a:endParaRPr lang="en-US" dirty="0"/>
          </a:p>
        </p:txBody>
      </p:sp>
      <p:pic>
        <p:nvPicPr>
          <p:cNvPr id="4" name="Picture 3" descr="Rplot0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7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Assume a Distribution of Fingernail Sizes</a:t>
            </a:r>
            <a:endParaRPr lang="en-US" dirty="0"/>
          </a:p>
        </p:txBody>
      </p:sp>
      <p:pic>
        <p:nvPicPr>
          <p:cNvPr id="4" name="Picture 3" descr="R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7" y="1778000"/>
            <a:ext cx="762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633" y="2208917"/>
            <a:ext cx="12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5</a:t>
            </a:r>
            <a:endParaRPr lang="en-US" dirty="0"/>
          </a:p>
        </p:txBody>
      </p:sp>
      <p:pic>
        <p:nvPicPr>
          <p:cNvPr id="6" name="Picture 5" descr="fingernails-inli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3" y="3837994"/>
            <a:ext cx="2498838" cy="1874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9031" y="2233641"/>
            <a:ext cx="212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Dev</a:t>
            </a:r>
            <a:r>
              <a:rPr lang="en-US" dirty="0" smtClean="0"/>
              <a:t>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0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‘Extreme’ fingernail lengths are from a distribution with mean of 5 and SD of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our size extreme?</a:t>
            </a:r>
            <a:endParaRPr lang="en-US" dirty="0"/>
          </a:p>
        </p:txBody>
      </p:sp>
      <p:pic>
        <p:nvPicPr>
          <p:cNvPr id="4" name="Picture 3" descr="Rplot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even more extreme values?</a:t>
            </a:r>
            <a:endParaRPr lang="en-US" dirty="0"/>
          </a:p>
        </p:txBody>
      </p:sp>
      <p:pic>
        <p:nvPicPr>
          <p:cNvPr id="4" name="Picture 3" descr="Rplot0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762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6388" y="4823395"/>
            <a:ext cx="26696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1.2% of the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3913" y="5253678"/>
            <a:ext cx="11854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 = 0.012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9419a701196a60e91d22851a9876c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926" y="499412"/>
            <a:ext cx="7620000" cy="5867400"/>
          </a:xfrm>
          <a:prstGeom prst="rect">
            <a:avLst/>
          </a:prstGeom>
        </p:spPr>
      </p:pic>
      <p:pic>
        <p:nvPicPr>
          <p:cNvPr id="5" name="Picture 4" descr="lightingmat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0"/>
            <a:ext cx="4127500" cy="2870200"/>
          </a:xfrm>
          <a:prstGeom prst="rect">
            <a:avLst/>
          </a:prstGeom>
        </p:spPr>
      </p:pic>
      <p:pic>
        <p:nvPicPr>
          <p:cNvPr id="6" name="Picture 5" descr="Nails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59" y="2870200"/>
            <a:ext cx="5207000" cy="391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86085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Extreeeeeme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P-Values: Fisher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643" y="1600200"/>
            <a:ext cx="357681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probability of observing a value or more extreme value given a specified hypothesis.</a:t>
            </a:r>
            <a:endParaRPr lang="en-US" dirty="0"/>
          </a:p>
        </p:txBody>
      </p:sp>
      <p:pic>
        <p:nvPicPr>
          <p:cNvPr id="4" name="Picture 3" descr="22792656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1" y="1600200"/>
            <a:ext cx="4810044" cy="478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41" y="6387339"/>
            <a:ext cx="129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R.A. Fisher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Hypotheses and Testing Philosophies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Introducing the </a:t>
            </a:r>
            <a:r>
              <a:rPr lang="en-US" dirty="0" err="1" smtClean="0">
                <a:solidFill>
                  <a:schemeClr val="bg2"/>
                </a:solidFill>
              </a:rPr>
              <a:t>Frequentist</a:t>
            </a:r>
            <a:r>
              <a:rPr lang="en-US" dirty="0" smtClean="0">
                <a:solidFill>
                  <a:schemeClr val="bg2"/>
                </a:solidFill>
              </a:rPr>
              <a:t> P-Value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Test Statistics and All That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You’re Doing it Wrong (or are you)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7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8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Frequentist</a:t>
            </a:r>
            <a:r>
              <a:rPr lang="en-US" dirty="0" smtClean="0"/>
              <a:t> testing of whether </a:t>
            </a:r>
            <a:r>
              <a:rPr lang="en-US" b="1" i="1" dirty="0" smtClean="0"/>
              <a:t>something</a:t>
            </a:r>
            <a:r>
              <a:rPr lang="en-US" dirty="0" smtClean="0"/>
              <a:t> is different from a null expectation</a:t>
            </a:r>
          </a:p>
          <a:p>
            <a:endParaRPr lang="en-US" dirty="0"/>
          </a:p>
          <a:p>
            <a:r>
              <a:rPr lang="en-US" dirty="0" smtClean="0"/>
              <a:t>Example uses:</a:t>
            </a:r>
          </a:p>
          <a:p>
            <a:pPr lvl="1"/>
            <a:r>
              <a:rPr lang="en-US" dirty="0" smtClean="0"/>
              <a:t>An estimate is not different from 0</a:t>
            </a:r>
          </a:p>
          <a:p>
            <a:pPr lvl="1"/>
            <a:r>
              <a:rPr lang="en-US" dirty="0" smtClean="0"/>
              <a:t>The difference between two groups is not different from zero</a:t>
            </a:r>
          </a:p>
          <a:p>
            <a:pPr lvl="1"/>
            <a:r>
              <a:rPr lang="en-US" dirty="0" smtClean="0"/>
              <a:t>A predictor provides no additional explanation of patterns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4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Statistics: Making the World Sensible (and Null)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null distribution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your data to calculate a test score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p-value for your data in the context of that null distribution </a:t>
            </a:r>
          </a:p>
          <a:p>
            <a:pPr marL="914400" lvl="1" indent="-514350"/>
            <a:r>
              <a:rPr lang="en-US" dirty="0" smtClean="0"/>
              <a:t>P(D|H</a:t>
            </a:r>
            <a:r>
              <a:rPr lang="en-US" baseline="-25000" dirty="0" smtClean="0"/>
              <a:t>0</a:t>
            </a:r>
            <a:r>
              <a:rPr lang="en-US" dirty="0" smtClean="0"/>
              <a:t>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ris_walton_nails2_193kgo3-193kgp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4495800"/>
          </a:xfrm>
          <a:prstGeom prst="rect">
            <a:avLst/>
          </a:prstGeom>
        </p:spPr>
      </p:pic>
      <p:pic>
        <p:nvPicPr>
          <p:cNvPr id="5" name="Picture 4" descr="funny-people-with-long-nails-in-world-funny-images-fun-pictures-bajiroo-photos-humor-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"/>
          <a:stretch/>
        </p:blipFill>
        <p:spPr>
          <a:xfrm>
            <a:off x="4845293" y="96640"/>
            <a:ext cx="4545449" cy="4399160"/>
          </a:xfrm>
          <a:prstGeom prst="rect">
            <a:avLst/>
          </a:prstGeom>
        </p:spPr>
      </p:pic>
      <p:pic>
        <p:nvPicPr>
          <p:cNvPr id="7" name="Picture 6" descr="daily_picdump_1296_640_7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7" y="3037262"/>
            <a:ext cx="2865554" cy="38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2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Fingernails Against a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Mean of sample is not different from the rest of the population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 a normal distribution with an SD of 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difference between the mean of our sample and 5 = 4.5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the p-value of 4.5 against the normal distribution with mean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1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is-IS" dirty="0" smtClean="0"/>
              <a:t>…this is my data</a:t>
            </a:r>
            <a:endParaRPr lang="en-US" dirty="0"/>
          </a:p>
        </p:txBody>
      </p:sp>
      <p:pic>
        <p:nvPicPr>
          <p:cNvPr id="4" name="Picture 3" descr="R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979"/>
            <a:ext cx="9144000" cy="396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755" y="2181306"/>
            <a:ext cx="290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of Fingernails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9327" y="2181306"/>
            <a:ext cx="364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Measured ‘extreme’ fingernails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9218" y="2550638"/>
            <a:ext cx="1270048" cy="7903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6322630" y="2550638"/>
            <a:ext cx="999034" cy="9427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5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Arrival of a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1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Mean of sample is not different from the rest of the population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 a normal distribution with an SD of 1 (standard normal curve)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difference between the mean of our sample and 5 = 4.5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by the Standard Deviation of the population and the square root of the sample size (assumed SE of a population Sample) – z score!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Z-Score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841564"/>
              </p:ext>
            </p:extLst>
          </p:nvPr>
        </p:nvGraphicFramePr>
        <p:xfrm>
          <a:off x="2824512" y="2402198"/>
          <a:ext cx="3160817" cy="196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673100" imgH="419100" progId="Equation.3">
                  <p:embed/>
                </p:oleObj>
              </mc:Choice>
              <mc:Fallback>
                <p:oleObj name="Equation" r:id="rId3" imgW="673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512" y="2402198"/>
                        <a:ext cx="3160817" cy="1968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24512" y="4659379"/>
            <a:ext cx="31726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  = 4.5 / (2/</a:t>
            </a:r>
            <a:r>
              <a:rPr lang="en-US" sz="2400" dirty="0" err="1" smtClean="0"/>
              <a:t>sqrt</a:t>
            </a:r>
            <a:r>
              <a:rPr lang="en-US" sz="2400" dirty="0" smtClean="0"/>
              <a:t>(30))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= 0.89</a:t>
            </a:r>
          </a:p>
          <a:p>
            <a:endParaRPr lang="en-US" sz="2400" dirty="0"/>
          </a:p>
          <a:p>
            <a:r>
              <a:rPr lang="en-US" sz="2400" dirty="0" smtClean="0"/>
              <a:t>p(0.89|</a:t>
            </a:r>
            <a:r>
              <a:rPr lang="en-US" sz="2400" dirty="0" smtClean="0">
                <a:latin typeface="Symbol" charset="2"/>
                <a:cs typeface="Symbol" charset="2"/>
              </a:rPr>
              <a:t>m</a:t>
            </a:r>
            <a:r>
              <a:rPr lang="en-US" sz="2400" dirty="0" smtClean="0"/>
              <a:t>=0) = 0.186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67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Z-Test</a:t>
            </a:r>
            <a:endParaRPr lang="en-US" dirty="0"/>
          </a:p>
        </p:txBody>
      </p:sp>
      <p:pic>
        <p:nvPicPr>
          <p:cNvPr id="4" name="Picture 3" descr="Rplot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6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Tails</a:t>
            </a:r>
            <a:endParaRPr lang="en-US" dirty="0"/>
          </a:p>
        </p:txBody>
      </p:sp>
      <p:pic>
        <p:nvPicPr>
          <p:cNvPr id="4" name="Picture 3" descr="Rplot0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762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2191" y="2250335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0.372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7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9419a701196a60e91d22851a9876c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926" y="499412"/>
            <a:ext cx="7620000" cy="5867400"/>
          </a:xfrm>
          <a:prstGeom prst="rect">
            <a:avLst/>
          </a:prstGeom>
        </p:spPr>
      </p:pic>
      <p:pic>
        <p:nvPicPr>
          <p:cNvPr id="5" name="Picture 4" descr="lightingmat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0"/>
            <a:ext cx="4127500" cy="2870200"/>
          </a:xfrm>
          <a:prstGeom prst="rect">
            <a:avLst/>
          </a:prstGeom>
        </p:spPr>
      </p:pic>
      <p:pic>
        <p:nvPicPr>
          <p:cNvPr id="6" name="Picture 5" descr="Nails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59" y="2870200"/>
            <a:ext cx="5207000" cy="391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86085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Actually</a:t>
            </a:r>
            <a:r>
              <a:rPr lang="is-IS" dirty="0" smtClean="0"/>
              <a:t>…can’t reject that these are just part of normal variation.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do with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P-values give the evidence for the probability of your data, or more extreme data, given a hypothesis</a:t>
            </a:r>
          </a:p>
          <a:p>
            <a:endParaRPr lang="en-US" dirty="0"/>
          </a:p>
          <a:p>
            <a:r>
              <a:rPr lang="en-US" dirty="0" smtClean="0"/>
              <a:t>As the scientist, </a:t>
            </a:r>
            <a:r>
              <a:rPr lang="en-US" b="1" i="1" dirty="0" smtClean="0"/>
              <a:t>you</a:t>
            </a:r>
            <a:r>
              <a:rPr lang="en-US" dirty="0" smtClean="0"/>
              <a:t> decide whether it is grounds for rejecting a hypothesis</a:t>
            </a:r>
          </a:p>
          <a:p>
            <a:endParaRPr lang="en-US" dirty="0"/>
          </a:p>
          <a:p>
            <a:r>
              <a:rPr lang="en-US" dirty="0" smtClean="0"/>
              <a:t>In a </a:t>
            </a:r>
            <a:r>
              <a:rPr lang="en-US" dirty="0" err="1" smtClean="0"/>
              <a:t>frequentist</a:t>
            </a:r>
            <a:r>
              <a:rPr lang="en-US" dirty="0" smtClean="0"/>
              <a:t> framework, you can only reject a hypothesis – never `accept`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7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Hypotheses and Testing Philosophies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Introducing the </a:t>
            </a:r>
            <a:r>
              <a:rPr lang="en-US" dirty="0" err="1" smtClean="0">
                <a:solidFill>
                  <a:schemeClr val="bg2"/>
                </a:solidFill>
              </a:rPr>
              <a:t>Frequentist</a:t>
            </a:r>
            <a:r>
              <a:rPr lang="en-US" dirty="0" smtClean="0">
                <a:solidFill>
                  <a:schemeClr val="bg2"/>
                </a:solidFill>
              </a:rPr>
              <a:t> P-Value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Test Statistics and All That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You’re Doing it Wrong (or are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7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Screw This Up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803780"/>
              </p:ext>
            </p:extLst>
          </p:nvPr>
        </p:nvGraphicFramePr>
        <p:xfrm>
          <a:off x="457200" y="2690853"/>
          <a:ext cx="8229600" cy="21437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the Hypothesis True or False?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Test Result Against Hypothesis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 Not Rejected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/>
                        </a:rPr>
                        <a:t></a:t>
                      </a:r>
                      <a:endParaRPr lang="en-US" sz="4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 I error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 Rejected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 II error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/>
                        </a:rPr>
                        <a:t></a:t>
                      </a:r>
                      <a:endParaRPr lang="en-US" sz="4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26632" y="5453265"/>
            <a:ext cx="3911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Probability of a type I error = </a:t>
            </a:r>
            <a:r>
              <a:rPr lang="en-US" sz="2000" dirty="0" smtClean="0">
                <a:latin typeface="Symbol" charset="2"/>
                <a:cs typeface="Symbol" charset="2"/>
              </a:rPr>
              <a:t>a</a:t>
            </a:r>
          </a:p>
          <a:p>
            <a:endParaRPr lang="en-US" sz="2000" dirty="0" smtClean="0"/>
          </a:p>
          <a:p>
            <a:r>
              <a:rPr lang="en-US" sz="2000" dirty="0"/>
              <a:t>Probability of a type </a:t>
            </a:r>
            <a:r>
              <a:rPr lang="en-US" sz="2000" dirty="0" smtClean="0"/>
              <a:t>II </a:t>
            </a:r>
            <a:r>
              <a:rPr lang="en-US" sz="2000" dirty="0"/>
              <a:t>error = </a:t>
            </a:r>
            <a:r>
              <a:rPr lang="en-US" sz="2000" dirty="0" smtClean="0">
                <a:latin typeface="Symbol" charset="2"/>
                <a:cs typeface="Symbol" charset="2"/>
              </a:rPr>
              <a:t>b</a:t>
            </a:r>
            <a:endParaRPr lang="en-US" sz="2000" dirty="0">
              <a:latin typeface="Symbol" charset="2"/>
              <a:cs typeface="Symbol" charset="2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48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9419a701196a60e91d22851a9876c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926" y="499412"/>
            <a:ext cx="7620000" cy="5867400"/>
          </a:xfrm>
          <a:prstGeom prst="rect">
            <a:avLst/>
          </a:prstGeom>
        </p:spPr>
      </p:pic>
      <p:pic>
        <p:nvPicPr>
          <p:cNvPr id="5" name="Picture 4" descr="lightingmat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0"/>
            <a:ext cx="4127500" cy="2870200"/>
          </a:xfrm>
          <a:prstGeom prst="rect">
            <a:avLst/>
          </a:prstGeom>
        </p:spPr>
      </p:pic>
      <p:pic>
        <p:nvPicPr>
          <p:cNvPr id="6" name="Picture 5" descr="Nails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59" y="2870200"/>
            <a:ext cx="5207000" cy="391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86085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Are these fingernail lengths extreme?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0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Null Hypothesis Significance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414" y="5798411"/>
            <a:ext cx="7803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What is an acceptable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Answer: </a:t>
            </a:r>
            <a:r>
              <a:rPr lang="en-US" dirty="0" smtClean="0"/>
              <a:t>0.05. You have a 1 in 20 chance of committing a type I error</a:t>
            </a:r>
          </a:p>
        </p:txBody>
      </p:sp>
      <p:pic>
        <p:nvPicPr>
          <p:cNvPr id="6" name="Picture 5" descr="photojoiner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4" y="1390498"/>
            <a:ext cx="7836290" cy="4407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487" y="5292789"/>
            <a:ext cx="17148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Egon</a:t>
            </a:r>
            <a:r>
              <a:rPr lang="en-US" dirty="0" smtClean="0"/>
              <a:t> Pearson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4201" y="5260523"/>
            <a:ext cx="17605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Jerzy </a:t>
            </a:r>
            <a:r>
              <a:rPr lang="en-US" dirty="0" err="1" smtClean="0"/>
              <a:t>Neyman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6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NHST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realistic alpha can depend on your study design</a:t>
            </a:r>
          </a:p>
          <a:p>
            <a:pPr lvl="1"/>
            <a:r>
              <a:rPr lang="en-US" dirty="0" smtClean="0"/>
              <a:t>E.g., Large sample size = lower p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Ignores </a:t>
            </a:r>
            <a:r>
              <a:rPr lang="en-US" dirty="0" smtClean="0">
                <a:latin typeface="Symbol" charset="2"/>
                <a:cs typeface="Symbol" charset="2"/>
              </a:rPr>
              <a:t>b</a:t>
            </a:r>
          </a:p>
          <a:p>
            <a:pPr lvl="1"/>
            <a:r>
              <a:rPr lang="en-US" dirty="0" smtClean="0"/>
              <a:t>Tradeoff between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 and 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Conflation of scientific significance and statistical significance</a:t>
            </a:r>
          </a:p>
          <a:p>
            <a:pPr lvl="1"/>
            <a:r>
              <a:rPr lang="en-US" dirty="0" smtClean="0"/>
              <a:t>File-drawer effect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are human</a:t>
            </a:r>
          </a:p>
          <a:p>
            <a:pPr lvl="1"/>
            <a:r>
              <a:rPr lang="en-US" dirty="0" smtClean="0"/>
              <a:t>If p ≤ 0.05 makes your career, you will do a lot to obtain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7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Hypotheses and Testing Philosophies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Introducing the </a:t>
            </a:r>
            <a:r>
              <a:rPr lang="en-US" dirty="0" err="1" smtClean="0"/>
              <a:t>Frequentist</a:t>
            </a:r>
            <a:r>
              <a:rPr lang="en-US" dirty="0" smtClean="0"/>
              <a:t> P-Value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Test Statistics and All That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You’re Doing it Wrong (or are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4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Hypothesis?</a:t>
            </a:r>
            <a:br>
              <a:rPr lang="en-US" dirty="0" smtClean="0"/>
            </a:br>
            <a:r>
              <a:rPr lang="en-US" dirty="0" smtClean="0"/>
              <a:t>(in a statistical sense)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Point</a:t>
            </a:r>
            <a:r>
              <a:rPr lang="en-US" dirty="0" smtClean="0"/>
              <a:t>: Mean Fingernail Length == 5cm</a:t>
            </a:r>
          </a:p>
          <a:p>
            <a:endParaRPr lang="en-US" dirty="0" smtClean="0"/>
          </a:p>
          <a:p>
            <a:r>
              <a:rPr lang="en-US" b="1" dirty="0" smtClean="0"/>
              <a:t>Model</a:t>
            </a:r>
            <a:r>
              <a:rPr lang="en-US" dirty="0" smtClean="0"/>
              <a:t>: If I increase Kelp, Biodiversity increases</a:t>
            </a:r>
          </a:p>
          <a:p>
            <a:endParaRPr lang="en-US" dirty="0"/>
          </a:p>
          <a:p>
            <a:r>
              <a:rPr lang="en-US" b="1" dirty="0" smtClean="0"/>
              <a:t>Explanatory</a:t>
            </a:r>
            <a:r>
              <a:rPr lang="en-US" dirty="0" smtClean="0"/>
              <a:t>: Fertilizers explain more variation in the data than Pesticides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7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Flavors of 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Frequentist</a:t>
            </a:r>
            <a:r>
              <a:rPr lang="en-US" b="1" dirty="0" smtClean="0"/>
              <a:t>: </a:t>
            </a:r>
            <a:r>
              <a:rPr lang="en-US" dirty="0" smtClean="0"/>
              <a:t>What’s the chance we observed something like the data given our hypothesis?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Likelihoodist</a:t>
            </a:r>
            <a:r>
              <a:rPr lang="en-US" b="1" dirty="0" smtClean="0"/>
              <a:t>: </a:t>
            </a:r>
            <a:r>
              <a:rPr lang="en-US" dirty="0" smtClean="0"/>
              <a:t>What’s the likelihood of our hypothesis relative to others?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Bayesian: </a:t>
            </a:r>
            <a:r>
              <a:rPr lang="en-US" dirty="0" smtClean="0"/>
              <a:t>How much do we believe our hypothesis given our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7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/>
              <a:t>Frequentist</a:t>
            </a:r>
            <a:r>
              <a:rPr lang="en-US" b="1" dirty="0" smtClean="0"/>
              <a:t> Inference:</a:t>
            </a:r>
            <a:r>
              <a:rPr lang="en-US" dirty="0" smtClean="0"/>
              <a:t> the probability of observing this data, or more extreme data, given that a hypothesis is true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079735"/>
            <a:ext cx="8229600" cy="1198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smtClean="0"/>
              <a:t>P-value</a:t>
            </a:r>
          </a:p>
          <a:p>
            <a:pPr marL="0" indent="0" algn="ctr">
              <a:buNone/>
            </a:pPr>
            <a:r>
              <a:rPr lang="en-US" i="1" dirty="0" smtClean="0"/>
              <a:t>or</a:t>
            </a:r>
          </a:p>
          <a:p>
            <a:pPr marL="0" indent="0" algn="ctr">
              <a:buNone/>
            </a:pPr>
            <a:r>
              <a:rPr lang="en-US" i="1" dirty="0" smtClean="0"/>
              <a:t>Confidence Interval</a:t>
            </a:r>
          </a:p>
          <a:p>
            <a:pPr marL="0" indent="0" algn="ctr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348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‘Extreme’ fingernail lengths are not different from standard fingernail 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7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Hypotheses and Testing Philosophies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Introducing the </a:t>
            </a:r>
            <a:r>
              <a:rPr lang="en-US" dirty="0" err="1" smtClean="0"/>
              <a:t>Frequentist</a:t>
            </a:r>
            <a:r>
              <a:rPr lang="en-US" dirty="0" smtClean="0"/>
              <a:t> P-Value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Test Statistics and All That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You’re Doing it Wrong (or are you)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7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1472</TotalTime>
  <Words>801</Words>
  <Application>Microsoft Macintosh PowerPoint</Application>
  <PresentationFormat>On-screen Show (4:3)</PresentationFormat>
  <Paragraphs>141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Microsoft Equation</vt:lpstr>
      <vt:lpstr>Testing Hypotheses</vt:lpstr>
      <vt:lpstr>PowerPoint Presentation</vt:lpstr>
      <vt:lpstr>Are these fingernail lengths extreme?</vt:lpstr>
      <vt:lpstr>Testing Hypotheses</vt:lpstr>
      <vt:lpstr>What is a Hypothesis? (in a statistical sense)</vt:lpstr>
      <vt:lpstr>Three Flavors of Statistical Inference</vt:lpstr>
      <vt:lpstr>PowerPoint Presentation</vt:lpstr>
      <vt:lpstr>Our Hypothesis</vt:lpstr>
      <vt:lpstr>Testing Hypotheses</vt:lpstr>
      <vt:lpstr>Our Sample</vt:lpstr>
      <vt:lpstr>Assume a Distribution of Fingernail Sizes</vt:lpstr>
      <vt:lpstr>Our Hypothesis</vt:lpstr>
      <vt:lpstr>Is our size extreme?</vt:lpstr>
      <vt:lpstr>What about even more extreme values?</vt:lpstr>
      <vt:lpstr>Extreeeeeme!</vt:lpstr>
      <vt:lpstr>P-Values: Fisher</vt:lpstr>
      <vt:lpstr>Testing Hypotheses</vt:lpstr>
      <vt:lpstr>Null Hypothesis Testing</vt:lpstr>
      <vt:lpstr>Test Statistics: Making the World Sensible (and Null)</vt:lpstr>
      <vt:lpstr>Testing Fingernails Against a Normal</vt:lpstr>
      <vt:lpstr>But…this is my data</vt:lpstr>
      <vt:lpstr>The Arrival of a Test Statistic</vt:lpstr>
      <vt:lpstr>Z-Score</vt:lpstr>
      <vt:lpstr>Z-Test</vt:lpstr>
      <vt:lpstr>There Are Two Tails</vt:lpstr>
      <vt:lpstr>Actually…can’t reject that these are just part of normal variation.</vt:lpstr>
      <vt:lpstr>What do you do with a p-value?</vt:lpstr>
      <vt:lpstr>Testing Hypotheses</vt:lpstr>
      <vt:lpstr>How We Can Screw This Up</vt:lpstr>
      <vt:lpstr>Null Hypothesis Significance Testing</vt:lpstr>
      <vt:lpstr>Problems with NHST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Jarrett Byrnes</cp:lastModifiedBy>
  <cp:revision>56</cp:revision>
  <dcterms:created xsi:type="dcterms:W3CDTF">2010-04-12T23:12:02Z</dcterms:created>
  <dcterms:modified xsi:type="dcterms:W3CDTF">2016-04-12T18:17:17Z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