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63" r:id="rId11"/>
    <p:sldId id="265" r:id="rId12"/>
    <p:sldId id="266" r:id="rId13"/>
    <p:sldId id="267" r:id="rId14"/>
    <p:sldId id="268" r:id="rId15"/>
    <p:sldId id="271" r:id="rId16"/>
    <p:sldId id="272" r:id="rId17"/>
    <p:sldId id="276" r:id="rId18"/>
    <p:sldId id="273" r:id="rId19"/>
    <p:sldId id="274" r:id="rId20"/>
    <p:sldId id="275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8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577D-DFB9-714B-93EB-FA8D929C1C0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1ECC-9938-354D-8ACD-CDAAAA9F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4E1A577D-DFB9-714B-93EB-FA8D929C1C0D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E6AD1ECC-9938-354D-8ACD-CDAAAA9F5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0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972836" y="124252"/>
            <a:ext cx="6171164" cy="61711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65658" y="124252"/>
            <a:ext cx="6171164" cy="6171164"/>
          </a:xfrm>
          <a:prstGeom prst="ellipse">
            <a:avLst/>
          </a:prstGeom>
          <a:noFill/>
          <a:ln w="76200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83000"/>
            </a:schemeClr>
          </a:solidFill>
        </p:spPr>
        <p:txBody>
          <a:bodyPr/>
          <a:lstStyle/>
          <a:p>
            <a:r>
              <a:rPr lang="en-US" dirty="0" smtClean="0"/>
              <a:t>Joining Disparate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pic>
        <p:nvPicPr>
          <p:cNvPr id="4" name="Picture 3" descr="join-i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44" y="2537015"/>
            <a:ext cx="6144675" cy="2308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7121" y="5874469"/>
            <a:ext cx="5939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Creates new Data with rows that exist in both data sets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2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Data in 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686800" cy="53195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hem_inner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inner_join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hemlock_data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							 </a:t>
            </a:r>
            <a:r>
              <a:rPr lang="en-US" dirty="0" err="1" smtClean="0">
                <a:latin typeface="Courier"/>
                <a:cs typeface="Courier"/>
              </a:rPr>
              <a:t>hemlock_sites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Joining by: c("Stand", "Year", "Latitude", "Longitude")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nrow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hemlock_data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[1] 98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nrow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hemlock_sites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[1] 111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nrow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hem_inner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[1] 87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489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Paired Data</a:t>
            </a:r>
            <a:endParaRPr lang="en-US" dirty="0"/>
          </a:p>
        </p:txBody>
      </p:sp>
      <p:pic>
        <p:nvPicPr>
          <p:cNvPr id="4" name="Picture 3" descr="Screen Shot 2016-03-29 at 10.25.09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08" y="1417638"/>
            <a:ext cx="6813357" cy="53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1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pic>
        <p:nvPicPr>
          <p:cNvPr id="4" name="Picture 3" descr="join-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15" y="1417637"/>
            <a:ext cx="3782533" cy="53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9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 Join: Retain Rows with NAs in First Dataset</a:t>
            </a:r>
            <a:endParaRPr lang="en-US" dirty="0"/>
          </a:p>
        </p:txBody>
      </p:sp>
      <p:pic>
        <p:nvPicPr>
          <p:cNvPr id="4" name="Picture 3" descr="join-ou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96"/>
          <a:stretch/>
        </p:blipFill>
        <p:spPr>
          <a:xfrm>
            <a:off x="1642779" y="1751152"/>
            <a:ext cx="5538130" cy="24319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445448"/>
            <a:ext cx="78033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Good when too much descriptive information available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hem_left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left_join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hemlock_data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hemlock_sites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Joining by: c("Stand", "Year", "Latitude", "Longitude")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nrow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hem_left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[1] 98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0866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445448"/>
            <a:ext cx="86613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Good when you second dataset contains key information, and first is ancillary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hem_right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right_join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hemlock_data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hemlock_sites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Joining by: c("Stand", "Year", "Latitude", "Longitude")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nrow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hem_right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[1] 111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Join: Retain Rows with NAs in Second Dataset</a:t>
            </a:r>
            <a:endParaRPr lang="en-US" dirty="0"/>
          </a:p>
        </p:txBody>
      </p:sp>
      <p:pic>
        <p:nvPicPr>
          <p:cNvPr id="4" name="Picture 3" descr="join-ou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7" b="34266"/>
          <a:stretch/>
        </p:blipFill>
        <p:spPr>
          <a:xfrm>
            <a:off x="1504730" y="1591112"/>
            <a:ext cx="5538130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7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445448"/>
            <a:ext cx="78033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Good when you want to see the full dataset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hem_full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full_join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hemlock_data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hemlock_sites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Joining by: c("Stand", "Year", "Latitude", "Longitude")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nrow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hem_full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[1] 122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Join: Bring it All Together</a:t>
            </a:r>
            <a:endParaRPr lang="en-US" dirty="0"/>
          </a:p>
        </p:txBody>
      </p:sp>
      <p:pic>
        <p:nvPicPr>
          <p:cNvPr id="4" name="Picture 3" descr="join-ou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35" b="368"/>
          <a:stretch/>
        </p:blipFill>
        <p:spPr>
          <a:xfrm>
            <a:off x="1504730" y="1729168"/>
            <a:ext cx="5538130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4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Joins</a:t>
            </a:r>
            <a:endParaRPr lang="en-US" dirty="0"/>
          </a:p>
        </p:txBody>
      </p:sp>
      <p:pic>
        <p:nvPicPr>
          <p:cNvPr id="4" name="Picture 3" descr="join-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7" y="2678313"/>
            <a:ext cx="8605367" cy="24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1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only want data that matches a set of criteria</a:t>
            </a:r>
          </a:p>
          <a:p>
            <a:endParaRPr lang="en-US" dirty="0"/>
          </a:p>
          <a:p>
            <a:r>
              <a:rPr lang="en-US" dirty="0" smtClean="0"/>
              <a:t>Like outer joins with a second </a:t>
            </a:r>
            <a:r>
              <a:rPr lang="en-US" dirty="0" err="1" smtClean="0"/>
              <a:t>na.omit</a:t>
            </a:r>
            <a:r>
              <a:rPr lang="en-US" dirty="0" smtClean="0"/>
              <a:t>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445448"/>
            <a:ext cx="78033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Good before data pre-processing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hem_semi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semi_join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hemlock_data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hemlock_sites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Joining by: c("Stand", "Year", "Latitude", "Longitude")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nrow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hem_semi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[1] 87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Semi Join: X %in% Y</a:t>
            </a:r>
            <a:endParaRPr lang="en-US" dirty="0"/>
          </a:p>
        </p:txBody>
      </p:sp>
      <p:pic>
        <p:nvPicPr>
          <p:cNvPr id="5" name="Picture 4" descr="join-sem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03" y="1707559"/>
            <a:ext cx="5591634" cy="23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I have two data sets</a:t>
            </a:r>
          </a:p>
          <a:p>
            <a:endParaRPr lang="en-US" dirty="0"/>
          </a:p>
          <a:p>
            <a:r>
              <a:rPr lang="en-US" dirty="0" smtClean="0"/>
              <a:t>One is biological information</a:t>
            </a:r>
          </a:p>
          <a:p>
            <a:endParaRPr lang="en-US" dirty="0"/>
          </a:p>
          <a:p>
            <a:r>
              <a:rPr lang="en-US" dirty="0" smtClean="0"/>
              <a:t>One is physical information</a:t>
            </a:r>
          </a:p>
          <a:p>
            <a:endParaRPr lang="en-US" dirty="0"/>
          </a:p>
          <a:p>
            <a:r>
              <a:rPr lang="en-US" dirty="0" smtClean="0"/>
              <a:t>They have a common key – e.g., </a:t>
            </a:r>
            <a:r>
              <a:rPr lang="en-US" dirty="0" err="1" smtClean="0"/>
              <a:t>Lat</a:t>
            </a:r>
            <a:r>
              <a:rPr lang="en-US" dirty="0" smtClean="0"/>
              <a:t>/Long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8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445448"/>
            <a:ext cx="78033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Good for diagnosing data mismatch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hem_anti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anti_join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hemlock_data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hemlock_sites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Joining by: c("Stand", "Year", "Latitude", "Longitude")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nrow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hem_anti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[1] 11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 Join: X NOT %in% Y</a:t>
            </a:r>
            <a:endParaRPr lang="en-US" dirty="0"/>
          </a:p>
        </p:txBody>
      </p:sp>
      <p:pic>
        <p:nvPicPr>
          <p:cNvPr id="4" name="Picture 3" descr="join-an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27" y="1417638"/>
            <a:ext cx="6081705" cy="25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0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plot a map of the sites</a:t>
            </a:r>
          </a:p>
          <a:p>
            <a:endParaRPr lang="en-US" dirty="0"/>
          </a:p>
          <a:p>
            <a:r>
              <a:rPr lang="en-US" dirty="0" smtClean="0"/>
              <a:t>You want size of points to be area</a:t>
            </a:r>
          </a:p>
          <a:p>
            <a:endParaRPr lang="en-US" dirty="0"/>
          </a:p>
          <a:p>
            <a:r>
              <a:rPr lang="en-US" dirty="0" smtClean="0"/>
              <a:t>You want color of points to be dead Hemlock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5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want to plot a map of the sites</a:t>
            </a:r>
          </a:p>
          <a:p>
            <a:endParaRPr lang="en-US" dirty="0"/>
          </a:p>
          <a:p>
            <a:r>
              <a:rPr lang="en-US" dirty="0" smtClean="0"/>
              <a:t>BUT – you want to show which sites are missing environmental data</a:t>
            </a:r>
          </a:p>
          <a:p>
            <a:endParaRPr lang="en-US" dirty="0"/>
          </a:p>
          <a:p>
            <a:r>
              <a:rPr lang="en-US" dirty="0" smtClean="0"/>
              <a:t>AND – you want to </a:t>
            </a:r>
            <a:r>
              <a:rPr lang="en-US" dirty="0" smtClean="0"/>
              <a:t>show </a:t>
            </a:r>
            <a:r>
              <a:rPr lang="en-US" dirty="0" smtClean="0"/>
              <a:t>which sites are missing biological data</a:t>
            </a:r>
          </a:p>
          <a:p>
            <a:endParaRPr lang="en-US" dirty="0"/>
          </a:p>
          <a:p>
            <a:r>
              <a:rPr lang="en-US" dirty="0" smtClean="0"/>
              <a:t>(this might be more than one plot and more than one data join!)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3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4" name="Picture 3" descr="join-i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44" y="2537015"/>
            <a:ext cx="6144675" cy="23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5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31216howoolysp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704"/>
            <a:ext cx="9144000" cy="533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smtClean="0">
                <a:latin typeface="Courier"/>
                <a:cs typeface="Courier"/>
              </a:rPr>
              <a:t>&gt; hemlock_data &lt;- read_excel("./hemlock.xlsx")</a:t>
            </a:r>
          </a:p>
          <a:p>
            <a:pPr marL="0" indent="0">
              <a:buNone/>
            </a:pPr>
            <a:endParaRPr lang="de-DE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dirty="0" smtClean="0">
                <a:latin typeface="Courier"/>
                <a:cs typeface="Courier"/>
              </a:rPr>
              <a:t>&gt; Source: local data frame [98 x 11]</a:t>
            </a:r>
          </a:p>
          <a:p>
            <a:pPr marL="0" indent="0">
              <a:buNone/>
            </a:pPr>
            <a:endParaRPr lang="de-DE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hemlock_data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Classes ‘</a:t>
            </a:r>
            <a:r>
              <a:rPr lang="en-US" dirty="0" err="1" smtClean="0">
                <a:latin typeface="Courier"/>
                <a:cs typeface="Courier"/>
              </a:rPr>
              <a:t>tbl_df</a:t>
            </a:r>
            <a:r>
              <a:rPr lang="en-US" dirty="0" smtClean="0">
                <a:latin typeface="Courier"/>
                <a:cs typeface="Courier"/>
              </a:rPr>
              <a:t>’, ‘</a:t>
            </a:r>
            <a:r>
              <a:rPr lang="en-US" dirty="0" err="1" smtClean="0">
                <a:latin typeface="Courier"/>
                <a:cs typeface="Courier"/>
              </a:rPr>
              <a:t>tbl</a:t>
            </a:r>
            <a:r>
              <a:rPr lang="en-US" dirty="0" smtClean="0">
                <a:latin typeface="Courier"/>
                <a:cs typeface="Courier"/>
              </a:rPr>
              <a:t>’ and '</a:t>
            </a:r>
            <a:r>
              <a:rPr lang="en-US" dirty="0" err="1" smtClean="0">
                <a:latin typeface="Courier"/>
                <a:cs typeface="Courier"/>
              </a:rPr>
              <a:t>data.frame</a:t>
            </a:r>
            <a:r>
              <a:rPr lang="en-US" dirty="0" smtClean="0">
                <a:latin typeface="Courier"/>
                <a:cs typeface="Courier"/>
              </a:rPr>
              <a:t>':	98 obs. of  11 variables: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Stand        : </a:t>
            </a:r>
            <a:r>
              <a:rPr lang="en-US" dirty="0" err="1" smtClean="0">
                <a:latin typeface="Courier"/>
                <a:cs typeface="Courier"/>
              </a:rPr>
              <a:t>chr</a:t>
            </a:r>
            <a:r>
              <a:rPr lang="en-US" dirty="0" smtClean="0">
                <a:latin typeface="Courier"/>
                <a:cs typeface="Courier"/>
              </a:rPr>
              <a:t>  "Athol 1" "Athol 2" "Athol 4" "Athol 6"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Year    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2003 2003 2003 2003 2004 ...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Latitude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-72.2 -72.2 -72.2 -72.2 -72.1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Longitude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42.5 42.5 42.5 42.6 42.6 ...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Live BA 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36.3 31.2 35.9 32.6 23 ...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Dead Hem BA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0.46 0.46 0 0 0 2.87 0 0 0 1.15 ...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Hem Vigor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1.6 1.18 1.47 1.86 1.25 1.9 1.91 1.56 1 1.81 ...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Hem Den 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1450 1250 900 725 600 725 825 450 400 925 ...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Dead Hem Den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50 50 0 50 0 150 50 50 0 100 ...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Tree Den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2125 1725 1700 1100 1075 ...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Borer Density: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0 0 0 0 0 0 0 0 0 0 ...</a:t>
            </a:r>
            <a:r>
              <a:rPr lang="de-DE" dirty="0" smtClean="0">
                <a:latin typeface="Courier"/>
                <a:cs typeface="Courier"/>
              </a:rPr>
              <a:t>-72.42921  42.32916   36.16        1.15      1.81     925          100     1225             0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722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hemlock_sites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read_excel</a:t>
            </a:r>
            <a:r>
              <a:rPr lang="en-US" dirty="0" smtClean="0">
                <a:latin typeface="Courier"/>
                <a:cs typeface="Courier"/>
              </a:rPr>
              <a:t>("./</a:t>
            </a:r>
            <a:r>
              <a:rPr lang="en-US" dirty="0" err="1" smtClean="0">
                <a:latin typeface="Courier"/>
                <a:cs typeface="Courier"/>
              </a:rPr>
              <a:t>hemlock.xlsx</a:t>
            </a:r>
            <a:r>
              <a:rPr lang="en-US" dirty="0" smtClean="0">
                <a:latin typeface="Courier"/>
                <a:cs typeface="Courier"/>
              </a:rPr>
              <a:t>", sheet=2)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hemlock_sites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Classes ‘</a:t>
            </a:r>
            <a:r>
              <a:rPr lang="en-US" dirty="0" err="1" smtClean="0">
                <a:latin typeface="Courier"/>
                <a:cs typeface="Courier"/>
              </a:rPr>
              <a:t>tbl_df</a:t>
            </a:r>
            <a:r>
              <a:rPr lang="en-US" dirty="0" smtClean="0">
                <a:latin typeface="Courier"/>
                <a:cs typeface="Courier"/>
              </a:rPr>
              <a:t>’, ‘</a:t>
            </a:r>
            <a:r>
              <a:rPr lang="en-US" dirty="0" err="1" smtClean="0">
                <a:latin typeface="Courier"/>
                <a:cs typeface="Courier"/>
              </a:rPr>
              <a:t>tbl</a:t>
            </a:r>
            <a:r>
              <a:rPr lang="en-US" dirty="0" smtClean="0">
                <a:latin typeface="Courier"/>
                <a:cs typeface="Courier"/>
              </a:rPr>
              <a:t>’ and '</a:t>
            </a:r>
            <a:r>
              <a:rPr lang="en-US" dirty="0" err="1" smtClean="0">
                <a:latin typeface="Courier"/>
                <a:cs typeface="Courier"/>
              </a:rPr>
              <a:t>data.frame</a:t>
            </a:r>
            <a:r>
              <a:rPr lang="en-US" dirty="0" smtClean="0">
                <a:latin typeface="Courier"/>
                <a:cs typeface="Courier"/>
              </a:rPr>
              <a:t>':	111 obs. of  12 variables: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Stand      : </a:t>
            </a:r>
            <a:r>
              <a:rPr lang="en-US" dirty="0" err="1" smtClean="0">
                <a:latin typeface="Courier"/>
                <a:cs typeface="Courier"/>
              </a:rPr>
              <a:t>chr</a:t>
            </a:r>
            <a:r>
              <a:rPr lang="en-US" dirty="0" smtClean="0">
                <a:latin typeface="Courier"/>
                <a:cs typeface="Courier"/>
              </a:rPr>
              <a:t>  "Athol 1" "Athol 2" "Athol 3" "Athol 4"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Year  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2003 2003 2003 2003 2003 ...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Mapped Code: </a:t>
            </a:r>
            <a:r>
              <a:rPr lang="en-US" dirty="0" err="1" smtClean="0">
                <a:latin typeface="Courier"/>
                <a:cs typeface="Courier"/>
              </a:rPr>
              <a:t>chr</a:t>
            </a:r>
            <a:r>
              <a:rPr lang="en-US" dirty="0" smtClean="0">
                <a:latin typeface="Courier"/>
                <a:cs typeface="Courier"/>
              </a:rPr>
              <a:t>  "A" "A" "A" "B"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Aspect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213.2 357 292.5 80.5 227.5 ...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Slope 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3.8 27.83 23.83 8.78 12.17 ...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Latitude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-72.2 -72.2 -72.2 -72.2 -72.2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Longitude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42.5 42.5 42.6 42.5 42.6 ...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Elevation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269 220 231 247 233 ...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Area  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35.8 36.6 33.7 94.7 40.7 ...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Humus 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9.9 5.92 5.58 6.89 3.71 5.25 7.33 12.4 6.75 8.85 ...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Logged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1 1 1 1 1 1 1 0 1 1 ...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$ Rand       :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 NA NA NA NA NA NA NA NA NA NA ...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3779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hemlock_data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[1] 98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hemlock_sites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[1] 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oin-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80" y="1981957"/>
            <a:ext cx="3762205" cy="26941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Mismatched Data Sets with Common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9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Mismatched Data Sets with Common Keys</a:t>
            </a:r>
            <a:endParaRPr lang="en-US" dirty="0"/>
          </a:p>
        </p:txBody>
      </p:sp>
      <p:pic>
        <p:nvPicPr>
          <p:cNvPr id="2" name="Picture 1" descr="join-setu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50" y="2427829"/>
            <a:ext cx="3796338" cy="29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4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562</Words>
  <Application>Microsoft Macintosh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Joining Disparate Data Sets</vt:lpstr>
      <vt:lpstr>Merging Data</vt:lpstr>
      <vt:lpstr>JOIN</vt:lpstr>
      <vt:lpstr>PowerPoint Presentation</vt:lpstr>
      <vt:lpstr>The data</vt:lpstr>
      <vt:lpstr>Environmental Information</vt:lpstr>
      <vt:lpstr>The problem</vt:lpstr>
      <vt:lpstr>Mismatched Data Sets with Common Keys</vt:lpstr>
      <vt:lpstr>Mismatched Data Sets with Common Keys</vt:lpstr>
      <vt:lpstr>Inner Join</vt:lpstr>
      <vt:lpstr>Reducing Data in Inner Joins</vt:lpstr>
      <vt:lpstr>Plotting Paired Data</vt:lpstr>
      <vt:lpstr>Outer Joins</vt:lpstr>
      <vt:lpstr>Left Join: Retain Rows with NAs in First Dataset</vt:lpstr>
      <vt:lpstr>Right Join: Retain Rows with NAs in Second Dataset</vt:lpstr>
      <vt:lpstr>Full Join: Bring it All Together</vt:lpstr>
      <vt:lpstr>The Joins</vt:lpstr>
      <vt:lpstr>Filtering Joins</vt:lpstr>
      <vt:lpstr>Semi Join: X %in% Y</vt:lpstr>
      <vt:lpstr>Anti Join: X NOT %in% Y</vt:lpstr>
      <vt:lpstr>Exercise 1</vt:lpstr>
      <vt:lpstr>Exercise 2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6</cp:revision>
  <dcterms:created xsi:type="dcterms:W3CDTF">2016-03-29T14:00:55Z</dcterms:created>
  <dcterms:modified xsi:type="dcterms:W3CDTF">2016-03-29T14:47:19Z</dcterms:modified>
</cp:coreProperties>
</file>