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0" r:id="rId14"/>
    <p:sldId id="267" r:id="rId15"/>
    <p:sldId id="268" r:id="rId16"/>
    <p:sldId id="266" r:id="rId17"/>
    <p:sldId id="270" r:id="rId18"/>
    <p:sldId id="272" r:id="rId19"/>
    <p:sldId id="273" r:id="rId20"/>
    <p:sldId id="274" r:id="rId21"/>
    <p:sldId id="276" r:id="rId22"/>
    <p:sldId id="278" r:id="rId23"/>
    <p:sldId id="280" r:id="rId24"/>
    <p:sldId id="279" r:id="rId25"/>
    <p:sldId id="269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54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image" Target="../media/image5.jp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nness_da_Bar-1200x800.jp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39"/>
            <a:ext cx="914400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69000"/>
            </a:srgbClr>
          </a:solidFill>
        </p:spPr>
        <p:txBody>
          <a:bodyPr/>
          <a:lstStyle/>
          <a:p>
            <a:r>
              <a:rPr lang="en-US" b="1" dirty="0" smtClean="0"/>
              <a:t>Differences Between Two Groups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87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My Golem Know?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39734"/>
              </p:ext>
            </p:extLst>
          </p:nvPr>
        </p:nvGraphicFramePr>
        <p:xfrm>
          <a:off x="2943225" y="2401888"/>
          <a:ext cx="2921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622300" imgH="419100" progId="Equation.3">
                  <p:embed/>
                </p:oleObj>
              </mc:Choice>
              <mc:Fallback>
                <p:oleObj name="Equation" r:id="rId3" imgW="622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2401888"/>
                        <a:ext cx="2921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6288" y="1918998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3179" y="4639265"/>
            <a:ext cx="2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Drawn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361" y="463926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071934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5673801" y="2288330"/>
            <a:ext cx="1424348" cy="5832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2441266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1694960" y="4045081"/>
            <a:ext cx="223942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155527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672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Versus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Normal Distribution is defined by a mean and a SD</a:t>
            </a:r>
          </a:p>
          <a:p>
            <a:endParaRPr lang="en-US" dirty="0"/>
          </a:p>
          <a:p>
            <a:r>
              <a:rPr lang="en-US" dirty="0" smtClean="0"/>
              <a:t>A T-Distribution assumes a mean of 0, a SD of 1, but changes shape based on its Degrees of Freedom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806"/>
          </a:xfrm>
        </p:spPr>
        <p:txBody>
          <a:bodyPr>
            <a:normAutofit/>
          </a:bodyPr>
          <a:lstStyle/>
          <a:p>
            <a:r>
              <a:rPr lang="en-US" dirty="0" smtClean="0"/>
              <a:t>Let’s say you </a:t>
            </a:r>
            <a:r>
              <a:rPr lang="en-US" b="1" i="1" dirty="0" smtClean="0"/>
              <a:t>estimate</a:t>
            </a:r>
            <a:r>
              <a:rPr lang="en-US" dirty="0" smtClean="0"/>
              <a:t> a mean</a:t>
            </a:r>
          </a:p>
          <a:p>
            <a:endParaRPr lang="en-US" dirty="0"/>
          </a:p>
          <a:p>
            <a:r>
              <a:rPr lang="en-US" dirty="0" smtClean="0"/>
              <a:t>Mean = (x1 + x2 + x3)/3</a:t>
            </a:r>
          </a:p>
          <a:p>
            <a:endParaRPr lang="en-US" dirty="0"/>
          </a:p>
          <a:p>
            <a:r>
              <a:rPr lang="en-US" dirty="0" smtClean="0"/>
              <a:t>If you know the mean, x1, and x2, you can calculate x3</a:t>
            </a:r>
          </a:p>
          <a:p>
            <a:endParaRPr lang="en-US" dirty="0" smtClean="0"/>
          </a:p>
          <a:p>
            <a:r>
              <a:rPr lang="en-US" dirty="0" smtClean="0"/>
              <a:t>How much unique information is there in calculating a parameter?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4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Distribution Versus Normal</a:t>
            </a:r>
            <a:endParaRPr lang="en-US" dirty="0"/>
          </a:p>
        </p:txBody>
      </p:sp>
      <p:pic>
        <p:nvPicPr>
          <p:cNvPr id="4" name="Picture 3" descr="Screen Shot 2016-04-19 at 9.45.4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6" y="1417638"/>
            <a:ext cx="7054288" cy="5113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7899" y="3437628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1DF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8153" y="2899741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2DF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7179" y="2021902"/>
            <a:ext cx="5962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3DF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775" y="1837236"/>
            <a:ext cx="100170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Normal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417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Paired Groups</a:t>
            </a:r>
            <a:br>
              <a:rPr lang="en-US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Difference = 0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94364"/>
              </p:ext>
            </p:extLst>
          </p:nvPr>
        </p:nvGraphicFramePr>
        <p:xfrm>
          <a:off x="2943225" y="2401888"/>
          <a:ext cx="29210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622300" imgH="419100" progId="Equation.3">
                  <p:embed/>
                </p:oleObj>
              </mc:Choice>
              <mc:Fallback>
                <p:oleObj name="Equation" r:id="rId3" imgW="6223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2401888"/>
                        <a:ext cx="2921000" cy="196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179" y="4639265"/>
            <a:ext cx="206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Drawn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361" y="463926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071934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2441266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1694960" y="4045081"/>
            <a:ext cx="223942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155527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678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</a:p>
          <a:p>
            <a:r>
              <a:rPr lang="en-US" dirty="0"/>
              <a:t>N is the sample size per group</a:t>
            </a:r>
          </a:p>
        </p:txBody>
      </p:sp>
    </p:spTree>
    <p:extLst>
      <p:ext uri="{BB962C8B-B14F-4D97-AF65-F5344CB8AC3E}">
        <p14:creationId xmlns:p14="http://schemas.microsoft.com/office/powerpoint/2010/main" val="1910590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Testosterone and Birds</a:t>
            </a:r>
            <a:endParaRPr lang="en-US" dirty="0"/>
          </a:p>
        </p:txBody>
      </p:sp>
      <p:pic>
        <p:nvPicPr>
          <p:cNvPr id="4" name="Picture 3" descr="Agelaius_phoeniceus_0110_tax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8" y="1417638"/>
            <a:ext cx="6475636" cy="51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in Antibody Performance</a:t>
            </a:r>
            <a:endParaRPr lang="en-US" dirty="0"/>
          </a:p>
        </p:txBody>
      </p:sp>
      <p:pic>
        <p:nvPicPr>
          <p:cNvPr id="4" name="Picture 3" descr="Screen Shot 2016-04-19 at 10.32.49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91" y="1767133"/>
            <a:ext cx="6772277" cy="48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Log Difference Different from 0?</a:t>
            </a:r>
            <a:endParaRPr lang="en-US" dirty="0"/>
          </a:p>
        </p:txBody>
      </p:sp>
      <p:pic>
        <p:nvPicPr>
          <p:cNvPr id="5" name="Picture 4" descr="Screen Shot 2016-04-19 at 10.38.36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4" y="1579292"/>
            <a:ext cx="6695361" cy="51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 to Evaluate If Your Golem is Good: </a:t>
            </a:r>
            <a:r>
              <a:rPr lang="en-US" dirty="0" err="1" smtClean="0"/>
              <a:t>Quantiles</a:t>
            </a:r>
            <a:endParaRPr lang="en-US" dirty="0"/>
          </a:p>
        </p:txBody>
      </p:sp>
      <p:pic>
        <p:nvPicPr>
          <p:cNvPr id="4" name="Picture 3" descr="Screen Shot 2016-04-19 at 10.52.1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20" y="1656686"/>
            <a:ext cx="5716058" cy="5179295"/>
          </a:xfrm>
          <a:prstGeom prst="rect">
            <a:avLst/>
          </a:prstGeom>
        </p:spPr>
      </p:pic>
      <p:pic>
        <p:nvPicPr>
          <p:cNvPr id="3" name="Picture 2" descr="Screen Shot 2018-04-11 at 2.25.41 P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r="-1"/>
          <a:stretch/>
        </p:blipFill>
        <p:spPr>
          <a:xfrm>
            <a:off x="660400" y="1656685"/>
            <a:ext cx="7299735" cy="51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QQ Plot to Evaluate If Residuals are Normal</a:t>
            </a:r>
            <a:endParaRPr lang="en-US" dirty="0"/>
          </a:p>
        </p:txBody>
      </p:sp>
      <p:pic>
        <p:nvPicPr>
          <p:cNvPr id="4" name="Picture 3" descr="Screen Shot 2016-04-19 at 10.55.5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77" y="1675222"/>
            <a:ext cx="5629884" cy="5182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3804" y="2926818"/>
            <a:ext cx="183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Residuals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8179" y="6488668"/>
            <a:ext cx="31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From a Normal Distribution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6631" y="3240926"/>
            <a:ext cx="62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Line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5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Golems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sensu</a:t>
            </a:r>
            <a:r>
              <a:rPr lang="en-US" sz="2000" dirty="0" smtClean="0"/>
              <a:t> Richard </a:t>
            </a:r>
            <a:r>
              <a:rPr lang="en-US" sz="2000" dirty="0" err="1" smtClean="0"/>
              <a:t>McElreath</a:t>
            </a:r>
            <a:r>
              <a:rPr lang="en-US" sz="2000" dirty="0" smtClean="0"/>
              <a:t>)</a:t>
            </a:r>
            <a:endParaRPr lang="en-US" dirty="0"/>
          </a:p>
        </p:txBody>
      </p:sp>
      <p:pic>
        <p:nvPicPr>
          <p:cNvPr id="4" name="Picture 3" descr="golem_of_prague_by_ravenscar45-d63olj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98" y="1236156"/>
            <a:ext cx="4388593" cy="5621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4120" y="6488667"/>
            <a:ext cx="1248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ravenscar45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7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QQ Plot to Evaluate If Residuals are Normal</a:t>
            </a:r>
            <a:endParaRPr lang="en-US" dirty="0"/>
          </a:p>
        </p:txBody>
      </p:sp>
      <p:pic>
        <p:nvPicPr>
          <p:cNvPr id="4" name="Picture 3" descr="Screen Shot 2016-04-19 at 10.55.55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77" y="1675222"/>
            <a:ext cx="5629884" cy="5182778"/>
          </a:xfrm>
          <a:prstGeom prst="rect">
            <a:avLst/>
          </a:prstGeom>
        </p:spPr>
      </p:pic>
      <p:pic>
        <p:nvPicPr>
          <p:cNvPr id="3" name="Picture 2" descr="7d987b5b6a385b21eca03383b7ce9e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38" y="3242365"/>
            <a:ext cx="2668562" cy="3526735"/>
          </a:xfrm>
          <a:prstGeom prst="rect">
            <a:avLst/>
          </a:prstGeom>
        </p:spPr>
      </p:pic>
      <p:pic>
        <p:nvPicPr>
          <p:cNvPr id="8" name="Picture 7" descr="Rage_demon_concept_ar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" y="935038"/>
            <a:ext cx="2877475" cy="35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0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Testing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Build a Test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Evaluate Assumptions of Test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Evaluate Results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US" dirty="0" smtClean="0"/>
              <a:t>Visualize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6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Groups</a:t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Difference = 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539802"/>
              </p:ext>
            </p:extLst>
          </p:nvPr>
        </p:nvGraphicFramePr>
        <p:xfrm>
          <a:off x="2466975" y="2343150"/>
          <a:ext cx="387508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825500" imgH="444500" progId="Equation.3">
                  <p:embed/>
                </p:oleObj>
              </mc:Choice>
              <mc:Fallback>
                <p:oleObj name="Equation" r:id="rId3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6975" y="2343150"/>
                        <a:ext cx="3875088" cy="208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3179" y="4639265"/>
            <a:ext cx="34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Pooled Sample SD = √(s</a:t>
            </a:r>
            <a:r>
              <a:rPr lang="en-US" b="1" baseline="-25000" dirty="0" smtClean="0"/>
              <a:t>1</a:t>
            </a:r>
            <a:r>
              <a:rPr lang="en-US" b="1" dirty="0" smtClean="0"/>
              <a:t> + s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379980" y="4045081"/>
            <a:ext cx="1167871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28633" y="5641355"/>
            <a:ext cx="714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 against T Distribution with n-1 Degrees of Freedom</a:t>
            </a:r>
          </a:p>
          <a:p>
            <a:r>
              <a:rPr lang="en-US" dirty="0" smtClean="0"/>
              <a:t>N is the sample size per group</a:t>
            </a:r>
          </a:p>
          <a:p>
            <a:r>
              <a:rPr lang="en-US" dirty="0" smtClean="0"/>
              <a:t>Assumes equal sample size and equal variance of </a:t>
            </a:r>
            <a:r>
              <a:rPr lang="en-US" dirty="0" err="1" smtClean="0"/>
              <a:t>populaitons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Your Golem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 Sample Sizes</a:t>
            </a:r>
          </a:p>
          <a:p>
            <a:pPr lvl="1"/>
            <a:r>
              <a:rPr lang="en-US" dirty="0" smtClean="0"/>
              <a:t>Alternate Formula for Denominator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 Population Variances</a:t>
            </a:r>
          </a:p>
          <a:p>
            <a:pPr lvl="1"/>
            <a:r>
              <a:rPr lang="en-US" dirty="0" smtClean="0"/>
              <a:t>Welch’s T-Test (different denominator and DF)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Residuals Not Normal</a:t>
            </a:r>
          </a:p>
          <a:p>
            <a:pPr lvl="1"/>
            <a:r>
              <a:rPr lang="en-US" dirty="0" smtClean="0"/>
              <a:t>Transform </a:t>
            </a:r>
          </a:p>
          <a:p>
            <a:pPr lvl="1"/>
            <a:r>
              <a:rPr lang="en-US" dirty="0" smtClean="0"/>
              <a:t>Non-Parametric Test</a:t>
            </a:r>
          </a:p>
          <a:p>
            <a:pPr lvl="1"/>
            <a:r>
              <a:rPr lang="en-US" dirty="0" smtClean="0"/>
              <a:t>Golem with a different error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Golem</a:t>
            </a:r>
            <a:endParaRPr lang="en-US" dirty="0"/>
          </a:p>
        </p:txBody>
      </p:sp>
      <p:pic>
        <p:nvPicPr>
          <p:cNvPr id="4" name="Picture 3" descr="Rplot0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1" y="2304047"/>
            <a:ext cx="6934477" cy="4622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9853" y="1411119"/>
            <a:ext cx="601959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is my data generating process?</a:t>
            </a:r>
          </a:p>
          <a:p>
            <a:pPr marL="285750" indent="-285750">
              <a:lnSpc>
                <a:spcPct val="50000"/>
              </a:lnSpc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What is my error generating process?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594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88862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Drives My Golem?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12636"/>
              </p:ext>
            </p:extLst>
          </p:nvPr>
        </p:nvGraphicFramePr>
        <p:xfrm>
          <a:off x="2824512" y="3171499"/>
          <a:ext cx="3160817" cy="1968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673100" imgH="419100" progId="Equation.3">
                  <p:embed/>
                </p:oleObj>
              </mc:Choice>
              <mc:Fallback>
                <p:oleObj name="Equation" r:id="rId3" imgW="673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512" y="3171499"/>
                        <a:ext cx="3160817" cy="1968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56288" y="2688299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3179" y="5408566"/>
            <a:ext cx="34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Assumption about Population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3361" y="5408566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2008" y="2841235"/>
            <a:ext cx="211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Drawn from Data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5673801" y="3057631"/>
            <a:ext cx="1424348" cy="58326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2371008" y="3210567"/>
            <a:ext cx="1775892" cy="43032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2405040" y="4814382"/>
            <a:ext cx="1529348" cy="59418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5770435" y="4924828"/>
            <a:ext cx="851926" cy="48373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les_gole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29" y="0"/>
            <a:ext cx="2351963" cy="25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4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Good Golem for Realistic Sample Sizes?</a:t>
            </a:r>
            <a:endParaRPr lang="en-US" dirty="0"/>
          </a:p>
        </p:txBody>
      </p:sp>
      <p:pic>
        <p:nvPicPr>
          <p:cNvPr id="4" name="Picture 3" descr="Screen Shot 2016-04-19 at 9.30.4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" y="1725716"/>
            <a:ext cx="7111112" cy="5172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631" y="2029443"/>
            <a:ext cx="94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Golem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92201" y="3755697"/>
            <a:ext cx="720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8972" y="378330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N=5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8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uinness_da_Bar-1200x8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39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863912831_e17de7f4f4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1537_062220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5" y="0"/>
            <a:ext cx="9157805" cy="68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This Farm Produce Barley at the Right Moisture?</a:t>
            </a:r>
            <a:endParaRPr lang="en-US" dirty="0"/>
          </a:p>
        </p:txBody>
      </p:sp>
      <p:pic>
        <p:nvPicPr>
          <p:cNvPr id="4" name="Picture 3" descr="Screen Shot 2016-04-19 at 9.30.47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" y="1725716"/>
            <a:ext cx="7111112" cy="5172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0631" y="2029443"/>
            <a:ext cx="16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Standard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92201" y="3755697"/>
            <a:ext cx="88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Barley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8972" y="378330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N=5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Barley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04" y="4224555"/>
            <a:ext cx="2754013" cy="20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2881</TotalTime>
  <Words>364</Words>
  <Application>Microsoft Macintosh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Differences Between Two Groups</vt:lpstr>
      <vt:lpstr>Statistical Golems (sensu Richard McElreath)</vt:lpstr>
      <vt:lpstr>This is a Golem</vt:lpstr>
      <vt:lpstr>What Drives My Golem?</vt:lpstr>
      <vt:lpstr>Is this a Good Golem for Realistic Sample Sizes?</vt:lpstr>
      <vt:lpstr>PowerPoint Presentation</vt:lpstr>
      <vt:lpstr>PowerPoint Presentation</vt:lpstr>
      <vt:lpstr>PowerPoint Presentation</vt:lpstr>
      <vt:lpstr>Does This Farm Produce Barley at the Right Moisture?</vt:lpstr>
      <vt:lpstr>What Does My Golem Know?</vt:lpstr>
      <vt:lpstr>T Versus N</vt:lpstr>
      <vt:lpstr>Degrees of What?</vt:lpstr>
      <vt:lpstr>T Distribution Versus Normal</vt:lpstr>
      <vt:lpstr>Comparing Paired Groups H0: Difference = 0</vt:lpstr>
      <vt:lpstr>Testosterone and Birds</vt:lpstr>
      <vt:lpstr>Differences in Antibody Performance</vt:lpstr>
      <vt:lpstr>Is the Log Difference Different from 0?</vt:lpstr>
      <vt:lpstr>One Way to Evaluate If Your Golem is Good: Quantiles</vt:lpstr>
      <vt:lpstr>QQ Plot to Evaluate If Residuals are Normal</vt:lpstr>
      <vt:lpstr>QQ Plot to Evaluate If Residuals are Normal</vt:lpstr>
      <vt:lpstr>General Testing Workflow</vt:lpstr>
      <vt:lpstr>Comparing Groups H0: Difference = 0</vt:lpstr>
      <vt:lpstr>Troubleshooting Your Golem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Jarrett Byrnes</cp:lastModifiedBy>
  <cp:revision>51</cp:revision>
  <dcterms:created xsi:type="dcterms:W3CDTF">2010-04-12T23:12:02Z</dcterms:created>
  <dcterms:modified xsi:type="dcterms:W3CDTF">2018-04-11T18:35:16Z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