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80" r:id="rId3"/>
    <p:sldId id="29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68E6-EFAE-4022-A2AF-C161D6D1C309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81E6-606A-408D-93E9-0754EE8B5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此课程是基于</a:t>
            </a:r>
            <a:r>
              <a:rPr lang="en-US" altLang="zh-CN" dirty="0"/>
              <a:t>GitHub</a:t>
            </a:r>
            <a:r>
              <a:rPr lang="zh-CN" altLang="en-US" dirty="0"/>
              <a:t>上一个开源项目，在</a:t>
            </a:r>
            <a:r>
              <a:rPr lang="en-US" altLang="zh-CN" dirty="0"/>
              <a:t>ZYNQ FPGA</a:t>
            </a:r>
            <a:r>
              <a:rPr lang="zh-CN" altLang="en-US" dirty="0"/>
              <a:t>上用</a:t>
            </a:r>
            <a:r>
              <a:rPr lang="en-US" altLang="zh-CN" dirty="0"/>
              <a:t>Verilog</a:t>
            </a:r>
            <a:r>
              <a:rPr lang="zh-CN" altLang="en-US" dirty="0"/>
              <a:t>实现一个用于进行手写数字识别的卷积神经网络，有完整的设计文档，是用来进行学习硬件加速器的很好项目。</a:t>
            </a:r>
            <a:endParaRPr lang="en-US" altLang="zh-CN" dirty="0"/>
          </a:p>
          <a:p>
            <a:r>
              <a:rPr lang="zh-CN" altLang="en-US" dirty="0"/>
              <a:t>可以看到网络结构很简单，可拆分为</a:t>
            </a:r>
            <a:r>
              <a:rPr lang="en-US" altLang="zh-CN" dirty="0"/>
              <a:t>4</a:t>
            </a:r>
            <a:r>
              <a:rPr lang="zh-CN" altLang="en-US" dirty="0"/>
              <a:t>个模块，即卷积模块、</a:t>
            </a:r>
            <a:r>
              <a:rPr lang="en-US" altLang="zh-CN" dirty="0" err="1"/>
              <a:t>TanH</a:t>
            </a:r>
            <a:r>
              <a:rPr lang="zh-CN" altLang="en-US" dirty="0"/>
              <a:t>激活模块、平均池化模块以及全连接模块。该资料包我已经下载好了，上传到了群文件中，大家直接进群下载就行。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所实现的网络一共有三个卷积层，每个卷积层，所用的</a:t>
            </a:r>
            <a:r>
              <a:rPr lang="en-US" altLang="zh-CN" dirty="0"/>
              <a:t>filters </a:t>
            </a:r>
            <a:r>
              <a:rPr lang="zh-CN" altLang="en-US" dirty="0"/>
              <a:t>即卷积核是不同的，但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都是 </a:t>
            </a:r>
            <a:r>
              <a:rPr lang="en-US" altLang="zh-CN" dirty="0"/>
              <a:t>5x5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4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3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0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3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3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这里有两种实现，分别是</a:t>
            </a:r>
            <a:r>
              <a:rPr lang="en-US" altLang="zh-CN" dirty="0"/>
              <a:t>16bit</a:t>
            </a:r>
            <a:r>
              <a:rPr lang="zh-CN" altLang="en-US" dirty="0"/>
              <a:t>位宽的和</a:t>
            </a:r>
            <a:r>
              <a:rPr lang="en-US" altLang="zh-CN" dirty="0"/>
              <a:t>32bit</a:t>
            </a:r>
            <a:r>
              <a:rPr lang="zh-CN" altLang="en-US" dirty="0"/>
              <a:t>位宽的，为什么要这么做的原因后面的实验中我们再具体进行分析。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4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9322272" y="4526266"/>
            <a:ext cx="1588010" cy="833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7373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CN" altLang="en-US" sz="3200" b="1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雪天鱼</a:t>
            </a:r>
            <a:endParaRPr lang="en-US" altLang="zh-CN" sz="3200" b="1" i="0" baseline="0" dirty="0">
              <a:solidFill>
                <a:schemeClr val="tx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530FFB-BB72-471A-A62F-176758984AB3}"/>
              </a:ext>
            </a:extLst>
          </p:cNvPr>
          <p:cNvSpPr txBox="1"/>
          <p:nvPr userDrawn="1"/>
        </p:nvSpPr>
        <p:spPr>
          <a:xfrm>
            <a:off x="8704534" y="5271908"/>
            <a:ext cx="282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要生活地热烈而又自在！</a:t>
            </a:r>
            <a:endParaRPr lang="en-US" altLang="zh-CN" sz="1800" b="1" i="1" baseline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D9C53A73-FDE3-4301-8625-63B2DCA9F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5" y="2129648"/>
            <a:ext cx="2165905" cy="21659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2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3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0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2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262278-0659-46DB-9923-93632E74E6DD}"/>
              </a:ext>
            </a:extLst>
          </p:cNvPr>
          <p:cNvSpPr/>
          <p:nvPr userDrawn="1"/>
        </p:nvSpPr>
        <p:spPr>
          <a:xfrm>
            <a:off x="230124" y="190645"/>
            <a:ext cx="11731752" cy="6400800"/>
          </a:xfrm>
          <a:prstGeom prst="rect">
            <a:avLst/>
          </a:prstGeom>
          <a:solidFill>
            <a:srgbClr val="CAD4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雪天鱼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92AECEF2-3BDD-4E2A-A750-FB857D3035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30" y="269385"/>
            <a:ext cx="1254905" cy="1254905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737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relhedaby/CNN-FPG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598" y="2022934"/>
            <a:ext cx="8885581" cy="234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手把手教你用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Verilog</a:t>
            </a:r>
            <a:b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上搭建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CNN</a:t>
            </a:r>
            <a:endParaRPr 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4. Average Pooling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303BF-DCCD-5EED-5AFF-122031D75F43}"/>
              </a:ext>
            </a:extLst>
          </p:cNvPr>
          <p:cNvSpPr txBox="1"/>
          <p:nvPr/>
        </p:nvSpPr>
        <p:spPr>
          <a:xfrm>
            <a:off x="1604748" y="4034493"/>
            <a:ext cx="955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42021"/>
                </a:solidFill>
                <a:latin typeface="+mn-ea"/>
              </a:rPr>
              <a:t>该网络具有两层平均池化层，作用是下采样卷积层输出，在减小数据量的同时尽可能保存提取的特征。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2874184" y="5046044"/>
            <a:ext cx="680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代码路径：</a:t>
            </a:r>
            <a:r>
              <a:rPr lang="fr-FR" altLang="zh-CN" dirty="0"/>
              <a:t>Final Code Files\ Part 4- Average Pooling</a:t>
            </a:r>
          </a:p>
          <a:p>
            <a:r>
              <a:rPr lang="zh-CN" altLang="en-US" dirty="0"/>
              <a:t>测试脚本路径：</a:t>
            </a:r>
            <a:r>
              <a:rPr lang="fr-FR" altLang="zh-CN" dirty="0"/>
              <a:t>Testing Scripts \Average Pooling Python Codes</a:t>
            </a:r>
          </a:p>
          <a:p>
            <a:r>
              <a:rPr lang="en-US" altLang="zh-CN" dirty="0"/>
              <a:t>Excel </a:t>
            </a:r>
            <a:r>
              <a:rPr lang="en-US" altLang="zh-CN" dirty="0" err="1"/>
              <a:t>Sheets:Test.xlsx</a:t>
            </a:r>
            <a:r>
              <a:rPr lang="en-US" altLang="zh-CN" dirty="0"/>
              <a:t>-&gt; AvgPool1Test &amp; AvgPool2Test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99B8C-E68B-9F3D-1FC1-856D00EC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27" y="770663"/>
            <a:ext cx="8292406" cy="31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2314804" y="3013501"/>
            <a:ext cx="7562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五、</a:t>
            </a:r>
            <a:r>
              <a:rPr lang="en-US" altLang="zh-CN" sz="4800" b="1" dirty="0"/>
              <a:t>Integrating Network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68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302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5. Integrating Network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303BF-DCCD-5EED-5AFF-122031D75F43}"/>
              </a:ext>
            </a:extLst>
          </p:cNvPr>
          <p:cNvSpPr txBox="1"/>
          <p:nvPr/>
        </p:nvSpPr>
        <p:spPr>
          <a:xfrm>
            <a:off x="1500104" y="4399713"/>
            <a:ext cx="955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42021"/>
                </a:solidFill>
                <a:latin typeface="+mn-ea"/>
              </a:rPr>
              <a:t>将所有模块连接到一起，然后调通控制通路和数据通路是项目中最难、工作量最大部分。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2874184" y="5046044"/>
            <a:ext cx="802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代码路径：</a:t>
            </a:r>
            <a:r>
              <a:rPr lang="fr-FR" altLang="zh-CN" dirty="0"/>
              <a:t>Final Code Files\ Part 5- Integration</a:t>
            </a:r>
          </a:p>
          <a:p>
            <a:r>
              <a:rPr lang="zh-CN" altLang="en-US" dirty="0"/>
              <a:t>测试脚本路径：</a:t>
            </a:r>
            <a:r>
              <a:rPr lang="fr-FR" altLang="zh-CN" dirty="0"/>
              <a:t>Testing Scripts \ ANN testing code+</a:t>
            </a:r>
            <a:r>
              <a:rPr lang="zh-CN" altLang="en-US" dirty="0"/>
              <a:t>之前</a:t>
            </a:r>
            <a:r>
              <a:rPr lang="en-US" altLang="zh-CN" dirty="0"/>
              <a:t>4</a:t>
            </a:r>
            <a:r>
              <a:rPr lang="zh-CN" altLang="en-US" dirty="0"/>
              <a:t>个模块的测试脚本</a:t>
            </a:r>
            <a:endParaRPr lang="fr-FR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6D8000-22D7-1280-3575-FD70D7DB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36" y="810054"/>
            <a:ext cx="9072582" cy="34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813965" y="3013501"/>
            <a:ext cx="456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六、</a:t>
            </a:r>
            <a:r>
              <a:rPr lang="en-US" altLang="zh-CN" sz="4800" b="1" dirty="0"/>
              <a:t>Emulation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438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175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6. emulation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1030123" y="1065811"/>
            <a:ext cx="442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测试脚本路径：</a:t>
            </a:r>
            <a:r>
              <a:rPr lang="fr-FR" altLang="zh-CN" sz="2400" dirty="0"/>
              <a:t>Testing Scripts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53509-933E-DC22-0602-43763BA838F3}"/>
              </a:ext>
            </a:extLst>
          </p:cNvPr>
          <p:cNvSpPr txBox="1"/>
          <p:nvPr/>
        </p:nvSpPr>
        <p:spPr>
          <a:xfrm>
            <a:off x="1030123" y="1543793"/>
            <a:ext cx="1036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验证思路：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</a:t>
            </a:r>
            <a:r>
              <a:rPr lang="en-US" altLang="zh-CN" sz="2400" dirty="0"/>
              <a:t>Python/C++</a:t>
            </a:r>
            <a:r>
              <a:rPr lang="zh-CN" altLang="en-US" sz="2400" dirty="0"/>
              <a:t>实现与模块相同功能的函数；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）为硬件模块和软件函数搭建对应的</a:t>
            </a:r>
            <a:r>
              <a:rPr lang="en-US" altLang="zh-CN" sz="2400" dirty="0"/>
              <a:t>testbench</a:t>
            </a:r>
            <a:r>
              <a:rPr lang="zh-CN" altLang="en-US" sz="2400" dirty="0"/>
              <a:t>，记录输出结果；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）对比两套输出数据是否一致，并随机抽取样本进行转换验证。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）若发现错误，</a:t>
            </a:r>
            <a:r>
              <a:rPr lang="en-US" altLang="zh-CN" sz="2400" dirty="0"/>
              <a:t>debug</a:t>
            </a:r>
            <a:r>
              <a:rPr lang="zh-CN" altLang="en-US" sz="2400" dirty="0"/>
              <a:t>，修改代码逻辑。</a:t>
            </a:r>
          </a:p>
        </p:txBody>
      </p:sp>
    </p:spTree>
    <p:extLst>
      <p:ext uri="{BB962C8B-B14F-4D97-AF65-F5344CB8AC3E}">
        <p14:creationId xmlns:p14="http://schemas.microsoft.com/office/powerpoint/2010/main" val="2347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927615" y="3013501"/>
            <a:ext cx="833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七、</a:t>
            </a:r>
            <a:r>
              <a:rPr lang="en-US" altLang="zh-CN" sz="4800" b="1" dirty="0"/>
              <a:t>Attachments Overview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193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215915" y="200448"/>
            <a:ext cx="331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7. attachments Overview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15688B-9617-ED45-1FDA-0B37E7CB7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43"/>
          <a:stretch/>
        </p:blipFill>
        <p:spPr>
          <a:xfrm>
            <a:off x="3950507" y="2184223"/>
            <a:ext cx="2298543" cy="3246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333959-325D-1308-5510-82EB6F456267}"/>
              </a:ext>
            </a:extLst>
          </p:cNvPr>
          <p:cNvSpPr/>
          <p:nvPr/>
        </p:nvSpPr>
        <p:spPr>
          <a:xfrm>
            <a:off x="4231535" y="2270125"/>
            <a:ext cx="12573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84ABD3-461A-286F-6877-CB437606DF1A}"/>
              </a:ext>
            </a:extLst>
          </p:cNvPr>
          <p:cNvCxnSpPr/>
          <p:nvPr/>
        </p:nvCxnSpPr>
        <p:spPr>
          <a:xfrm flipV="1">
            <a:off x="5584085" y="1755775"/>
            <a:ext cx="511915" cy="514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71248C9-600B-48B3-C8D2-03AFF4973FC3}"/>
              </a:ext>
            </a:extLst>
          </p:cNvPr>
          <p:cNvSpPr txBox="1"/>
          <p:nvPr/>
        </p:nvSpPr>
        <p:spPr>
          <a:xfrm>
            <a:off x="6096000" y="1386443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项目完整网络的</a:t>
            </a:r>
            <a:r>
              <a:rPr lang="en-US" altLang="zh-CN" dirty="0" err="1"/>
              <a:t>Vivado</a:t>
            </a:r>
            <a:r>
              <a:rPr lang="zh-CN" altLang="en-US" dirty="0"/>
              <a:t>工程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C12630-CD05-C403-E6A2-7578F79CBE34}"/>
              </a:ext>
            </a:extLst>
          </p:cNvPr>
          <p:cNvSpPr/>
          <p:nvPr/>
        </p:nvSpPr>
        <p:spPr>
          <a:xfrm>
            <a:off x="4231535" y="2905932"/>
            <a:ext cx="12573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CF13BB-ACB7-C5D0-B9EC-283737B9B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78" y="2013727"/>
            <a:ext cx="1500836" cy="129617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8C28C2-F090-F841-2CC3-05AE4F3E7909}"/>
              </a:ext>
            </a:extLst>
          </p:cNvPr>
          <p:cNvCxnSpPr>
            <a:cxnSpLocks/>
          </p:cNvCxnSpPr>
          <p:nvPr/>
        </p:nvCxnSpPr>
        <p:spPr>
          <a:xfrm flipV="1">
            <a:off x="5584085" y="2739398"/>
            <a:ext cx="917660" cy="260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3A072B-A029-A82A-4E42-19D0EFD5A298}"/>
              </a:ext>
            </a:extLst>
          </p:cNvPr>
          <p:cNvSpPr txBox="1"/>
          <p:nvPr/>
        </p:nvSpPr>
        <p:spPr>
          <a:xfrm>
            <a:off x="8133743" y="2448909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各模块以及网络顶层模块代码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006970-D070-933F-F5AE-CCAA06E39AF0}"/>
              </a:ext>
            </a:extLst>
          </p:cNvPr>
          <p:cNvSpPr/>
          <p:nvPr/>
        </p:nvSpPr>
        <p:spPr>
          <a:xfrm>
            <a:off x="4231535" y="3524880"/>
            <a:ext cx="12573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474139-325E-7DCF-0135-D6FAC3C2F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597" y="2971276"/>
            <a:ext cx="1652992" cy="1488207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4CF762-B13C-5F25-B389-9B3B8D767A67}"/>
              </a:ext>
            </a:extLst>
          </p:cNvPr>
          <p:cNvCxnSpPr>
            <a:cxnSpLocks/>
          </p:cNvCxnSpPr>
          <p:nvPr/>
        </p:nvCxnSpPr>
        <p:spPr>
          <a:xfrm>
            <a:off x="5612418" y="3620130"/>
            <a:ext cx="25213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6B6A81-C00D-2C61-3DB2-3AE3ACF30E51}"/>
              </a:ext>
            </a:extLst>
          </p:cNvPr>
          <p:cNvSpPr txBox="1"/>
          <p:nvPr/>
        </p:nvSpPr>
        <p:spPr>
          <a:xfrm>
            <a:off x="10076443" y="33519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各模块验证脚本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0AB406-6C16-2674-BEA7-816D8E1F1D66}"/>
              </a:ext>
            </a:extLst>
          </p:cNvPr>
          <p:cNvCxnSpPr>
            <a:cxnSpLocks/>
          </p:cNvCxnSpPr>
          <p:nvPr/>
        </p:nvCxnSpPr>
        <p:spPr>
          <a:xfrm flipH="1" flipV="1">
            <a:off x="3584450" y="2203803"/>
            <a:ext cx="464257" cy="44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7ECC6F0-42CF-5488-B60B-D0CF1BA72265}"/>
              </a:ext>
            </a:extLst>
          </p:cNvPr>
          <p:cNvSpPr txBox="1"/>
          <p:nvPr/>
        </p:nvSpPr>
        <p:spPr>
          <a:xfrm>
            <a:off x="464478" y="1702607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不同并行度的卷积模块实现方案和代码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79EF5D-3B57-7EEB-D121-0A1352B0C69C}"/>
              </a:ext>
            </a:extLst>
          </p:cNvPr>
          <p:cNvCxnSpPr>
            <a:cxnSpLocks/>
          </p:cNvCxnSpPr>
          <p:nvPr/>
        </p:nvCxnSpPr>
        <p:spPr>
          <a:xfrm flipH="1" flipV="1">
            <a:off x="3535350" y="2999931"/>
            <a:ext cx="551331" cy="266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8867C12-4DCC-99D3-CB26-7481C6BDCCC6}"/>
              </a:ext>
            </a:extLst>
          </p:cNvPr>
          <p:cNvSpPr txBox="1"/>
          <p:nvPr/>
        </p:nvSpPr>
        <p:spPr>
          <a:xfrm>
            <a:off x="967619" y="264811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各模块的仿真截图以及</a:t>
            </a:r>
            <a:endParaRPr lang="en-US" altLang="zh-CN" dirty="0"/>
          </a:p>
          <a:p>
            <a:r>
              <a:rPr lang="zh-CN" altLang="en-US" dirty="0"/>
              <a:t>综合实现报告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2E2683-1E4E-C2D2-02A6-AFC800143F72}"/>
              </a:ext>
            </a:extLst>
          </p:cNvPr>
          <p:cNvCxnSpPr>
            <a:cxnSpLocks/>
          </p:cNvCxnSpPr>
          <p:nvPr/>
        </p:nvCxnSpPr>
        <p:spPr>
          <a:xfrm flipH="1" flipV="1">
            <a:off x="3429893" y="3715379"/>
            <a:ext cx="595361" cy="24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FFDD24E-3846-7483-9E42-AABDBDACBF25}"/>
              </a:ext>
            </a:extLst>
          </p:cNvPr>
          <p:cNvSpPr txBox="1"/>
          <p:nvPr/>
        </p:nvSpPr>
        <p:spPr>
          <a:xfrm>
            <a:off x="389333" y="337404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卷积层和全连接层的权重和偏置</a:t>
            </a:r>
            <a:endParaRPr lang="en-US" altLang="zh-CN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A3C0CD-C43D-AB23-6156-3BECAEAAE826}"/>
              </a:ext>
            </a:extLst>
          </p:cNvPr>
          <p:cNvCxnSpPr>
            <a:cxnSpLocks/>
          </p:cNvCxnSpPr>
          <p:nvPr/>
        </p:nvCxnSpPr>
        <p:spPr>
          <a:xfrm flipH="1">
            <a:off x="3469798" y="4294837"/>
            <a:ext cx="562990" cy="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4BFABF8-D8C9-6AFB-35FC-3371784D17C9}"/>
              </a:ext>
            </a:extLst>
          </p:cNvPr>
          <p:cNvSpPr txBox="1"/>
          <p:nvPr/>
        </p:nvSpPr>
        <p:spPr>
          <a:xfrm>
            <a:off x="2133222" y="4090151"/>
            <a:ext cx="11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设计文档</a:t>
            </a:r>
            <a:endParaRPr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6BB65A-DAE7-8149-1F72-65146AF5FF35}"/>
              </a:ext>
            </a:extLst>
          </p:cNvPr>
          <p:cNvSpPr txBox="1"/>
          <p:nvPr/>
        </p:nvSpPr>
        <p:spPr>
          <a:xfrm>
            <a:off x="1814472" y="4763540"/>
            <a:ext cx="161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所发表的论文</a:t>
            </a:r>
            <a:endParaRPr lang="en-US" altLang="zh-CN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AC57FB0-4339-D3C0-3EEF-4CCD1E41FF3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25675" y="4864631"/>
            <a:ext cx="599579" cy="8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3A31A-C0DE-4D93-CF28-5A2730979BEA}"/>
              </a:ext>
            </a:extLst>
          </p:cNvPr>
          <p:cNvCxnSpPr>
            <a:cxnSpLocks/>
          </p:cNvCxnSpPr>
          <p:nvPr/>
        </p:nvCxnSpPr>
        <p:spPr>
          <a:xfrm flipH="1">
            <a:off x="3409151" y="5238934"/>
            <a:ext cx="599579" cy="8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E2E37AC-B13F-6957-4474-A656670C6B8C}"/>
              </a:ext>
            </a:extLst>
          </p:cNvPr>
          <p:cNvSpPr txBox="1"/>
          <p:nvPr/>
        </p:nvSpPr>
        <p:spPr>
          <a:xfrm>
            <a:off x="1309511" y="5140762"/>
            <a:ext cx="214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验证所得输出数据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11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课程简介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733831-2A14-F8A4-9425-EBF04E710220}"/>
              </a:ext>
            </a:extLst>
          </p:cNvPr>
          <p:cNvSpPr txBox="1"/>
          <p:nvPr/>
        </p:nvSpPr>
        <p:spPr>
          <a:xfrm>
            <a:off x="1630326" y="999935"/>
            <a:ext cx="7386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omarelhedaby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/CNN-FPGA: Implementation of CNN on ZYNQ FPGA to classify handwritten numbers using MNIST database (github.com)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F81A3-75C7-D933-FCCF-C39930C49253}"/>
              </a:ext>
            </a:extLst>
          </p:cNvPr>
          <p:cNvSpPr txBox="1"/>
          <p:nvPr/>
        </p:nvSpPr>
        <p:spPr>
          <a:xfrm>
            <a:off x="545805" y="648203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项目链接：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10930-CA4A-BA6A-01F8-FA823B48E320}"/>
              </a:ext>
            </a:extLst>
          </p:cNvPr>
          <p:cNvSpPr txBox="1"/>
          <p:nvPr/>
        </p:nvSpPr>
        <p:spPr>
          <a:xfrm>
            <a:off x="556751" y="159788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项目介绍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741118-5200-2D54-B452-C5F4FE41E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2" y="2476689"/>
            <a:ext cx="3501980" cy="3839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391153-039E-0431-7EC0-C79322274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704" y="2930344"/>
            <a:ext cx="7301797" cy="27386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E813E0-F4CB-1E25-4212-1265556C71B0}"/>
              </a:ext>
            </a:extLst>
          </p:cNvPr>
          <p:cNvSpPr txBox="1"/>
          <p:nvPr/>
        </p:nvSpPr>
        <p:spPr>
          <a:xfrm>
            <a:off x="1630326" y="19496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ZYNQ FPGA</a:t>
            </a:r>
            <a:r>
              <a:rPr lang="zh-CN" altLang="en-US" dirty="0"/>
              <a:t>搭建</a:t>
            </a:r>
            <a:r>
              <a:rPr lang="en-US" altLang="zh-CN" dirty="0">
                <a:solidFill>
                  <a:srgbClr val="FF0000"/>
                </a:solidFill>
              </a:rPr>
              <a:t>LeNet5</a:t>
            </a:r>
            <a:r>
              <a:rPr lang="en-US" altLang="zh-CN" dirty="0"/>
              <a:t> CNN</a:t>
            </a:r>
            <a:r>
              <a:rPr lang="zh-CN" altLang="en-US" dirty="0"/>
              <a:t>，实现手写数字识别，所用数据集为</a:t>
            </a:r>
            <a:r>
              <a:rPr lang="en-US" altLang="zh-CN" dirty="0">
                <a:solidFill>
                  <a:srgbClr val="FF0000"/>
                </a:solidFill>
              </a:rPr>
              <a:t>MNIST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6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944703" y="3013501"/>
            <a:ext cx="5241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一、</a:t>
            </a:r>
            <a:r>
              <a:rPr lang="en-US" altLang="zh-CN" sz="4800" b="1" dirty="0"/>
              <a:t>Convolution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427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195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1.Convolution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C49817-75E1-5F98-0621-6AA2A9B2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29" y="682442"/>
            <a:ext cx="9159836" cy="3528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6303BF-DCCD-5EED-5AFF-122031D75F43}"/>
              </a:ext>
            </a:extLst>
          </p:cNvPr>
          <p:cNvSpPr txBox="1"/>
          <p:nvPr/>
        </p:nvSpPr>
        <p:spPr>
          <a:xfrm>
            <a:off x="1013621" y="4281249"/>
            <a:ext cx="939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实现方案在</a:t>
            </a:r>
            <a:r>
              <a:rPr lang="zh-CN" altLang="en-US" sz="2400" dirty="0">
                <a:solidFill>
                  <a:srgbClr val="FF0000"/>
                </a:solidFill>
              </a:rPr>
              <a:t>并行度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速度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资源占用</a:t>
            </a:r>
            <a:r>
              <a:rPr lang="zh-CN" altLang="en-US" sz="2400" dirty="0"/>
              <a:t>三个方面进行权衡，更高并行度意味着功耗更大、硬件资源使用更多，但可以提升速度。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1013621" y="5120116"/>
            <a:ext cx="628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代码路径：</a:t>
            </a:r>
            <a:r>
              <a:rPr lang="fr-FR" altLang="zh-CN" dirty="0"/>
              <a:t>Final Code Files\Part 1- Convolution </a:t>
            </a:r>
          </a:p>
          <a:p>
            <a:r>
              <a:rPr lang="zh-CN" altLang="en-US" dirty="0"/>
              <a:t>测试脚本路径：</a:t>
            </a:r>
            <a:r>
              <a:rPr lang="fr-FR" altLang="zh-CN" dirty="0"/>
              <a:t>Testing Scripts\Convolution Python Codes</a:t>
            </a:r>
            <a:endParaRPr lang="en-US" altLang="zh-CN" dirty="0"/>
          </a:p>
          <a:p>
            <a:r>
              <a:rPr lang="en-US" altLang="zh-CN" dirty="0"/>
              <a:t>Excel </a:t>
            </a:r>
            <a:r>
              <a:rPr lang="en-US" altLang="zh-CN" dirty="0" err="1"/>
              <a:t>Sheets:Test.xlsx</a:t>
            </a:r>
            <a:r>
              <a:rPr lang="en-US" altLang="zh-CN" dirty="0"/>
              <a:t>-&gt; Conv1Test &amp; Conv2Test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135078" y="3013501"/>
            <a:ext cx="624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二、</a:t>
            </a:r>
            <a:r>
              <a:rPr lang="en-US" altLang="zh-CN" sz="4800" b="1" dirty="0" err="1"/>
              <a:t>TanH</a:t>
            </a:r>
            <a:r>
              <a:rPr lang="en-US" altLang="zh-CN" sz="4800" b="1" dirty="0"/>
              <a:t> Activation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801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2457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en-US" altLang="zh-CN" sz="2000" b="1" dirty="0" err="1"/>
              <a:t>TanH</a:t>
            </a:r>
            <a:r>
              <a:rPr lang="en-US" altLang="zh-CN" sz="2000" b="1" dirty="0"/>
              <a:t> Activation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303BF-DCCD-5EED-5AFF-122031D75F43}"/>
              </a:ext>
            </a:extLst>
          </p:cNvPr>
          <p:cNvSpPr txBox="1"/>
          <p:nvPr/>
        </p:nvSpPr>
        <p:spPr>
          <a:xfrm>
            <a:off x="1604748" y="4034493"/>
            <a:ext cx="9552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 err="1">
                <a:solidFill>
                  <a:srgbClr val="242021"/>
                </a:solidFill>
                <a:effectLst/>
                <a:latin typeface="+mn-ea"/>
              </a:rPr>
              <a:t>TanH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，全称为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Hyperbolic Tangent Function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，即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+mn-ea"/>
              </a:rPr>
              <a:t>双曲正切函数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，如上图蓝线所示为其函数图，红线为其导数。优点是：</a:t>
            </a:r>
            <a:endParaRPr lang="en-US" altLang="zh-CN" sz="1800" b="0" i="0" dirty="0">
              <a:solidFill>
                <a:srgbClr val="242021"/>
              </a:solidFill>
              <a:effectLst/>
              <a:latin typeface="+mn-ea"/>
            </a:endParaRPr>
          </a:p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(1)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函数输出以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(0,0)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为中值，</a:t>
            </a:r>
            <a:endParaRPr lang="en-US" altLang="zh-CN" sz="1800" b="0" i="0" dirty="0">
              <a:solidFill>
                <a:srgbClr val="242021"/>
              </a:solidFill>
              <a:effectLst/>
              <a:latin typeface="+mn-ea"/>
            </a:endParaRPr>
          </a:p>
          <a:p>
            <a:r>
              <a:rPr lang="en-US" altLang="zh-CN" dirty="0">
                <a:solidFill>
                  <a:srgbClr val="242021"/>
                </a:solidFill>
                <a:latin typeface="+mn-ea"/>
              </a:rPr>
              <a:t>(2)</a:t>
            </a:r>
            <a:r>
              <a:rPr lang="zh-CN" altLang="en-US" dirty="0">
                <a:solidFill>
                  <a:srgbClr val="242021"/>
                </a:solidFill>
                <a:latin typeface="+mn-ea"/>
              </a:rPr>
              <a:t>收敛速度相对于</a:t>
            </a:r>
            <a:r>
              <a:rPr lang="en-US" altLang="zh-CN" dirty="0" err="1">
                <a:solidFill>
                  <a:srgbClr val="242021"/>
                </a:solidFill>
                <a:latin typeface="+mn-ea"/>
              </a:rPr>
              <a:t>Signmod</a:t>
            </a:r>
            <a:r>
              <a:rPr lang="zh-CN" altLang="en-US" dirty="0">
                <a:solidFill>
                  <a:srgbClr val="242021"/>
                </a:solidFill>
                <a:latin typeface="+mn-ea"/>
              </a:rPr>
              <a:t>更快。</a:t>
            </a:r>
            <a:br>
              <a:rPr lang="en-US" altLang="zh-CN" dirty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2826683" y="5392083"/>
            <a:ext cx="551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代码路径：</a:t>
            </a:r>
            <a:r>
              <a:rPr lang="fr-FR" altLang="zh-CN" dirty="0"/>
              <a:t>Final Code Files\Part 2- TanH activation</a:t>
            </a:r>
          </a:p>
          <a:p>
            <a:r>
              <a:rPr lang="zh-CN" altLang="en-US" dirty="0"/>
              <a:t>测试脚本路径：</a:t>
            </a:r>
            <a:r>
              <a:rPr lang="fr-FR" altLang="zh-CN" dirty="0"/>
              <a:t>Testing Scripts\Tanh testing codes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65AC71-0E3A-EE23-145F-971A65F8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3" y="1142751"/>
            <a:ext cx="6853474" cy="2754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13668D-E35A-F84E-CF18-390D03E2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89" y="576349"/>
            <a:ext cx="4646138" cy="11328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1F57D7-E5B7-5626-9D28-2B66F51F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846" y="1854064"/>
            <a:ext cx="2820681" cy="21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135078" y="3013501"/>
            <a:ext cx="7100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三、</a:t>
            </a:r>
            <a:r>
              <a:rPr lang="en-US" altLang="zh-CN" sz="4800" b="1" dirty="0"/>
              <a:t>SoftMax Activation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902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54755" y="282332"/>
            <a:ext cx="283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 SoftMax Activation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303BF-DCCD-5EED-5AFF-122031D75F43}"/>
              </a:ext>
            </a:extLst>
          </p:cNvPr>
          <p:cNvSpPr txBox="1"/>
          <p:nvPr/>
        </p:nvSpPr>
        <p:spPr>
          <a:xfrm>
            <a:off x="1604748" y="4034493"/>
            <a:ext cx="955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LeNet-5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网络的最后一层是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SoftMax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激活层，输入为</a:t>
            </a:r>
            <a:r>
              <a:rPr lang="en-US" altLang="zh-CN" sz="1800" b="0" i="0" dirty="0" err="1">
                <a:solidFill>
                  <a:srgbClr val="242021"/>
                </a:solidFill>
                <a:effectLst/>
                <a:latin typeface="+mn-ea"/>
              </a:rPr>
              <a:t>Fclayer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生成的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10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+mn-ea"/>
              </a:rPr>
              <a:t>个值，然后输出最终的分类结果</a:t>
            </a:r>
            <a:r>
              <a:rPr lang="zh-CN" altLang="en-US" dirty="0">
                <a:solidFill>
                  <a:srgbClr val="242021"/>
                </a:solidFill>
                <a:latin typeface="+mn-ea"/>
              </a:rPr>
              <a:t>，将在后面讲解该层代码时进行具体分析。</a:t>
            </a:r>
            <a:br>
              <a:rPr lang="en-US" altLang="zh-CN" dirty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4241A6-8494-0C7F-F354-8C6244632855}"/>
              </a:ext>
            </a:extLst>
          </p:cNvPr>
          <p:cNvSpPr txBox="1"/>
          <p:nvPr/>
        </p:nvSpPr>
        <p:spPr>
          <a:xfrm>
            <a:off x="2874184" y="5046044"/>
            <a:ext cx="587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代码路径：</a:t>
            </a:r>
            <a:r>
              <a:rPr lang="fr-FR" altLang="zh-CN" dirty="0"/>
              <a:t>Final Code Files\ Part 3- SoftMax activation</a:t>
            </a:r>
          </a:p>
          <a:p>
            <a:r>
              <a:rPr lang="zh-CN" altLang="en-US" dirty="0"/>
              <a:t>测试脚本路径：</a:t>
            </a:r>
            <a:r>
              <a:rPr lang="fr-FR" altLang="zh-CN" dirty="0"/>
              <a:t>Testing Scripts\ SoftMax Python Codes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87F2D7-9634-2CA9-7871-81638907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74" y="682442"/>
            <a:ext cx="8434451" cy="32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135078" y="3013501"/>
            <a:ext cx="6336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四、</a:t>
            </a:r>
            <a:r>
              <a:rPr lang="en-US" altLang="zh-CN" sz="4800" b="1" dirty="0"/>
              <a:t>Average Pooling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383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904</Words>
  <Application>Microsoft Office PowerPoint</Application>
  <PresentationFormat>宽屏</PresentationFormat>
  <Paragraphs>72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华文新魏</vt:lpstr>
      <vt:lpstr>华文行楷</vt:lpstr>
      <vt:lpstr>微软雅黑</vt:lpstr>
      <vt:lpstr>Arial</vt:lpstr>
      <vt:lpstr>Rockwell</vt:lpstr>
      <vt:lpstr>Office Theme</vt:lpstr>
      <vt:lpstr>手把手教你用Verilog                 在FPGA上搭建CNN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嘉诚</dc:creator>
  <cp:lastModifiedBy>曹 嘉诚</cp:lastModifiedBy>
  <cp:revision>417</cp:revision>
  <dcterms:created xsi:type="dcterms:W3CDTF">2022-04-06T01:32:37Z</dcterms:created>
  <dcterms:modified xsi:type="dcterms:W3CDTF">2022-07-01T14:20:39Z</dcterms:modified>
</cp:coreProperties>
</file>