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314" r:id="rId4"/>
    <p:sldId id="315" r:id="rId6"/>
    <p:sldId id="293" r:id="rId7"/>
    <p:sldId id="339" r:id="rId8"/>
    <p:sldId id="280" r:id="rId9"/>
    <p:sldId id="316" r:id="rId10"/>
    <p:sldId id="317" r:id="rId11"/>
    <p:sldId id="318" r:id="rId12"/>
    <p:sldId id="319" r:id="rId13"/>
    <p:sldId id="340" r:id="rId14"/>
    <p:sldId id="320" r:id="rId15"/>
    <p:sldId id="321" r:id="rId16"/>
    <p:sldId id="322" r:id="rId17"/>
    <p:sldId id="324" r:id="rId18"/>
    <p:sldId id="325" r:id="rId19"/>
    <p:sldId id="327" r:id="rId20"/>
    <p:sldId id="338" r:id="rId21"/>
    <p:sldId id="328" r:id="rId22"/>
    <p:sldId id="329" r:id="rId23"/>
    <p:sldId id="346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41" r:id="rId33"/>
    <p:sldId id="342" r:id="rId34"/>
    <p:sldId id="343" r:id="rId35"/>
    <p:sldId id="344" r:id="rId36"/>
    <p:sldId id="345" r:id="rId37"/>
    <p:sldId id="347" r:id="rId38"/>
    <p:sldId id="348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68E6-EFAE-4022-A2AF-C161D6D1C3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 err="1"/>
              <a:t>Vivado</a:t>
            </a:r>
            <a:r>
              <a:rPr lang="zh-CN" altLang="en-US" dirty="0"/>
              <a:t>版本是</a:t>
            </a:r>
            <a:r>
              <a:rPr lang="en-US" altLang="zh-CN" dirty="0"/>
              <a:t>2019.2</a:t>
            </a:r>
            <a:r>
              <a:rPr lang="zh-CN" altLang="en-US" dirty="0"/>
              <a:t>的，这里提示官方的工程是用老版本</a:t>
            </a:r>
            <a:r>
              <a:rPr lang="en-US" altLang="zh-CN" dirty="0" err="1"/>
              <a:t>vivado</a:t>
            </a:r>
            <a:r>
              <a:rPr lang="zh-CN" altLang="en-US" dirty="0"/>
              <a:t>创建的，所以要</a:t>
            </a:r>
            <a:r>
              <a:rPr lang="en-US" altLang="zh-CN" dirty="0"/>
              <a:t>upgrade</a:t>
            </a:r>
            <a:r>
              <a:rPr lang="zh-CN" altLang="en-US" dirty="0"/>
              <a:t>一下，点击第一个选项即可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这里我会讲解每个模块的仿真结果和所实现的功能，而不去具体看其代码逻辑，因为我觉得复现就是一个剖析的过程，首先你得知道人家的模块功能是什么后，去看代码才会理解的更快更透彻。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现在给大家实际操作一下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这里我将</a:t>
            </a:r>
            <a:r>
              <a:rPr lang="en-US" altLang="zh-CN" dirty="0"/>
              <a:t>Processing Element</a:t>
            </a:r>
            <a:r>
              <a:rPr lang="zh-CN" altLang="en-US" dirty="0"/>
              <a:t>，也就是处理单元</a:t>
            </a:r>
            <a:r>
              <a:rPr lang="en-US" altLang="zh-CN" dirty="0"/>
              <a:t>PE</a:t>
            </a:r>
            <a:r>
              <a:rPr lang="zh-CN" altLang="en-US" dirty="0"/>
              <a:t>的原理图再一次贴了过来，目的就是和大家说下，这里他为什么不把</a:t>
            </a:r>
            <a:r>
              <a:rPr lang="en-US" altLang="zh-CN" dirty="0"/>
              <a:t>floatAdd16</a:t>
            </a:r>
            <a:r>
              <a:rPr lang="zh-CN" altLang="en-US" dirty="0"/>
              <a:t>模块的输出直接连接到</a:t>
            </a:r>
            <a:r>
              <a:rPr lang="en-US" altLang="zh-CN" dirty="0"/>
              <a:t>result</a:t>
            </a:r>
            <a:r>
              <a:rPr lang="zh-CN" altLang="en-US" dirty="0"/>
              <a:t>，而是还要加一个寄存器。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这里介绍一个概念，窗口，也就是卷积核</a:t>
            </a:r>
            <a:r>
              <a:rPr lang="en-US" altLang="zh-CN" dirty="0"/>
              <a:t>filter</a:t>
            </a:r>
            <a:r>
              <a:rPr lang="zh-CN" altLang="en-US" dirty="0"/>
              <a:t>和输入的</a:t>
            </a:r>
            <a:r>
              <a:rPr lang="en-US" altLang="zh-CN" dirty="0"/>
              <a:t>image</a:t>
            </a:r>
            <a:r>
              <a:rPr lang="zh-CN" altLang="en-US" dirty="0"/>
              <a:t>重合的部分，这里重合矩阵大小为</a:t>
            </a:r>
            <a:r>
              <a:rPr lang="en-US" altLang="zh-CN" dirty="0"/>
              <a:t>5x5</a:t>
            </a:r>
            <a:r>
              <a:rPr lang="zh-CN" altLang="en-US" dirty="0"/>
              <a:t>。如动图所示，天蓝色为</a:t>
            </a:r>
            <a:r>
              <a:rPr lang="en-US" altLang="zh-CN" dirty="0"/>
              <a:t>image</a:t>
            </a:r>
            <a:r>
              <a:rPr lang="zh-CN" altLang="en-US" dirty="0"/>
              <a:t>，深蓝色为</a:t>
            </a:r>
            <a:r>
              <a:rPr lang="en-US" altLang="zh-CN" dirty="0"/>
              <a:t>filter</a:t>
            </a:r>
            <a:r>
              <a:rPr lang="zh-CN" altLang="en-US" dirty="0"/>
              <a:t>与</a:t>
            </a:r>
            <a:r>
              <a:rPr lang="en-US" altLang="zh-CN" dirty="0"/>
              <a:t>image</a:t>
            </a:r>
            <a:r>
              <a:rPr lang="zh-CN" altLang="en-US" dirty="0"/>
              <a:t>重合部分，即窗口，卷积计算结果对应上方四个绿色方块中的深绿色方块。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Rfselector</a:t>
            </a:r>
            <a:r>
              <a:rPr lang="zh-CN" altLang="en-US" dirty="0"/>
              <a:t>数据重排算法将在 </a:t>
            </a:r>
            <a:r>
              <a:rPr lang="en-US" altLang="zh-CN" dirty="0"/>
              <a:t>1.3</a:t>
            </a:r>
            <a:r>
              <a:rPr lang="zh-CN" altLang="en-US" dirty="0"/>
              <a:t>电路逻辑中进行详细阐述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所以说他这个层层封装，将任务不断拆解成不同子模块的做法就很巧妙，可以自由的去设置不同层次的一个计算并行度，最小颗粒度为</a:t>
            </a:r>
            <a:r>
              <a:rPr lang="en-US" altLang="zh-CN" dirty="0"/>
              <a:t>PE</a:t>
            </a:r>
            <a:r>
              <a:rPr lang="zh-CN" altLang="en-US" dirty="0"/>
              <a:t>，然后依次</a:t>
            </a:r>
            <a:r>
              <a:rPr lang="en-US" altLang="zh-CN" dirty="0"/>
              <a:t>CU</a:t>
            </a:r>
            <a:r>
              <a:rPr lang="zh-CN" altLang="en-US" dirty="0"/>
              <a:t>、</a:t>
            </a:r>
            <a:r>
              <a:rPr lang="en-US" altLang="zh-CN" dirty="0"/>
              <a:t>SCU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打开后是这样的，可以看到已经导入了各模块的设计源码，那么接下来我们就直接参考设计文档和此工程来进行项目解析，学习如何用</a:t>
            </a:r>
            <a:r>
              <a:rPr lang="en-US" altLang="zh-CN" dirty="0"/>
              <a:t>Verilog</a:t>
            </a:r>
            <a:r>
              <a:rPr lang="zh-CN" altLang="en-US" dirty="0"/>
              <a:t>去搭建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这一小节就来带大家一起看下卷积层的代码，看作者是如何优雅的实现卷积层的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输出应该是叫做输出缓存，因为也没有重排算法啥，就是装入到缓存</a:t>
            </a:r>
            <a:r>
              <a:rPr lang="en-US" altLang="zh-CN" dirty="0"/>
              <a:t>memory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平均池化层的讲解，也是这样安排的，首先自顶而下去看下平均池化层包含了哪些模块，目的是理解作者的设计思路，然后再自底而上的去进行详细的代码分析和原理讲解。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卷积层设计的讲解，我是这样安排的，首先自顶而下去看下卷积层包含了哪些模块，目的是理解作者的设计思路，然后再自底而上的去进行详细的代码分析和原理讲解。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卷积层设计的讲解，我是这样安排的，首先自顶而下去看下卷积层包含了哪些模块，目的是理解作者的设计思路，然后再自底而上的去进行详细的代码分析和原理讲解。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这里我会讲解每个模块的仿真结果和所实现的功能，而不去具体看其代码逻辑，因为我觉得复现就是一个剖析的过程，首先你得知道人家的模块功能是什么后，去看代码才会理解的更快更透彻。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81E6-606A-408D-93E9-0754EE8B5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Placeholder 1"/>
          <p:cNvSpPr txBox="1"/>
          <p:nvPr userDrawn="1"/>
        </p:nvSpPr>
        <p:spPr>
          <a:xfrm>
            <a:off x="9322272" y="4526266"/>
            <a:ext cx="1588010" cy="833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7373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zh-CN" altLang="en-US" sz="3200" b="1" i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雪天鱼</a:t>
            </a:r>
            <a:endParaRPr lang="en-US" altLang="zh-CN" sz="3200" b="1" i="0" baseline="0" dirty="0">
              <a:solidFill>
                <a:schemeClr val="tx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704534" y="5271908"/>
            <a:ext cx="282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要生活地热烈而又自在！</a:t>
            </a:r>
            <a:endParaRPr lang="en-US" altLang="zh-CN" sz="1800" b="1" i="1" baseline="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穿蓝色上衣的人在沙滩上&#10;&#10;中度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5" y="2129648"/>
            <a:ext cx="2165905" cy="21659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 userDrawn="1"/>
        </p:nvSpPr>
        <p:spPr>
          <a:xfrm>
            <a:off x="230124" y="190645"/>
            <a:ext cx="11731752" cy="6400800"/>
          </a:xfrm>
          <a:prstGeom prst="rect">
            <a:avLst/>
          </a:prstGeom>
          <a:solidFill>
            <a:srgbClr val="CAD4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>
              <a:fillRect/>
            </a:stretch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/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defRPr>
              </a:lvl1pPr>
            </a:lstStyle>
            <a:p>
              <a:r>
                <a:rPr lang="zh-CN" altLang="en-US" sz="2000" b="1" baseline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雪天鱼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 descr="穿蓝色上衣的人在沙滩上&#10;&#10;中度可信度描述已自动生成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30" y="269385"/>
            <a:ext cx="1254905" cy="1254905"/>
          </a:xfrm>
          <a:prstGeom prst="ellipse">
            <a:avLst/>
          </a:prstGeom>
          <a:noFill/>
          <a:ln>
            <a:noFill/>
          </a:ln>
          <a:effectLst>
            <a:softEdge rad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11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598" y="2022934"/>
            <a:ext cx="8885581" cy="234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手把手教你用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Verilog</a:t>
            </a:r>
            <a:b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FPGA</a:t>
            </a:r>
            <a:r>
              <a:rPr lang="zh-CN" altLang="en-US" sz="4400" b="1" dirty="0">
                <a:solidFill>
                  <a:schemeClr val="tx1"/>
                </a:solidFill>
                <a:latin typeface="+mn-ea"/>
                <a:ea typeface="+mn-ea"/>
              </a:rPr>
              <a:t>上搭建</a:t>
            </a:r>
            <a:r>
              <a:rPr lang="en-US" altLang="zh-CN" sz="4400" b="1" dirty="0">
                <a:solidFill>
                  <a:schemeClr val="tx1"/>
                </a:solidFill>
                <a:latin typeface="+mn-ea"/>
                <a:ea typeface="+mn-ea"/>
              </a:rPr>
              <a:t>CNN</a:t>
            </a:r>
            <a:endParaRPr lang="en-US" sz="4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05234" y="310583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1.2 </a:t>
            </a:r>
            <a:r>
              <a:rPr lang="zh-CN" altLang="en-US" sz="3600" dirty="0"/>
              <a:t>功能解析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9962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从底而上</a:t>
            </a:r>
            <a:r>
              <a:rPr lang="zh-CN" altLang="en-US" sz="2000" dirty="0"/>
              <a:t>对每个子模块代码进行分析，最终查看顶层模块是如何使用连接</a:t>
            </a:r>
            <a:endParaRPr lang="en-US" altLang="zh-CN" sz="2000" dirty="0"/>
          </a:p>
          <a:p>
            <a:pPr lvl="3"/>
            <a:r>
              <a:rPr lang="zh-CN" altLang="en-US" sz="2000" dirty="0"/>
              <a:t>   这些子模块的。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051" y="1356089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Processing Element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9823" y="1756199"/>
            <a:ext cx="9895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卷积所进行的具体操作就是点乘，本质是乘法和加法。这里输入是</a:t>
            </a:r>
            <a:r>
              <a:rPr lang="en-US" altLang="zh-CN" dirty="0"/>
              <a:t>float</a:t>
            </a:r>
            <a:r>
              <a:rPr lang="zh-CN" altLang="en-US" dirty="0"/>
              <a:t>类型，硬件实现也就是定点数。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05" y="3006233"/>
            <a:ext cx="7042512" cy="2495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83" y="2658503"/>
            <a:ext cx="3067208" cy="3086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805" y="648203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Processing Element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551" y="1248924"/>
            <a:ext cx="8278274" cy="16856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7387" y="3105834"/>
            <a:ext cx="4720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floatMult16:</a:t>
            </a:r>
            <a:r>
              <a:rPr lang="zh-CN" altLang="en-US" dirty="0"/>
              <a:t>执行两个半精度浮点数的乘法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floatAdd16:</a:t>
            </a:r>
            <a:r>
              <a:rPr lang="zh-CN" altLang="en-US" dirty="0"/>
              <a:t>执行两个半精度浮点数的加法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7387" y="3752165"/>
            <a:ext cx="41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半精度浮点数</a:t>
            </a:r>
            <a:r>
              <a:rPr lang="en-US" altLang="zh-CN" dirty="0"/>
              <a:t>(16bits)</a:t>
            </a:r>
            <a:r>
              <a:rPr lang="zh-CN" altLang="en-US" dirty="0"/>
              <a:t>，简写为</a:t>
            </a:r>
            <a:r>
              <a:rPr lang="en-US" altLang="zh-CN" dirty="0"/>
              <a:t>FP16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符号：</a:t>
            </a:r>
            <a:r>
              <a:rPr lang="en-US" altLang="zh-CN" dirty="0"/>
              <a:t>1bit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指数位：</a:t>
            </a:r>
            <a:r>
              <a:rPr lang="en-US" altLang="zh-CN" dirty="0"/>
              <a:t>5bits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尾数位：</a:t>
            </a:r>
            <a:r>
              <a:rPr lang="en-US" altLang="zh-CN" dirty="0"/>
              <a:t>10bits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94" y="4287659"/>
            <a:ext cx="3134787" cy="1790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50732" y="4952494"/>
                <a:ext cx="3666260" cy="93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mber=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表示范围：</a:t>
                </a:r>
                <a:r>
                  <a:rPr lang="en-US" altLang="zh-CN" dirty="0"/>
                  <a:t>5.96x10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/>
                  <a:t> ~ 6.55x10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32" y="4952494"/>
                <a:ext cx="3666260" cy="934808"/>
              </a:xfrm>
              <a:prstGeom prst="rect">
                <a:avLst/>
              </a:prstGeom>
              <a:blipFill rotWithShape="1">
                <a:blip r:embed="rId3"/>
                <a:stretch>
                  <a:fillRect l="-6" t="-14" r="1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45805" y="648203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 floatMult16</a:t>
            </a:r>
            <a:r>
              <a:rPr lang="zh-CN" altLang="en-US" dirty="0"/>
              <a:t> ：半精度浮点数</a:t>
            </a:r>
            <a:r>
              <a:rPr lang="zh-CN" altLang="en-US" dirty="0">
                <a:solidFill>
                  <a:srgbClr val="FF0000"/>
                </a:solidFill>
              </a:rPr>
              <a:t>乘</a:t>
            </a:r>
            <a:r>
              <a:rPr lang="zh-CN" altLang="en-US" dirty="0"/>
              <a:t>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19587" y="648203"/>
            <a:ext cx="406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 floatAdd16</a:t>
            </a:r>
            <a:r>
              <a:rPr lang="zh-CN" altLang="en-US" dirty="0"/>
              <a:t>：半精度浮点数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3474" y="3663308"/>
            <a:ext cx="7944470" cy="675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59" y="1177299"/>
            <a:ext cx="3899100" cy="18987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55709" y="307604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软件计算结果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34218" y="4372321"/>
            <a:ext cx="191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  <a:endParaRPr lang="en-US" altLang="zh-CN" dirty="0"/>
          </a:p>
          <a:p>
            <a:r>
              <a:rPr lang="en-US" altLang="zh-CN" dirty="0"/>
              <a:t>floatAdd16_TB.v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064778" y="313161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软件计算结果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7" y="4651370"/>
            <a:ext cx="7624233" cy="86779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131127" y="5489477"/>
            <a:ext cx="200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  <a:endParaRPr lang="en-US" altLang="zh-CN" dirty="0"/>
          </a:p>
          <a:p>
            <a:r>
              <a:rPr lang="en-US" altLang="zh-CN" dirty="0"/>
              <a:t>floatMulti16_TB.v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8" y="1048313"/>
            <a:ext cx="4064209" cy="194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45805" y="648203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Processing Element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375" y="1067154"/>
            <a:ext cx="8278274" cy="16856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27" y="2861868"/>
            <a:ext cx="6222946" cy="36948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096000" y="2324986"/>
            <a:ext cx="1665767" cy="33753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207473" y="3145755"/>
            <a:ext cx="2672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加</a:t>
            </a:r>
            <a:r>
              <a:rPr lang="en-US" altLang="zh-CN" sz="2000" dirty="0" err="1">
                <a:solidFill>
                  <a:srgbClr val="FF0000"/>
                </a:solidFill>
              </a:rPr>
              <a:t>Result_reg</a:t>
            </a:r>
            <a:r>
              <a:rPr lang="zh-CN" altLang="en-US" sz="2000" dirty="0">
                <a:solidFill>
                  <a:srgbClr val="FF0000"/>
                </a:solidFill>
              </a:rPr>
              <a:t>作用：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将电路从组合逻辑转为同步时序电路，保证数据的同步。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PE</a:t>
            </a:r>
            <a:r>
              <a:rPr lang="zh-CN" altLang="en-US" sz="2000" dirty="0">
                <a:solidFill>
                  <a:srgbClr val="FF0000"/>
                </a:solidFill>
              </a:rPr>
              <a:t>的作用：</a:t>
            </a:r>
            <a:r>
              <a:rPr lang="zh-CN" altLang="en-US" sz="2000" dirty="0"/>
              <a:t>执行具体的卷积操作</a:t>
            </a:r>
            <a:r>
              <a:rPr lang="en-US" altLang="zh-CN" sz="2000" dirty="0"/>
              <a:t>,</a:t>
            </a:r>
            <a:r>
              <a:rPr lang="zh-CN" altLang="en-US" sz="2000" dirty="0"/>
              <a:t>即权重与数据的相乘以及相乘结果的累加。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67195" y="598584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Convolution Unit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7554" y="1540173"/>
            <a:ext cx="2968397" cy="3081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593713" y="3383827"/>
                <a:ext cx="34126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Kernel_size</a:t>
                </a:r>
                <a:r>
                  <a:rPr lang="en-US" altLang="zh-CN" dirty="0"/>
                  <a:t> = 5x5</a:t>
                </a:r>
                <a:endParaRPr lang="en-US" altLang="zh-CN" dirty="0"/>
              </a:p>
              <a:p>
                <a:r>
                  <a:rPr lang="en-US" altLang="zh-CN" dirty="0"/>
                  <a:t>Width = 16 </a:t>
                </a:r>
                <a:endParaRPr lang="en-US" altLang="zh-CN" dirty="0"/>
              </a:p>
              <a:p>
                <a:r>
                  <a:rPr lang="en-US" altLang="zh-CN" dirty="0" err="1"/>
                  <a:t>Kernel_size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Width =400 bits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13" y="3383827"/>
                <a:ext cx="3412695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9" t="-59" r="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68838" y="1296248"/>
            <a:ext cx="8762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窗口：卷积核</a:t>
            </a:r>
            <a:r>
              <a:rPr lang="en-US" altLang="zh-CN" sz="2000" dirty="0"/>
              <a:t>filter</a:t>
            </a:r>
            <a:r>
              <a:rPr lang="zh-CN" altLang="en-US" sz="2000" dirty="0"/>
              <a:t>和输入</a:t>
            </a:r>
            <a:r>
              <a:rPr lang="en-US" altLang="zh-CN" sz="2000" dirty="0"/>
              <a:t>image</a:t>
            </a:r>
            <a:r>
              <a:rPr lang="zh-CN" altLang="en-US" sz="2000" dirty="0"/>
              <a:t>重合部分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一个窗口卷积出一个计算结果（</a:t>
            </a:r>
            <a:r>
              <a:rPr lang="en-US" altLang="zh-CN" sz="2000" dirty="0"/>
              <a:t>FP16</a:t>
            </a:r>
            <a:r>
              <a:rPr lang="zh-CN" altLang="en-US" sz="2000" dirty="0"/>
              <a:t>），所以</a:t>
            </a:r>
            <a:r>
              <a:rPr lang="en-US" altLang="zh-CN" sz="2000" dirty="0" err="1"/>
              <a:t>convUnit</a:t>
            </a:r>
            <a:r>
              <a:rPr lang="zh-CN" altLang="en-US" sz="2000" dirty="0"/>
              <a:t>的作用是</a:t>
            </a:r>
            <a:r>
              <a:rPr lang="zh-CN" altLang="en-US" sz="2000" dirty="0">
                <a:solidFill>
                  <a:srgbClr val="FF0000"/>
                </a:solidFill>
              </a:rPr>
              <a:t>循环使用</a:t>
            </a:r>
            <a:r>
              <a:rPr lang="en-US" altLang="zh-CN" sz="2000" dirty="0">
                <a:solidFill>
                  <a:srgbClr val="FF0000"/>
                </a:solidFill>
              </a:rPr>
              <a:t>PE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完成一个窗口的卷积计算，并输出最终计算结果。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注：循环使用</a:t>
            </a:r>
            <a:r>
              <a:rPr lang="en-US" altLang="zh-CN" sz="2000" dirty="0"/>
              <a:t>PE</a:t>
            </a:r>
            <a:r>
              <a:rPr lang="zh-CN" altLang="en-US" sz="2000" dirty="0"/>
              <a:t>的目的是减少硬件资源占用，</a:t>
            </a:r>
            <a:endParaRPr lang="en-US" altLang="zh-CN" sz="2000" dirty="0"/>
          </a:p>
          <a:p>
            <a:r>
              <a:rPr lang="zh-CN" altLang="en-US" sz="2000" dirty="0"/>
              <a:t>以牺牲速度来换面积（资源使用）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7" y="4688465"/>
            <a:ext cx="11816316" cy="18360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76" y="179142"/>
            <a:ext cx="3484586" cy="1642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8867554" y="2917757"/>
            <a:ext cx="701748" cy="26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853916" y="3067493"/>
            <a:ext cx="938403" cy="653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游戏机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48" y="319664"/>
            <a:ext cx="1554255" cy="1649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67195" y="598584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Convolution Unit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81" y="998694"/>
            <a:ext cx="8431870" cy="46682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70265" y="5743885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  <a:endParaRPr lang="en-US" altLang="zh-CN" dirty="0"/>
          </a:p>
          <a:p>
            <a:r>
              <a:rPr lang="en-US" altLang="zh-CN" dirty="0" err="1"/>
              <a:t>convUnit_TB.v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49" y="3429000"/>
            <a:ext cx="4301891" cy="126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9080712" y="28647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软件计算结果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88" y="4992452"/>
            <a:ext cx="6149594" cy="150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8614159" y="1464897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计算周期为：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（复位）</a:t>
            </a:r>
            <a:r>
              <a:rPr lang="en-US" altLang="zh-CN" dirty="0"/>
              <a:t>+25</a:t>
            </a:r>
            <a:r>
              <a:rPr lang="zh-CN" altLang="en-US" dirty="0"/>
              <a:t>（计算）</a:t>
            </a:r>
            <a:r>
              <a:rPr lang="en-US" altLang="zh-CN" dirty="0"/>
              <a:t>+1</a:t>
            </a:r>
            <a:r>
              <a:rPr lang="zh-CN" altLang="en-US" dirty="0"/>
              <a:t>（输出）</a:t>
            </a:r>
            <a:endParaRPr lang="en-US" altLang="zh-CN" dirty="0"/>
          </a:p>
          <a:p>
            <a:r>
              <a:rPr lang="en-US" altLang="zh-CN" dirty="0"/>
              <a:t>                                  = </a:t>
            </a:r>
            <a:r>
              <a:rPr lang="en-US" altLang="zh-CN" b="1" dirty="0">
                <a:solidFill>
                  <a:srgbClr val="FF0000"/>
                </a:solidFill>
              </a:rPr>
              <a:t>27 cycles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600" y="1594756"/>
            <a:ext cx="7065234" cy="36684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5" y="1863643"/>
            <a:ext cx="3689540" cy="31307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67920" y="5185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顶层接口信号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560376" y="5444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内部结构原理图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7800" y="1034507"/>
            <a:ext cx="891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RFselector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CU</a:t>
            </a:r>
            <a:r>
              <a:rPr lang="zh-CN" altLang="en-US" dirty="0"/>
              <a:t>组成，执行一个</a:t>
            </a:r>
            <a:r>
              <a:rPr lang="en-US" altLang="zh-CN" dirty="0"/>
              <a:t>filter </a:t>
            </a:r>
            <a:r>
              <a:rPr lang="zh-CN" altLang="en-US" dirty="0"/>
              <a:t>与 完整</a:t>
            </a:r>
            <a:r>
              <a:rPr lang="en-US" altLang="zh-CN" dirty="0"/>
              <a:t>image</a:t>
            </a:r>
            <a:r>
              <a:rPr lang="zh-CN" altLang="en-US" dirty="0"/>
              <a:t>的卷积操作，输出</a:t>
            </a:r>
            <a:r>
              <a:rPr lang="en-US" altLang="zh-CN" dirty="0"/>
              <a:t>feature  map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0726" y="998694"/>
            <a:ext cx="8775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Rfselector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作用是对已经展开的一维</a:t>
            </a:r>
            <a:r>
              <a:rPr lang="en-US" altLang="zh-CN" dirty="0"/>
              <a:t>image tensor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数据重排</a:t>
            </a:r>
            <a:r>
              <a:rPr lang="zh-CN" altLang="en-US" dirty="0"/>
              <a:t>，再对应分发给</a:t>
            </a:r>
            <a:r>
              <a:rPr lang="en-US" altLang="zh-CN" dirty="0"/>
              <a:t>n</a:t>
            </a:r>
            <a:r>
              <a:rPr lang="zh-CN" altLang="en-US" dirty="0"/>
              <a:t>个（横向卷积并行度）</a:t>
            </a:r>
            <a:r>
              <a:rPr lang="en-US" altLang="zh-CN" dirty="0"/>
              <a:t>CU</a:t>
            </a:r>
            <a:r>
              <a:rPr lang="zh-CN" altLang="en-US" dirty="0"/>
              <a:t>进行窗口卷积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366508" y="2980384"/>
            <a:ext cx="1385584" cy="335836"/>
            <a:chOff x="514879" y="3972107"/>
            <a:chExt cx="1385584" cy="335836"/>
          </a:xfrm>
        </p:grpSpPr>
        <p:sp>
          <p:nvSpPr>
            <p:cNvPr id="15" name="Google Shape;1569;p30"/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17" name="Google Shape;1570;p30"/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18" name="Google Shape;1574;p30"/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19" name="Google Shape;1575;p30"/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  <a:endParaRPr lang="en-US" altLang="zh-CN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5609419" y="3916686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52092" y="2980384"/>
            <a:ext cx="1385584" cy="335836"/>
            <a:chOff x="517879" y="4602754"/>
            <a:chExt cx="1385584" cy="335836"/>
          </a:xfrm>
        </p:grpSpPr>
        <p:sp>
          <p:nvSpPr>
            <p:cNvPr id="22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3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4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25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  <a:endParaRPr lang="en-US" altLang="zh-CN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7204305" y="3916685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5907133" y="3408300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箭头: 下 27"/>
          <p:cNvSpPr/>
          <p:nvPr/>
        </p:nvSpPr>
        <p:spPr>
          <a:xfrm>
            <a:off x="7511886" y="3375665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72614" y="2521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重排后：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385661" y="2590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重排前：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773011" y="3033363"/>
            <a:ext cx="2152672" cy="2052152"/>
            <a:chOff x="1163273" y="1840680"/>
            <a:chExt cx="2551034" cy="2426519"/>
          </a:xfrm>
        </p:grpSpPr>
        <p:sp>
          <p:nvSpPr>
            <p:cNvPr id="32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3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4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5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36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37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8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9" name="Google Shape;1573;p30"/>
            <p:cNvSpPr/>
            <p:nvPr/>
          </p:nvSpPr>
          <p:spPr>
            <a:xfrm flipH="1">
              <a:off x="2183687" y="2325684"/>
              <a:ext cx="510208" cy="484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40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41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10</a:t>
              </a:r>
              <a:endParaRPr dirty="0"/>
            </a:p>
          </p:txBody>
        </p:sp>
        <p:sp>
          <p:nvSpPr>
            <p:cNvPr id="42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43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/>
                <a:t>12</a:t>
              </a:r>
              <a:endParaRPr dirty="0"/>
            </a:p>
          </p:txBody>
        </p:sp>
        <p:sp>
          <p:nvSpPr>
            <p:cNvPr id="44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45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46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47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  <p:sp>
          <p:nvSpPr>
            <p:cNvPr id="48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17</a:t>
              </a:r>
              <a:endParaRPr dirty="0"/>
            </a:p>
          </p:txBody>
        </p:sp>
        <p:sp>
          <p:nvSpPr>
            <p:cNvPr id="49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18</a:t>
              </a:r>
              <a:endParaRPr dirty="0"/>
            </a:p>
          </p:txBody>
        </p:sp>
        <p:sp>
          <p:nvSpPr>
            <p:cNvPr id="50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19</a:t>
              </a:r>
              <a:endParaRPr dirty="0"/>
            </a:p>
          </p:txBody>
        </p:sp>
        <p:sp>
          <p:nvSpPr>
            <p:cNvPr id="51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20</a:t>
              </a:r>
              <a:endParaRPr dirty="0"/>
            </a:p>
          </p:txBody>
        </p:sp>
        <p:sp>
          <p:nvSpPr>
            <p:cNvPr id="52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21</a:t>
              </a:r>
              <a:endParaRPr dirty="0"/>
            </a:p>
          </p:txBody>
        </p:sp>
        <p:sp>
          <p:nvSpPr>
            <p:cNvPr id="53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22</a:t>
              </a:r>
              <a:endParaRPr dirty="0"/>
            </a:p>
          </p:txBody>
        </p:sp>
        <p:sp>
          <p:nvSpPr>
            <p:cNvPr id="54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23</a:t>
              </a:r>
              <a:endParaRPr dirty="0"/>
            </a:p>
          </p:txBody>
        </p:sp>
        <p:sp>
          <p:nvSpPr>
            <p:cNvPr id="55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24</a:t>
              </a:r>
              <a:endParaRPr dirty="0"/>
            </a:p>
          </p:txBody>
        </p:sp>
        <p:sp>
          <p:nvSpPr>
            <p:cNvPr id="56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25</a:t>
              </a:r>
              <a:endParaRPr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1494" y="2656270"/>
            <a:ext cx="3654002" cy="3215247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166504" y="5246310"/>
            <a:ext cx="5172118" cy="791633"/>
            <a:chOff x="166504" y="5246310"/>
            <a:chExt cx="5172118" cy="791633"/>
          </a:xfrm>
        </p:grpSpPr>
        <p:grpSp>
          <p:nvGrpSpPr>
            <p:cNvPr id="9" name="组合 8"/>
            <p:cNvGrpSpPr/>
            <p:nvPr/>
          </p:nvGrpSpPr>
          <p:grpSpPr>
            <a:xfrm>
              <a:off x="166504" y="5275943"/>
              <a:ext cx="5172118" cy="762000"/>
              <a:chOff x="166504" y="5275943"/>
              <a:chExt cx="5172118" cy="762000"/>
            </a:xfrm>
          </p:grpSpPr>
          <p:sp>
            <p:nvSpPr>
              <p:cNvPr id="69" name="Google Shape;1575;p30"/>
              <p:cNvSpPr/>
              <p:nvPr/>
            </p:nvSpPr>
            <p:spPr>
              <a:xfrm flipH="1">
                <a:off x="4471847" y="5390297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566;p30"/>
              <p:cNvSpPr/>
              <p:nvPr/>
            </p:nvSpPr>
            <p:spPr>
              <a:xfrm flipH="1">
                <a:off x="166504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1</a:t>
                </a:r>
                <a:endParaRPr dirty="0"/>
              </a:p>
            </p:txBody>
          </p:sp>
          <p:sp>
            <p:nvSpPr>
              <p:cNvPr id="58" name="Google Shape;1567;p30"/>
              <p:cNvSpPr/>
              <p:nvPr/>
            </p:nvSpPr>
            <p:spPr>
              <a:xfrm flipH="1">
                <a:off x="597039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59" name="Google Shape;1568;p30"/>
              <p:cNvSpPr/>
              <p:nvPr/>
            </p:nvSpPr>
            <p:spPr>
              <a:xfrm flipH="1">
                <a:off x="1027573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60" name="Google Shape;1569;p30"/>
              <p:cNvSpPr/>
              <p:nvPr/>
            </p:nvSpPr>
            <p:spPr>
              <a:xfrm flipH="1">
                <a:off x="1458107" y="5391706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4</a:t>
                </a:r>
                <a:endParaRPr dirty="0"/>
              </a:p>
            </p:txBody>
          </p:sp>
          <p:sp>
            <p:nvSpPr>
              <p:cNvPr id="61" name="Google Shape;1570;p30"/>
              <p:cNvSpPr/>
              <p:nvPr/>
            </p:nvSpPr>
            <p:spPr>
              <a:xfrm flipH="1">
                <a:off x="1888641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5</a:t>
                </a:r>
                <a:endParaRPr dirty="0"/>
              </a:p>
            </p:txBody>
          </p:sp>
          <p:sp>
            <p:nvSpPr>
              <p:cNvPr id="62" name="Google Shape;1571;p30"/>
              <p:cNvSpPr/>
              <p:nvPr/>
            </p:nvSpPr>
            <p:spPr>
              <a:xfrm flipH="1">
                <a:off x="2319175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6</a:t>
                </a:r>
                <a:endParaRPr dirty="0"/>
              </a:p>
            </p:txBody>
          </p:sp>
          <p:sp>
            <p:nvSpPr>
              <p:cNvPr id="63" name="Google Shape;1572;p30"/>
              <p:cNvSpPr/>
              <p:nvPr/>
            </p:nvSpPr>
            <p:spPr>
              <a:xfrm flipH="1">
                <a:off x="2749710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64" name="Google Shape;1573;p30"/>
              <p:cNvSpPr/>
              <p:nvPr/>
            </p:nvSpPr>
            <p:spPr>
              <a:xfrm flipH="1">
                <a:off x="3180244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  <p:sp>
            <p:nvSpPr>
              <p:cNvPr id="65" name="Google Shape;1574;p30"/>
              <p:cNvSpPr/>
              <p:nvPr/>
            </p:nvSpPr>
            <p:spPr>
              <a:xfrm flipH="1">
                <a:off x="3610778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9</a:t>
                </a:r>
                <a:endParaRPr dirty="0"/>
              </a:p>
            </p:txBody>
          </p:sp>
          <p:sp>
            <p:nvSpPr>
              <p:cNvPr id="66" name="Google Shape;1575;p30"/>
              <p:cNvSpPr/>
              <p:nvPr/>
            </p:nvSpPr>
            <p:spPr>
              <a:xfrm flipH="1">
                <a:off x="4041312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10</a:t>
                </a:r>
                <a:endParaRPr dirty="0"/>
              </a:p>
            </p:txBody>
          </p:sp>
          <p:sp>
            <p:nvSpPr>
              <p:cNvPr id="67" name="Google Shape;1575;p30"/>
              <p:cNvSpPr/>
              <p:nvPr/>
            </p:nvSpPr>
            <p:spPr>
              <a:xfrm flipH="1">
                <a:off x="4908087" y="5391072"/>
                <a:ext cx="430535" cy="4095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25</a:t>
                </a:r>
                <a:endParaRPr dirty="0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4655905" y="5275943"/>
                <a:ext cx="78565" cy="762000"/>
              </a:xfrm>
              <a:custGeom>
                <a:avLst/>
                <a:gdLst>
                  <a:gd name="connsiteX0" fmla="*/ 59817 w 78565"/>
                  <a:gd name="connsiteY0" fmla="*/ 0 h 762000"/>
                  <a:gd name="connsiteX1" fmla="*/ 47117 w 78565"/>
                  <a:gd name="connsiteY1" fmla="*/ 50800 h 762000"/>
                  <a:gd name="connsiteX2" fmla="*/ 25950 w 78565"/>
                  <a:gd name="connsiteY2" fmla="*/ 93133 h 762000"/>
                  <a:gd name="connsiteX3" fmla="*/ 30183 w 78565"/>
                  <a:gd name="connsiteY3" fmla="*/ 127000 h 762000"/>
                  <a:gd name="connsiteX4" fmla="*/ 64050 w 78565"/>
                  <a:gd name="connsiteY4" fmla="*/ 203200 h 762000"/>
                  <a:gd name="connsiteX5" fmla="*/ 13250 w 78565"/>
                  <a:gd name="connsiteY5" fmla="*/ 237066 h 762000"/>
                  <a:gd name="connsiteX6" fmla="*/ 550 w 78565"/>
                  <a:gd name="connsiteY6" fmla="*/ 258233 h 762000"/>
                  <a:gd name="connsiteX7" fmla="*/ 59817 w 78565"/>
                  <a:gd name="connsiteY7" fmla="*/ 347133 h 762000"/>
                  <a:gd name="connsiteX8" fmla="*/ 30183 w 78565"/>
                  <a:gd name="connsiteY8" fmla="*/ 478366 h 762000"/>
                  <a:gd name="connsiteX9" fmla="*/ 59817 w 78565"/>
                  <a:gd name="connsiteY9" fmla="*/ 529166 h 762000"/>
                  <a:gd name="connsiteX10" fmla="*/ 47117 w 78565"/>
                  <a:gd name="connsiteY10" fmla="*/ 567266 h 762000"/>
                  <a:gd name="connsiteX11" fmla="*/ 30183 w 78565"/>
                  <a:gd name="connsiteY11" fmla="*/ 630766 h 762000"/>
                  <a:gd name="connsiteX12" fmla="*/ 59817 w 78565"/>
                  <a:gd name="connsiteY12" fmla="*/ 685800 h 762000"/>
                  <a:gd name="connsiteX13" fmla="*/ 64050 w 78565"/>
                  <a:gd name="connsiteY13" fmla="*/ 723900 h 762000"/>
                  <a:gd name="connsiteX14" fmla="*/ 72517 w 78565"/>
                  <a:gd name="connsiteY14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565" h="762000">
                    <a:moveTo>
                      <a:pt x="59817" y="0"/>
                    </a:moveTo>
                    <a:cubicBezTo>
                      <a:pt x="33498" y="65792"/>
                      <a:pt x="70999" y="-32790"/>
                      <a:pt x="47117" y="50800"/>
                    </a:cubicBezTo>
                    <a:cubicBezTo>
                      <a:pt x="40990" y="72243"/>
                      <a:pt x="36317" y="77583"/>
                      <a:pt x="25950" y="93133"/>
                    </a:cubicBezTo>
                    <a:cubicBezTo>
                      <a:pt x="27361" y="104422"/>
                      <a:pt x="23872" y="117534"/>
                      <a:pt x="30183" y="127000"/>
                    </a:cubicBezTo>
                    <a:cubicBezTo>
                      <a:pt x="51132" y="158423"/>
                      <a:pt x="103967" y="160622"/>
                      <a:pt x="64050" y="203200"/>
                    </a:cubicBezTo>
                    <a:cubicBezTo>
                      <a:pt x="50131" y="218047"/>
                      <a:pt x="30183" y="225777"/>
                      <a:pt x="13250" y="237066"/>
                    </a:cubicBezTo>
                    <a:cubicBezTo>
                      <a:pt x="9017" y="244122"/>
                      <a:pt x="-2656" y="250655"/>
                      <a:pt x="550" y="258233"/>
                    </a:cubicBezTo>
                    <a:cubicBezTo>
                      <a:pt x="14427" y="291033"/>
                      <a:pt x="59817" y="347133"/>
                      <a:pt x="59817" y="347133"/>
                    </a:cubicBezTo>
                    <a:cubicBezTo>
                      <a:pt x="-4206" y="498460"/>
                      <a:pt x="-8476" y="418622"/>
                      <a:pt x="30183" y="478366"/>
                    </a:cubicBezTo>
                    <a:cubicBezTo>
                      <a:pt x="40833" y="494825"/>
                      <a:pt x="49939" y="512233"/>
                      <a:pt x="59817" y="529166"/>
                    </a:cubicBezTo>
                    <a:cubicBezTo>
                      <a:pt x="55584" y="541866"/>
                      <a:pt x="52817" y="555153"/>
                      <a:pt x="47117" y="567266"/>
                    </a:cubicBezTo>
                    <a:cubicBezTo>
                      <a:pt x="31604" y="600230"/>
                      <a:pt x="15866" y="594973"/>
                      <a:pt x="30183" y="630766"/>
                    </a:cubicBezTo>
                    <a:cubicBezTo>
                      <a:pt x="37921" y="650111"/>
                      <a:pt x="49939" y="667455"/>
                      <a:pt x="59817" y="685800"/>
                    </a:cubicBezTo>
                    <a:cubicBezTo>
                      <a:pt x="61228" y="698500"/>
                      <a:pt x="62465" y="711221"/>
                      <a:pt x="64050" y="723900"/>
                    </a:cubicBezTo>
                    <a:cubicBezTo>
                      <a:pt x="67949" y="755097"/>
                      <a:pt x="64067" y="745102"/>
                      <a:pt x="72517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: 形状 5"/>
            <p:cNvSpPr/>
            <p:nvPr/>
          </p:nvSpPr>
          <p:spPr>
            <a:xfrm>
              <a:off x="4544235" y="5246310"/>
              <a:ext cx="78565" cy="762000"/>
            </a:xfrm>
            <a:custGeom>
              <a:avLst/>
              <a:gdLst>
                <a:gd name="connsiteX0" fmla="*/ 59817 w 78565"/>
                <a:gd name="connsiteY0" fmla="*/ 0 h 762000"/>
                <a:gd name="connsiteX1" fmla="*/ 47117 w 78565"/>
                <a:gd name="connsiteY1" fmla="*/ 50800 h 762000"/>
                <a:gd name="connsiteX2" fmla="*/ 25950 w 78565"/>
                <a:gd name="connsiteY2" fmla="*/ 93133 h 762000"/>
                <a:gd name="connsiteX3" fmla="*/ 30183 w 78565"/>
                <a:gd name="connsiteY3" fmla="*/ 127000 h 762000"/>
                <a:gd name="connsiteX4" fmla="*/ 64050 w 78565"/>
                <a:gd name="connsiteY4" fmla="*/ 203200 h 762000"/>
                <a:gd name="connsiteX5" fmla="*/ 13250 w 78565"/>
                <a:gd name="connsiteY5" fmla="*/ 237066 h 762000"/>
                <a:gd name="connsiteX6" fmla="*/ 550 w 78565"/>
                <a:gd name="connsiteY6" fmla="*/ 258233 h 762000"/>
                <a:gd name="connsiteX7" fmla="*/ 59817 w 78565"/>
                <a:gd name="connsiteY7" fmla="*/ 347133 h 762000"/>
                <a:gd name="connsiteX8" fmla="*/ 30183 w 78565"/>
                <a:gd name="connsiteY8" fmla="*/ 478366 h 762000"/>
                <a:gd name="connsiteX9" fmla="*/ 59817 w 78565"/>
                <a:gd name="connsiteY9" fmla="*/ 529166 h 762000"/>
                <a:gd name="connsiteX10" fmla="*/ 47117 w 78565"/>
                <a:gd name="connsiteY10" fmla="*/ 567266 h 762000"/>
                <a:gd name="connsiteX11" fmla="*/ 30183 w 78565"/>
                <a:gd name="connsiteY11" fmla="*/ 630766 h 762000"/>
                <a:gd name="connsiteX12" fmla="*/ 59817 w 78565"/>
                <a:gd name="connsiteY12" fmla="*/ 685800 h 762000"/>
                <a:gd name="connsiteX13" fmla="*/ 64050 w 78565"/>
                <a:gd name="connsiteY13" fmla="*/ 723900 h 762000"/>
                <a:gd name="connsiteX14" fmla="*/ 72517 w 78565"/>
                <a:gd name="connsiteY1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65" h="762000">
                  <a:moveTo>
                    <a:pt x="59817" y="0"/>
                  </a:moveTo>
                  <a:cubicBezTo>
                    <a:pt x="33498" y="65792"/>
                    <a:pt x="70999" y="-32790"/>
                    <a:pt x="47117" y="50800"/>
                  </a:cubicBezTo>
                  <a:cubicBezTo>
                    <a:pt x="40990" y="72243"/>
                    <a:pt x="36317" y="77583"/>
                    <a:pt x="25950" y="93133"/>
                  </a:cubicBezTo>
                  <a:cubicBezTo>
                    <a:pt x="27361" y="104422"/>
                    <a:pt x="23872" y="117534"/>
                    <a:pt x="30183" y="127000"/>
                  </a:cubicBezTo>
                  <a:cubicBezTo>
                    <a:pt x="51132" y="158423"/>
                    <a:pt x="103967" y="160622"/>
                    <a:pt x="64050" y="203200"/>
                  </a:cubicBezTo>
                  <a:cubicBezTo>
                    <a:pt x="50131" y="218047"/>
                    <a:pt x="30183" y="225777"/>
                    <a:pt x="13250" y="237066"/>
                  </a:cubicBezTo>
                  <a:cubicBezTo>
                    <a:pt x="9017" y="244122"/>
                    <a:pt x="-2656" y="250655"/>
                    <a:pt x="550" y="258233"/>
                  </a:cubicBezTo>
                  <a:cubicBezTo>
                    <a:pt x="14427" y="291033"/>
                    <a:pt x="59817" y="347133"/>
                    <a:pt x="59817" y="347133"/>
                  </a:cubicBezTo>
                  <a:cubicBezTo>
                    <a:pt x="-4206" y="498460"/>
                    <a:pt x="-8476" y="418622"/>
                    <a:pt x="30183" y="478366"/>
                  </a:cubicBezTo>
                  <a:cubicBezTo>
                    <a:pt x="40833" y="494825"/>
                    <a:pt x="49939" y="512233"/>
                    <a:pt x="59817" y="529166"/>
                  </a:cubicBezTo>
                  <a:cubicBezTo>
                    <a:pt x="55584" y="541866"/>
                    <a:pt x="52817" y="555153"/>
                    <a:pt x="47117" y="567266"/>
                  </a:cubicBezTo>
                  <a:cubicBezTo>
                    <a:pt x="31604" y="600230"/>
                    <a:pt x="15866" y="594973"/>
                    <a:pt x="30183" y="630766"/>
                  </a:cubicBezTo>
                  <a:cubicBezTo>
                    <a:pt x="37921" y="650111"/>
                    <a:pt x="49939" y="667455"/>
                    <a:pt x="59817" y="685800"/>
                  </a:cubicBezTo>
                  <a:cubicBezTo>
                    <a:pt x="61228" y="698500"/>
                    <a:pt x="62465" y="711221"/>
                    <a:pt x="64050" y="723900"/>
                  </a:cubicBezTo>
                  <a:cubicBezTo>
                    <a:pt x="67949" y="755097"/>
                    <a:pt x="64067" y="745102"/>
                    <a:pt x="72517" y="7620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81" y="1303323"/>
            <a:ext cx="8035324" cy="45942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49000" y="5955932"/>
            <a:ext cx="251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  <a:endParaRPr lang="en-US" altLang="zh-CN" dirty="0"/>
          </a:p>
          <a:p>
            <a:r>
              <a:rPr lang="en-US" altLang="zh-CN" dirty="0" err="1"/>
              <a:t>convLayerSingle_TB.v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371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准备工作（</a:t>
            </a:r>
            <a:r>
              <a:rPr lang="en-US" altLang="zh-CN" sz="2000" dirty="0"/>
              <a:t>1</a:t>
            </a:r>
            <a:r>
              <a:rPr lang="zh-CN" altLang="en-US" sz="2000" dirty="0"/>
              <a:t>）打开</a:t>
            </a:r>
            <a:r>
              <a:rPr lang="en-US" altLang="zh-CN" sz="2000" dirty="0" err="1"/>
              <a:t>Vivado</a:t>
            </a:r>
            <a:r>
              <a:rPr lang="zh-CN" altLang="en-US" sz="2000" dirty="0"/>
              <a:t>工程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568" r="16167"/>
          <a:stretch>
            <a:fillRect/>
          </a:stretch>
        </p:blipFill>
        <p:spPr>
          <a:xfrm>
            <a:off x="461720" y="2007267"/>
            <a:ext cx="5351722" cy="28434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6012" y="1495646"/>
            <a:ext cx="514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Vivado</a:t>
            </a:r>
            <a:r>
              <a:rPr lang="zh-CN" altLang="en-US" dirty="0"/>
              <a:t>打开资料包里所提供的</a:t>
            </a:r>
            <a:r>
              <a:rPr lang="en-US" altLang="zh-CN" dirty="0" err="1"/>
              <a:t>Vivado</a:t>
            </a:r>
            <a:r>
              <a:rPr lang="zh-CN" altLang="en-US" dirty="0"/>
              <a:t>工程文件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36" y="1610145"/>
            <a:ext cx="5504355" cy="3637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5046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/>
              <a:t> Multi Filter Layer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67920" y="5185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顶层接口信号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560376" y="5444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内部结构原理图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7800" y="1034507"/>
            <a:ext cx="67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执行多个</a:t>
            </a:r>
            <a:r>
              <a:rPr lang="en-US" altLang="zh-CN" dirty="0"/>
              <a:t>filter </a:t>
            </a:r>
            <a:r>
              <a:rPr lang="zh-CN" altLang="en-US" dirty="0"/>
              <a:t>与 完整</a:t>
            </a:r>
            <a:r>
              <a:rPr lang="en-US" altLang="zh-CN" dirty="0"/>
              <a:t>image</a:t>
            </a:r>
            <a:r>
              <a:rPr lang="zh-CN" altLang="en-US" dirty="0"/>
              <a:t>的卷积操作，输出多个</a:t>
            </a:r>
            <a:r>
              <a:rPr lang="en-US" altLang="zh-CN" dirty="0"/>
              <a:t>feature  map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计算并行度由例化的</a:t>
            </a:r>
            <a:r>
              <a:rPr lang="en-US" altLang="zh-CN" dirty="0">
                <a:solidFill>
                  <a:srgbClr val="FF0000"/>
                </a:solidFill>
              </a:rPr>
              <a:t>Single Filter Layer</a:t>
            </a:r>
            <a:r>
              <a:rPr lang="zh-CN" altLang="en-US" dirty="0">
                <a:solidFill>
                  <a:srgbClr val="FF0000"/>
                </a:solidFill>
              </a:rPr>
              <a:t>个数决定，此处为两个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376" y="1844125"/>
            <a:ext cx="7645793" cy="36006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3" y="2323214"/>
            <a:ext cx="3365673" cy="23623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2250" y="1823478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filter   6</a:t>
            </a:r>
            <a:r>
              <a:rPr lang="zh-CN" altLang="en-US" dirty="0"/>
              <a:t>个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5660" y="3323929"/>
            <a:ext cx="744279" cy="21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19200" y="2109680"/>
            <a:ext cx="647209" cy="121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716813" y="3323929"/>
            <a:ext cx="1137637" cy="21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07241" y="2109680"/>
            <a:ext cx="0" cy="120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功能解析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723" y="2106503"/>
            <a:ext cx="4231759" cy="19928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9092" y="1209519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0914" y="1974108"/>
            <a:ext cx="1027814" cy="942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7679" y="31029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8160" y="31029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79" y="391278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98160" y="391278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27679" y="47226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98160" y="4722635"/>
            <a:ext cx="694034" cy="623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2913321" y="2445484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>
            <a:off x="2913321" y="3483936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302" y="3046227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42302" y="3856077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1209" y="4674796"/>
            <a:ext cx="1807223" cy="737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7827" y="3225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14137" y="4040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91047" y="484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313409" y="1377784"/>
            <a:ext cx="253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611747" y="27910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82228" y="27910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11747" y="360089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82228" y="360089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11747" y="44107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82228" y="4410747"/>
            <a:ext cx="694034" cy="623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/>
          <p:cNvSpPr/>
          <p:nvPr/>
        </p:nvSpPr>
        <p:spPr>
          <a:xfrm>
            <a:off x="7970248" y="2977632"/>
            <a:ext cx="503275" cy="28353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164958" y="4471645"/>
            <a:ext cx="527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例化了两个</a:t>
            </a:r>
            <a:r>
              <a:rPr lang="en-US" altLang="zh-CN" dirty="0" err="1"/>
              <a:t>SingleFilterLayer</a:t>
            </a:r>
            <a:r>
              <a:rPr lang="zh-CN" altLang="en-US" dirty="0"/>
              <a:t>，故并行度为</a:t>
            </a:r>
            <a:r>
              <a:rPr lang="en-US" altLang="zh-CN" dirty="0"/>
              <a:t>2,</a:t>
            </a:r>
            <a:endParaRPr lang="en-US" altLang="zh-CN" dirty="0"/>
          </a:p>
          <a:p>
            <a:r>
              <a:rPr lang="zh-CN" altLang="en-US" dirty="0"/>
              <a:t>每次执行两个</a:t>
            </a:r>
            <a:r>
              <a:rPr lang="en-US" altLang="zh-CN" dirty="0"/>
              <a:t>filter</a:t>
            </a:r>
            <a:r>
              <a:rPr lang="zh-CN" altLang="en-US" dirty="0"/>
              <a:t>与</a:t>
            </a:r>
            <a:r>
              <a:rPr lang="en-US" altLang="zh-CN" dirty="0"/>
              <a:t>image</a:t>
            </a:r>
            <a:r>
              <a:rPr lang="zh-CN" altLang="en-US" dirty="0"/>
              <a:t>的卷积，分三次执行完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39511" y="3044279"/>
            <a:ext cx="3219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1.3</a:t>
            </a:r>
            <a:r>
              <a:rPr lang="zh-CN" altLang="en-US" sz="4400" dirty="0"/>
              <a:t>电路逻辑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4423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90421" y="2215740"/>
            <a:ext cx="2551034" cy="2426519"/>
            <a:chOff x="1163273" y="1840680"/>
            <a:chExt cx="2551034" cy="2426519"/>
          </a:xfrm>
        </p:grpSpPr>
        <p:sp>
          <p:nvSpPr>
            <p:cNvPr id="13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837445" y="3010240"/>
            <a:ext cx="1020414" cy="968508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0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010440" y="17919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 5x5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37445" y="259536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 2x2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8909371" y="2576190"/>
            <a:ext cx="2040827" cy="1940015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7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8780787" y="2089023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662959" y="3252367"/>
            <a:ext cx="352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7767363" y="32486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4423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1730266" y="1446031"/>
            <a:ext cx="1731979" cy="1682820"/>
            <a:chOff x="1163273" y="1840680"/>
            <a:chExt cx="2551034" cy="2426519"/>
          </a:xfrm>
        </p:grpSpPr>
        <p:sp>
          <p:nvSpPr>
            <p:cNvPr id="67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30265" y="144528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4050560" y="807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横向移动</a:t>
            </a:r>
            <a:endParaRPr lang="zh-CN" altLang="en-US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60618" y="415108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9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9655786" y="470992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3616668" y="1445280"/>
            <a:ext cx="1731979" cy="1682820"/>
            <a:chOff x="1163273" y="1840680"/>
            <a:chExt cx="2551034" cy="2426519"/>
          </a:xfrm>
        </p:grpSpPr>
        <p:sp>
          <p:nvSpPr>
            <p:cNvPr id="117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963062" y="14443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3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537812" y="1446524"/>
            <a:ext cx="1731979" cy="1682820"/>
            <a:chOff x="1163273" y="1840680"/>
            <a:chExt cx="2551034" cy="2426519"/>
          </a:xfrm>
        </p:grpSpPr>
        <p:sp>
          <p:nvSpPr>
            <p:cNvPr id="148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30620" y="1446243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4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71155" y="1445280"/>
            <a:ext cx="1731979" cy="1682820"/>
            <a:chOff x="1163273" y="1840680"/>
            <a:chExt cx="2551034" cy="2426519"/>
          </a:xfrm>
        </p:grpSpPr>
        <p:sp>
          <p:nvSpPr>
            <p:cNvPr id="179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8504245" y="14443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05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3753744" y="414549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0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5775156" y="414420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7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7662660" y="4142914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4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4423" y="598584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grpSp>
        <p:nvGrpSpPr>
          <p:cNvPr id="260" name="组合 259"/>
          <p:cNvGrpSpPr/>
          <p:nvPr/>
        </p:nvGrpSpPr>
        <p:grpSpPr>
          <a:xfrm>
            <a:off x="1903479" y="160638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1903478" y="160563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4223773" y="967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纵向移动</a:t>
            </a:r>
            <a:endParaRPr lang="zh-CN" altLang="en-US" dirty="0"/>
          </a:p>
        </p:txBody>
      </p:sp>
      <p:grpSp>
        <p:nvGrpSpPr>
          <p:cNvPr id="292" name="组合 291"/>
          <p:cNvGrpSpPr/>
          <p:nvPr/>
        </p:nvGrpSpPr>
        <p:grpSpPr>
          <a:xfrm>
            <a:off x="1933831" y="4311438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93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文本框 308"/>
          <p:cNvSpPr txBox="1"/>
          <p:nvPr/>
        </p:nvSpPr>
        <p:spPr>
          <a:xfrm>
            <a:off x="9828999" y="487027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Featurm</a:t>
            </a:r>
            <a:r>
              <a:rPr lang="en-US" altLang="zh-CN" dirty="0"/>
              <a:t> map 4x4</a:t>
            </a:r>
            <a:endParaRPr lang="zh-CN" altLang="en-US" dirty="0"/>
          </a:p>
        </p:txBody>
      </p:sp>
      <p:grpSp>
        <p:nvGrpSpPr>
          <p:cNvPr id="310" name="组合 309"/>
          <p:cNvGrpSpPr/>
          <p:nvPr/>
        </p:nvGrpSpPr>
        <p:grpSpPr>
          <a:xfrm>
            <a:off x="3789881" y="1605632"/>
            <a:ext cx="1731979" cy="1682820"/>
            <a:chOff x="1163273" y="1840680"/>
            <a:chExt cx="2551034" cy="2426519"/>
          </a:xfrm>
        </p:grpSpPr>
        <p:sp>
          <p:nvSpPr>
            <p:cNvPr id="311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3793264" y="193522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37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5711025" y="1606876"/>
            <a:ext cx="1731979" cy="1682820"/>
            <a:chOff x="1163273" y="1840680"/>
            <a:chExt cx="2551034" cy="2426519"/>
          </a:xfrm>
        </p:grpSpPr>
        <p:sp>
          <p:nvSpPr>
            <p:cNvPr id="342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5720507" y="228540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8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7644368" y="1605632"/>
            <a:ext cx="1731979" cy="1682820"/>
            <a:chOff x="1163273" y="1840680"/>
            <a:chExt cx="2551034" cy="2426519"/>
          </a:xfrm>
        </p:grpSpPr>
        <p:sp>
          <p:nvSpPr>
            <p:cNvPr id="373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7649996" y="2605684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99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3926957" y="430584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04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5948369" y="430455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7" name="组合 436"/>
          <p:cNvGrpSpPr/>
          <p:nvPr/>
        </p:nvGrpSpPr>
        <p:grpSpPr>
          <a:xfrm>
            <a:off x="7835873" y="4303266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38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sp>
        <p:nvSpPr>
          <p:cNvPr id="198" name="矩形 197"/>
          <p:cNvSpPr/>
          <p:nvPr/>
        </p:nvSpPr>
        <p:spPr>
          <a:xfrm>
            <a:off x="1354165" y="2049960"/>
            <a:ext cx="8105562" cy="46829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9" name="组合 198"/>
          <p:cNvGrpSpPr/>
          <p:nvPr/>
        </p:nvGrpSpPr>
        <p:grpSpPr>
          <a:xfrm>
            <a:off x="1599400" y="2528306"/>
            <a:ext cx="1731979" cy="1682820"/>
            <a:chOff x="1163273" y="1840680"/>
            <a:chExt cx="2551034" cy="2426519"/>
          </a:xfrm>
        </p:grpSpPr>
        <p:sp>
          <p:nvSpPr>
            <p:cNvPr id="200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1599399" y="2527555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26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0" name="文本框 229"/>
          <p:cNvSpPr txBox="1"/>
          <p:nvPr/>
        </p:nvSpPr>
        <p:spPr>
          <a:xfrm>
            <a:off x="397282" y="504456"/>
            <a:ext cx="690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rowNumber</a:t>
            </a:r>
            <a:r>
              <a:rPr lang="zh-CN" altLang="en-US" dirty="0"/>
              <a:t>：纵向移动步长，</a:t>
            </a:r>
            <a:r>
              <a:rPr lang="en-US" altLang="zh-CN" dirty="0" err="1"/>
              <a:t>input_Height</a:t>
            </a:r>
            <a:r>
              <a:rPr lang="en-US" altLang="zh-CN" dirty="0"/>
              <a:t> – </a:t>
            </a:r>
            <a:r>
              <a:rPr lang="en-US" altLang="zh-CN" dirty="0" err="1"/>
              <a:t>Filter_Height</a:t>
            </a:r>
            <a:r>
              <a:rPr lang="en-US" altLang="zh-CN" dirty="0"/>
              <a:t> +1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WCU_cycle:WCU</a:t>
            </a:r>
            <a:r>
              <a:rPr lang="zh-CN" altLang="en-US" dirty="0"/>
              <a:t>完成一次窗口卷积所需周期数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31" name="Google Shape;1566;p30"/>
          <p:cNvSpPr/>
          <p:nvPr/>
        </p:nvSpPr>
        <p:spPr>
          <a:xfrm flipH="1">
            <a:off x="2785800" y="4954941"/>
            <a:ext cx="425407" cy="416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1567;p30"/>
          <p:cNvSpPr/>
          <p:nvPr/>
        </p:nvSpPr>
        <p:spPr>
          <a:xfrm flipH="1">
            <a:off x="3211207" y="4954941"/>
            <a:ext cx="425407" cy="4168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1568;p30"/>
          <p:cNvSpPr/>
          <p:nvPr/>
        </p:nvSpPr>
        <p:spPr>
          <a:xfrm flipH="1">
            <a:off x="3636614" y="4954941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1569;p30"/>
          <p:cNvSpPr/>
          <p:nvPr/>
        </p:nvSpPr>
        <p:spPr>
          <a:xfrm flipH="1">
            <a:off x="4062020" y="4954941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1571;p30"/>
          <p:cNvSpPr/>
          <p:nvPr/>
        </p:nvSpPr>
        <p:spPr>
          <a:xfrm flipH="1">
            <a:off x="2785800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1572;p30"/>
          <p:cNvSpPr/>
          <p:nvPr/>
        </p:nvSpPr>
        <p:spPr>
          <a:xfrm flipH="1">
            <a:off x="3211207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1573;p30"/>
          <p:cNvSpPr/>
          <p:nvPr/>
        </p:nvSpPr>
        <p:spPr>
          <a:xfrm flipH="1">
            <a:off x="3636614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1574;p30"/>
          <p:cNvSpPr/>
          <p:nvPr/>
        </p:nvSpPr>
        <p:spPr>
          <a:xfrm flipH="1">
            <a:off x="4062020" y="5371782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1576;p30"/>
          <p:cNvSpPr/>
          <p:nvPr/>
        </p:nvSpPr>
        <p:spPr>
          <a:xfrm flipH="1">
            <a:off x="2785800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1577;p30"/>
          <p:cNvSpPr/>
          <p:nvPr/>
        </p:nvSpPr>
        <p:spPr>
          <a:xfrm flipH="1">
            <a:off x="3211207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1578;p30"/>
          <p:cNvSpPr/>
          <p:nvPr/>
        </p:nvSpPr>
        <p:spPr>
          <a:xfrm flipH="1">
            <a:off x="3636614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1579;p30"/>
          <p:cNvSpPr/>
          <p:nvPr/>
        </p:nvSpPr>
        <p:spPr>
          <a:xfrm flipH="1">
            <a:off x="4062020" y="5789913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1581;p30"/>
          <p:cNvSpPr/>
          <p:nvPr/>
        </p:nvSpPr>
        <p:spPr>
          <a:xfrm flipH="1">
            <a:off x="2785800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1582;p30"/>
          <p:cNvSpPr/>
          <p:nvPr/>
        </p:nvSpPr>
        <p:spPr>
          <a:xfrm flipH="1">
            <a:off x="3211207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1583;p30"/>
          <p:cNvSpPr/>
          <p:nvPr/>
        </p:nvSpPr>
        <p:spPr>
          <a:xfrm flipH="1">
            <a:off x="3636614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1584;p30"/>
          <p:cNvSpPr/>
          <p:nvPr/>
        </p:nvSpPr>
        <p:spPr>
          <a:xfrm flipH="1">
            <a:off x="4062020" y="6208044"/>
            <a:ext cx="425407" cy="4168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7" name="组合 246"/>
          <p:cNvGrpSpPr/>
          <p:nvPr/>
        </p:nvGrpSpPr>
        <p:grpSpPr>
          <a:xfrm>
            <a:off x="3485802" y="2527555"/>
            <a:ext cx="1731979" cy="1682820"/>
            <a:chOff x="1163273" y="1840680"/>
            <a:chExt cx="2551034" cy="2426519"/>
          </a:xfrm>
        </p:grpSpPr>
        <p:sp>
          <p:nvSpPr>
            <p:cNvPr id="248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3833604" y="252678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8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2" name="组合 471"/>
          <p:cNvGrpSpPr/>
          <p:nvPr/>
        </p:nvGrpSpPr>
        <p:grpSpPr>
          <a:xfrm>
            <a:off x="5406946" y="2528799"/>
            <a:ext cx="1731979" cy="1682820"/>
            <a:chOff x="1163273" y="1840680"/>
            <a:chExt cx="2551034" cy="2426519"/>
          </a:xfrm>
        </p:grpSpPr>
        <p:sp>
          <p:nvSpPr>
            <p:cNvPr id="473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8" name="组合 497"/>
          <p:cNvGrpSpPr/>
          <p:nvPr/>
        </p:nvGrpSpPr>
        <p:grpSpPr>
          <a:xfrm>
            <a:off x="7340289" y="2527555"/>
            <a:ext cx="1731979" cy="1682820"/>
            <a:chOff x="1163273" y="1840680"/>
            <a:chExt cx="2551034" cy="2426519"/>
          </a:xfrm>
        </p:grpSpPr>
        <p:sp>
          <p:nvSpPr>
            <p:cNvPr id="499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4" name="组合 523"/>
          <p:cNvGrpSpPr/>
          <p:nvPr/>
        </p:nvGrpSpPr>
        <p:grpSpPr>
          <a:xfrm>
            <a:off x="6446133" y="4953651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5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1" name="文本框 540"/>
          <p:cNvSpPr txBox="1"/>
          <p:nvPr/>
        </p:nvSpPr>
        <p:spPr>
          <a:xfrm>
            <a:off x="446470" y="1102924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所以可以将完整的一个卷积，分为 </a:t>
            </a:r>
            <a:r>
              <a:rPr lang="en-US" altLang="zh-CN" dirty="0" err="1"/>
              <a:t>rowNumber</a:t>
            </a:r>
            <a:r>
              <a:rPr lang="en-US" altLang="zh-CN" dirty="0"/>
              <a:t> </a:t>
            </a:r>
            <a:r>
              <a:rPr lang="zh-CN" altLang="en-US" dirty="0"/>
              <a:t>个横向卷积</a:t>
            </a:r>
            <a:endParaRPr lang="zh-CN" altLang="en-US" dirty="0"/>
          </a:p>
        </p:txBody>
      </p:sp>
      <p:sp>
        <p:nvSpPr>
          <p:cNvPr id="542" name="文本框 541"/>
          <p:cNvSpPr txBox="1"/>
          <p:nvPr/>
        </p:nvSpPr>
        <p:spPr>
          <a:xfrm>
            <a:off x="421940" y="1374643"/>
            <a:ext cx="933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1</a:t>
            </a:r>
            <a:r>
              <a:rPr lang="zh-CN" altLang="en-US" dirty="0"/>
              <a:t>个横向卷积又可分为 </a:t>
            </a:r>
            <a:r>
              <a:rPr lang="en-US" altLang="zh-CN" dirty="0" err="1"/>
              <a:t>input_width</a:t>
            </a:r>
            <a:r>
              <a:rPr lang="en-US" altLang="zh-CN" dirty="0"/>
              <a:t> – </a:t>
            </a:r>
            <a:r>
              <a:rPr lang="en-US" altLang="zh-CN" dirty="0" err="1"/>
              <a:t>Filter_width</a:t>
            </a:r>
            <a:r>
              <a:rPr lang="en-US" altLang="zh-CN" dirty="0"/>
              <a:t> + 1 </a:t>
            </a:r>
            <a:r>
              <a:rPr lang="zh-CN" altLang="en-US" dirty="0"/>
              <a:t>个窗口卷积，这里可以并行去做，</a:t>
            </a:r>
            <a:endParaRPr lang="en-US" altLang="zh-CN" dirty="0"/>
          </a:p>
          <a:p>
            <a:r>
              <a:rPr lang="zh-CN" altLang="en-US" dirty="0"/>
              <a:t>即设置多个</a:t>
            </a:r>
            <a:r>
              <a:rPr lang="en-US" altLang="zh-CN" dirty="0"/>
              <a:t>WCU</a:t>
            </a:r>
            <a:r>
              <a:rPr lang="zh-CN" altLang="en-US" dirty="0"/>
              <a:t>来并行做窗口卷积。</a:t>
            </a:r>
            <a:endParaRPr lang="zh-CN" altLang="en-US" dirty="0"/>
          </a:p>
        </p:txBody>
      </p:sp>
      <p:grpSp>
        <p:nvGrpSpPr>
          <p:cNvPr id="543" name="组合 542"/>
          <p:cNvGrpSpPr/>
          <p:nvPr/>
        </p:nvGrpSpPr>
        <p:grpSpPr>
          <a:xfrm>
            <a:off x="6104430" y="2534701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4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8" name="组合 547"/>
          <p:cNvGrpSpPr/>
          <p:nvPr/>
        </p:nvGrpSpPr>
        <p:grpSpPr>
          <a:xfrm>
            <a:off x="8379475" y="252678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49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3" name="文本框 552"/>
          <p:cNvSpPr txBox="1"/>
          <p:nvPr/>
        </p:nvSpPr>
        <p:spPr>
          <a:xfrm>
            <a:off x="2546401" y="20775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WCU_cycle</a:t>
            </a:r>
            <a:endParaRPr lang="zh-CN" altLang="en-US" dirty="0"/>
          </a:p>
        </p:txBody>
      </p:sp>
      <p:sp>
        <p:nvSpPr>
          <p:cNvPr id="555" name="文本框 554"/>
          <p:cNvSpPr txBox="1"/>
          <p:nvPr/>
        </p:nvSpPr>
        <p:spPr>
          <a:xfrm>
            <a:off x="6279382" y="204241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第二个</a:t>
            </a:r>
            <a:r>
              <a:rPr lang="en-US" altLang="zh-CN" dirty="0" err="1"/>
              <a:t>WCU_cycle</a:t>
            </a:r>
            <a:endParaRPr lang="zh-CN" altLang="en-US" dirty="0"/>
          </a:p>
        </p:txBody>
      </p:sp>
      <p:sp>
        <p:nvSpPr>
          <p:cNvPr id="556" name="箭头: 下 555"/>
          <p:cNvSpPr/>
          <p:nvPr/>
        </p:nvSpPr>
        <p:spPr>
          <a:xfrm>
            <a:off x="3290218" y="4373648"/>
            <a:ext cx="346396" cy="431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箭头: 下 556"/>
          <p:cNvSpPr/>
          <p:nvPr/>
        </p:nvSpPr>
        <p:spPr>
          <a:xfrm>
            <a:off x="7089786" y="4390122"/>
            <a:ext cx="346396" cy="431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文本框 557"/>
          <p:cNvSpPr txBox="1"/>
          <p:nvPr/>
        </p:nvSpPr>
        <p:spPr>
          <a:xfrm>
            <a:off x="9470614" y="2540046"/>
            <a:ext cx="2832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 </a:t>
            </a:r>
            <a:r>
              <a:rPr lang="en-US" altLang="zh-CN" dirty="0" err="1"/>
              <a:t>rowNumber</a:t>
            </a:r>
            <a:r>
              <a:rPr lang="en-US" altLang="zh-CN" dirty="0"/>
              <a:t> </a:t>
            </a:r>
            <a:r>
              <a:rPr lang="zh-CN" altLang="en-US" dirty="0"/>
              <a:t>次：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即将完整卷积拆分为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rowNumber</a:t>
            </a:r>
            <a:r>
              <a:rPr lang="zh-CN" altLang="en-US" dirty="0">
                <a:solidFill>
                  <a:srgbClr val="FF0000"/>
                </a:solidFill>
              </a:rPr>
              <a:t>次横向卷积，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横向卷积又可以拆分为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并行的窗口卷积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59" name="组合 558"/>
          <p:cNvGrpSpPr/>
          <p:nvPr/>
        </p:nvGrpSpPr>
        <p:grpSpPr>
          <a:xfrm>
            <a:off x="9967439" y="4823245"/>
            <a:ext cx="1701627" cy="1669944"/>
            <a:chOff x="6809969" y="1651680"/>
            <a:chExt cx="2040827" cy="19400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60" name="Google Shape;1566;p30"/>
            <p:cNvSpPr/>
            <p:nvPr/>
          </p:nvSpPr>
          <p:spPr>
            <a:xfrm flipH="1">
              <a:off x="6809969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1567;p30"/>
            <p:cNvSpPr/>
            <p:nvPr/>
          </p:nvSpPr>
          <p:spPr>
            <a:xfrm flipH="1">
              <a:off x="7320176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1568;p30"/>
            <p:cNvSpPr/>
            <p:nvPr/>
          </p:nvSpPr>
          <p:spPr>
            <a:xfrm flipH="1">
              <a:off x="7830383" y="1651680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1569;p30"/>
            <p:cNvSpPr/>
            <p:nvPr/>
          </p:nvSpPr>
          <p:spPr>
            <a:xfrm flipH="1">
              <a:off x="8340589" y="1651680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1571;p30"/>
            <p:cNvSpPr/>
            <p:nvPr/>
          </p:nvSpPr>
          <p:spPr>
            <a:xfrm flipH="1">
              <a:off x="6809969" y="2135934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1572;p30"/>
            <p:cNvSpPr/>
            <p:nvPr/>
          </p:nvSpPr>
          <p:spPr>
            <a:xfrm flipH="1">
              <a:off x="7320176" y="2135934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1573;p30"/>
            <p:cNvSpPr/>
            <p:nvPr/>
          </p:nvSpPr>
          <p:spPr>
            <a:xfrm flipH="1">
              <a:off x="7830383" y="2135934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1574;p30"/>
            <p:cNvSpPr/>
            <p:nvPr/>
          </p:nvSpPr>
          <p:spPr>
            <a:xfrm flipH="1">
              <a:off x="8340589" y="2135934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1576;p30"/>
            <p:cNvSpPr/>
            <p:nvPr/>
          </p:nvSpPr>
          <p:spPr>
            <a:xfrm flipH="1">
              <a:off x="6809969" y="2621688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1577;p30"/>
            <p:cNvSpPr/>
            <p:nvPr/>
          </p:nvSpPr>
          <p:spPr>
            <a:xfrm flipH="1">
              <a:off x="7320176" y="2621688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1578;p30"/>
            <p:cNvSpPr/>
            <p:nvPr/>
          </p:nvSpPr>
          <p:spPr>
            <a:xfrm flipH="1">
              <a:off x="7830383" y="2621688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1579;p30"/>
            <p:cNvSpPr/>
            <p:nvPr/>
          </p:nvSpPr>
          <p:spPr>
            <a:xfrm flipH="1">
              <a:off x="8340589" y="2621688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1581;p30"/>
            <p:cNvSpPr/>
            <p:nvPr/>
          </p:nvSpPr>
          <p:spPr>
            <a:xfrm flipH="1">
              <a:off x="6809969" y="3107441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1582;p30"/>
            <p:cNvSpPr/>
            <p:nvPr/>
          </p:nvSpPr>
          <p:spPr>
            <a:xfrm flipH="1">
              <a:off x="7320176" y="3107441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1583;p30"/>
            <p:cNvSpPr/>
            <p:nvPr/>
          </p:nvSpPr>
          <p:spPr>
            <a:xfrm flipH="1">
              <a:off x="7830383" y="3107441"/>
              <a:ext cx="510207" cy="484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1584;p30"/>
            <p:cNvSpPr/>
            <p:nvPr/>
          </p:nvSpPr>
          <p:spPr>
            <a:xfrm flipH="1">
              <a:off x="8340589" y="3107441"/>
              <a:ext cx="510207" cy="4842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6" name="箭头: 下 575"/>
          <p:cNvSpPr/>
          <p:nvPr/>
        </p:nvSpPr>
        <p:spPr>
          <a:xfrm>
            <a:off x="10559835" y="4039358"/>
            <a:ext cx="474730" cy="6013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7" name="组合 576"/>
          <p:cNvGrpSpPr/>
          <p:nvPr/>
        </p:nvGrpSpPr>
        <p:grpSpPr>
          <a:xfrm>
            <a:off x="369205" y="351362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78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2" name="组合 581"/>
          <p:cNvGrpSpPr/>
          <p:nvPr/>
        </p:nvGrpSpPr>
        <p:grpSpPr>
          <a:xfrm>
            <a:off x="358302" y="4769775"/>
            <a:ext cx="692792" cy="671672"/>
            <a:chOff x="5868547" y="1839930"/>
            <a:chExt cx="1020414" cy="9685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83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7" name="文本框 586"/>
          <p:cNvSpPr txBox="1"/>
          <p:nvPr/>
        </p:nvSpPr>
        <p:spPr>
          <a:xfrm>
            <a:off x="298576" y="315503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WCU_1</a:t>
            </a:r>
            <a:endParaRPr lang="zh-CN" altLang="en-US" dirty="0"/>
          </a:p>
        </p:txBody>
      </p:sp>
      <p:sp>
        <p:nvSpPr>
          <p:cNvPr id="588" name="文本框 587"/>
          <p:cNvSpPr txBox="1"/>
          <p:nvPr/>
        </p:nvSpPr>
        <p:spPr>
          <a:xfrm>
            <a:off x="272698" y="439447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WCU_2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组合 396"/>
          <p:cNvGrpSpPr/>
          <p:nvPr/>
        </p:nvGrpSpPr>
        <p:grpSpPr>
          <a:xfrm>
            <a:off x="4711853" y="1633559"/>
            <a:ext cx="1731979" cy="1682820"/>
            <a:chOff x="1163273" y="1840680"/>
            <a:chExt cx="2551034" cy="2426519"/>
          </a:xfrm>
        </p:grpSpPr>
        <p:sp>
          <p:nvSpPr>
            <p:cNvPr id="398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4534406" y="1770576"/>
            <a:ext cx="1731979" cy="1682820"/>
            <a:chOff x="1163273" y="1840680"/>
            <a:chExt cx="2551034" cy="2426519"/>
          </a:xfrm>
        </p:grpSpPr>
        <p:sp>
          <p:nvSpPr>
            <p:cNvPr id="372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sp>
        <p:nvSpPr>
          <p:cNvPr id="230" name="文本框 229"/>
          <p:cNvSpPr txBox="1"/>
          <p:nvPr/>
        </p:nvSpPr>
        <p:spPr>
          <a:xfrm>
            <a:off x="397282" y="504456"/>
            <a:ext cx="11758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由于横向卷积并行度为</a:t>
            </a:r>
            <a:r>
              <a:rPr lang="en-US" altLang="zh-CN" dirty="0"/>
              <a:t>n =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image_width</a:t>
            </a:r>
            <a:r>
              <a:rPr lang="en-US" altLang="zh-CN" dirty="0"/>
              <a:t> – </a:t>
            </a:r>
            <a:r>
              <a:rPr lang="en-US" altLang="zh-CN" dirty="0" err="1"/>
              <a:t>filter_width</a:t>
            </a:r>
            <a:r>
              <a:rPr lang="en-US" altLang="zh-CN" dirty="0"/>
              <a:t> + 1)/2</a:t>
            </a:r>
            <a:r>
              <a:rPr lang="zh-CN" altLang="en-US" dirty="0"/>
              <a:t>，所以需要同时提供给 </a:t>
            </a:r>
            <a:r>
              <a:rPr lang="en-US" altLang="zh-CN" dirty="0"/>
              <a:t>n</a:t>
            </a:r>
            <a:r>
              <a:rPr lang="zh-CN" altLang="en-US" dirty="0"/>
              <a:t>个 </a:t>
            </a:r>
            <a:r>
              <a:rPr lang="en-US" altLang="zh-CN" dirty="0"/>
              <a:t>WCU  image</a:t>
            </a:r>
            <a:r>
              <a:rPr lang="zh-CN" altLang="en-US" dirty="0"/>
              <a:t>输入。</a:t>
            </a:r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dirty="0">
                <a:solidFill>
                  <a:srgbClr val="FF0000"/>
                </a:solidFill>
              </a:rPr>
              <a:t>先将三维的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>
                <a:solidFill>
                  <a:srgbClr val="FF0000"/>
                </a:solidFill>
              </a:rPr>
              <a:t>展开为一维</a:t>
            </a:r>
            <a:r>
              <a:rPr lang="en-US" altLang="zh-CN" dirty="0">
                <a:solidFill>
                  <a:srgbClr val="FF0000"/>
                </a:solidFill>
              </a:rPr>
              <a:t>tensor</a:t>
            </a:r>
            <a:r>
              <a:rPr lang="zh-CN" altLang="en-US" dirty="0">
                <a:solidFill>
                  <a:srgbClr val="FF0000"/>
                </a:solidFill>
              </a:rPr>
              <a:t>，然后再根据地址换算，将 </a:t>
            </a:r>
            <a:r>
              <a:rPr lang="en-US" altLang="zh-CN" dirty="0">
                <a:solidFill>
                  <a:srgbClr val="FF0000"/>
                </a:solidFill>
              </a:rPr>
              <a:t>image </a:t>
            </a:r>
            <a:r>
              <a:rPr lang="zh-CN" altLang="en-US" dirty="0">
                <a:solidFill>
                  <a:srgbClr val="FF0000"/>
                </a:solidFill>
              </a:rPr>
              <a:t>每个窗口地址区间数据传输给对应的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</a:t>
            </a:r>
            <a:r>
              <a:rPr lang="en-US" altLang="zh-CN" dirty="0" err="1">
                <a:solidFill>
                  <a:srgbClr val="FF0000"/>
                </a:solidFill>
              </a:rPr>
              <a:t>wcu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这里涉及到了数据重排算法，目前采用最简单的循序展开，算法示意图如下所示：</a:t>
            </a:r>
            <a:endParaRPr lang="en-US" altLang="zh-CN" dirty="0"/>
          </a:p>
        </p:txBody>
      </p:sp>
      <p:grpSp>
        <p:nvGrpSpPr>
          <p:cNvPr id="260" name="组合 259"/>
          <p:cNvGrpSpPr/>
          <p:nvPr/>
        </p:nvGrpSpPr>
        <p:grpSpPr>
          <a:xfrm>
            <a:off x="4364021" y="1885811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4362615" y="1884290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42973" y="1704785"/>
            <a:ext cx="1731979" cy="1683590"/>
            <a:chOff x="6250423" y="1884290"/>
            <a:chExt cx="1731979" cy="1683590"/>
          </a:xfrm>
        </p:grpSpPr>
        <p:grpSp>
          <p:nvGrpSpPr>
            <p:cNvPr id="291" name="组合 290"/>
            <p:cNvGrpSpPr/>
            <p:nvPr/>
          </p:nvGrpSpPr>
          <p:grpSpPr>
            <a:xfrm>
              <a:off x="6250423" y="1885060"/>
              <a:ext cx="1731979" cy="1682820"/>
              <a:chOff x="1163273" y="1840680"/>
              <a:chExt cx="2551034" cy="2426519"/>
            </a:xfrm>
          </p:grpSpPr>
          <p:sp>
            <p:nvSpPr>
              <p:cNvPr id="292" name="Google Shape;1566;p30"/>
              <p:cNvSpPr/>
              <p:nvPr/>
            </p:nvSpPr>
            <p:spPr>
              <a:xfrm flipH="1">
                <a:off x="116327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1567;p30"/>
              <p:cNvSpPr/>
              <p:nvPr/>
            </p:nvSpPr>
            <p:spPr>
              <a:xfrm flipH="1">
                <a:off x="1673480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1568;p30"/>
              <p:cNvSpPr/>
              <p:nvPr/>
            </p:nvSpPr>
            <p:spPr>
              <a:xfrm flipH="1">
                <a:off x="2183687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1569;p30"/>
              <p:cNvSpPr/>
              <p:nvPr/>
            </p:nvSpPr>
            <p:spPr>
              <a:xfrm flipH="1">
                <a:off x="269389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1570;p30"/>
              <p:cNvSpPr/>
              <p:nvPr/>
            </p:nvSpPr>
            <p:spPr>
              <a:xfrm flipH="1">
                <a:off x="3204100" y="184068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" name="Google Shape;1571;p30"/>
              <p:cNvSpPr/>
              <p:nvPr/>
            </p:nvSpPr>
            <p:spPr>
              <a:xfrm flipH="1">
                <a:off x="116327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1572;p30"/>
              <p:cNvSpPr/>
              <p:nvPr/>
            </p:nvSpPr>
            <p:spPr>
              <a:xfrm flipH="1">
                <a:off x="167348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" name="Google Shape;1573;p30"/>
              <p:cNvSpPr/>
              <p:nvPr/>
            </p:nvSpPr>
            <p:spPr>
              <a:xfrm flipH="1">
                <a:off x="2183687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1574;p30"/>
              <p:cNvSpPr/>
              <p:nvPr/>
            </p:nvSpPr>
            <p:spPr>
              <a:xfrm flipH="1">
                <a:off x="269389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1575;p30"/>
              <p:cNvSpPr/>
              <p:nvPr/>
            </p:nvSpPr>
            <p:spPr>
              <a:xfrm flipH="1">
                <a:off x="320410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1576;p30"/>
              <p:cNvSpPr/>
              <p:nvPr/>
            </p:nvSpPr>
            <p:spPr>
              <a:xfrm flipH="1">
                <a:off x="116327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1577;p30"/>
              <p:cNvSpPr/>
              <p:nvPr/>
            </p:nvSpPr>
            <p:spPr>
              <a:xfrm flipH="1">
                <a:off x="167348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1578;p30"/>
              <p:cNvSpPr/>
              <p:nvPr/>
            </p:nvSpPr>
            <p:spPr>
              <a:xfrm flipH="1">
                <a:off x="2183687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1579;p30"/>
              <p:cNvSpPr/>
              <p:nvPr/>
            </p:nvSpPr>
            <p:spPr>
              <a:xfrm flipH="1">
                <a:off x="269389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1580;p30"/>
              <p:cNvSpPr/>
              <p:nvPr/>
            </p:nvSpPr>
            <p:spPr>
              <a:xfrm flipH="1">
                <a:off x="320410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1581;p30"/>
              <p:cNvSpPr/>
              <p:nvPr/>
            </p:nvSpPr>
            <p:spPr>
              <a:xfrm flipH="1">
                <a:off x="116327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1582;p30"/>
              <p:cNvSpPr/>
              <p:nvPr/>
            </p:nvSpPr>
            <p:spPr>
              <a:xfrm flipH="1">
                <a:off x="167348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1583;p30"/>
              <p:cNvSpPr/>
              <p:nvPr/>
            </p:nvSpPr>
            <p:spPr>
              <a:xfrm flipH="1">
                <a:off x="2183687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1584;p30"/>
              <p:cNvSpPr/>
              <p:nvPr/>
            </p:nvSpPr>
            <p:spPr>
              <a:xfrm flipH="1">
                <a:off x="269389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1585;p30"/>
              <p:cNvSpPr/>
              <p:nvPr/>
            </p:nvSpPr>
            <p:spPr>
              <a:xfrm flipH="1">
                <a:off x="320410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1586;p30"/>
              <p:cNvSpPr/>
              <p:nvPr/>
            </p:nvSpPr>
            <p:spPr>
              <a:xfrm flipH="1">
                <a:off x="116327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1587;p30"/>
              <p:cNvSpPr/>
              <p:nvPr/>
            </p:nvSpPr>
            <p:spPr>
              <a:xfrm flipH="1">
                <a:off x="167348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1588;p30"/>
              <p:cNvSpPr/>
              <p:nvPr/>
            </p:nvSpPr>
            <p:spPr>
              <a:xfrm flipH="1">
                <a:off x="2183687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1589;p30"/>
              <p:cNvSpPr/>
              <p:nvPr/>
            </p:nvSpPr>
            <p:spPr>
              <a:xfrm flipH="1">
                <a:off x="269389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1590;p30"/>
              <p:cNvSpPr/>
              <p:nvPr/>
            </p:nvSpPr>
            <p:spPr>
              <a:xfrm flipH="1">
                <a:off x="320410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6598225" y="1884290"/>
              <a:ext cx="692792" cy="671672"/>
              <a:chOff x="5868547" y="1839930"/>
              <a:chExt cx="1020414" cy="96850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18" name="Google Shape;1569;p30"/>
              <p:cNvSpPr/>
              <p:nvPr/>
            </p:nvSpPr>
            <p:spPr>
              <a:xfrm flipH="1">
                <a:off x="5868547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319" name="Google Shape;1570;p30"/>
              <p:cNvSpPr/>
              <p:nvPr/>
            </p:nvSpPr>
            <p:spPr>
              <a:xfrm flipH="1">
                <a:off x="6378754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320" name="Google Shape;1574;p30"/>
              <p:cNvSpPr/>
              <p:nvPr/>
            </p:nvSpPr>
            <p:spPr>
              <a:xfrm flipH="1">
                <a:off x="5868547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321" name="Google Shape;1575;p30"/>
              <p:cNvSpPr/>
              <p:nvPr/>
            </p:nvSpPr>
            <p:spPr>
              <a:xfrm flipH="1">
                <a:off x="6378754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978707" y="4066255"/>
            <a:ext cx="1385584" cy="335836"/>
            <a:chOff x="514879" y="3972107"/>
            <a:chExt cx="1385584" cy="335836"/>
          </a:xfrm>
        </p:grpSpPr>
        <p:sp>
          <p:nvSpPr>
            <p:cNvPr id="359" name="Google Shape;1569;p30"/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/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/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/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  <a:endParaRPr lang="en-US" altLang="zh-CN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221618" y="5002557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64291" y="4066255"/>
            <a:ext cx="1385584" cy="335836"/>
            <a:chOff x="517879" y="4602754"/>
            <a:chExt cx="1385584" cy="335836"/>
          </a:xfrm>
        </p:grpSpPr>
        <p:sp>
          <p:nvSpPr>
            <p:cNvPr id="364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  <a:endParaRPr lang="en-US" altLang="zh-CN" dirty="0"/>
            </a:p>
          </p:txBody>
        </p:sp>
      </p:grpSp>
      <p:sp>
        <p:nvSpPr>
          <p:cNvPr id="368" name="矩形 367"/>
          <p:cNvSpPr/>
          <p:nvPr/>
        </p:nvSpPr>
        <p:spPr>
          <a:xfrm>
            <a:off x="5816504" y="5002556"/>
            <a:ext cx="899762" cy="716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WCU2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1050" y="1956953"/>
            <a:ext cx="496735" cy="86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55056" y="172142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Addr:0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/>
              <p:cNvSpPr txBox="1"/>
              <p:nvPr/>
            </p:nvSpPr>
            <p:spPr>
              <a:xfrm>
                <a:off x="5789682" y="3613624"/>
                <a:ext cx="224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Addr:C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H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W - 1</a:t>
                </a:r>
                <a:endParaRPr lang="zh-CN" altLang="en-US" dirty="0"/>
              </a:p>
            </p:txBody>
          </p:sp>
        </mc:Choice>
        <mc:Fallback>
          <p:sp>
            <p:nvSpPr>
              <p:cNvPr id="369" name="文本框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82" y="3613624"/>
                <a:ext cx="224481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7" t="-128" r="2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直接箭头连接符 369"/>
          <p:cNvCxnSpPr/>
          <p:nvPr/>
        </p:nvCxnSpPr>
        <p:spPr>
          <a:xfrm flipH="1" flipV="1">
            <a:off x="6374484" y="3140771"/>
            <a:ext cx="107868" cy="35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箭头: 下 11"/>
          <p:cNvSpPr/>
          <p:nvPr/>
        </p:nvSpPr>
        <p:spPr>
          <a:xfrm>
            <a:off x="4519332" y="4494171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3" name="箭头: 下 422"/>
          <p:cNvSpPr/>
          <p:nvPr/>
        </p:nvSpPr>
        <p:spPr>
          <a:xfrm>
            <a:off x="6124085" y="4461536"/>
            <a:ext cx="304333" cy="4664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4813" y="3607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输入重排后：</a:t>
            </a:r>
            <a:endParaRPr lang="zh-CN" altLang="en-US" dirty="0"/>
          </a:p>
        </p:txBody>
      </p:sp>
      <p:sp>
        <p:nvSpPr>
          <p:cNvPr id="424" name="文本框 423"/>
          <p:cNvSpPr txBox="1"/>
          <p:nvPr/>
        </p:nvSpPr>
        <p:spPr>
          <a:xfrm>
            <a:off x="-2140" y="3676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输入重排前：</a:t>
            </a:r>
            <a:endParaRPr lang="zh-CN" altLang="en-US" dirty="0"/>
          </a:p>
        </p:txBody>
      </p:sp>
      <p:grpSp>
        <p:nvGrpSpPr>
          <p:cNvPr id="426" name="组合 425"/>
          <p:cNvGrpSpPr/>
          <p:nvPr/>
        </p:nvGrpSpPr>
        <p:grpSpPr>
          <a:xfrm>
            <a:off x="385210" y="4119234"/>
            <a:ext cx="2152672" cy="2052152"/>
            <a:chOff x="1163273" y="1840680"/>
            <a:chExt cx="2551034" cy="2426519"/>
          </a:xfrm>
        </p:grpSpPr>
        <p:sp>
          <p:nvSpPr>
            <p:cNvPr id="432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433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434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435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436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437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438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439" name="Google Shape;1573;p30"/>
            <p:cNvSpPr/>
            <p:nvPr/>
          </p:nvSpPr>
          <p:spPr>
            <a:xfrm flipH="1">
              <a:off x="2183687" y="2325684"/>
              <a:ext cx="510208" cy="484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440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441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10</a:t>
              </a:r>
              <a:endParaRPr dirty="0"/>
            </a:p>
          </p:txBody>
        </p:sp>
        <p:sp>
          <p:nvSpPr>
            <p:cNvPr id="442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443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/>
                <a:t>12</a:t>
              </a:r>
              <a:endParaRPr dirty="0"/>
            </a:p>
          </p:txBody>
        </p:sp>
        <p:sp>
          <p:nvSpPr>
            <p:cNvPr id="444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445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446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447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  <p:sp>
          <p:nvSpPr>
            <p:cNvPr id="448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17</a:t>
              </a:r>
              <a:endParaRPr dirty="0"/>
            </a:p>
          </p:txBody>
        </p:sp>
        <p:sp>
          <p:nvSpPr>
            <p:cNvPr id="449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18</a:t>
              </a:r>
              <a:endParaRPr dirty="0"/>
            </a:p>
          </p:txBody>
        </p:sp>
        <p:sp>
          <p:nvSpPr>
            <p:cNvPr id="450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19</a:t>
              </a:r>
              <a:endParaRPr dirty="0"/>
            </a:p>
          </p:txBody>
        </p:sp>
        <p:sp>
          <p:nvSpPr>
            <p:cNvPr id="451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20</a:t>
              </a:r>
              <a:endParaRPr dirty="0"/>
            </a:p>
          </p:txBody>
        </p:sp>
        <p:sp>
          <p:nvSpPr>
            <p:cNvPr id="452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21</a:t>
              </a:r>
              <a:endParaRPr dirty="0"/>
            </a:p>
          </p:txBody>
        </p:sp>
        <p:sp>
          <p:nvSpPr>
            <p:cNvPr id="453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22</a:t>
              </a:r>
              <a:endParaRPr dirty="0"/>
            </a:p>
          </p:txBody>
        </p:sp>
        <p:sp>
          <p:nvSpPr>
            <p:cNvPr id="554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23</a:t>
              </a:r>
              <a:endParaRPr dirty="0"/>
            </a:p>
          </p:txBody>
        </p:sp>
        <p:sp>
          <p:nvSpPr>
            <p:cNvPr id="589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24</a:t>
              </a:r>
              <a:endParaRPr dirty="0"/>
            </a:p>
          </p:txBody>
        </p:sp>
        <p:sp>
          <p:nvSpPr>
            <p:cNvPr id="590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25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grpSp>
        <p:nvGrpSpPr>
          <p:cNvPr id="260" name="组合 259"/>
          <p:cNvGrpSpPr/>
          <p:nvPr/>
        </p:nvGrpSpPr>
        <p:grpSpPr>
          <a:xfrm>
            <a:off x="6657820" y="83376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64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265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269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270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6656414" y="83224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11282" y="832242"/>
            <a:ext cx="1385584" cy="335836"/>
            <a:chOff x="514879" y="3972107"/>
            <a:chExt cx="1385584" cy="335836"/>
          </a:xfrm>
        </p:grpSpPr>
        <p:sp>
          <p:nvSpPr>
            <p:cNvPr id="359" name="Google Shape;1569;p30"/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/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/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/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235641" y="1576159"/>
            <a:ext cx="1385584" cy="335836"/>
            <a:chOff x="517879" y="4602754"/>
            <a:chExt cx="1385584" cy="335836"/>
          </a:xfrm>
        </p:grpSpPr>
        <p:sp>
          <p:nvSpPr>
            <p:cNvPr id="364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  <a:endParaRPr lang="en-US" altLang="zh-CN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7278" y="502005"/>
                <a:ext cx="6620734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输入重排思路：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dirty="0"/>
                  <a:t>首先设置重排数据单位是 </a:t>
                </a:r>
                <a:r>
                  <a:rPr lang="en-US" altLang="zh-CN" dirty="0" err="1"/>
                  <a:t>filter_width</a:t>
                </a:r>
                <a:r>
                  <a:rPr lang="zh-CN" altLang="en-US" dirty="0"/>
                  <a:t>个数据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即地址每次递增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</a:rPr>
                  <a:t>F_w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宽度的数据位宽，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是指处于窗口第几行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b="1" dirty="0"/>
                  <a:t>窗口内循环</a:t>
                </a:r>
                <a:r>
                  <a:rPr lang="zh-CN" altLang="en-US" dirty="0"/>
                  <a:t>，从红色框变为蓝色框，即先将当前窗口的数据都重排好，地址每次递增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>
                    <a:solidFill>
                      <a:srgbClr val="FF0000"/>
                    </a:solidFill>
                  </a:rPr>
                  <a:t>Image_W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即一行数据位宽，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是指处于窗口第几行</a:t>
                </a:r>
                <a:endParaRPr lang="en-US" altLang="zh-CN" dirty="0"/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b="1" dirty="0"/>
                  <a:t>通道循环</a:t>
                </a:r>
                <a:r>
                  <a:rPr lang="zh-CN" altLang="en-US" dirty="0"/>
                  <a:t>，由于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可能是多通道，那么将相同位置的窗口先进行重排。地址每次递增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H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W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一个通道的数据位宽，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是指处于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第几通道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4.</a:t>
                </a:r>
                <a:r>
                  <a:rPr lang="zh-CN" altLang="en-US" b="1" dirty="0"/>
                  <a:t>窗口外循环（切片循环）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从紫色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移动到红色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，即进行横向卷积中的下一窗口重排，地址每次递增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即横向步长数据位宽，这里步长为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，所以就是单个数据位宽，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是指处于</a:t>
                </a:r>
                <a:r>
                  <a:rPr lang="en-US" altLang="zh-CN" dirty="0"/>
                  <a:t>image </a:t>
                </a:r>
                <a:r>
                  <a:rPr lang="zh-CN" altLang="en-US" dirty="0"/>
                  <a:t>第几个窗口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8" y="502005"/>
                <a:ext cx="6620734" cy="5909310"/>
              </a:xfrm>
              <a:prstGeom prst="rect">
                <a:avLst/>
              </a:prstGeom>
              <a:blipFill rotWithShape="1">
                <a:blip r:embed="rId1"/>
                <a:stretch>
                  <a:fillRect l="4" t="-6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任意多边形: 形状 9"/>
          <p:cNvSpPr/>
          <p:nvPr/>
        </p:nvSpPr>
        <p:spPr>
          <a:xfrm>
            <a:off x="6991525" y="128624"/>
            <a:ext cx="2534273" cy="584200"/>
          </a:xfrm>
          <a:custGeom>
            <a:avLst/>
            <a:gdLst>
              <a:gd name="connsiteX0" fmla="*/ 0 w 2534273"/>
              <a:gd name="connsiteY0" fmla="*/ 488950 h 584200"/>
              <a:gd name="connsiteX1" fmla="*/ 25400 w 2534273"/>
              <a:gd name="connsiteY1" fmla="*/ 457200 h 584200"/>
              <a:gd name="connsiteX2" fmla="*/ 298450 w 2534273"/>
              <a:gd name="connsiteY2" fmla="*/ 228600 h 584200"/>
              <a:gd name="connsiteX3" fmla="*/ 641350 w 2534273"/>
              <a:gd name="connsiteY3" fmla="*/ 63500 h 584200"/>
              <a:gd name="connsiteX4" fmla="*/ 1181100 w 2534273"/>
              <a:gd name="connsiteY4" fmla="*/ 0 h 584200"/>
              <a:gd name="connsiteX5" fmla="*/ 1714500 w 2534273"/>
              <a:gd name="connsiteY5" fmla="*/ 6350 h 584200"/>
              <a:gd name="connsiteX6" fmla="*/ 1968500 w 2534273"/>
              <a:gd name="connsiteY6" fmla="*/ 57150 h 584200"/>
              <a:gd name="connsiteX7" fmla="*/ 2146300 w 2534273"/>
              <a:gd name="connsiteY7" fmla="*/ 184150 h 584200"/>
              <a:gd name="connsiteX8" fmla="*/ 2228850 w 2534273"/>
              <a:gd name="connsiteY8" fmla="*/ 247650 h 584200"/>
              <a:gd name="connsiteX9" fmla="*/ 2330450 w 2534273"/>
              <a:gd name="connsiteY9" fmla="*/ 317500 h 584200"/>
              <a:gd name="connsiteX10" fmla="*/ 2381250 w 2534273"/>
              <a:gd name="connsiteY10" fmla="*/ 349250 h 584200"/>
              <a:gd name="connsiteX11" fmla="*/ 2476500 w 2534273"/>
              <a:gd name="connsiteY11" fmla="*/ 438150 h 584200"/>
              <a:gd name="connsiteX12" fmla="*/ 2495550 w 2534273"/>
              <a:gd name="connsiteY12" fmla="*/ 463550 h 584200"/>
              <a:gd name="connsiteX13" fmla="*/ 2527300 w 2534273"/>
              <a:gd name="connsiteY13" fmla="*/ 527050 h 584200"/>
              <a:gd name="connsiteX14" fmla="*/ 2533650 w 2534273"/>
              <a:gd name="connsiteY14" fmla="*/ 546100 h 584200"/>
              <a:gd name="connsiteX15" fmla="*/ 2533650 w 2534273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4273" h="584200">
                <a:moveTo>
                  <a:pt x="0" y="488950"/>
                </a:moveTo>
                <a:cubicBezTo>
                  <a:pt x="8467" y="478367"/>
                  <a:pt x="16053" y="467014"/>
                  <a:pt x="25400" y="457200"/>
                </a:cubicBezTo>
                <a:cubicBezTo>
                  <a:pt x="126035" y="351533"/>
                  <a:pt x="164625" y="315469"/>
                  <a:pt x="298450" y="228600"/>
                </a:cubicBezTo>
                <a:cubicBezTo>
                  <a:pt x="395504" y="165600"/>
                  <a:pt x="525161" y="92981"/>
                  <a:pt x="641350" y="63500"/>
                </a:cubicBezTo>
                <a:cubicBezTo>
                  <a:pt x="883499" y="2059"/>
                  <a:pt x="935751" y="11683"/>
                  <a:pt x="1181100" y="0"/>
                </a:cubicBezTo>
                <a:lnTo>
                  <a:pt x="1714500" y="6350"/>
                </a:lnTo>
                <a:cubicBezTo>
                  <a:pt x="1806868" y="10587"/>
                  <a:pt x="1882069" y="34102"/>
                  <a:pt x="1968500" y="57150"/>
                </a:cubicBezTo>
                <a:lnTo>
                  <a:pt x="2146300" y="184150"/>
                </a:lnTo>
                <a:cubicBezTo>
                  <a:pt x="2174317" y="204650"/>
                  <a:pt x="2199081" y="229789"/>
                  <a:pt x="2228850" y="247650"/>
                </a:cubicBezTo>
                <a:cubicBezTo>
                  <a:pt x="2395280" y="347508"/>
                  <a:pt x="2213946" y="234283"/>
                  <a:pt x="2330450" y="317500"/>
                </a:cubicBezTo>
                <a:cubicBezTo>
                  <a:pt x="2346699" y="329107"/>
                  <a:pt x="2365366" y="337148"/>
                  <a:pt x="2381250" y="349250"/>
                </a:cubicBezTo>
                <a:cubicBezTo>
                  <a:pt x="2482158" y="426132"/>
                  <a:pt x="2441152" y="388663"/>
                  <a:pt x="2476500" y="438150"/>
                </a:cubicBezTo>
                <a:cubicBezTo>
                  <a:pt x="2482651" y="446762"/>
                  <a:pt x="2490299" y="454361"/>
                  <a:pt x="2495550" y="463550"/>
                </a:cubicBezTo>
                <a:cubicBezTo>
                  <a:pt x="2507291" y="484097"/>
                  <a:pt x="2519816" y="504599"/>
                  <a:pt x="2527300" y="527050"/>
                </a:cubicBezTo>
                <a:cubicBezTo>
                  <a:pt x="2529417" y="533400"/>
                  <a:pt x="2532911" y="539447"/>
                  <a:pt x="2533650" y="546100"/>
                </a:cubicBezTo>
                <a:cubicBezTo>
                  <a:pt x="2535052" y="558722"/>
                  <a:pt x="2533650" y="571500"/>
                  <a:pt x="2533650" y="5842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6664297" y="1125309"/>
            <a:ext cx="741511" cy="45085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186922" y="769974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56413" y="769973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29385" y="2949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Channel:0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5459447" y="263544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Channel:1</a:t>
            </a:r>
            <a:endParaRPr lang="zh-CN" altLang="en-US" dirty="0"/>
          </a:p>
        </p:txBody>
      </p:sp>
      <p:grpSp>
        <p:nvGrpSpPr>
          <p:cNvPr id="177" name="组合 176"/>
          <p:cNvGrpSpPr/>
          <p:nvPr/>
        </p:nvGrpSpPr>
        <p:grpSpPr>
          <a:xfrm>
            <a:off x="6664297" y="2806218"/>
            <a:ext cx="2213003" cy="2083282"/>
            <a:chOff x="1163273" y="1840680"/>
            <a:chExt cx="2551034" cy="2426519"/>
          </a:xfrm>
        </p:grpSpPr>
        <p:sp>
          <p:nvSpPr>
            <p:cNvPr id="178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26</a:t>
              </a:r>
              <a:endParaRPr dirty="0"/>
            </a:p>
          </p:txBody>
        </p:sp>
        <p:sp>
          <p:nvSpPr>
            <p:cNvPr id="179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27</a:t>
              </a:r>
              <a:endParaRPr dirty="0"/>
            </a:p>
          </p:txBody>
        </p:sp>
        <p:sp>
          <p:nvSpPr>
            <p:cNvPr id="180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28</a:t>
              </a:r>
              <a:endParaRPr dirty="0"/>
            </a:p>
          </p:txBody>
        </p:sp>
        <p:sp>
          <p:nvSpPr>
            <p:cNvPr id="181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29</a:t>
              </a:r>
              <a:endParaRPr dirty="0"/>
            </a:p>
          </p:txBody>
        </p:sp>
        <p:sp>
          <p:nvSpPr>
            <p:cNvPr id="182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30</a:t>
              </a:r>
              <a:endParaRPr dirty="0"/>
            </a:p>
          </p:txBody>
        </p:sp>
        <p:sp>
          <p:nvSpPr>
            <p:cNvPr id="183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31</a:t>
              </a:r>
              <a:endParaRPr dirty="0"/>
            </a:p>
          </p:txBody>
        </p:sp>
        <p:sp>
          <p:nvSpPr>
            <p:cNvPr id="184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32</a:t>
              </a:r>
              <a:endParaRPr dirty="0"/>
            </a:p>
          </p:txBody>
        </p:sp>
        <p:sp>
          <p:nvSpPr>
            <p:cNvPr id="185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33</a:t>
              </a:r>
              <a:endParaRPr dirty="0"/>
            </a:p>
          </p:txBody>
        </p:sp>
        <p:sp>
          <p:nvSpPr>
            <p:cNvPr id="186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34</a:t>
              </a:r>
              <a:endParaRPr dirty="0"/>
            </a:p>
          </p:txBody>
        </p:sp>
        <p:sp>
          <p:nvSpPr>
            <p:cNvPr id="187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0604374" y="834283"/>
            <a:ext cx="1385584" cy="335836"/>
            <a:chOff x="517879" y="4602754"/>
            <a:chExt cx="1385584" cy="3358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4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26</a:t>
              </a:r>
              <a:endParaRPr sz="1100" dirty="0"/>
            </a:p>
          </p:txBody>
        </p:sp>
        <p:sp>
          <p:nvSpPr>
            <p:cNvPr id="205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27</a:t>
              </a:r>
              <a:endParaRPr sz="1100" dirty="0"/>
            </a:p>
          </p:txBody>
        </p:sp>
        <p:sp>
          <p:nvSpPr>
            <p:cNvPr id="206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31</a:t>
              </a:r>
              <a:endParaRPr sz="1100" dirty="0"/>
            </a:p>
          </p:txBody>
        </p:sp>
        <p:sp>
          <p:nvSpPr>
            <p:cNvPr id="207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dirty="0"/>
                <a:t>32</a:t>
              </a:r>
              <a:endParaRPr lang="en-US" altLang="zh-CN" sz="1100" dirty="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6802490" y="4610621"/>
            <a:ext cx="1583140" cy="1562875"/>
            <a:chOff x="6250423" y="1884290"/>
            <a:chExt cx="1731979" cy="1683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9" name="组合 208"/>
            <p:cNvGrpSpPr/>
            <p:nvPr/>
          </p:nvGrpSpPr>
          <p:grpSpPr>
            <a:xfrm>
              <a:off x="6250423" y="1885060"/>
              <a:ext cx="1731979" cy="1682820"/>
              <a:chOff x="1163273" y="1840680"/>
              <a:chExt cx="2551034" cy="2426519"/>
            </a:xfrm>
          </p:grpSpPr>
          <p:sp>
            <p:nvSpPr>
              <p:cNvPr id="215" name="Google Shape;1566;p30"/>
              <p:cNvSpPr/>
              <p:nvPr/>
            </p:nvSpPr>
            <p:spPr>
              <a:xfrm flipH="1">
                <a:off x="116327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1567;p30"/>
              <p:cNvSpPr/>
              <p:nvPr/>
            </p:nvSpPr>
            <p:spPr>
              <a:xfrm flipH="1">
                <a:off x="1673480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1568;p30"/>
              <p:cNvSpPr/>
              <p:nvPr/>
            </p:nvSpPr>
            <p:spPr>
              <a:xfrm flipH="1">
                <a:off x="2183687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1569;p30"/>
              <p:cNvSpPr/>
              <p:nvPr/>
            </p:nvSpPr>
            <p:spPr>
              <a:xfrm flipH="1">
                <a:off x="2693893" y="184143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1570;p30"/>
              <p:cNvSpPr/>
              <p:nvPr/>
            </p:nvSpPr>
            <p:spPr>
              <a:xfrm flipH="1">
                <a:off x="3204100" y="1840680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1571;p30"/>
              <p:cNvSpPr/>
              <p:nvPr/>
            </p:nvSpPr>
            <p:spPr>
              <a:xfrm flipH="1">
                <a:off x="116327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1572;p30"/>
              <p:cNvSpPr/>
              <p:nvPr/>
            </p:nvSpPr>
            <p:spPr>
              <a:xfrm flipH="1">
                <a:off x="167348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1573;p30"/>
              <p:cNvSpPr/>
              <p:nvPr/>
            </p:nvSpPr>
            <p:spPr>
              <a:xfrm flipH="1">
                <a:off x="2183687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1574;p30"/>
              <p:cNvSpPr/>
              <p:nvPr/>
            </p:nvSpPr>
            <p:spPr>
              <a:xfrm flipH="1">
                <a:off x="2693893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1575;p30"/>
              <p:cNvSpPr/>
              <p:nvPr/>
            </p:nvSpPr>
            <p:spPr>
              <a:xfrm flipH="1">
                <a:off x="3204100" y="2325684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1576;p30"/>
              <p:cNvSpPr/>
              <p:nvPr/>
            </p:nvSpPr>
            <p:spPr>
              <a:xfrm flipH="1">
                <a:off x="116327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1577;p30"/>
              <p:cNvSpPr/>
              <p:nvPr/>
            </p:nvSpPr>
            <p:spPr>
              <a:xfrm flipH="1">
                <a:off x="167348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1578;p30"/>
              <p:cNvSpPr/>
              <p:nvPr/>
            </p:nvSpPr>
            <p:spPr>
              <a:xfrm flipH="1">
                <a:off x="2183687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1579;p30"/>
              <p:cNvSpPr/>
              <p:nvPr/>
            </p:nvSpPr>
            <p:spPr>
              <a:xfrm flipH="1">
                <a:off x="2693893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1580;p30"/>
              <p:cNvSpPr/>
              <p:nvPr/>
            </p:nvSpPr>
            <p:spPr>
              <a:xfrm flipH="1">
                <a:off x="3204100" y="2811438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1581;p30"/>
              <p:cNvSpPr/>
              <p:nvPr/>
            </p:nvSpPr>
            <p:spPr>
              <a:xfrm flipH="1">
                <a:off x="116327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1582;p30"/>
              <p:cNvSpPr/>
              <p:nvPr/>
            </p:nvSpPr>
            <p:spPr>
              <a:xfrm flipH="1">
                <a:off x="167348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1583;p30"/>
              <p:cNvSpPr/>
              <p:nvPr/>
            </p:nvSpPr>
            <p:spPr>
              <a:xfrm flipH="1">
                <a:off x="2183687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1584;p30"/>
              <p:cNvSpPr/>
              <p:nvPr/>
            </p:nvSpPr>
            <p:spPr>
              <a:xfrm flipH="1">
                <a:off x="2693893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1585;p30"/>
              <p:cNvSpPr/>
              <p:nvPr/>
            </p:nvSpPr>
            <p:spPr>
              <a:xfrm flipH="1">
                <a:off x="3204100" y="3297191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1586;p30"/>
              <p:cNvSpPr/>
              <p:nvPr/>
            </p:nvSpPr>
            <p:spPr>
              <a:xfrm flipH="1">
                <a:off x="116327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1587;p30"/>
              <p:cNvSpPr/>
              <p:nvPr/>
            </p:nvSpPr>
            <p:spPr>
              <a:xfrm flipH="1">
                <a:off x="167348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1588;p30"/>
              <p:cNvSpPr/>
              <p:nvPr/>
            </p:nvSpPr>
            <p:spPr>
              <a:xfrm flipH="1">
                <a:off x="2183687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1589;p30"/>
              <p:cNvSpPr/>
              <p:nvPr/>
            </p:nvSpPr>
            <p:spPr>
              <a:xfrm flipH="1">
                <a:off x="2693893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1590;p30"/>
              <p:cNvSpPr/>
              <p:nvPr/>
            </p:nvSpPr>
            <p:spPr>
              <a:xfrm flipH="1">
                <a:off x="3204100" y="3782945"/>
                <a:ext cx="510207" cy="484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598225" y="1884290"/>
              <a:ext cx="692792" cy="671672"/>
              <a:chOff x="5868547" y="1839930"/>
              <a:chExt cx="1020414" cy="96850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11" name="Google Shape;1569;p30"/>
              <p:cNvSpPr/>
              <p:nvPr/>
            </p:nvSpPr>
            <p:spPr>
              <a:xfrm flipH="1">
                <a:off x="5868547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212" name="Google Shape;1570;p30"/>
              <p:cNvSpPr/>
              <p:nvPr/>
            </p:nvSpPr>
            <p:spPr>
              <a:xfrm flipH="1">
                <a:off x="6378754" y="1839930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213" name="Google Shape;1574;p30"/>
              <p:cNvSpPr/>
              <p:nvPr/>
            </p:nvSpPr>
            <p:spPr>
              <a:xfrm flipH="1">
                <a:off x="5868547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214" name="Google Shape;1575;p30"/>
              <p:cNvSpPr/>
              <p:nvPr/>
            </p:nvSpPr>
            <p:spPr>
              <a:xfrm flipH="1">
                <a:off x="6378754" y="2324184"/>
                <a:ext cx="510207" cy="484254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1984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电路逻辑</a:t>
            </a:r>
            <a:endParaRPr lang="zh-CN" altLang="en-US" sz="2000" dirty="0"/>
          </a:p>
        </p:txBody>
      </p:sp>
      <p:grpSp>
        <p:nvGrpSpPr>
          <p:cNvPr id="260" name="组合 259"/>
          <p:cNvGrpSpPr/>
          <p:nvPr/>
        </p:nvGrpSpPr>
        <p:grpSpPr>
          <a:xfrm>
            <a:off x="6657820" y="833763"/>
            <a:ext cx="1731979" cy="1682820"/>
            <a:chOff x="1163273" y="1840680"/>
            <a:chExt cx="2551034" cy="2426519"/>
          </a:xfrm>
        </p:grpSpPr>
        <p:sp>
          <p:nvSpPr>
            <p:cNvPr id="261" name="Google Shape;1566;p30"/>
            <p:cNvSpPr/>
            <p:nvPr/>
          </p:nvSpPr>
          <p:spPr>
            <a:xfrm flipH="1">
              <a:off x="116327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1567;p30"/>
            <p:cNvSpPr/>
            <p:nvPr/>
          </p:nvSpPr>
          <p:spPr>
            <a:xfrm flipH="1">
              <a:off x="1673480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1568;p30"/>
            <p:cNvSpPr/>
            <p:nvPr/>
          </p:nvSpPr>
          <p:spPr>
            <a:xfrm flipH="1">
              <a:off x="2183687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64" name="Google Shape;1569;p30"/>
            <p:cNvSpPr/>
            <p:nvPr/>
          </p:nvSpPr>
          <p:spPr>
            <a:xfrm flipH="1">
              <a:off x="2693893" y="184143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265" name="Google Shape;1570;p30"/>
            <p:cNvSpPr/>
            <p:nvPr/>
          </p:nvSpPr>
          <p:spPr>
            <a:xfrm flipH="1">
              <a:off x="3204100" y="1840680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1571;p30"/>
            <p:cNvSpPr/>
            <p:nvPr/>
          </p:nvSpPr>
          <p:spPr>
            <a:xfrm flipH="1">
              <a:off x="116327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1572;p30"/>
            <p:cNvSpPr/>
            <p:nvPr/>
          </p:nvSpPr>
          <p:spPr>
            <a:xfrm flipH="1">
              <a:off x="167348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1573;p30"/>
            <p:cNvSpPr/>
            <p:nvPr/>
          </p:nvSpPr>
          <p:spPr>
            <a:xfrm flipH="1">
              <a:off x="2183687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  <p:sp>
          <p:nvSpPr>
            <p:cNvPr id="269" name="Google Shape;1574;p30"/>
            <p:cNvSpPr/>
            <p:nvPr/>
          </p:nvSpPr>
          <p:spPr>
            <a:xfrm flipH="1">
              <a:off x="2693893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270" name="Google Shape;1575;p30"/>
            <p:cNvSpPr/>
            <p:nvPr/>
          </p:nvSpPr>
          <p:spPr>
            <a:xfrm flipH="1">
              <a:off x="3204100" y="2325684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1576;p30"/>
            <p:cNvSpPr/>
            <p:nvPr/>
          </p:nvSpPr>
          <p:spPr>
            <a:xfrm flipH="1">
              <a:off x="116327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11</a:t>
              </a:r>
              <a:endParaRPr dirty="0"/>
            </a:p>
          </p:txBody>
        </p:sp>
        <p:sp>
          <p:nvSpPr>
            <p:cNvPr id="272" name="Google Shape;1577;p30"/>
            <p:cNvSpPr/>
            <p:nvPr/>
          </p:nvSpPr>
          <p:spPr>
            <a:xfrm flipH="1">
              <a:off x="167348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12</a:t>
              </a:r>
              <a:endParaRPr sz="1100" dirty="0"/>
            </a:p>
          </p:txBody>
        </p:sp>
        <p:sp>
          <p:nvSpPr>
            <p:cNvPr id="273" name="Google Shape;1578;p30"/>
            <p:cNvSpPr/>
            <p:nvPr/>
          </p:nvSpPr>
          <p:spPr>
            <a:xfrm flipH="1">
              <a:off x="2183687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1579;p30"/>
            <p:cNvSpPr/>
            <p:nvPr/>
          </p:nvSpPr>
          <p:spPr>
            <a:xfrm flipH="1">
              <a:off x="2693893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1580;p30"/>
            <p:cNvSpPr/>
            <p:nvPr/>
          </p:nvSpPr>
          <p:spPr>
            <a:xfrm flipH="1">
              <a:off x="3204100" y="2811438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1581;p30"/>
            <p:cNvSpPr/>
            <p:nvPr/>
          </p:nvSpPr>
          <p:spPr>
            <a:xfrm flipH="1">
              <a:off x="116327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1582;p30"/>
            <p:cNvSpPr/>
            <p:nvPr/>
          </p:nvSpPr>
          <p:spPr>
            <a:xfrm flipH="1">
              <a:off x="167348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1583;p30"/>
            <p:cNvSpPr/>
            <p:nvPr/>
          </p:nvSpPr>
          <p:spPr>
            <a:xfrm flipH="1">
              <a:off x="2183687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1584;p30"/>
            <p:cNvSpPr/>
            <p:nvPr/>
          </p:nvSpPr>
          <p:spPr>
            <a:xfrm flipH="1">
              <a:off x="2693893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1585;p30"/>
            <p:cNvSpPr/>
            <p:nvPr/>
          </p:nvSpPr>
          <p:spPr>
            <a:xfrm flipH="1">
              <a:off x="3204100" y="3297191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1586;p30"/>
            <p:cNvSpPr/>
            <p:nvPr/>
          </p:nvSpPr>
          <p:spPr>
            <a:xfrm flipH="1">
              <a:off x="116327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1587;p30"/>
            <p:cNvSpPr/>
            <p:nvPr/>
          </p:nvSpPr>
          <p:spPr>
            <a:xfrm flipH="1">
              <a:off x="167348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1588;p30"/>
            <p:cNvSpPr/>
            <p:nvPr/>
          </p:nvSpPr>
          <p:spPr>
            <a:xfrm flipH="1">
              <a:off x="2183687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1589;p30"/>
            <p:cNvSpPr/>
            <p:nvPr/>
          </p:nvSpPr>
          <p:spPr>
            <a:xfrm flipH="1">
              <a:off x="2693893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1590;p30"/>
            <p:cNvSpPr/>
            <p:nvPr/>
          </p:nvSpPr>
          <p:spPr>
            <a:xfrm flipH="1">
              <a:off x="3204100" y="3782945"/>
              <a:ext cx="510207" cy="484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6656414" y="832242"/>
            <a:ext cx="692792" cy="671672"/>
            <a:chOff x="5868547" y="1839930"/>
            <a:chExt cx="1020414" cy="968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7" name="Google Shape;1569;p30"/>
            <p:cNvSpPr/>
            <p:nvPr/>
          </p:nvSpPr>
          <p:spPr>
            <a:xfrm flipH="1">
              <a:off x="5868547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88" name="Google Shape;1570;p30"/>
            <p:cNvSpPr/>
            <p:nvPr/>
          </p:nvSpPr>
          <p:spPr>
            <a:xfrm flipH="1">
              <a:off x="6378754" y="1839930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89" name="Google Shape;1574;p30"/>
            <p:cNvSpPr/>
            <p:nvPr/>
          </p:nvSpPr>
          <p:spPr>
            <a:xfrm flipH="1">
              <a:off x="5868547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90" name="Google Shape;1575;p30"/>
            <p:cNvSpPr/>
            <p:nvPr/>
          </p:nvSpPr>
          <p:spPr>
            <a:xfrm flipH="1">
              <a:off x="6378754" y="2324184"/>
              <a:ext cx="510207" cy="484254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11282" y="832242"/>
            <a:ext cx="1385584" cy="335836"/>
            <a:chOff x="514879" y="3972107"/>
            <a:chExt cx="1385584" cy="335836"/>
          </a:xfrm>
        </p:grpSpPr>
        <p:sp>
          <p:nvSpPr>
            <p:cNvPr id="359" name="Google Shape;1569;p30"/>
            <p:cNvSpPr/>
            <p:nvPr/>
          </p:nvSpPr>
          <p:spPr>
            <a:xfrm flipH="1">
              <a:off x="514879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360" name="Google Shape;1570;p30"/>
            <p:cNvSpPr/>
            <p:nvPr/>
          </p:nvSpPr>
          <p:spPr>
            <a:xfrm flipH="1">
              <a:off x="861275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1" name="Google Shape;1574;p30"/>
            <p:cNvSpPr/>
            <p:nvPr/>
          </p:nvSpPr>
          <p:spPr>
            <a:xfrm flipH="1">
              <a:off x="1207672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362" name="Google Shape;1575;p30"/>
            <p:cNvSpPr/>
            <p:nvPr/>
          </p:nvSpPr>
          <p:spPr>
            <a:xfrm flipH="1">
              <a:off x="1554067" y="3972107"/>
              <a:ext cx="346396" cy="3358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7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235641" y="1576159"/>
            <a:ext cx="1385584" cy="335836"/>
            <a:chOff x="517879" y="4602754"/>
            <a:chExt cx="1385584" cy="335836"/>
          </a:xfrm>
        </p:grpSpPr>
        <p:sp>
          <p:nvSpPr>
            <p:cNvPr id="364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365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6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367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8</a:t>
              </a:r>
              <a:endParaRPr lang="en-US" altLang="zh-CN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7278" y="502005"/>
                <a:ext cx="66207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输入重排思路：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5.</a:t>
                </a:r>
                <a:r>
                  <a:rPr lang="zh-CN" altLang="en-US" b="1" dirty="0"/>
                  <a:t>纵向卷积循环</a:t>
                </a:r>
                <a:r>
                  <a:rPr lang="zh-CN" altLang="en-US" dirty="0"/>
                  <a:t>，当前步长的横向卷积完成后，纵向移动一步进行下一步长的横向卷积，地址每次递增</a:t>
                </a:r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FF0000"/>
                    </a:solidFill>
                  </a:rPr>
                  <a:t>rowNumber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Image_ W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即</a:t>
                </a:r>
                <a:r>
                  <a:rPr lang="en-US" altLang="zh-CN" dirty="0"/>
                  <a:t>image</a:t>
                </a:r>
                <a:r>
                  <a:rPr lang="zh-CN" altLang="en-US" dirty="0"/>
                  <a:t>一行数据位宽，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/>
                  <a:t>rowNumber</a:t>
                </a:r>
                <a:r>
                  <a:rPr lang="zh-CN" altLang="en-US" dirty="0"/>
                  <a:t>是指处于第几个纵向步长，纵向步长为</a:t>
                </a:r>
                <a:r>
                  <a:rPr lang="en-US" altLang="zh-CN" dirty="0"/>
                  <a:t>0~(</a:t>
                </a:r>
                <a:r>
                  <a:rPr lang="en-US" altLang="zh-CN" dirty="0" err="1"/>
                  <a:t>image_h</a:t>
                </a:r>
                <a:r>
                  <a:rPr lang="en-US" altLang="zh-CN" dirty="0"/>
                  <a:t> – filter_h+1)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8" y="502005"/>
                <a:ext cx="6620734" cy="2031325"/>
              </a:xfrm>
              <a:prstGeom prst="rect">
                <a:avLst/>
              </a:prstGeom>
              <a:blipFill rotWithShape="1">
                <a:blip r:embed="rId1"/>
                <a:stretch>
                  <a:fillRect l="4" t="-17" r="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任意多边形: 形状 9"/>
          <p:cNvSpPr/>
          <p:nvPr/>
        </p:nvSpPr>
        <p:spPr>
          <a:xfrm>
            <a:off x="6991525" y="128624"/>
            <a:ext cx="2534273" cy="584200"/>
          </a:xfrm>
          <a:custGeom>
            <a:avLst/>
            <a:gdLst>
              <a:gd name="connsiteX0" fmla="*/ 0 w 2534273"/>
              <a:gd name="connsiteY0" fmla="*/ 488950 h 584200"/>
              <a:gd name="connsiteX1" fmla="*/ 25400 w 2534273"/>
              <a:gd name="connsiteY1" fmla="*/ 457200 h 584200"/>
              <a:gd name="connsiteX2" fmla="*/ 298450 w 2534273"/>
              <a:gd name="connsiteY2" fmla="*/ 228600 h 584200"/>
              <a:gd name="connsiteX3" fmla="*/ 641350 w 2534273"/>
              <a:gd name="connsiteY3" fmla="*/ 63500 h 584200"/>
              <a:gd name="connsiteX4" fmla="*/ 1181100 w 2534273"/>
              <a:gd name="connsiteY4" fmla="*/ 0 h 584200"/>
              <a:gd name="connsiteX5" fmla="*/ 1714500 w 2534273"/>
              <a:gd name="connsiteY5" fmla="*/ 6350 h 584200"/>
              <a:gd name="connsiteX6" fmla="*/ 1968500 w 2534273"/>
              <a:gd name="connsiteY6" fmla="*/ 57150 h 584200"/>
              <a:gd name="connsiteX7" fmla="*/ 2146300 w 2534273"/>
              <a:gd name="connsiteY7" fmla="*/ 184150 h 584200"/>
              <a:gd name="connsiteX8" fmla="*/ 2228850 w 2534273"/>
              <a:gd name="connsiteY8" fmla="*/ 247650 h 584200"/>
              <a:gd name="connsiteX9" fmla="*/ 2330450 w 2534273"/>
              <a:gd name="connsiteY9" fmla="*/ 317500 h 584200"/>
              <a:gd name="connsiteX10" fmla="*/ 2381250 w 2534273"/>
              <a:gd name="connsiteY10" fmla="*/ 349250 h 584200"/>
              <a:gd name="connsiteX11" fmla="*/ 2476500 w 2534273"/>
              <a:gd name="connsiteY11" fmla="*/ 438150 h 584200"/>
              <a:gd name="connsiteX12" fmla="*/ 2495550 w 2534273"/>
              <a:gd name="connsiteY12" fmla="*/ 463550 h 584200"/>
              <a:gd name="connsiteX13" fmla="*/ 2527300 w 2534273"/>
              <a:gd name="connsiteY13" fmla="*/ 527050 h 584200"/>
              <a:gd name="connsiteX14" fmla="*/ 2533650 w 2534273"/>
              <a:gd name="connsiteY14" fmla="*/ 546100 h 584200"/>
              <a:gd name="connsiteX15" fmla="*/ 2533650 w 2534273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4273" h="584200">
                <a:moveTo>
                  <a:pt x="0" y="488950"/>
                </a:moveTo>
                <a:cubicBezTo>
                  <a:pt x="8467" y="478367"/>
                  <a:pt x="16053" y="467014"/>
                  <a:pt x="25400" y="457200"/>
                </a:cubicBezTo>
                <a:cubicBezTo>
                  <a:pt x="126035" y="351533"/>
                  <a:pt x="164625" y="315469"/>
                  <a:pt x="298450" y="228600"/>
                </a:cubicBezTo>
                <a:cubicBezTo>
                  <a:pt x="395504" y="165600"/>
                  <a:pt x="525161" y="92981"/>
                  <a:pt x="641350" y="63500"/>
                </a:cubicBezTo>
                <a:cubicBezTo>
                  <a:pt x="883499" y="2059"/>
                  <a:pt x="935751" y="11683"/>
                  <a:pt x="1181100" y="0"/>
                </a:cubicBezTo>
                <a:lnTo>
                  <a:pt x="1714500" y="6350"/>
                </a:lnTo>
                <a:cubicBezTo>
                  <a:pt x="1806868" y="10587"/>
                  <a:pt x="1882069" y="34102"/>
                  <a:pt x="1968500" y="57150"/>
                </a:cubicBezTo>
                <a:lnTo>
                  <a:pt x="2146300" y="184150"/>
                </a:lnTo>
                <a:cubicBezTo>
                  <a:pt x="2174317" y="204650"/>
                  <a:pt x="2199081" y="229789"/>
                  <a:pt x="2228850" y="247650"/>
                </a:cubicBezTo>
                <a:cubicBezTo>
                  <a:pt x="2395280" y="347508"/>
                  <a:pt x="2213946" y="234283"/>
                  <a:pt x="2330450" y="317500"/>
                </a:cubicBezTo>
                <a:cubicBezTo>
                  <a:pt x="2346699" y="329107"/>
                  <a:pt x="2365366" y="337148"/>
                  <a:pt x="2381250" y="349250"/>
                </a:cubicBezTo>
                <a:cubicBezTo>
                  <a:pt x="2482158" y="426132"/>
                  <a:pt x="2441152" y="388663"/>
                  <a:pt x="2476500" y="438150"/>
                </a:cubicBezTo>
                <a:cubicBezTo>
                  <a:pt x="2482651" y="446762"/>
                  <a:pt x="2490299" y="454361"/>
                  <a:pt x="2495550" y="463550"/>
                </a:cubicBezTo>
                <a:cubicBezTo>
                  <a:pt x="2507291" y="484097"/>
                  <a:pt x="2519816" y="504599"/>
                  <a:pt x="2527300" y="527050"/>
                </a:cubicBezTo>
                <a:cubicBezTo>
                  <a:pt x="2529417" y="533400"/>
                  <a:pt x="2532911" y="539447"/>
                  <a:pt x="2533650" y="546100"/>
                </a:cubicBezTo>
                <a:cubicBezTo>
                  <a:pt x="2535052" y="558722"/>
                  <a:pt x="2533650" y="571500"/>
                  <a:pt x="2533650" y="5842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186922" y="769974"/>
            <a:ext cx="741511" cy="450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56413" y="769972"/>
            <a:ext cx="741511" cy="73394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29385" y="2949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Channel:0</a:t>
            </a:r>
            <a:endParaRPr lang="zh-CN" altLang="en-US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10604374" y="834283"/>
            <a:ext cx="1385584" cy="335836"/>
            <a:chOff x="517879" y="4602754"/>
            <a:chExt cx="1385584" cy="3358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4" name="Google Shape;1569;p30"/>
            <p:cNvSpPr/>
            <p:nvPr/>
          </p:nvSpPr>
          <p:spPr>
            <a:xfrm flipH="1">
              <a:off x="517879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26</a:t>
              </a:r>
              <a:endParaRPr sz="1100" dirty="0"/>
            </a:p>
          </p:txBody>
        </p:sp>
        <p:sp>
          <p:nvSpPr>
            <p:cNvPr id="205" name="Google Shape;1570;p30"/>
            <p:cNvSpPr/>
            <p:nvPr/>
          </p:nvSpPr>
          <p:spPr>
            <a:xfrm flipH="1">
              <a:off x="864275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27</a:t>
              </a:r>
              <a:endParaRPr sz="1100" dirty="0"/>
            </a:p>
          </p:txBody>
        </p:sp>
        <p:sp>
          <p:nvSpPr>
            <p:cNvPr id="206" name="Google Shape;1574;p30"/>
            <p:cNvSpPr/>
            <p:nvPr/>
          </p:nvSpPr>
          <p:spPr>
            <a:xfrm flipH="1">
              <a:off x="1210672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31</a:t>
              </a:r>
              <a:endParaRPr sz="1100" dirty="0"/>
            </a:p>
          </p:txBody>
        </p:sp>
        <p:sp>
          <p:nvSpPr>
            <p:cNvPr id="207" name="Google Shape;1575;p30"/>
            <p:cNvSpPr/>
            <p:nvPr/>
          </p:nvSpPr>
          <p:spPr>
            <a:xfrm flipH="1">
              <a:off x="1557067" y="4602754"/>
              <a:ext cx="346396" cy="335836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dirty="0"/>
                <a:t>32</a:t>
              </a:r>
              <a:endParaRPr lang="en-US" altLang="zh-CN" sz="1100" dirty="0"/>
            </a:p>
          </p:txBody>
        </p:sp>
      </p:grpSp>
      <p:sp>
        <p:nvSpPr>
          <p:cNvPr id="114" name="矩形 113"/>
          <p:cNvSpPr/>
          <p:nvPr/>
        </p:nvSpPr>
        <p:spPr>
          <a:xfrm>
            <a:off x="6641261" y="1157967"/>
            <a:ext cx="741511" cy="733941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311149" y="2357895"/>
                <a:ext cx="1156970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输出缓存（</a:t>
                </a:r>
                <a:r>
                  <a:rPr lang="zh-CN" altLang="en-US" strike="sngStrike" dirty="0"/>
                  <a:t>输出重排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由于每次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CU</a:t>
                </a:r>
                <a:r>
                  <a:rPr lang="zh-CN" altLang="en-US" dirty="0"/>
                  <a:t>输出当前行横向卷积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 </a:t>
                </a:r>
                <a:r>
                  <a:rPr lang="zh-CN" altLang="en-US" dirty="0"/>
                  <a:t>个窗口的卷积结果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，故需要将每次横向卷积的结果按正确地址放入</a:t>
                </a:r>
                <a:r>
                  <a:rPr lang="en-US" altLang="zh-CN" dirty="0"/>
                  <a:t>Feature map memory</a:t>
                </a:r>
                <a:r>
                  <a:rPr lang="zh-CN" altLang="en-US" dirty="0"/>
                  <a:t>中。地址每次递增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outputCounter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((W-F+1)/2)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DATA_WIDTH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outputCounter 记录当前是第几次</a:t>
                </a:r>
                <a:r>
                  <a:rPr lang="en-US" altLang="zh-CN" dirty="0"/>
                  <a:t>WCU</a:t>
                </a:r>
                <a:r>
                  <a:rPr lang="zh-CN" altLang="en-US" dirty="0"/>
                  <a:t>的并行输出。</a:t>
                </a: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9" y="2357895"/>
                <a:ext cx="1156970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" t="-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/>
          <p:cNvSpPr txBox="1"/>
          <p:nvPr/>
        </p:nvSpPr>
        <p:spPr>
          <a:xfrm>
            <a:off x="4578748" y="3602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输入缓存后：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891795" y="36704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输出缓存前：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4905155" y="4746093"/>
            <a:ext cx="5172118" cy="791633"/>
            <a:chOff x="166504" y="5246310"/>
            <a:chExt cx="5172118" cy="791633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6" name="组合 115"/>
            <p:cNvGrpSpPr/>
            <p:nvPr/>
          </p:nvGrpSpPr>
          <p:grpSpPr>
            <a:xfrm>
              <a:off x="166504" y="5275943"/>
              <a:ext cx="5172118" cy="762000"/>
              <a:chOff x="166504" y="5275943"/>
              <a:chExt cx="5172118" cy="762000"/>
            </a:xfrm>
            <a:grpFill/>
          </p:grpSpPr>
          <p:sp>
            <p:nvSpPr>
              <p:cNvPr id="118" name="Google Shape;1575;p30"/>
              <p:cNvSpPr/>
              <p:nvPr/>
            </p:nvSpPr>
            <p:spPr>
              <a:xfrm flipH="1">
                <a:off x="4471847" y="5390297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Google Shape;1566;p30"/>
              <p:cNvSpPr/>
              <p:nvPr/>
            </p:nvSpPr>
            <p:spPr>
              <a:xfrm flipH="1">
                <a:off x="166504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1</a:t>
                </a:r>
                <a:endParaRPr dirty="0"/>
              </a:p>
            </p:txBody>
          </p:sp>
          <p:sp>
            <p:nvSpPr>
              <p:cNvPr id="120" name="Google Shape;1567;p30"/>
              <p:cNvSpPr/>
              <p:nvPr/>
            </p:nvSpPr>
            <p:spPr>
              <a:xfrm flipH="1">
                <a:off x="597039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121" name="Google Shape;1568;p30"/>
              <p:cNvSpPr/>
              <p:nvPr/>
            </p:nvSpPr>
            <p:spPr>
              <a:xfrm flipH="1">
                <a:off x="1027573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3</a:t>
                </a:r>
                <a:endParaRPr dirty="0"/>
              </a:p>
            </p:txBody>
          </p:sp>
          <p:sp>
            <p:nvSpPr>
              <p:cNvPr id="122" name="Google Shape;1569;p30"/>
              <p:cNvSpPr/>
              <p:nvPr/>
            </p:nvSpPr>
            <p:spPr>
              <a:xfrm flipH="1">
                <a:off x="1458107" y="5391706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4</a:t>
                </a:r>
                <a:endParaRPr dirty="0"/>
              </a:p>
            </p:txBody>
          </p:sp>
          <p:sp>
            <p:nvSpPr>
              <p:cNvPr id="123" name="Google Shape;1570;p30"/>
              <p:cNvSpPr/>
              <p:nvPr/>
            </p:nvSpPr>
            <p:spPr>
              <a:xfrm flipH="1">
                <a:off x="1888641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5</a:t>
                </a:r>
                <a:endParaRPr dirty="0"/>
              </a:p>
            </p:txBody>
          </p:sp>
          <p:sp>
            <p:nvSpPr>
              <p:cNvPr id="124" name="Google Shape;1571;p30"/>
              <p:cNvSpPr/>
              <p:nvPr/>
            </p:nvSpPr>
            <p:spPr>
              <a:xfrm flipH="1">
                <a:off x="2319175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6</a:t>
                </a:r>
                <a:endParaRPr dirty="0"/>
              </a:p>
            </p:txBody>
          </p:sp>
          <p:sp>
            <p:nvSpPr>
              <p:cNvPr id="125" name="Google Shape;1572;p30"/>
              <p:cNvSpPr/>
              <p:nvPr/>
            </p:nvSpPr>
            <p:spPr>
              <a:xfrm flipH="1">
                <a:off x="2749710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7</a:t>
                </a:r>
                <a:endParaRPr dirty="0"/>
              </a:p>
            </p:txBody>
          </p:sp>
          <p:sp>
            <p:nvSpPr>
              <p:cNvPr id="126" name="Google Shape;1573;p30"/>
              <p:cNvSpPr/>
              <p:nvPr/>
            </p:nvSpPr>
            <p:spPr>
              <a:xfrm flipH="1">
                <a:off x="3180244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8</a:t>
                </a:r>
                <a:endParaRPr dirty="0"/>
              </a:p>
            </p:txBody>
          </p:sp>
          <p:sp>
            <p:nvSpPr>
              <p:cNvPr id="127" name="Google Shape;1574;p30"/>
              <p:cNvSpPr/>
              <p:nvPr/>
            </p:nvSpPr>
            <p:spPr>
              <a:xfrm flipH="1">
                <a:off x="3610778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9</a:t>
                </a:r>
                <a:endParaRPr dirty="0"/>
              </a:p>
            </p:txBody>
          </p:sp>
          <p:sp>
            <p:nvSpPr>
              <p:cNvPr id="128" name="Google Shape;1575;p30"/>
              <p:cNvSpPr/>
              <p:nvPr/>
            </p:nvSpPr>
            <p:spPr>
              <a:xfrm flipH="1">
                <a:off x="4041312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10</a:t>
                </a:r>
                <a:endParaRPr dirty="0"/>
              </a:p>
            </p:txBody>
          </p:sp>
          <p:sp>
            <p:nvSpPr>
              <p:cNvPr id="129" name="Google Shape;1575;p30"/>
              <p:cNvSpPr/>
              <p:nvPr/>
            </p:nvSpPr>
            <p:spPr>
              <a:xfrm flipH="1">
                <a:off x="4908087" y="5391072"/>
                <a:ext cx="430535" cy="409543"/>
              </a:xfrm>
              <a:prstGeom prst="rect">
                <a:avLst/>
              </a:prstGeom>
              <a:grp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dirty="0"/>
                  <a:t>16</a:t>
                </a:r>
                <a:endParaRPr dirty="0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4655905" y="5275943"/>
                <a:ext cx="78565" cy="762000"/>
              </a:xfrm>
              <a:custGeom>
                <a:avLst/>
                <a:gdLst>
                  <a:gd name="connsiteX0" fmla="*/ 59817 w 78565"/>
                  <a:gd name="connsiteY0" fmla="*/ 0 h 762000"/>
                  <a:gd name="connsiteX1" fmla="*/ 47117 w 78565"/>
                  <a:gd name="connsiteY1" fmla="*/ 50800 h 762000"/>
                  <a:gd name="connsiteX2" fmla="*/ 25950 w 78565"/>
                  <a:gd name="connsiteY2" fmla="*/ 93133 h 762000"/>
                  <a:gd name="connsiteX3" fmla="*/ 30183 w 78565"/>
                  <a:gd name="connsiteY3" fmla="*/ 127000 h 762000"/>
                  <a:gd name="connsiteX4" fmla="*/ 64050 w 78565"/>
                  <a:gd name="connsiteY4" fmla="*/ 203200 h 762000"/>
                  <a:gd name="connsiteX5" fmla="*/ 13250 w 78565"/>
                  <a:gd name="connsiteY5" fmla="*/ 237066 h 762000"/>
                  <a:gd name="connsiteX6" fmla="*/ 550 w 78565"/>
                  <a:gd name="connsiteY6" fmla="*/ 258233 h 762000"/>
                  <a:gd name="connsiteX7" fmla="*/ 59817 w 78565"/>
                  <a:gd name="connsiteY7" fmla="*/ 347133 h 762000"/>
                  <a:gd name="connsiteX8" fmla="*/ 30183 w 78565"/>
                  <a:gd name="connsiteY8" fmla="*/ 478366 h 762000"/>
                  <a:gd name="connsiteX9" fmla="*/ 59817 w 78565"/>
                  <a:gd name="connsiteY9" fmla="*/ 529166 h 762000"/>
                  <a:gd name="connsiteX10" fmla="*/ 47117 w 78565"/>
                  <a:gd name="connsiteY10" fmla="*/ 567266 h 762000"/>
                  <a:gd name="connsiteX11" fmla="*/ 30183 w 78565"/>
                  <a:gd name="connsiteY11" fmla="*/ 630766 h 762000"/>
                  <a:gd name="connsiteX12" fmla="*/ 59817 w 78565"/>
                  <a:gd name="connsiteY12" fmla="*/ 685800 h 762000"/>
                  <a:gd name="connsiteX13" fmla="*/ 64050 w 78565"/>
                  <a:gd name="connsiteY13" fmla="*/ 723900 h 762000"/>
                  <a:gd name="connsiteX14" fmla="*/ 72517 w 78565"/>
                  <a:gd name="connsiteY14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565" h="762000">
                    <a:moveTo>
                      <a:pt x="59817" y="0"/>
                    </a:moveTo>
                    <a:cubicBezTo>
                      <a:pt x="33498" y="65792"/>
                      <a:pt x="70999" y="-32790"/>
                      <a:pt x="47117" y="50800"/>
                    </a:cubicBezTo>
                    <a:cubicBezTo>
                      <a:pt x="40990" y="72243"/>
                      <a:pt x="36317" y="77583"/>
                      <a:pt x="25950" y="93133"/>
                    </a:cubicBezTo>
                    <a:cubicBezTo>
                      <a:pt x="27361" y="104422"/>
                      <a:pt x="23872" y="117534"/>
                      <a:pt x="30183" y="127000"/>
                    </a:cubicBezTo>
                    <a:cubicBezTo>
                      <a:pt x="51132" y="158423"/>
                      <a:pt x="103967" y="160622"/>
                      <a:pt x="64050" y="203200"/>
                    </a:cubicBezTo>
                    <a:cubicBezTo>
                      <a:pt x="50131" y="218047"/>
                      <a:pt x="30183" y="225777"/>
                      <a:pt x="13250" y="237066"/>
                    </a:cubicBezTo>
                    <a:cubicBezTo>
                      <a:pt x="9017" y="244122"/>
                      <a:pt x="-2656" y="250655"/>
                      <a:pt x="550" y="258233"/>
                    </a:cubicBezTo>
                    <a:cubicBezTo>
                      <a:pt x="14427" y="291033"/>
                      <a:pt x="59817" y="347133"/>
                      <a:pt x="59817" y="347133"/>
                    </a:cubicBezTo>
                    <a:cubicBezTo>
                      <a:pt x="-4206" y="498460"/>
                      <a:pt x="-8476" y="418622"/>
                      <a:pt x="30183" y="478366"/>
                    </a:cubicBezTo>
                    <a:cubicBezTo>
                      <a:pt x="40833" y="494825"/>
                      <a:pt x="49939" y="512233"/>
                      <a:pt x="59817" y="529166"/>
                    </a:cubicBezTo>
                    <a:cubicBezTo>
                      <a:pt x="55584" y="541866"/>
                      <a:pt x="52817" y="555153"/>
                      <a:pt x="47117" y="567266"/>
                    </a:cubicBezTo>
                    <a:cubicBezTo>
                      <a:pt x="31604" y="600230"/>
                      <a:pt x="15866" y="594973"/>
                      <a:pt x="30183" y="630766"/>
                    </a:cubicBezTo>
                    <a:cubicBezTo>
                      <a:pt x="37921" y="650111"/>
                      <a:pt x="49939" y="667455"/>
                      <a:pt x="59817" y="685800"/>
                    </a:cubicBezTo>
                    <a:cubicBezTo>
                      <a:pt x="61228" y="698500"/>
                      <a:pt x="62465" y="711221"/>
                      <a:pt x="64050" y="723900"/>
                    </a:cubicBezTo>
                    <a:cubicBezTo>
                      <a:pt x="67949" y="755097"/>
                      <a:pt x="64067" y="745102"/>
                      <a:pt x="72517" y="762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任意多边形: 形状 116"/>
            <p:cNvSpPr/>
            <p:nvPr/>
          </p:nvSpPr>
          <p:spPr>
            <a:xfrm>
              <a:off x="4544235" y="5246310"/>
              <a:ext cx="78565" cy="762000"/>
            </a:xfrm>
            <a:custGeom>
              <a:avLst/>
              <a:gdLst>
                <a:gd name="connsiteX0" fmla="*/ 59817 w 78565"/>
                <a:gd name="connsiteY0" fmla="*/ 0 h 762000"/>
                <a:gd name="connsiteX1" fmla="*/ 47117 w 78565"/>
                <a:gd name="connsiteY1" fmla="*/ 50800 h 762000"/>
                <a:gd name="connsiteX2" fmla="*/ 25950 w 78565"/>
                <a:gd name="connsiteY2" fmla="*/ 93133 h 762000"/>
                <a:gd name="connsiteX3" fmla="*/ 30183 w 78565"/>
                <a:gd name="connsiteY3" fmla="*/ 127000 h 762000"/>
                <a:gd name="connsiteX4" fmla="*/ 64050 w 78565"/>
                <a:gd name="connsiteY4" fmla="*/ 203200 h 762000"/>
                <a:gd name="connsiteX5" fmla="*/ 13250 w 78565"/>
                <a:gd name="connsiteY5" fmla="*/ 237066 h 762000"/>
                <a:gd name="connsiteX6" fmla="*/ 550 w 78565"/>
                <a:gd name="connsiteY6" fmla="*/ 258233 h 762000"/>
                <a:gd name="connsiteX7" fmla="*/ 59817 w 78565"/>
                <a:gd name="connsiteY7" fmla="*/ 347133 h 762000"/>
                <a:gd name="connsiteX8" fmla="*/ 30183 w 78565"/>
                <a:gd name="connsiteY8" fmla="*/ 478366 h 762000"/>
                <a:gd name="connsiteX9" fmla="*/ 59817 w 78565"/>
                <a:gd name="connsiteY9" fmla="*/ 529166 h 762000"/>
                <a:gd name="connsiteX10" fmla="*/ 47117 w 78565"/>
                <a:gd name="connsiteY10" fmla="*/ 567266 h 762000"/>
                <a:gd name="connsiteX11" fmla="*/ 30183 w 78565"/>
                <a:gd name="connsiteY11" fmla="*/ 630766 h 762000"/>
                <a:gd name="connsiteX12" fmla="*/ 59817 w 78565"/>
                <a:gd name="connsiteY12" fmla="*/ 685800 h 762000"/>
                <a:gd name="connsiteX13" fmla="*/ 64050 w 78565"/>
                <a:gd name="connsiteY13" fmla="*/ 723900 h 762000"/>
                <a:gd name="connsiteX14" fmla="*/ 72517 w 78565"/>
                <a:gd name="connsiteY1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65" h="762000">
                  <a:moveTo>
                    <a:pt x="59817" y="0"/>
                  </a:moveTo>
                  <a:cubicBezTo>
                    <a:pt x="33498" y="65792"/>
                    <a:pt x="70999" y="-32790"/>
                    <a:pt x="47117" y="50800"/>
                  </a:cubicBezTo>
                  <a:cubicBezTo>
                    <a:pt x="40990" y="72243"/>
                    <a:pt x="36317" y="77583"/>
                    <a:pt x="25950" y="93133"/>
                  </a:cubicBezTo>
                  <a:cubicBezTo>
                    <a:pt x="27361" y="104422"/>
                    <a:pt x="23872" y="117534"/>
                    <a:pt x="30183" y="127000"/>
                  </a:cubicBezTo>
                  <a:cubicBezTo>
                    <a:pt x="51132" y="158423"/>
                    <a:pt x="103967" y="160622"/>
                    <a:pt x="64050" y="203200"/>
                  </a:cubicBezTo>
                  <a:cubicBezTo>
                    <a:pt x="50131" y="218047"/>
                    <a:pt x="30183" y="225777"/>
                    <a:pt x="13250" y="237066"/>
                  </a:cubicBezTo>
                  <a:cubicBezTo>
                    <a:pt x="9017" y="244122"/>
                    <a:pt x="-2656" y="250655"/>
                    <a:pt x="550" y="258233"/>
                  </a:cubicBezTo>
                  <a:cubicBezTo>
                    <a:pt x="14427" y="291033"/>
                    <a:pt x="59817" y="347133"/>
                    <a:pt x="59817" y="347133"/>
                  </a:cubicBezTo>
                  <a:cubicBezTo>
                    <a:pt x="-4206" y="498460"/>
                    <a:pt x="-8476" y="418622"/>
                    <a:pt x="30183" y="478366"/>
                  </a:cubicBezTo>
                  <a:cubicBezTo>
                    <a:pt x="40833" y="494825"/>
                    <a:pt x="49939" y="512233"/>
                    <a:pt x="59817" y="529166"/>
                  </a:cubicBezTo>
                  <a:cubicBezTo>
                    <a:pt x="55584" y="541866"/>
                    <a:pt x="52817" y="555153"/>
                    <a:pt x="47117" y="567266"/>
                  </a:cubicBezTo>
                  <a:cubicBezTo>
                    <a:pt x="31604" y="600230"/>
                    <a:pt x="15866" y="594973"/>
                    <a:pt x="30183" y="630766"/>
                  </a:cubicBezTo>
                  <a:cubicBezTo>
                    <a:pt x="37921" y="650111"/>
                    <a:pt x="49939" y="667455"/>
                    <a:pt x="59817" y="685800"/>
                  </a:cubicBezTo>
                  <a:cubicBezTo>
                    <a:pt x="61228" y="698500"/>
                    <a:pt x="62465" y="711221"/>
                    <a:pt x="64050" y="723900"/>
                  </a:cubicBezTo>
                  <a:cubicBezTo>
                    <a:pt x="67949" y="755097"/>
                    <a:pt x="64067" y="745102"/>
                    <a:pt x="72517" y="76200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6527" y="4193557"/>
            <a:ext cx="1722138" cy="409543"/>
            <a:chOff x="1676527" y="4193557"/>
            <a:chExt cx="1722138" cy="409543"/>
          </a:xfrm>
        </p:grpSpPr>
        <p:sp>
          <p:nvSpPr>
            <p:cNvPr id="158" name="Google Shape;1566;p30"/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sp>
          <p:nvSpPr>
            <p:cNvPr id="159" name="Google Shape;1567;p30"/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  <p:sp>
          <p:nvSpPr>
            <p:cNvPr id="160" name="Google Shape;1568;p30"/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161" name="Google Shape;1569;p30"/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6208" y="419056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次输出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376208" y="479419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次输出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378331" y="529962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次输出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376208" y="572904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次输出</a:t>
            </a:r>
            <a:endParaRPr lang="zh-CN" altLang="en-US" dirty="0"/>
          </a:p>
        </p:txBody>
      </p:sp>
      <p:grpSp>
        <p:nvGrpSpPr>
          <p:cNvPr id="167" name="组合 166"/>
          <p:cNvGrpSpPr/>
          <p:nvPr/>
        </p:nvGrpSpPr>
        <p:grpSpPr>
          <a:xfrm>
            <a:off x="1676147" y="4787794"/>
            <a:ext cx="1722138" cy="409543"/>
            <a:chOff x="1676527" y="4193557"/>
            <a:chExt cx="1722138" cy="409543"/>
          </a:xfrm>
        </p:grpSpPr>
        <p:sp>
          <p:nvSpPr>
            <p:cNvPr id="168" name="Google Shape;1566;p30"/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5</a:t>
              </a:r>
              <a:endParaRPr dirty="0"/>
            </a:p>
          </p:txBody>
        </p:sp>
        <p:sp>
          <p:nvSpPr>
            <p:cNvPr id="169" name="Google Shape;1567;p30"/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6</a:t>
              </a:r>
              <a:endParaRPr dirty="0"/>
            </a:p>
          </p:txBody>
        </p:sp>
        <p:sp>
          <p:nvSpPr>
            <p:cNvPr id="170" name="Google Shape;1568;p30"/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7</a:t>
              </a:r>
              <a:endParaRPr dirty="0"/>
            </a:p>
          </p:txBody>
        </p:sp>
        <p:sp>
          <p:nvSpPr>
            <p:cNvPr id="171" name="Google Shape;1569;p30"/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8</a:t>
              </a:r>
              <a:endParaRPr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1683749" y="5319503"/>
            <a:ext cx="1722138" cy="409543"/>
            <a:chOff x="1676527" y="4193557"/>
            <a:chExt cx="1722138" cy="409543"/>
          </a:xfrm>
        </p:grpSpPr>
        <p:sp>
          <p:nvSpPr>
            <p:cNvPr id="174" name="Google Shape;1566;p30"/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9</a:t>
              </a:r>
              <a:endParaRPr dirty="0"/>
            </a:p>
          </p:txBody>
        </p:sp>
        <p:sp>
          <p:nvSpPr>
            <p:cNvPr id="175" name="Google Shape;1567;p30"/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10</a:t>
              </a:r>
              <a:endParaRPr dirty="0"/>
            </a:p>
          </p:txBody>
        </p:sp>
        <p:sp>
          <p:nvSpPr>
            <p:cNvPr id="176" name="Google Shape;1568;p30"/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11</a:t>
              </a:r>
              <a:endParaRPr dirty="0"/>
            </a:p>
          </p:txBody>
        </p:sp>
        <p:sp>
          <p:nvSpPr>
            <p:cNvPr id="177" name="Google Shape;1569;p30"/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12</a:t>
              </a:r>
              <a:endParaRPr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683749" y="5824905"/>
            <a:ext cx="1722138" cy="409543"/>
            <a:chOff x="1676527" y="4193557"/>
            <a:chExt cx="1722138" cy="409543"/>
          </a:xfrm>
        </p:grpSpPr>
        <p:sp>
          <p:nvSpPr>
            <p:cNvPr id="179" name="Google Shape;1566;p30"/>
            <p:cNvSpPr/>
            <p:nvPr/>
          </p:nvSpPr>
          <p:spPr>
            <a:xfrm flipH="1">
              <a:off x="1676527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13</a:t>
              </a:r>
              <a:endParaRPr dirty="0"/>
            </a:p>
          </p:txBody>
        </p:sp>
        <p:sp>
          <p:nvSpPr>
            <p:cNvPr id="180" name="Google Shape;1567;p30"/>
            <p:cNvSpPr/>
            <p:nvPr/>
          </p:nvSpPr>
          <p:spPr>
            <a:xfrm flipH="1">
              <a:off x="2107062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14</a:t>
              </a:r>
              <a:endParaRPr dirty="0"/>
            </a:p>
          </p:txBody>
        </p:sp>
        <p:sp>
          <p:nvSpPr>
            <p:cNvPr id="181" name="Google Shape;1568;p30"/>
            <p:cNvSpPr/>
            <p:nvPr/>
          </p:nvSpPr>
          <p:spPr>
            <a:xfrm flipH="1">
              <a:off x="2537596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15</a:t>
              </a:r>
              <a:endParaRPr dirty="0"/>
            </a:p>
          </p:txBody>
        </p:sp>
        <p:sp>
          <p:nvSpPr>
            <p:cNvPr id="182" name="Google Shape;1569;p30"/>
            <p:cNvSpPr/>
            <p:nvPr/>
          </p:nvSpPr>
          <p:spPr>
            <a:xfrm flipH="1">
              <a:off x="2968130" y="4193557"/>
              <a:ext cx="430535" cy="4095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16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371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准备工作（</a:t>
            </a:r>
            <a:r>
              <a:rPr lang="en-US" altLang="zh-CN" sz="2000" dirty="0"/>
              <a:t>1</a:t>
            </a:r>
            <a:r>
              <a:rPr lang="zh-CN" altLang="en-US" sz="2000" dirty="0"/>
              <a:t>）打开</a:t>
            </a:r>
            <a:r>
              <a:rPr lang="en-US" altLang="zh-CN" sz="2000" dirty="0" err="1"/>
              <a:t>Vivado</a:t>
            </a:r>
            <a:r>
              <a:rPr lang="zh-CN" altLang="en-US" sz="2000" dirty="0"/>
              <a:t>工程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550" y="758242"/>
            <a:ext cx="3556183" cy="545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1243" y="3013501"/>
            <a:ext cx="852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二、</a:t>
            </a:r>
            <a:r>
              <a:rPr lang="en-US" altLang="zh-CN" sz="4800" b="1" dirty="0"/>
              <a:t>Average Pool 2D design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7370" y="3013501"/>
            <a:ext cx="567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2.1 </a:t>
            </a:r>
            <a:r>
              <a:rPr lang="en-US" altLang="zh-CN" sz="4800" dirty="0"/>
              <a:t>Block Diagrams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051" y="1356089"/>
            <a:ext cx="346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Average Pool </a:t>
            </a:r>
            <a:r>
              <a:rPr lang="en-US" altLang="zh-CN" dirty="0" err="1"/>
              <a:t>Multi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649" y="2802640"/>
            <a:ext cx="5059157" cy="3089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4018" y="1740809"/>
            <a:ext cx="10816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功能：执行多个通道的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的平均池化，这里为并行度为</a:t>
            </a:r>
            <a:r>
              <a:rPr lang="en-US" altLang="zh-CN" dirty="0"/>
              <a:t>1</a:t>
            </a:r>
            <a:r>
              <a:rPr lang="zh-CN" altLang="en-US" dirty="0"/>
              <a:t>，循环复用</a:t>
            </a:r>
            <a:r>
              <a:rPr lang="en-US" altLang="zh-CN" dirty="0" err="1"/>
              <a:t>AvgPoolSingle</a:t>
            </a:r>
            <a:r>
              <a:rPr lang="zh-CN" altLang="en-US" dirty="0"/>
              <a:t>完成所有通道的平均池化</a:t>
            </a:r>
            <a:endParaRPr lang="en-US" altLang="zh-CN" dirty="0"/>
          </a:p>
          <a:p>
            <a:r>
              <a:rPr lang="zh-CN" altLang="en-US" dirty="0"/>
              <a:t>电路类型：时序逻辑电路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89" y="3121618"/>
            <a:ext cx="4216617" cy="2451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7" y="64820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Average Pool Single Layer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686" y="2258552"/>
            <a:ext cx="6133222" cy="3824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9079" y="1018349"/>
            <a:ext cx="8806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功能：执行单个通道的</a:t>
            </a:r>
            <a:r>
              <a:rPr lang="en-US" altLang="zh-CN" dirty="0"/>
              <a:t>image</a:t>
            </a:r>
            <a:r>
              <a:rPr lang="zh-CN" altLang="en-US" dirty="0"/>
              <a:t>的平均池化，这里为全并行度，每个窗口都有一个</a:t>
            </a:r>
            <a:r>
              <a:rPr lang="en-US" altLang="zh-CN" dirty="0" err="1"/>
              <a:t>AvgU</a:t>
            </a:r>
            <a:endParaRPr lang="en-US" altLang="zh-CN" dirty="0"/>
          </a:p>
          <a:p>
            <a:r>
              <a:rPr lang="zh-CN" altLang="en-US" dirty="0"/>
              <a:t>电路类型：组合逻辑电路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44" y="3201306"/>
            <a:ext cx="4159370" cy="185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263" y="2271291"/>
            <a:ext cx="7658987" cy="23154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263" y="1092200"/>
            <a:ext cx="5900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作用：求输入</a:t>
            </a:r>
            <a:r>
              <a:rPr lang="en-US" altLang="zh-CN" dirty="0"/>
              <a:t>4</a:t>
            </a:r>
            <a:r>
              <a:rPr lang="zh-CN" altLang="en-US" dirty="0"/>
              <a:t>个数的均值</a:t>
            </a:r>
            <a:endParaRPr lang="en-US" altLang="zh-CN" dirty="0"/>
          </a:p>
          <a:p>
            <a:r>
              <a:rPr lang="zh-CN" altLang="en-US" dirty="0"/>
              <a:t>逻辑：先求和，再将和乘以</a:t>
            </a:r>
            <a:r>
              <a:rPr lang="en-US" altLang="zh-CN" dirty="0"/>
              <a:t>0.25</a:t>
            </a:r>
            <a:r>
              <a:rPr lang="zh-CN" altLang="en-US" dirty="0"/>
              <a:t>得到</a:t>
            </a:r>
            <a:r>
              <a:rPr lang="en-US" altLang="zh-CN" dirty="0"/>
              <a:t>4</a:t>
            </a:r>
            <a:r>
              <a:rPr lang="zh-CN" altLang="en-US" dirty="0"/>
              <a:t>个输入的均值</a:t>
            </a:r>
            <a:endParaRPr lang="en-US" altLang="zh-CN" dirty="0"/>
          </a:p>
          <a:p>
            <a:r>
              <a:rPr lang="zh-CN" altLang="en-US" dirty="0"/>
              <a:t>电路类型</a:t>
            </a:r>
            <a:r>
              <a:rPr lang="zh-CN" altLang="en-US"/>
              <a:t>：组合逻辑电路（</a:t>
            </a:r>
            <a:r>
              <a:rPr lang="zh-CN" altLang="en-US" dirty="0">
                <a:solidFill>
                  <a:srgbClr val="FF0000"/>
                </a:solidFill>
              </a:rPr>
              <a:t>可插入寄存器形成</a:t>
            </a:r>
            <a:r>
              <a:rPr lang="en-US" altLang="zh-CN" dirty="0" err="1">
                <a:solidFill>
                  <a:srgbClr val="FF0000"/>
                </a:solidFill>
              </a:rPr>
              <a:t>pipline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3" y="4680113"/>
            <a:ext cx="10441172" cy="1711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125" y="2727289"/>
            <a:ext cx="2184512" cy="1403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7" y="648203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Averaging Unit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78" y="3202795"/>
            <a:ext cx="7252073" cy="23559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3383" y="555876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硬件仿真结果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00" y="1243335"/>
            <a:ext cx="2870348" cy="47817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43700" y="6025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软件仿真结果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66" y="1219581"/>
            <a:ext cx="3626036" cy="1574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988" y="1822399"/>
            <a:ext cx="3499030" cy="1994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3996" y="3013501"/>
            <a:ext cx="7280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一、</a:t>
            </a:r>
            <a:r>
              <a:rPr lang="en-US" altLang="zh-CN" sz="4800" b="1" dirty="0"/>
              <a:t>Convolution design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7370" y="3013501"/>
            <a:ext cx="567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1.1 </a:t>
            </a:r>
            <a:r>
              <a:rPr lang="en-US" altLang="zh-CN" sz="4800" dirty="0"/>
              <a:t>Block Diagrams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30" y="2537210"/>
            <a:ext cx="7645793" cy="36006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6051" y="1356089"/>
            <a:ext cx="25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Multi Filter Layer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9823" y="1756199"/>
            <a:ext cx="9895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一个卷积层，有多个</a:t>
            </a:r>
            <a:r>
              <a:rPr lang="en-US" altLang="zh-CN" sz="1800" dirty="0"/>
              <a:t>Filter</a:t>
            </a:r>
            <a:r>
              <a:rPr lang="zh-CN" altLang="en-US" sz="1800" dirty="0"/>
              <a:t>，也可以称为卷积核，</a:t>
            </a:r>
            <a:r>
              <a:rPr lang="en-US" altLang="zh-CN" sz="1800" dirty="0"/>
              <a:t>image</a:t>
            </a:r>
            <a:r>
              <a:rPr lang="zh-CN" altLang="en-US" sz="1800" dirty="0"/>
              <a:t>输入到不同的</a:t>
            </a:r>
            <a:r>
              <a:rPr lang="en-US" altLang="zh-CN" sz="1800" dirty="0"/>
              <a:t>Filter</a:t>
            </a:r>
            <a:r>
              <a:rPr lang="zh-CN" altLang="en-US" sz="1800" dirty="0"/>
              <a:t>，</a:t>
            </a:r>
            <a:r>
              <a:rPr lang="zh-CN" altLang="en-US" dirty="0"/>
              <a:t>得到包含不同特征的</a:t>
            </a:r>
            <a:r>
              <a:rPr lang="en-US" altLang="zh-CN" dirty="0"/>
              <a:t>feature map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75" y="3156366"/>
            <a:ext cx="3365673" cy="2362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051" y="1356089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Single Filter Layer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9823" y="1756199"/>
            <a:ext cx="989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单个</a:t>
            </a:r>
            <a:r>
              <a:rPr lang="en-US" altLang="zh-CN" sz="1800" dirty="0"/>
              <a:t>Filter</a:t>
            </a:r>
            <a:r>
              <a:rPr lang="zh-CN" altLang="en-US" sz="1800" dirty="0"/>
              <a:t>，输入</a:t>
            </a:r>
            <a:r>
              <a:rPr lang="en-US" altLang="zh-CN" sz="1800" dirty="0"/>
              <a:t>image</a:t>
            </a:r>
            <a:r>
              <a:rPr lang="zh-CN" altLang="en-US" sz="1800" dirty="0"/>
              <a:t>，输出</a:t>
            </a:r>
            <a:r>
              <a:rPr lang="en-US" altLang="zh-CN" dirty="0"/>
              <a:t>feature map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82" y="2336181"/>
            <a:ext cx="7065234" cy="36684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07" y="2466156"/>
            <a:ext cx="3689540" cy="3130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051" y="1356089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Convolution Unit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9823" y="1756199"/>
            <a:ext cx="989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每个卷积核与输入图像进行卷积，得到特征图。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05" y="2907057"/>
            <a:ext cx="5010407" cy="23623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82" y="2351402"/>
            <a:ext cx="3346622" cy="347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181" y="24809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1.Block Diagrams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805" y="648203"/>
            <a:ext cx="10219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解析思路：</a:t>
            </a:r>
            <a:r>
              <a:rPr lang="zh-CN" altLang="en-US" sz="2000" dirty="0">
                <a:solidFill>
                  <a:srgbClr val="FF0000"/>
                </a:solidFill>
              </a:rPr>
              <a:t>从顶而下</a:t>
            </a:r>
            <a:r>
              <a:rPr lang="zh-CN" altLang="en-US" sz="2000" dirty="0"/>
              <a:t>进行分析，因为官方所设计的代码是模块化，即将复杂模块拆分为</a:t>
            </a:r>
            <a:endParaRPr lang="en-US" altLang="zh-CN" sz="2000" dirty="0"/>
          </a:p>
          <a:p>
            <a:r>
              <a:rPr lang="en-US" altLang="zh-CN" sz="2000" dirty="0"/>
              <a:t>	          </a:t>
            </a:r>
            <a:r>
              <a:rPr lang="zh-CN" altLang="en-US" sz="2000" dirty="0"/>
              <a:t>多个子模块。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051" y="1356089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Processing Element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9823" y="1756199"/>
            <a:ext cx="9895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卷积所进行的具体操作就是点乘，本质是乘法和加法。这里输入是</a:t>
            </a:r>
            <a:r>
              <a:rPr lang="en-US" altLang="zh-CN" dirty="0"/>
              <a:t>float</a:t>
            </a:r>
            <a:r>
              <a:rPr lang="zh-CN" altLang="en-US" dirty="0"/>
              <a:t>类型，硬件实现也就是定点数。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05" y="3006233"/>
            <a:ext cx="7042512" cy="2495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83" y="2658503"/>
            <a:ext cx="3067208" cy="3086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TUxZmY3MWM5MzEwMzA3YjI3NTgxZjU5OGI5ZTExMD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4251</Words>
  <Application>WPS 演示</Application>
  <PresentationFormat>宽屏</PresentationFormat>
  <Paragraphs>714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微软雅黑</vt:lpstr>
      <vt:lpstr>Arial</vt:lpstr>
      <vt:lpstr>华文行楷</vt:lpstr>
      <vt:lpstr>Rockwell</vt:lpstr>
      <vt:lpstr>华文新魏</vt:lpstr>
      <vt:lpstr>Arial Unicode MS</vt:lpstr>
      <vt:lpstr>等线</vt:lpstr>
      <vt:lpstr>Cambria Math</vt:lpstr>
      <vt:lpstr>Calibri</vt:lpstr>
      <vt:lpstr>Office Theme</vt:lpstr>
      <vt:lpstr>手把手教你用Verilog                 在FPGA上搭建CNN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嘉诚</dc:creator>
  <cp:lastModifiedBy>Calculus</cp:lastModifiedBy>
  <cp:revision>753</cp:revision>
  <dcterms:created xsi:type="dcterms:W3CDTF">2022-04-06T01:32:00Z</dcterms:created>
  <dcterms:modified xsi:type="dcterms:W3CDTF">2024-08-20T04:34:11Z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240343FF0A374738800D50F844CB61D3_12</vt:lpwstr>
  </property>
  <property fmtid="{D5CDD505-2E9C-101B-9397-08002B2CF9AE}" pid="3" name="KSOProductBuildVer">
    <vt:lpwstr>2052-12.1.0.17147</vt:lpwstr>
  </property>
</Properties>
</file>