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6" r:id="rId2"/>
    <p:sldId id="341" r:id="rId3"/>
    <p:sldId id="342" r:id="rId4"/>
    <p:sldId id="343" r:id="rId5"/>
    <p:sldId id="344" r:id="rId6"/>
    <p:sldId id="345" r:id="rId7"/>
    <p:sldId id="347" r:id="rId8"/>
    <p:sldId id="349" r:id="rId9"/>
    <p:sldId id="34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868E6-EFAE-4022-A2AF-C161D6D1C309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881E6-606A-408D-93E9-0754EE8B5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82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大家好，我是雪天鱼，这里是 手把手教你用</a:t>
            </a:r>
            <a:r>
              <a:rPr lang="en-US" altLang="zh-CN" dirty="0"/>
              <a:t>Verilog</a:t>
            </a:r>
            <a:r>
              <a:rPr lang="zh-CN" altLang="en-US" dirty="0"/>
              <a:t>在</a:t>
            </a:r>
            <a:r>
              <a:rPr lang="en-US" altLang="zh-CN" dirty="0"/>
              <a:t>FPGA</a:t>
            </a:r>
            <a:r>
              <a:rPr lang="zh-CN" altLang="en-US" dirty="0"/>
              <a:t>上搭建</a:t>
            </a:r>
            <a:r>
              <a:rPr lang="en-US" altLang="zh-CN" dirty="0"/>
              <a:t>CNN</a:t>
            </a:r>
            <a:r>
              <a:rPr lang="zh-CN" altLang="en-US"/>
              <a:t>系列教程，这一小节来讲解平均池化层的实现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平均池化层的讲解，也是这样安排的，首先自顶而下去看下平均池化层包含了哪些模块，目的是理解作者的设计思路，然后再自底而上的去进行详细的代码分析和原理讲解。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8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7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1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12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5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36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0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6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9322272" y="4526266"/>
            <a:ext cx="1588010" cy="833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6C7373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CN" altLang="en-US" sz="3200" b="1" i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雪天鱼</a:t>
            </a:r>
            <a:endParaRPr lang="en-US" altLang="zh-CN" sz="3200" b="1" i="0" baseline="0" dirty="0">
              <a:solidFill>
                <a:schemeClr val="tx2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530FFB-BB72-471A-A62F-176758984AB3}"/>
              </a:ext>
            </a:extLst>
          </p:cNvPr>
          <p:cNvSpPr txBox="1"/>
          <p:nvPr userDrawn="1"/>
        </p:nvSpPr>
        <p:spPr>
          <a:xfrm>
            <a:off x="8704534" y="5271908"/>
            <a:ext cx="282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1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要生活地热烈而又自在！</a:t>
            </a:r>
            <a:endParaRPr lang="en-US" altLang="zh-CN" sz="1800" b="1" i="1" baseline="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穿蓝色上衣的人在沙滩上&#10;&#10;中度可信度描述已自动生成">
            <a:extLst>
              <a:ext uri="{FF2B5EF4-FFF2-40B4-BE49-F238E27FC236}">
                <a16:creationId xmlns:a16="http://schemas.microsoft.com/office/drawing/2014/main" id="{D9C53A73-FDE3-4301-8625-63B2DCA9F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325" y="2129648"/>
            <a:ext cx="2165905" cy="2165905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2727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23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504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23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21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8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8B262278-0659-46DB-9923-93632E74E6DD}"/>
              </a:ext>
            </a:extLst>
          </p:cNvPr>
          <p:cNvSpPr/>
          <p:nvPr userDrawn="1"/>
        </p:nvSpPr>
        <p:spPr>
          <a:xfrm>
            <a:off x="230124" y="190645"/>
            <a:ext cx="11731752" cy="6400800"/>
          </a:xfrm>
          <a:prstGeom prst="rect">
            <a:avLst/>
          </a:prstGeom>
          <a:solidFill>
            <a:srgbClr val="CAD4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92627" y="6051260"/>
            <a:ext cx="3188773" cy="616095"/>
            <a:chOff x="837127" y="6051260"/>
            <a:chExt cx="3188773" cy="616095"/>
          </a:xfrm>
        </p:grpSpPr>
        <p:pic>
          <p:nvPicPr>
            <p:cNvPr id="1026" name="Picture 2" descr="“bilibili logo png”的图片搜索结果"/>
            <p:cNvPicPr>
              <a:picLocks noChangeAspect="1" noChangeArrowheads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37004" r="9059" b="36734"/>
            <a:stretch/>
          </p:blipFill>
          <p:spPr bwMode="auto">
            <a:xfrm>
              <a:off x="837127" y="6120598"/>
              <a:ext cx="1335110" cy="44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Placeholder 1"/>
            <p:cNvSpPr txBox="1">
              <a:spLocks/>
            </p:cNvSpPr>
            <p:nvPr userDrawn="1"/>
          </p:nvSpPr>
          <p:spPr>
            <a:xfrm>
              <a:off x="2172237" y="6051260"/>
              <a:ext cx="1853663" cy="6160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rgbClr val="6C7373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zh-CN" altLang="en-US" sz="2000" b="1" baseline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雪天鱼</a:t>
              </a:r>
              <a:endParaRPr lang="en-US" sz="2000" b="1" baseline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图片 11" descr="穿蓝色上衣的人在沙滩上&#10;&#10;中度可信度描述已自动生成">
            <a:extLst>
              <a:ext uri="{FF2B5EF4-FFF2-40B4-BE49-F238E27FC236}">
                <a16:creationId xmlns:a16="http://schemas.microsoft.com/office/drawing/2014/main" id="{92AECEF2-3BDD-4E2A-A750-FB857D3035A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930" y="269385"/>
            <a:ext cx="1254905" cy="1254905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7377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89598" y="2022934"/>
            <a:ext cx="8885581" cy="23465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tx1"/>
                </a:solidFill>
                <a:latin typeface="+mn-ea"/>
                <a:ea typeface="+mn-ea"/>
              </a:rPr>
              <a:t>手把手教你用</a:t>
            </a: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Verilog</a:t>
            </a:r>
            <a:b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                </a:t>
            </a:r>
            <a:r>
              <a:rPr lang="zh-CN" altLang="en-US" sz="4400" b="1" dirty="0">
                <a:solidFill>
                  <a:schemeClr val="tx1"/>
                </a:solidFill>
                <a:latin typeface="+mn-ea"/>
                <a:ea typeface="+mn-ea"/>
              </a:rPr>
              <a:t>在</a:t>
            </a: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FPGA</a:t>
            </a:r>
            <a:r>
              <a:rPr lang="zh-CN" altLang="en-US" sz="4400" b="1" dirty="0">
                <a:solidFill>
                  <a:schemeClr val="tx1"/>
                </a:solidFill>
                <a:latin typeface="+mn-ea"/>
                <a:ea typeface="+mn-ea"/>
              </a:rPr>
              <a:t>上搭建</a:t>
            </a: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CNN</a:t>
            </a:r>
            <a:endParaRPr lang="en-US" sz="4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08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1831243" y="3013501"/>
            <a:ext cx="852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二、</a:t>
            </a:r>
            <a:r>
              <a:rPr lang="en-US" altLang="zh-CN" sz="4800" b="1" dirty="0"/>
              <a:t>Average Pool 2D design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3356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3257370" y="3013501"/>
            <a:ext cx="5677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2.1 </a:t>
            </a:r>
            <a:r>
              <a:rPr lang="en-US" altLang="zh-CN" sz="4800" dirty="0"/>
              <a:t>Block Diagrams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6815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BF81A3-75C7-D933-FCCF-C39930C49253}"/>
              </a:ext>
            </a:extLst>
          </p:cNvPr>
          <p:cNvSpPr txBox="1"/>
          <p:nvPr/>
        </p:nvSpPr>
        <p:spPr>
          <a:xfrm>
            <a:off x="545805" y="648203"/>
            <a:ext cx="10219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解析思路：</a:t>
            </a:r>
            <a:r>
              <a:rPr lang="zh-CN" altLang="en-US" sz="2000" dirty="0">
                <a:solidFill>
                  <a:srgbClr val="FF0000"/>
                </a:solidFill>
              </a:rPr>
              <a:t>从顶而下</a:t>
            </a:r>
            <a:r>
              <a:rPr lang="zh-CN" altLang="en-US" sz="2000" dirty="0"/>
              <a:t>进行分析，因为官方所设计的代码是模块化，即将复杂模块拆分为</a:t>
            </a:r>
            <a:endParaRPr lang="en-US" altLang="zh-CN" sz="2000" dirty="0"/>
          </a:p>
          <a:p>
            <a:r>
              <a:rPr lang="en-US" altLang="zh-CN" sz="2000" dirty="0"/>
              <a:t>	          </a:t>
            </a:r>
            <a:r>
              <a:rPr lang="zh-CN" altLang="en-US" sz="2000" dirty="0"/>
              <a:t>多个子模块。</a:t>
            </a:r>
            <a:endParaRPr lang="en-US" altLang="zh-CN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C06CB3-6BBE-9748-1FD7-FBB6FE2E54CE}"/>
              </a:ext>
            </a:extLst>
          </p:cNvPr>
          <p:cNvSpPr txBox="1"/>
          <p:nvPr/>
        </p:nvSpPr>
        <p:spPr>
          <a:xfrm>
            <a:off x="716051" y="1356089"/>
            <a:ext cx="346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Average Pool </a:t>
            </a:r>
            <a:r>
              <a:rPr lang="en-US" altLang="zh-CN" dirty="0" err="1"/>
              <a:t>Multi Layer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B9BD0A-D2C8-C291-B064-0814A6BD5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49" y="2802640"/>
            <a:ext cx="5059157" cy="30891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3D1C16-6869-82F4-4179-62ACF17C320B}"/>
              </a:ext>
            </a:extLst>
          </p:cNvPr>
          <p:cNvSpPr txBox="1"/>
          <p:nvPr/>
        </p:nvSpPr>
        <p:spPr>
          <a:xfrm>
            <a:off x="964018" y="1740809"/>
            <a:ext cx="10816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功能：执行多个通道的</a:t>
            </a:r>
            <a:r>
              <a:rPr lang="en-US" altLang="zh-CN" dirty="0"/>
              <a:t>image</a:t>
            </a:r>
            <a:r>
              <a:rPr lang="zh-CN" altLang="en-US" dirty="0"/>
              <a:t>的平均池化，这里为并行度为</a:t>
            </a:r>
            <a:r>
              <a:rPr lang="en-US" altLang="zh-CN" dirty="0"/>
              <a:t>1</a:t>
            </a:r>
            <a:r>
              <a:rPr lang="zh-CN" altLang="en-US" dirty="0"/>
              <a:t>，循环复用</a:t>
            </a:r>
            <a:r>
              <a:rPr lang="en-US" altLang="zh-CN" dirty="0" err="1"/>
              <a:t>AvgPoolSingle</a:t>
            </a:r>
            <a:r>
              <a:rPr lang="zh-CN" altLang="en-US" dirty="0"/>
              <a:t>完成所有通道的平均池化</a:t>
            </a:r>
            <a:endParaRPr lang="en-US" altLang="zh-CN" dirty="0"/>
          </a:p>
          <a:p>
            <a:r>
              <a:rPr lang="zh-CN" altLang="en-US" dirty="0"/>
              <a:t>电路类型：时序逻辑电路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D721D2-33BA-4344-4DFC-56C6DC0EE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989" y="3121618"/>
            <a:ext cx="4216617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7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C06CB3-6BBE-9748-1FD7-FBB6FE2E54CE}"/>
              </a:ext>
            </a:extLst>
          </p:cNvPr>
          <p:cNvSpPr txBox="1"/>
          <p:nvPr/>
        </p:nvSpPr>
        <p:spPr>
          <a:xfrm>
            <a:off x="645167" y="648203"/>
            <a:ext cx="359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Average Pool Single Layer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48171F-E81C-8A54-6304-49BB990A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6" y="2258552"/>
            <a:ext cx="6133222" cy="38244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5A5DCB-D383-D3D7-DE12-04D74A485DDE}"/>
              </a:ext>
            </a:extLst>
          </p:cNvPr>
          <p:cNvSpPr txBox="1"/>
          <p:nvPr/>
        </p:nvSpPr>
        <p:spPr>
          <a:xfrm>
            <a:off x="1049079" y="1018349"/>
            <a:ext cx="8806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功能：执行单个通道的</a:t>
            </a:r>
            <a:r>
              <a:rPr lang="en-US" altLang="zh-CN" dirty="0"/>
              <a:t>image</a:t>
            </a:r>
            <a:r>
              <a:rPr lang="zh-CN" altLang="en-US" dirty="0"/>
              <a:t>的平均池化，这里为全并行度，每个窗口都有一个</a:t>
            </a:r>
            <a:r>
              <a:rPr lang="en-US" altLang="zh-CN" dirty="0" err="1"/>
              <a:t>AvgU</a:t>
            </a:r>
            <a:endParaRPr lang="en-US" altLang="zh-CN" dirty="0"/>
          </a:p>
          <a:p>
            <a:r>
              <a:rPr lang="zh-CN" altLang="en-US" dirty="0"/>
              <a:t>电路类型：组合逻辑电路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3A0CAC-A521-FC7D-FEF4-1A9B71166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944" y="3201306"/>
            <a:ext cx="4159370" cy="18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9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C06CB3-6BBE-9748-1FD7-FBB6FE2E54CE}"/>
              </a:ext>
            </a:extLst>
          </p:cNvPr>
          <p:cNvSpPr txBox="1"/>
          <p:nvPr/>
        </p:nvSpPr>
        <p:spPr>
          <a:xfrm>
            <a:off x="645167" y="648203"/>
            <a:ext cx="241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Averaging Unit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5B1A8C-C55D-420C-3FBA-BA1A3F5C2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63" y="2271291"/>
            <a:ext cx="7658987" cy="23154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9633B8-7E0D-EBB2-9025-0DCCCACCD3EF}"/>
              </a:ext>
            </a:extLst>
          </p:cNvPr>
          <p:cNvSpPr txBox="1"/>
          <p:nvPr/>
        </p:nvSpPr>
        <p:spPr>
          <a:xfrm>
            <a:off x="1189263" y="1092200"/>
            <a:ext cx="5900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作用：求输入</a:t>
            </a:r>
            <a:r>
              <a:rPr lang="en-US" altLang="zh-CN" dirty="0"/>
              <a:t>4</a:t>
            </a:r>
            <a:r>
              <a:rPr lang="zh-CN" altLang="en-US" dirty="0"/>
              <a:t>个数的均值</a:t>
            </a:r>
            <a:endParaRPr lang="en-US" altLang="zh-CN" dirty="0"/>
          </a:p>
          <a:p>
            <a:r>
              <a:rPr lang="zh-CN" altLang="en-US" dirty="0"/>
              <a:t>逻辑：先求和，再将和乘以</a:t>
            </a:r>
            <a:r>
              <a:rPr lang="en-US" altLang="zh-CN" dirty="0"/>
              <a:t>0.25</a:t>
            </a:r>
            <a:r>
              <a:rPr lang="zh-CN" altLang="en-US" dirty="0"/>
              <a:t>得到</a:t>
            </a:r>
            <a:r>
              <a:rPr lang="en-US" altLang="zh-CN" dirty="0"/>
              <a:t>4</a:t>
            </a:r>
            <a:r>
              <a:rPr lang="zh-CN" altLang="en-US" dirty="0"/>
              <a:t>个输入的均值</a:t>
            </a:r>
            <a:endParaRPr lang="en-US" altLang="zh-CN" dirty="0"/>
          </a:p>
          <a:p>
            <a:r>
              <a:rPr lang="zh-CN" altLang="en-US" dirty="0"/>
              <a:t>电路类型</a:t>
            </a:r>
            <a:r>
              <a:rPr lang="zh-CN" altLang="en-US"/>
              <a:t>：组合逻辑电路（</a:t>
            </a:r>
            <a:r>
              <a:rPr lang="zh-CN" altLang="en-US" dirty="0">
                <a:solidFill>
                  <a:srgbClr val="FF0000"/>
                </a:solidFill>
              </a:rPr>
              <a:t>可插入寄存器形成</a:t>
            </a:r>
            <a:r>
              <a:rPr lang="en-US" altLang="zh-CN" dirty="0" err="1">
                <a:solidFill>
                  <a:srgbClr val="FF0000"/>
                </a:solidFill>
              </a:rPr>
              <a:t>pipline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B2DE6D-6C62-91B7-52C3-E7DB18A46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63" y="4680113"/>
            <a:ext cx="10441172" cy="17115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BDFFF7-5471-1EC6-0806-D9CC165F4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6125" y="2727289"/>
            <a:ext cx="2184512" cy="14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3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C06CB3-6BBE-9748-1FD7-FBB6FE2E54CE}"/>
              </a:ext>
            </a:extLst>
          </p:cNvPr>
          <p:cNvSpPr txBox="1"/>
          <p:nvPr/>
        </p:nvSpPr>
        <p:spPr>
          <a:xfrm>
            <a:off x="645167" y="648203"/>
            <a:ext cx="241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Averaging Unit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365028-C078-A20D-F731-E25103E51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78" y="3202795"/>
            <a:ext cx="7252073" cy="23559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D703B4-2888-200C-6F9C-9D762FC4F7FA}"/>
              </a:ext>
            </a:extLst>
          </p:cNvPr>
          <p:cNvSpPr txBox="1"/>
          <p:nvPr/>
        </p:nvSpPr>
        <p:spPr>
          <a:xfrm>
            <a:off x="3423383" y="555876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硬件仿真结果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472E3B-CC78-7B0D-026D-87874E3E7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700" y="1243335"/>
            <a:ext cx="2870348" cy="47817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15BC4C7-6142-7A55-A4E6-6D68C469325C}"/>
              </a:ext>
            </a:extLst>
          </p:cNvPr>
          <p:cNvSpPr txBox="1"/>
          <p:nvPr/>
        </p:nvSpPr>
        <p:spPr>
          <a:xfrm>
            <a:off x="9143700" y="60251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软件仿真结果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A8915FF-CC14-0E4F-3BF8-0D44324D5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966" y="1219581"/>
            <a:ext cx="3626036" cy="15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3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C06CB3-6BBE-9748-1FD7-FBB6FE2E54CE}"/>
              </a:ext>
            </a:extLst>
          </p:cNvPr>
          <p:cNvSpPr txBox="1"/>
          <p:nvPr/>
        </p:nvSpPr>
        <p:spPr>
          <a:xfrm>
            <a:off x="645167" y="648203"/>
            <a:ext cx="354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Average Pool Single Layer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D703B4-2888-200C-6F9C-9D762FC4F7FA}"/>
              </a:ext>
            </a:extLst>
          </p:cNvPr>
          <p:cNvSpPr txBox="1"/>
          <p:nvPr/>
        </p:nvSpPr>
        <p:spPr>
          <a:xfrm>
            <a:off x="5019841" y="643999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硬件仿真结果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5BC4C7-6142-7A55-A4E6-6D68C469325C}"/>
              </a:ext>
            </a:extLst>
          </p:cNvPr>
          <p:cNvSpPr txBox="1"/>
          <p:nvPr/>
        </p:nvSpPr>
        <p:spPr>
          <a:xfrm>
            <a:off x="4442759" y="5728139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软件生成输入和预期结果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987AC4-92E2-11D6-681A-20A5C2CC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28" y="6124281"/>
            <a:ext cx="11538543" cy="3556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7C462C-F2DE-0DD6-91B4-436A88001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040" y="915674"/>
            <a:ext cx="6845952" cy="47856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C133DE-B381-88CB-92B5-7DD27D2D4401}"/>
              </a:ext>
            </a:extLst>
          </p:cNvPr>
          <p:cNvSpPr txBox="1"/>
          <p:nvPr/>
        </p:nvSpPr>
        <p:spPr>
          <a:xfrm>
            <a:off x="1021799" y="2949027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151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kernel_size</a:t>
            </a:r>
            <a:r>
              <a:rPr lang="en-US" altLang="zh-CN" dirty="0">
                <a:sym typeface="Wingdings" panose="05000000000000000000" pitchFamily="2" charset="2"/>
              </a:rPr>
              <a:t>:(1,4)</a:t>
            </a:r>
          </a:p>
          <a:p>
            <a:r>
              <a:rPr lang="en-US" altLang="zh-CN" dirty="0" err="1">
                <a:sym typeface="Wingdings" panose="05000000000000000000" pitchFamily="2" charset="2"/>
              </a:rPr>
              <a:t>Ceil_mode</a:t>
            </a:r>
            <a:r>
              <a:rPr lang="en-US" altLang="zh-CN" dirty="0">
                <a:sym typeface="Wingdings" panose="05000000000000000000" pitchFamily="2" charset="2"/>
              </a:rPr>
              <a:t>=False</a:t>
            </a:r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:(1,37)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4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D59218-DB53-1B4F-FCCD-9BEDE493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988" y="1822399"/>
            <a:ext cx="3499030" cy="19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9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339</Words>
  <Application>Microsoft Office PowerPoint</Application>
  <PresentationFormat>宽屏</PresentationFormat>
  <Paragraphs>42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华文新魏</vt:lpstr>
      <vt:lpstr>华文行楷</vt:lpstr>
      <vt:lpstr>微软雅黑</vt:lpstr>
      <vt:lpstr>Arial</vt:lpstr>
      <vt:lpstr>Rockwell</vt:lpstr>
      <vt:lpstr>Office Theme</vt:lpstr>
      <vt:lpstr>手把手教你用Verilog                 在FPGA上搭建CNN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嘉诚</dc:creator>
  <cp:lastModifiedBy>曹 嘉诚</cp:lastModifiedBy>
  <cp:revision>761</cp:revision>
  <dcterms:created xsi:type="dcterms:W3CDTF">2022-04-06T01:32:37Z</dcterms:created>
  <dcterms:modified xsi:type="dcterms:W3CDTF">2022-07-26T12:51:25Z</dcterms:modified>
</cp:coreProperties>
</file>