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6" r:id="rId2"/>
    <p:sldId id="341" r:id="rId3"/>
    <p:sldId id="342" r:id="rId4"/>
    <p:sldId id="294" r:id="rId5"/>
    <p:sldId id="296" r:id="rId6"/>
    <p:sldId id="352" r:id="rId7"/>
    <p:sldId id="353" r:id="rId8"/>
    <p:sldId id="348" r:id="rId9"/>
    <p:sldId id="351" r:id="rId10"/>
    <p:sldId id="35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868E6-EFAE-4022-A2AF-C161D6D1C309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881E6-606A-408D-93E9-0754EE8B5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82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大家好，我是雪天鱼，这里是 </a:t>
            </a:r>
            <a:r>
              <a:rPr lang="en-US" altLang="zh-CN" dirty="0"/>
              <a:t>【</a:t>
            </a:r>
            <a:r>
              <a:rPr lang="zh-CN" altLang="en-US" dirty="0"/>
              <a:t>手把手教你用</a:t>
            </a:r>
            <a:r>
              <a:rPr lang="en-US" altLang="zh-CN" dirty="0"/>
              <a:t>Verilog</a:t>
            </a:r>
            <a:r>
              <a:rPr lang="zh-CN" altLang="en-US" dirty="0"/>
              <a:t>在</a:t>
            </a:r>
            <a:r>
              <a:rPr lang="en-US" altLang="zh-CN" dirty="0"/>
              <a:t>FPGA</a:t>
            </a:r>
            <a:r>
              <a:rPr lang="zh-CN" altLang="en-US" dirty="0"/>
              <a:t>上搭建</a:t>
            </a:r>
            <a:r>
              <a:rPr lang="en-US" altLang="zh-CN" dirty="0"/>
              <a:t>CNN</a:t>
            </a:r>
            <a:r>
              <a:rPr lang="zh-CN" altLang="en-US" dirty="0"/>
              <a:t>系列教程</a:t>
            </a:r>
            <a:r>
              <a:rPr lang="en-US" altLang="zh-CN"/>
              <a:t>】</a:t>
            </a:r>
            <a:r>
              <a:rPr lang="zh-CN" altLang="en-US"/>
              <a:t>，</a:t>
            </a:r>
            <a:r>
              <a:rPr lang="zh-CN" altLang="en-US" dirty="0"/>
              <a:t>这一小节来讲解全连接层的实现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07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平均池化层的讲解，也是这样安排的，首先自顶而下去看下平均池化层包含了哪些模块，目的是理解作者的设计思路，然后再自底而上的去进行详细的代码分析和原理讲解。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8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7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输入拆分为对应输入节点数量份，由</a:t>
            </a:r>
            <a:r>
              <a:rPr lang="en-US" altLang="zh-CN" dirty="0"/>
              <a:t>PE</a:t>
            </a:r>
            <a:r>
              <a:rPr lang="zh-CN" altLang="en-US" dirty="0"/>
              <a:t>进行线性计算，实际上所进行的计算就是相乘和累加，最后输出结果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75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763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4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 </a:t>
            </a:r>
            <a:r>
              <a:rPr lang="en-US" altLang="zh-CN" dirty="0"/>
              <a:t>exponent</a:t>
            </a:r>
            <a:r>
              <a:rPr lang="zh-CN" altLang="en-US" dirty="0"/>
              <a:t>模块的负数输入范围为大于</a:t>
            </a:r>
            <a:r>
              <a:rPr lang="en-US" altLang="zh-CN" dirty="0"/>
              <a:t>-1</a:t>
            </a:r>
            <a:r>
              <a:rPr lang="zh-CN" altLang="en-US" dirty="0"/>
              <a:t>，当输入小于</a:t>
            </a:r>
            <a:r>
              <a:rPr lang="en-US" altLang="zh-CN" dirty="0"/>
              <a:t>-1</a:t>
            </a:r>
            <a:r>
              <a:rPr lang="zh-CN" altLang="en-US"/>
              <a:t>时，误差很大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9322272" y="4526266"/>
            <a:ext cx="1588010" cy="833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6C7373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CN" altLang="en-US" sz="3200" b="1" i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雪天鱼</a:t>
            </a:r>
            <a:endParaRPr lang="en-US" altLang="zh-CN" sz="3200" b="1" i="0" baseline="0" dirty="0">
              <a:solidFill>
                <a:schemeClr val="tx2">
                  <a:lumMod val="60000"/>
                  <a:lumOff val="4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530FFB-BB72-471A-A62F-176758984AB3}"/>
              </a:ext>
            </a:extLst>
          </p:cNvPr>
          <p:cNvSpPr txBox="1"/>
          <p:nvPr userDrawn="1"/>
        </p:nvSpPr>
        <p:spPr>
          <a:xfrm>
            <a:off x="8704534" y="5271908"/>
            <a:ext cx="282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i="1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要生活地热烈而又自在！</a:t>
            </a:r>
            <a:endParaRPr lang="en-US" altLang="zh-CN" sz="1800" b="1" i="1" baseline="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穿蓝色上衣的人在沙滩上&#10;&#10;中度可信度描述已自动生成">
            <a:extLst>
              <a:ext uri="{FF2B5EF4-FFF2-40B4-BE49-F238E27FC236}">
                <a16:creationId xmlns:a16="http://schemas.microsoft.com/office/drawing/2014/main" id="{D9C53A73-FDE3-4301-8625-63B2DCA9F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325" y="2129648"/>
            <a:ext cx="2165905" cy="2165905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2727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23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504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623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21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8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8B262278-0659-46DB-9923-93632E74E6DD}"/>
              </a:ext>
            </a:extLst>
          </p:cNvPr>
          <p:cNvSpPr/>
          <p:nvPr userDrawn="1"/>
        </p:nvSpPr>
        <p:spPr>
          <a:xfrm>
            <a:off x="230124" y="190645"/>
            <a:ext cx="11731752" cy="6400800"/>
          </a:xfrm>
          <a:prstGeom prst="rect">
            <a:avLst/>
          </a:prstGeom>
          <a:solidFill>
            <a:srgbClr val="CAD4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92627" y="6051260"/>
            <a:ext cx="3188773" cy="616095"/>
            <a:chOff x="837127" y="6051260"/>
            <a:chExt cx="3188773" cy="616095"/>
          </a:xfrm>
        </p:grpSpPr>
        <p:pic>
          <p:nvPicPr>
            <p:cNvPr id="1026" name="Picture 2" descr="“bilibili logo png”的图片搜索结果"/>
            <p:cNvPicPr>
              <a:picLocks noChangeAspect="1" noChangeArrowheads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37004" r="9059" b="36734"/>
            <a:stretch/>
          </p:blipFill>
          <p:spPr bwMode="auto">
            <a:xfrm>
              <a:off x="837127" y="6120598"/>
              <a:ext cx="1335110" cy="44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Placeholder 1"/>
            <p:cNvSpPr txBox="1">
              <a:spLocks/>
            </p:cNvSpPr>
            <p:nvPr userDrawn="1"/>
          </p:nvSpPr>
          <p:spPr>
            <a:xfrm>
              <a:off x="2172237" y="6051260"/>
              <a:ext cx="1853663" cy="6160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rgbClr val="6C7373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zh-CN" altLang="en-US" sz="2000" b="1" baseline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雪天鱼</a:t>
              </a:r>
              <a:endParaRPr lang="en-US" sz="2000" b="1" baseline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图片 11" descr="穿蓝色上衣的人在沙滩上&#10;&#10;中度可信度描述已自动生成">
            <a:extLst>
              <a:ext uri="{FF2B5EF4-FFF2-40B4-BE49-F238E27FC236}">
                <a16:creationId xmlns:a16="http://schemas.microsoft.com/office/drawing/2014/main" id="{92AECEF2-3BDD-4E2A-A750-FB857D3035A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930" y="269385"/>
            <a:ext cx="1254905" cy="1254905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7377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89598" y="2022934"/>
            <a:ext cx="8885581" cy="23465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tx1"/>
                </a:solidFill>
                <a:latin typeface="+mn-ea"/>
                <a:ea typeface="+mn-ea"/>
              </a:rPr>
              <a:t>手把手教你用</a:t>
            </a: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Verilog</a:t>
            </a:r>
            <a:b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                </a:t>
            </a:r>
            <a:r>
              <a:rPr lang="zh-CN" altLang="en-US" sz="4400" b="1" dirty="0">
                <a:solidFill>
                  <a:schemeClr val="tx1"/>
                </a:solidFill>
                <a:latin typeface="+mn-ea"/>
                <a:ea typeface="+mn-ea"/>
              </a:rPr>
              <a:t>在</a:t>
            </a: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FPGA</a:t>
            </a:r>
            <a:r>
              <a:rPr lang="zh-CN" altLang="en-US" sz="4400" b="1" dirty="0">
                <a:solidFill>
                  <a:schemeClr val="tx1"/>
                </a:solidFill>
                <a:latin typeface="+mn-ea"/>
                <a:ea typeface="+mn-ea"/>
              </a:rPr>
              <a:t>上搭建</a:t>
            </a: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CNN</a:t>
            </a:r>
            <a:endParaRPr lang="en-US" sz="4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08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198474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631499-CA33-E48F-2C12-30AF73E2FA81}"/>
              </a:ext>
            </a:extLst>
          </p:cNvPr>
          <p:cNvSpPr txBox="1"/>
          <p:nvPr/>
        </p:nvSpPr>
        <p:spPr>
          <a:xfrm>
            <a:off x="645166" y="598584"/>
            <a:ext cx="177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exponent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073955-312B-272F-29D6-00550DFFA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60" y="967916"/>
            <a:ext cx="2895749" cy="19050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F02EF6-E33B-BAF9-80AA-DFAD13255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95" y="2985960"/>
            <a:ext cx="11057735" cy="3638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B168EFD-C28F-8E9A-D58C-21011E733C7E}"/>
                  </a:ext>
                </a:extLst>
              </p:cNvPr>
              <p:cNvSpPr txBox="1"/>
              <p:nvPr/>
            </p:nvSpPr>
            <p:spPr>
              <a:xfrm>
                <a:off x="3847403" y="967916"/>
                <a:ext cx="593720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作用：指数函数，求解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逻辑：用泰勒展开拟合，包含两个乘法器以及一个加法器</a:t>
                </a:r>
                <a:endParaRPr lang="en-US" altLang="zh-CN" dirty="0"/>
              </a:p>
              <a:p>
                <a:r>
                  <a:rPr lang="zh-CN" altLang="en-US" dirty="0"/>
                  <a:t>电路类型：时序逻辑电路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B168EFD-C28F-8E9A-D58C-21011E73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403" y="967916"/>
                <a:ext cx="5937203" cy="923330"/>
              </a:xfrm>
              <a:prstGeom prst="rect">
                <a:avLst/>
              </a:prstGeom>
              <a:blipFill>
                <a:blip r:embed="rId5"/>
                <a:stretch>
                  <a:fillRect l="-821" t="-3311" r="-513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18BD138-14F1-6013-4881-17C5B6C1C604}"/>
                  </a:ext>
                </a:extLst>
              </p:cNvPr>
              <p:cNvSpPr txBox="1"/>
              <p:nvPr/>
            </p:nvSpPr>
            <p:spPr>
              <a:xfrm>
                <a:off x="4593265" y="2004192"/>
                <a:ext cx="4811422" cy="659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num>
                        <m:den>
                          <m:r>
                            <a:rPr lang="zh-CN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num>
                        <m:den>
                          <m:r>
                            <a:rPr lang="zh-CN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zh-CN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zh-CN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zh-CN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18BD138-14F1-6013-4881-17C5B6C1C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265" y="2004192"/>
                <a:ext cx="4811422" cy="659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228E913-0A5E-E3A9-7614-BAED039E6719}"/>
              </a:ext>
            </a:extLst>
          </p:cNvPr>
          <p:cNvSpPr txBox="1"/>
          <p:nvPr/>
        </p:nvSpPr>
        <p:spPr>
          <a:xfrm>
            <a:off x="9278680" y="2132253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-1&lt;x&lt;∞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5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1831243" y="3013501"/>
            <a:ext cx="8315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三、</a:t>
            </a:r>
            <a:r>
              <a:rPr lang="en-US" altLang="zh-CN" sz="4800" b="1" dirty="0"/>
              <a:t>Full connection design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3356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BFFCD-C33F-42E0-B16B-F7B7DADC788F}"/>
              </a:ext>
            </a:extLst>
          </p:cNvPr>
          <p:cNvSpPr txBox="1"/>
          <p:nvPr/>
        </p:nvSpPr>
        <p:spPr>
          <a:xfrm>
            <a:off x="3257370" y="3013501"/>
            <a:ext cx="5677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2.1 </a:t>
            </a:r>
            <a:r>
              <a:rPr lang="en-US" altLang="zh-CN" sz="4800" dirty="0"/>
              <a:t>Block Diagrams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6815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70F4EDC-74EF-586D-4E0C-BAE242481F1E}"/>
              </a:ext>
            </a:extLst>
          </p:cNvPr>
          <p:cNvSpPr txBox="1"/>
          <p:nvPr/>
        </p:nvSpPr>
        <p:spPr>
          <a:xfrm>
            <a:off x="238539" y="22528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全连接层基本概念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9CCC0C1-002A-BEFD-8E95-BD8C82700010}"/>
              </a:ext>
            </a:extLst>
          </p:cNvPr>
          <p:cNvSpPr txBox="1"/>
          <p:nvPr/>
        </p:nvSpPr>
        <p:spPr>
          <a:xfrm>
            <a:off x="4892272" y="1976471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Input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8914722-6894-D014-3B55-36EDCD46BF5C}"/>
              </a:ext>
            </a:extLst>
          </p:cNvPr>
          <p:cNvGrpSpPr/>
          <p:nvPr/>
        </p:nvGrpSpPr>
        <p:grpSpPr>
          <a:xfrm>
            <a:off x="5095461" y="1245946"/>
            <a:ext cx="5014364" cy="4518752"/>
            <a:chOff x="5095461" y="1245946"/>
            <a:chExt cx="5014364" cy="4518752"/>
          </a:xfrm>
        </p:grpSpPr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C8E4AD5A-DA54-B850-162B-FF652BDA6A66}"/>
                </a:ext>
              </a:extLst>
            </p:cNvPr>
            <p:cNvSpPr/>
            <p:nvPr/>
          </p:nvSpPr>
          <p:spPr>
            <a:xfrm>
              <a:off x="7361582" y="1908315"/>
              <a:ext cx="728870" cy="695739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BA45D39C-5672-DFB8-9A31-AD4C6245D9A0}"/>
                </a:ext>
              </a:extLst>
            </p:cNvPr>
            <p:cNvSpPr/>
            <p:nvPr/>
          </p:nvSpPr>
          <p:spPr>
            <a:xfrm>
              <a:off x="7361582" y="2961863"/>
              <a:ext cx="728870" cy="695739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4F4DBD2E-4848-7150-E2EC-747BF696F37B}"/>
                </a:ext>
              </a:extLst>
            </p:cNvPr>
            <p:cNvSpPr/>
            <p:nvPr/>
          </p:nvSpPr>
          <p:spPr>
            <a:xfrm>
              <a:off x="7361582" y="4015411"/>
              <a:ext cx="728870" cy="695739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E10F1F1D-AEA1-50BB-2998-89A70139E496}"/>
                </a:ext>
              </a:extLst>
            </p:cNvPr>
            <p:cNvSpPr/>
            <p:nvPr/>
          </p:nvSpPr>
          <p:spPr>
            <a:xfrm>
              <a:off x="7361582" y="5068959"/>
              <a:ext cx="728870" cy="695739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DFD0B7C3-101A-3BD6-8B7D-73DB218F85C5}"/>
                </a:ext>
              </a:extLst>
            </p:cNvPr>
            <p:cNvSpPr/>
            <p:nvPr/>
          </p:nvSpPr>
          <p:spPr>
            <a:xfrm>
              <a:off x="5095461" y="2613993"/>
              <a:ext cx="728870" cy="695739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04D263F3-95DC-F6D2-CDC6-78DC6A9A5D3F}"/>
                </a:ext>
              </a:extLst>
            </p:cNvPr>
            <p:cNvSpPr/>
            <p:nvPr/>
          </p:nvSpPr>
          <p:spPr>
            <a:xfrm>
              <a:off x="5095461" y="3515140"/>
              <a:ext cx="728870" cy="695739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E72BDC9E-244E-12C6-5027-E342F66C222B}"/>
                </a:ext>
              </a:extLst>
            </p:cNvPr>
            <p:cNvSpPr/>
            <p:nvPr/>
          </p:nvSpPr>
          <p:spPr>
            <a:xfrm>
              <a:off x="5095461" y="4416287"/>
              <a:ext cx="728870" cy="695739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14BA0D12-694A-7F35-6A87-3FA708DDFCF5}"/>
                </a:ext>
              </a:extLst>
            </p:cNvPr>
            <p:cNvSpPr/>
            <p:nvPr/>
          </p:nvSpPr>
          <p:spPr>
            <a:xfrm>
              <a:off x="9097617" y="1895061"/>
              <a:ext cx="728870" cy="695739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9E2DC6A1-4E9B-681B-F57F-8EC45696291E}"/>
                </a:ext>
              </a:extLst>
            </p:cNvPr>
            <p:cNvSpPr/>
            <p:nvPr/>
          </p:nvSpPr>
          <p:spPr>
            <a:xfrm>
              <a:off x="9097617" y="2948609"/>
              <a:ext cx="728870" cy="695739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7F177436-33DF-E153-564F-E1DE58DE6199}"/>
                </a:ext>
              </a:extLst>
            </p:cNvPr>
            <p:cNvSpPr/>
            <p:nvPr/>
          </p:nvSpPr>
          <p:spPr>
            <a:xfrm>
              <a:off x="9097617" y="4002157"/>
              <a:ext cx="728870" cy="695739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BC9A650A-B3EF-0186-7D6F-D46C3C6FB951}"/>
                </a:ext>
              </a:extLst>
            </p:cNvPr>
            <p:cNvSpPr/>
            <p:nvPr/>
          </p:nvSpPr>
          <p:spPr>
            <a:xfrm>
              <a:off x="9097617" y="5055705"/>
              <a:ext cx="728870" cy="695739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258E288-0111-60C1-0069-52444E9276B7}"/>
                </a:ext>
              </a:extLst>
            </p:cNvPr>
            <p:cNvSpPr txBox="1"/>
            <p:nvPr/>
          </p:nvSpPr>
          <p:spPr>
            <a:xfrm>
              <a:off x="7047786" y="1288896"/>
              <a:ext cx="13564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+mn-ea"/>
                </a:rPr>
                <a:t>Hidden</a:t>
              </a:r>
              <a:endParaRPr lang="zh-CN" altLang="en-US" sz="2800" b="1" dirty="0">
                <a:latin typeface="+mn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A3C3B83-878D-7A6D-D286-43DDCC3E14F1}"/>
                </a:ext>
              </a:extLst>
            </p:cNvPr>
            <p:cNvSpPr txBox="1"/>
            <p:nvPr/>
          </p:nvSpPr>
          <p:spPr>
            <a:xfrm>
              <a:off x="8783821" y="1245946"/>
              <a:ext cx="13260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+mn-ea"/>
                </a:rPr>
                <a:t>Output</a:t>
              </a:r>
              <a:endParaRPr lang="zh-CN" altLang="en-US" sz="2800" b="1" dirty="0">
                <a:latin typeface="+mn-ea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6DFD627-1201-FD64-5263-6C239F0C2FAE}"/>
                </a:ext>
              </a:extLst>
            </p:cNvPr>
            <p:cNvCxnSpPr>
              <a:stCxn id="8" idx="6"/>
              <a:endCxn id="3" idx="2"/>
            </p:cNvCxnSpPr>
            <p:nvPr/>
          </p:nvCxnSpPr>
          <p:spPr>
            <a:xfrm flipV="1">
              <a:off x="5824331" y="2256185"/>
              <a:ext cx="1537251" cy="705678"/>
            </a:xfrm>
            <a:prstGeom prst="straightConnector1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826496B-50C9-CBA3-B844-F31EA9A08FD8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824331" y="2256185"/>
              <a:ext cx="1537251" cy="1563695"/>
            </a:xfrm>
            <a:prstGeom prst="straightConnector1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0A9A8E8-F109-8AB1-7083-A52FC152AF2D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824331" y="2256185"/>
              <a:ext cx="1537251" cy="2504657"/>
            </a:xfrm>
            <a:prstGeom prst="straightConnector1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2568CD5-07E0-9AD6-E582-6E723F96D247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5824331" y="2961801"/>
              <a:ext cx="1537251" cy="347932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89B48329-2C0E-9494-02A2-4DB8EBCCB2EA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>
              <a:off x="5824331" y="2961863"/>
              <a:ext cx="1537251" cy="1401418"/>
            </a:xfrm>
            <a:prstGeom prst="straightConnector1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2BACB79-A811-A3D8-C455-221914CB4762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824331" y="3003218"/>
              <a:ext cx="1537251" cy="2413611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6F10782-A0C9-F8B0-68A8-964EDEF2F499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5824331" y="3309733"/>
              <a:ext cx="1537251" cy="543312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907E07C-C0D7-13BF-EBB0-A1B7B9D183CA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5824330" y="3309733"/>
              <a:ext cx="1537252" cy="1476912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AC713A3-7B52-C7C5-D7A1-CB3E5B8FB548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24329" y="3818287"/>
              <a:ext cx="1537253" cy="544994"/>
            </a:xfrm>
            <a:prstGeom prst="straightConnector1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E1577F6-F92A-27A4-3E0C-62F42969DB4E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5824329" y="4363281"/>
              <a:ext cx="1537253" cy="398748"/>
            </a:xfrm>
            <a:prstGeom prst="straightConnector1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A4F3DA75-3645-33B0-343E-02FEB65C368B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824331" y="3869129"/>
              <a:ext cx="1537251" cy="1547700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6B3C5DE-4501-4046-F264-B4EB9C62E1F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824328" y="4756579"/>
              <a:ext cx="1537254" cy="660250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1C90E20A-BF0E-DE2B-9095-A65CFF667B57}"/>
                </a:ext>
              </a:extLst>
            </p:cNvPr>
            <p:cNvCxnSpPr>
              <a:stCxn id="3" idx="6"/>
              <a:endCxn id="11" idx="2"/>
            </p:cNvCxnSpPr>
            <p:nvPr/>
          </p:nvCxnSpPr>
          <p:spPr>
            <a:xfrm flipV="1">
              <a:off x="8090452" y="2242931"/>
              <a:ext cx="1007165" cy="132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3189E53-FC39-1A91-24D7-078ACC6F0CB2}"/>
                </a:ext>
              </a:extLst>
            </p:cNvPr>
            <p:cNvCxnSpPr/>
            <p:nvPr/>
          </p:nvCxnSpPr>
          <p:spPr>
            <a:xfrm flipV="1">
              <a:off x="8090451" y="3309732"/>
              <a:ext cx="1007165" cy="132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C787503-444E-ECA3-DB0B-5BBA58CC5A19}"/>
                </a:ext>
              </a:extLst>
            </p:cNvPr>
            <p:cNvCxnSpPr/>
            <p:nvPr/>
          </p:nvCxnSpPr>
          <p:spPr>
            <a:xfrm flipV="1">
              <a:off x="8090450" y="4336772"/>
              <a:ext cx="1007165" cy="132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544D40C-77A2-F628-95CD-D953DB4E5977}"/>
                </a:ext>
              </a:extLst>
            </p:cNvPr>
            <p:cNvCxnSpPr/>
            <p:nvPr/>
          </p:nvCxnSpPr>
          <p:spPr>
            <a:xfrm flipV="1">
              <a:off x="8090449" y="5410201"/>
              <a:ext cx="1007165" cy="132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BDC5ED24-B99D-4E10-CA71-4017A1914B4B}"/>
              </a:ext>
            </a:extLst>
          </p:cNvPr>
          <p:cNvSpPr txBox="1"/>
          <p:nvPr/>
        </p:nvSpPr>
        <p:spPr>
          <a:xfrm>
            <a:off x="739299" y="843677"/>
            <a:ext cx="40911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 = [1, 2, 3]      </a:t>
            </a:r>
            <a:r>
              <a:rPr lang="en-US" altLang="zh-CN" dirty="0">
                <a:solidFill>
                  <a:srgbClr val="FF0000"/>
                </a:solidFill>
              </a:rPr>
              <a:t>shape = (1, 3)</a:t>
            </a:r>
          </a:p>
          <a:p>
            <a:endParaRPr lang="en-US" altLang="zh-CN" dirty="0"/>
          </a:p>
          <a:p>
            <a:r>
              <a:rPr lang="en-US" altLang="zh-CN" dirty="0"/>
              <a:t>W_0= [[1, 2, 3, 4],</a:t>
            </a:r>
          </a:p>
          <a:p>
            <a:r>
              <a:rPr lang="en-US" altLang="zh-CN" dirty="0"/>
              <a:t>             [1, 2, 3, 4],</a:t>
            </a:r>
          </a:p>
          <a:p>
            <a:r>
              <a:rPr lang="en-US" altLang="zh-CN" dirty="0"/>
              <a:t>             [1, 2, 3, 4] ]  </a:t>
            </a:r>
            <a:r>
              <a:rPr lang="en-US" altLang="zh-CN" dirty="0">
                <a:solidFill>
                  <a:srgbClr val="FF0000"/>
                </a:solidFill>
              </a:rPr>
              <a:t>shape = (3, 4)</a:t>
            </a:r>
          </a:p>
          <a:p>
            <a:r>
              <a:rPr lang="en-US" altLang="zh-CN" dirty="0"/>
              <a:t>         </a:t>
            </a:r>
          </a:p>
          <a:p>
            <a:r>
              <a:rPr lang="en-US" altLang="zh-CN" dirty="0"/>
              <a:t>output = Input * W_0     </a:t>
            </a:r>
            <a:r>
              <a:rPr lang="en-US" altLang="zh-CN" dirty="0">
                <a:solidFill>
                  <a:srgbClr val="FF0000"/>
                </a:solidFill>
              </a:rPr>
              <a:t>shape = (1, 4)</a:t>
            </a:r>
          </a:p>
          <a:p>
            <a:r>
              <a:rPr lang="en-US" altLang="zh-CN" dirty="0"/>
              <a:t>             = [6, 12, 18, 24]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A9F1A785-E6FC-3D74-F291-354229B07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31" y="3524606"/>
            <a:ext cx="3499993" cy="254489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C968E76D-2A7E-3667-5E8D-09F7A56C7B44}"/>
              </a:ext>
            </a:extLst>
          </p:cNvPr>
          <p:cNvSpPr txBox="1"/>
          <p:nvPr/>
        </p:nvSpPr>
        <p:spPr>
          <a:xfrm>
            <a:off x="2663688" y="6165102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Pytorch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2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70F4EDC-74EF-586D-4E0C-BAE242481F1E}"/>
              </a:ext>
            </a:extLst>
          </p:cNvPr>
          <p:cNvSpPr txBox="1"/>
          <p:nvPr/>
        </p:nvSpPr>
        <p:spPr>
          <a:xfrm>
            <a:off x="238539" y="22528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全连接模块设计思路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D18B167-DD47-2CF0-2DE1-8B2486F196BA}"/>
              </a:ext>
            </a:extLst>
          </p:cNvPr>
          <p:cNvSpPr/>
          <p:nvPr/>
        </p:nvSpPr>
        <p:spPr>
          <a:xfrm>
            <a:off x="4520932" y="3201268"/>
            <a:ext cx="1139687" cy="63941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CCC8CD-6815-01B5-A6D9-2E8A4C4657AF}"/>
              </a:ext>
            </a:extLst>
          </p:cNvPr>
          <p:cNvSpPr txBox="1"/>
          <p:nvPr/>
        </p:nvSpPr>
        <p:spPr>
          <a:xfrm>
            <a:off x="270211" y="2650145"/>
            <a:ext cx="4121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Input_features</a:t>
            </a:r>
            <a:r>
              <a:rPr lang="en-US" altLang="zh-CN" dirty="0"/>
              <a:t> = 64     </a:t>
            </a:r>
            <a:r>
              <a:rPr lang="en-US" altLang="zh-CN" dirty="0">
                <a:solidFill>
                  <a:srgbClr val="FF0000"/>
                </a:solidFill>
              </a:rPr>
              <a:t>shape = (1, 64)</a:t>
            </a:r>
          </a:p>
          <a:p>
            <a:endParaRPr lang="en-US" altLang="zh-CN" dirty="0"/>
          </a:p>
          <a:p>
            <a:r>
              <a:rPr lang="en-US" altLang="zh-CN" dirty="0"/>
              <a:t>W  </a:t>
            </a:r>
            <a:r>
              <a:rPr lang="en-US" altLang="zh-CN" dirty="0">
                <a:solidFill>
                  <a:srgbClr val="FF0000"/>
                </a:solidFill>
              </a:rPr>
              <a:t>shape = (64, 4)</a:t>
            </a:r>
          </a:p>
          <a:p>
            <a:endParaRPr lang="en-US" altLang="zh-CN" dirty="0"/>
          </a:p>
          <a:p>
            <a:r>
              <a:rPr lang="en-US" altLang="zh-CN" dirty="0" err="1"/>
              <a:t>Output_features</a:t>
            </a:r>
            <a:r>
              <a:rPr lang="en-US" altLang="zh-CN" dirty="0"/>
              <a:t> = 4     </a:t>
            </a:r>
            <a:r>
              <a:rPr lang="en-US" altLang="zh-CN" dirty="0">
                <a:solidFill>
                  <a:srgbClr val="FF0000"/>
                </a:solidFill>
              </a:rPr>
              <a:t>shape = (1, 4)</a:t>
            </a: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BC51DCFA-3229-7EC3-F417-9EA983EC9332}"/>
              </a:ext>
            </a:extLst>
          </p:cNvPr>
          <p:cNvSpPr/>
          <p:nvPr/>
        </p:nvSpPr>
        <p:spPr>
          <a:xfrm>
            <a:off x="7212880" y="1739353"/>
            <a:ext cx="728870" cy="695739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A786686D-6414-7C16-A710-134E9C98C74E}"/>
              </a:ext>
            </a:extLst>
          </p:cNvPr>
          <p:cNvSpPr/>
          <p:nvPr/>
        </p:nvSpPr>
        <p:spPr>
          <a:xfrm>
            <a:off x="7212880" y="2752363"/>
            <a:ext cx="728870" cy="695739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PE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8D402944-9538-B2D6-8E23-A6326C489822}"/>
              </a:ext>
            </a:extLst>
          </p:cNvPr>
          <p:cNvSpPr/>
          <p:nvPr/>
        </p:nvSpPr>
        <p:spPr>
          <a:xfrm>
            <a:off x="7212880" y="4887520"/>
            <a:ext cx="728870" cy="695739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PE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A0233A65-128E-1EBF-FF24-E8112758BCF2}"/>
              </a:ext>
            </a:extLst>
          </p:cNvPr>
          <p:cNvSpPr/>
          <p:nvPr/>
        </p:nvSpPr>
        <p:spPr>
          <a:xfrm>
            <a:off x="8761123" y="1739353"/>
            <a:ext cx="728870" cy="695739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PE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7B7B47A8-1647-48CD-9C40-AD9752673F5C}"/>
              </a:ext>
            </a:extLst>
          </p:cNvPr>
          <p:cNvSpPr/>
          <p:nvPr/>
        </p:nvSpPr>
        <p:spPr>
          <a:xfrm>
            <a:off x="8761123" y="2752363"/>
            <a:ext cx="728870" cy="695739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PE</a:t>
            </a:r>
            <a:endParaRPr lang="zh-CN" altLang="en-US" dirty="0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C8334F01-4C85-B143-53CB-FE940274BB0D}"/>
              </a:ext>
            </a:extLst>
          </p:cNvPr>
          <p:cNvSpPr/>
          <p:nvPr/>
        </p:nvSpPr>
        <p:spPr>
          <a:xfrm>
            <a:off x="8761123" y="4887520"/>
            <a:ext cx="728870" cy="695739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PE</a:t>
            </a:r>
            <a:endParaRPr lang="zh-CN" altLang="en-US" dirty="0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92A6465-A5D8-6C6C-7C19-E26C674795F1}"/>
              </a:ext>
            </a:extLst>
          </p:cNvPr>
          <p:cNvSpPr/>
          <p:nvPr/>
        </p:nvSpPr>
        <p:spPr>
          <a:xfrm>
            <a:off x="5918672" y="1196014"/>
            <a:ext cx="728870" cy="695739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66862DBA-A874-1825-009E-7A66823DF995}"/>
              </a:ext>
            </a:extLst>
          </p:cNvPr>
          <p:cNvSpPr/>
          <p:nvPr/>
        </p:nvSpPr>
        <p:spPr>
          <a:xfrm>
            <a:off x="5918672" y="2209024"/>
            <a:ext cx="728870" cy="695739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B286B48-42F4-192B-D62A-F8837B0D26A3}"/>
              </a:ext>
            </a:extLst>
          </p:cNvPr>
          <p:cNvSpPr/>
          <p:nvPr/>
        </p:nvSpPr>
        <p:spPr>
          <a:xfrm>
            <a:off x="5918672" y="4344181"/>
            <a:ext cx="728870" cy="695739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B442288-F792-DF3C-A0A0-83D845F12EA5}"/>
              </a:ext>
            </a:extLst>
          </p:cNvPr>
          <p:cNvSpPr txBox="1"/>
          <p:nvPr/>
        </p:nvSpPr>
        <p:spPr>
          <a:xfrm>
            <a:off x="6127455" y="2959186"/>
            <a:ext cx="3113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.</a:t>
            </a:r>
          </a:p>
          <a:p>
            <a:r>
              <a:rPr lang="en-US" altLang="zh-CN" sz="2800" b="1" dirty="0"/>
              <a:t>.</a:t>
            </a:r>
          </a:p>
          <a:p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A84B0C64-15C3-EBCA-8A59-C67EA05884D3}"/>
              </a:ext>
            </a:extLst>
          </p:cNvPr>
          <p:cNvSpPr/>
          <p:nvPr/>
        </p:nvSpPr>
        <p:spPr>
          <a:xfrm>
            <a:off x="5918672" y="5381306"/>
            <a:ext cx="728870" cy="695739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6387CE-9FAF-FD8F-EA71-3444CD922329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6653037" y="1548853"/>
            <a:ext cx="559843" cy="53837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0EF7D5A-20DA-0EE6-99EA-A845D7B37690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647542" y="1548853"/>
            <a:ext cx="565338" cy="155138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E6030A0-6111-E2B1-C371-99633BA751EF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6647542" y="1543884"/>
            <a:ext cx="565338" cy="369150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E2B1BF2-ECAA-58E7-A0EA-F30B3D11F52F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7941750" y="2087223"/>
            <a:ext cx="81937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EE38DB8-DAF7-43BF-6287-1348C2776567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647542" y="2087223"/>
            <a:ext cx="565338" cy="49069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3A39802-29DC-AA41-56F6-9BD41BC30CF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647542" y="2087223"/>
            <a:ext cx="565338" cy="2603172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84501A5-2804-78E8-83DD-8D848A1576D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646796" y="2087223"/>
            <a:ext cx="566084" cy="3644683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DC13858-613D-2158-6A60-852F691EB951}"/>
              </a:ext>
            </a:extLst>
          </p:cNvPr>
          <p:cNvSpPr txBox="1"/>
          <p:nvPr/>
        </p:nvSpPr>
        <p:spPr>
          <a:xfrm>
            <a:off x="6929838" y="1073793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Hidden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6D5DF52-C41B-60C6-7ACB-11F411B9F7A5}"/>
              </a:ext>
            </a:extLst>
          </p:cNvPr>
          <p:cNvSpPr txBox="1"/>
          <p:nvPr/>
        </p:nvSpPr>
        <p:spPr>
          <a:xfrm>
            <a:off x="5774794" y="476036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Input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4750B77-21BD-0420-2D74-2D838E7120FC}"/>
              </a:ext>
            </a:extLst>
          </p:cNvPr>
          <p:cNvSpPr txBox="1"/>
          <p:nvPr/>
        </p:nvSpPr>
        <p:spPr>
          <a:xfrm>
            <a:off x="8462556" y="1105904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Output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D1049E4-DFC6-C5FA-0DFA-9FF252CD094C}"/>
              </a:ext>
            </a:extLst>
          </p:cNvPr>
          <p:cNvSpPr txBox="1"/>
          <p:nvPr/>
        </p:nvSpPr>
        <p:spPr>
          <a:xfrm>
            <a:off x="9353881" y="3448100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x4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F9D3610-EB65-A11D-6597-3F9314C2628C}"/>
              </a:ext>
            </a:extLst>
          </p:cNvPr>
          <p:cNvSpPr txBox="1"/>
          <p:nvPr/>
        </p:nvSpPr>
        <p:spPr>
          <a:xfrm>
            <a:off x="7702477" y="3448100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x4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E478AF2-516D-93EA-98C7-1F5E5D03C707}"/>
              </a:ext>
            </a:extLst>
          </p:cNvPr>
          <p:cNvSpPr txBox="1"/>
          <p:nvPr/>
        </p:nvSpPr>
        <p:spPr>
          <a:xfrm>
            <a:off x="4674393" y="2752363"/>
            <a:ext cx="855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x64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AD5510A6-42E5-FC79-A414-7938EBD26F1C}"/>
              </a:ext>
            </a:extLst>
          </p:cNvPr>
          <p:cNvSpPr/>
          <p:nvPr/>
        </p:nvSpPr>
        <p:spPr>
          <a:xfrm>
            <a:off x="7206923" y="3895045"/>
            <a:ext cx="728870" cy="695739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PE</a:t>
            </a:r>
            <a:endParaRPr lang="zh-CN" altLang="en-US" dirty="0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40974911-C27B-0EA6-7875-929FC6371100}"/>
              </a:ext>
            </a:extLst>
          </p:cNvPr>
          <p:cNvSpPr/>
          <p:nvPr/>
        </p:nvSpPr>
        <p:spPr>
          <a:xfrm>
            <a:off x="8771923" y="3874510"/>
            <a:ext cx="728870" cy="695739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PE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D9E33DC-495A-1CD5-E56A-D253548814B6}"/>
              </a:ext>
            </a:extLst>
          </p:cNvPr>
          <p:cNvCxnSpPr>
            <a:cxnSpLocks/>
          </p:cNvCxnSpPr>
          <p:nvPr/>
        </p:nvCxnSpPr>
        <p:spPr>
          <a:xfrm>
            <a:off x="7935793" y="3100232"/>
            <a:ext cx="81937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C424021-DD6E-E55F-727D-A619CA9E606C}"/>
              </a:ext>
            </a:extLst>
          </p:cNvPr>
          <p:cNvCxnSpPr>
            <a:cxnSpLocks/>
          </p:cNvCxnSpPr>
          <p:nvPr/>
        </p:nvCxnSpPr>
        <p:spPr>
          <a:xfrm>
            <a:off x="7952550" y="4222379"/>
            <a:ext cx="81937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0011B45-37DD-0140-913F-BE42A50D65DD}"/>
              </a:ext>
            </a:extLst>
          </p:cNvPr>
          <p:cNvCxnSpPr>
            <a:cxnSpLocks/>
          </p:cNvCxnSpPr>
          <p:nvPr/>
        </p:nvCxnSpPr>
        <p:spPr>
          <a:xfrm>
            <a:off x="7956087" y="5235389"/>
            <a:ext cx="81937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4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E599ECCD-1FCF-2BA4-7DF9-9399A01E9ABA}"/>
              </a:ext>
            </a:extLst>
          </p:cNvPr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6495D03-13B5-8562-2885-83DFFD83BCC6}"/>
              </a:ext>
            </a:extLst>
          </p:cNvPr>
          <p:cNvSpPr txBox="1"/>
          <p:nvPr/>
        </p:nvSpPr>
        <p:spPr>
          <a:xfrm>
            <a:off x="645167" y="648203"/>
            <a:ext cx="22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integrationFC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F32FF0-FAAE-DDF9-BB1F-654AAD834F89}"/>
              </a:ext>
            </a:extLst>
          </p:cNvPr>
          <p:cNvSpPr txBox="1"/>
          <p:nvPr/>
        </p:nvSpPr>
        <p:spPr>
          <a:xfrm>
            <a:off x="884976" y="978043"/>
            <a:ext cx="88749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作用：集成的全连接层，包含两个全连接层、</a:t>
            </a:r>
            <a:r>
              <a:rPr lang="en-US" altLang="zh-CN" sz="2000" dirty="0"/>
              <a:t>Tanh</a:t>
            </a:r>
            <a:r>
              <a:rPr lang="zh-CN" altLang="en-US" sz="2000" dirty="0"/>
              <a:t>激活函数层以及</a:t>
            </a:r>
            <a:r>
              <a:rPr lang="en-US" altLang="zh-CN" sz="2000" dirty="0"/>
              <a:t>SoftMax</a:t>
            </a:r>
            <a:r>
              <a:rPr lang="zh-CN" altLang="en-US" sz="2000" dirty="0"/>
              <a:t>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Weight:</a:t>
            </a:r>
            <a:r>
              <a:rPr lang="zh-CN" altLang="en-US" sz="2000" dirty="0"/>
              <a:t>存储全连接层的权重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Layer</a:t>
            </a:r>
            <a:r>
              <a:rPr lang="zh-CN" altLang="en-US" sz="2000" dirty="0"/>
              <a:t>：进行线性计算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Tanh</a:t>
            </a:r>
            <a:r>
              <a:rPr lang="zh-CN" altLang="en-US" sz="2000" dirty="0"/>
              <a:t>：激活非线性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SoftMax:</a:t>
            </a:r>
            <a:r>
              <a:rPr lang="zh-CN" altLang="en-US" sz="2000" dirty="0"/>
              <a:t>多分类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0E3461-B968-3540-5ED0-3E6D0263F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1" y="2821909"/>
            <a:ext cx="11376838" cy="2967079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088E04CD-DA28-12B1-4187-D59D9EA49845}"/>
              </a:ext>
            </a:extLst>
          </p:cNvPr>
          <p:cNvSpPr txBox="1"/>
          <p:nvPr/>
        </p:nvSpPr>
        <p:spPr>
          <a:xfrm>
            <a:off x="4685414" y="5879957"/>
            <a:ext cx="2821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integrationFC</a:t>
            </a:r>
            <a:r>
              <a:rPr lang="zh-CN" altLang="en-US" dirty="0"/>
              <a:t>架构示意图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1130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E599ECCD-1FCF-2BA4-7DF9-9399A01E9ABA}"/>
              </a:ext>
            </a:extLst>
          </p:cNvPr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6495D03-13B5-8562-2885-83DFFD83BCC6}"/>
              </a:ext>
            </a:extLst>
          </p:cNvPr>
          <p:cNvSpPr txBox="1"/>
          <p:nvPr/>
        </p:nvSpPr>
        <p:spPr>
          <a:xfrm>
            <a:off x="645167" y="648203"/>
            <a:ext cx="135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Layer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F32FF0-FAAE-DDF9-BB1F-654AAD834F89}"/>
              </a:ext>
            </a:extLst>
          </p:cNvPr>
          <p:cNvSpPr txBox="1"/>
          <p:nvPr/>
        </p:nvSpPr>
        <p:spPr>
          <a:xfrm>
            <a:off x="884976" y="97804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作用：执行线性计算操作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0D165B-FCC1-98D7-56E0-5DC4B849F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153" y="1581388"/>
            <a:ext cx="7443587" cy="45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5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631499-CA33-E48F-2C12-30AF73E2FA81}"/>
              </a:ext>
            </a:extLst>
          </p:cNvPr>
          <p:cNvSpPr txBox="1"/>
          <p:nvPr/>
        </p:nvSpPr>
        <p:spPr>
          <a:xfrm>
            <a:off x="645167" y="64820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50D63F-7BD4-88C4-D642-36E54EA2F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102" y="1017535"/>
            <a:ext cx="2925336" cy="214071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A02A788-0AFC-1B25-9931-E25001027EDF}"/>
              </a:ext>
            </a:extLst>
          </p:cNvPr>
          <p:cNvSpPr/>
          <p:nvPr/>
        </p:nvSpPr>
        <p:spPr>
          <a:xfrm>
            <a:off x="3190222" y="2138342"/>
            <a:ext cx="807953" cy="2446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6FB874D-BFFF-3C57-CD26-7E57F1360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43" y="748867"/>
            <a:ext cx="7067913" cy="55819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2CC4F59-4BCB-27DE-C354-3F013E64BD63}"/>
              </a:ext>
            </a:extLst>
          </p:cNvPr>
          <p:cNvSpPr/>
          <p:nvPr/>
        </p:nvSpPr>
        <p:spPr>
          <a:xfrm>
            <a:off x="7842101" y="5362407"/>
            <a:ext cx="1089463" cy="55810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AB1566-31D4-8F47-EBAD-51063E295FC0}"/>
              </a:ext>
            </a:extLst>
          </p:cNvPr>
          <p:cNvSpPr txBox="1"/>
          <p:nvPr/>
        </p:nvSpPr>
        <p:spPr>
          <a:xfrm>
            <a:off x="321284" y="3255142"/>
            <a:ext cx="45288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作用：</a:t>
            </a:r>
            <a:r>
              <a:rPr lang="en-US" altLang="zh-CN" dirty="0" err="1"/>
              <a:t>softmax</a:t>
            </a:r>
            <a:r>
              <a:rPr lang="zh-CN" altLang="en-US" dirty="0"/>
              <a:t>函数，输入归一化，求得</a:t>
            </a:r>
            <a:endParaRPr lang="en-US" altLang="zh-CN" dirty="0"/>
          </a:p>
          <a:p>
            <a:r>
              <a:rPr lang="zh-CN" altLang="en-US" dirty="0"/>
              <a:t>                各种类概率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逻辑：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）指数计算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）计算指数和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）求指数和倒数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）计算每个元素的</a:t>
            </a:r>
            <a:r>
              <a:rPr lang="en-US" altLang="zh-CN" dirty="0" err="1"/>
              <a:t>softmax</a:t>
            </a:r>
            <a:r>
              <a:rPr lang="zh-CN" altLang="en-US" dirty="0"/>
              <a:t>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电路类型：时序逻辑电路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DATA_WIDTH=32</a:t>
            </a:r>
            <a:r>
              <a:rPr lang="zh-CN" altLang="en-US" sz="1800" dirty="0"/>
              <a:t>，即</a:t>
            </a:r>
            <a:r>
              <a:rPr lang="en-US" altLang="zh-CN" sz="1800" dirty="0"/>
              <a:t>10</a:t>
            </a:r>
            <a:r>
              <a:rPr lang="zh-CN" altLang="en-US" sz="1800" dirty="0"/>
              <a:t>分类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99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DD19B4-653D-E4B6-37E8-98E69D5FE198}"/>
              </a:ext>
            </a:extLst>
          </p:cNvPr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631499-CA33-E48F-2C12-30AF73E2FA81}"/>
              </a:ext>
            </a:extLst>
          </p:cNvPr>
          <p:cNvSpPr txBox="1"/>
          <p:nvPr/>
        </p:nvSpPr>
        <p:spPr>
          <a:xfrm>
            <a:off x="645167" y="64820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60837F9-27D2-A807-9D83-7F08C1B09DB6}"/>
                  </a:ext>
                </a:extLst>
              </p:cNvPr>
              <p:cNvSpPr txBox="1"/>
              <p:nvPr/>
            </p:nvSpPr>
            <p:spPr>
              <a:xfrm>
                <a:off x="1056166" y="1048313"/>
                <a:ext cx="897388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zh-CN" sz="2000" dirty="0"/>
                  <a:t>所以</a:t>
                </a:r>
                <a:r>
                  <a:rPr lang="en-US" altLang="zh-CN" sz="2000" dirty="0" err="1"/>
                  <a:t>Softmax</a:t>
                </a:r>
                <a:r>
                  <a:rPr lang="zh-CN" altLang="zh-CN" sz="2000" dirty="0"/>
                  <a:t>模块，也就是先将多个输入分别输入到各自的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xponet</a:t>
                </a:r>
                <a:r>
                  <a:rPr lang="zh-CN" altLang="zh-CN" sz="2000" dirty="0"/>
                  <a:t>来求指数，然后通过加法器来求所有指数和，再由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floatReciprocal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zh-CN" sz="2000" dirty="0"/>
                  <a:t>来计算指数和的倒数，最后通过乘法器来计算各输入的</a:t>
                </a:r>
                <a:r>
                  <a:rPr lang="en-US" altLang="zh-CN" sz="2000" dirty="0" err="1"/>
                  <a:t>softmax</a:t>
                </a:r>
                <a:r>
                  <a:rPr lang="zh-CN" altLang="zh-CN" sz="2000" dirty="0"/>
                  <a:t>值并输出。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60837F9-27D2-A807-9D83-7F08C1B09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66" y="1048313"/>
                <a:ext cx="8973880" cy="1015663"/>
              </a:xfrm>
              <a:prstGeom prst="rect">
                <a:avLst/>
              </a:prstGeom>
              <a:blipFill>
                <a:blip r:embed="rId3"/>
                <a:stretch>
                  <a:fillRect l="-679" t="-4192" r="-747" b="-10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3DE4F6C8-C66D-7000-61DC-405BAE665138}"/>
              </a:ext>
            </a:extLst>
          </p:cNvPr>
          <p:cNvSpPr txBox="1"/>
          <p:nvPr/>
        </p:nvSpPr>
        <p:spPr>
          <a:xfrm>
            <a:off x="1056166" y="3160441"/>
            <a:ext cx="2587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示意图（后续开源）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09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561</Words>
  <Application>Microsoft Office PowerPoint</Application>
  <PresentationFormat>宽屏</PresentationFormat>
  <Paragraphs>83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华文新魏</vt:lpstr>
      <vt:lpstr>华文行楷</vt:lpstr>
      <vt:lpstr>微软雅黑</vt:lpstr>
      <vt:lpstr>Arial</vt:lpstr>
      <vt:lpstr>Cambria Math</vt:lpstr>
      <vt:lpstr>Rockwell</vt:lpstr>
      <vt:lpstr>Office Theme</vt:lpstr>
      <vt:lpstr>手把手教你用Verilog                 在FPGA上搭建CNN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嘉诚</dc:creator>
  <cp:lastModifiedBy>曹 嘉诚</cp:lastModifiedBy>
  <cp:revision>859</cp:revision>
  <dcterms:created xsi:type="dcterms:W3CDTF">2022-04-06T01:32:37Z</dcterms:created>
  <dcterms:modified xsi:type="dcterms:W3CDTF">2022-10-04T08:40:12Z</dcterms:modified>
</cp:coreProperties>
</file>