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8" r:id="rId3"/>
    <p:sldId id="259" r:id="rId4"/>
    <p:sldId id="263" r:id="rId5"/>
    <p:sldId id="257" r:id="rId6"/>
    <p:sldId id="309" r:id="rId7"/>
    <p:sldId id="308" r:id="rId8"/>
    <p:sldId id="310" r:id="rId9"/>
    <p:sldId id="311" r:id="rId10"/>
    <p:sldId id="312" r:id="rId11"/>
    <p:sldId id="272" r:id="rId12"/>
    <p:sldId id="313" r:id="rId13"/>
    <p:sldId id="260" r:id="rId14"/>
    <p:sldId id="314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icrosoft New Tai Lue" panose="020B0502040204020203" pitchFamily="34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D67585-3D97-4E32-BF5B-0E6D0EAB5ABE}">
  <a:tblStyle styleId="{71D67585-3D97-4E32-BF5B-0E6D0EAB5A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75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9f325e8c8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9f325e8c8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48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89f325e8c8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89f325e8c8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9f325e8c8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9f325e8c8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771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9f325e8c8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9f325e8c8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9f325e8c8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9f325e8c8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3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89f325e8c8_0_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89f325e8c8_0_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9f325e8c8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9f325e8c8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9f1087ede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9f1087ede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9f1087ede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9f1087ede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67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9f325e8c8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9f325e8c8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00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9f325e8c8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9f325e8c8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16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9f325e8c8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9f325e8c8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01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">
    <p:bg>
      <p:bgPr>
        <a:solidFill>
          <a:schemeClr val="accen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602498" y="3698775"/>
            <a:ext cx="235500" cy="2355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7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CUSTOM_2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00899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611750" y="2775167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4787500" y="2775167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611750" y="3110592"/>
            <a:ext cx="27447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787500" y="3110592"/>
            <a:ext cx="27447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8064617" y="-289891"/>
            <a:ext cx="1717686" cy="1718100"/>
            <a:chOff x="1347125" y="349025"/>
            <a:chExt cx="4978800" cy="4980000"/>
          </a:xfrm>
        </p:grpSpPr>
        <p:sp>
          <p:nvSpPr>
            <p:cNvPr id="77" name="Google Shape;77;p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5"/>
          <p:cNvSpPr/>
          <p:nvPr/>
        </p:nvSpPr>
        <p:spPr>
          <a:xfrm rot="-6727045">
            <a:off x="-2101834" y="4055761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36110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637869" y="-12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13225" y="1863113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ubTitle" idx="1"/>
          </p:nvPr>
        </p:nvSpPr>
        <p:spPr>
          <a:xfrm>
            <a:off x="695550" y="2688138"/>
            <a:ext cx="334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064617" y="361184"/>
            <a:ext cx="1717686" cy="1718100"/>
            <a:chOff x="1347125" y="349025"/>
            <a:chExt cx="4978800" cy="4980000"/>
          </a:xfrm>
        </p:grpSpPr>
        <p:sp>
          <p:nvSpPr>
            <p:cNvPr id="118" name="Google Shape;118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0"/>
          <p:cNvSpPr/>
          <p:nvPr/>
        </p:nvSpPr>
        <p:spPr>
          <a:xfrm>
            <a:off x="-1925625" y="-2803700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1939" y="198398"/>
            <a:ext cx="760263" cy="760446"/>
            <a:chOff x="1347125" y="349025"/>
            <a:chExt cx="4978800" cy="4980000"/>
          </a:xfrm>
        </p:grpSpPr>
        <p:sp>
          <p:nvSpPr>
            <p:cNvPr id="142" name="Google Shape;142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0"/>
          <p:cNvSpPr/>
          <p:nvPr/>
        </p:nvSpPr>
        <p:spPr>
          <a:xfrm>
            <a:off x="-98275" y="1604525"/>
            <a:ext cx="258300" cy="2583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-49100" y="1230525"/>
            <a:ext cx="159900" cy="1599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2371050" y="2876275"/>
            <a:ext cx="44019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subTitle" idx="1"/>
          </p:nvPr>
        </p:nvSpPr>
        <p:spPr>
          <a:xfrm>
            <a:off x="2370975" y="1847925"/>
            <a:ext cx="44019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BLANK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9" r:id="rId7"/>
    <p:sldLayoutId id="2147483660" r:id="rId8"/>
    <p:sldLayoutId id="2147483661" r:id="rId9"/>
    <p:sldLayoutId id="2147483676" r:id="rId10"/>
    <p:sldLayoutId id="2147483679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 err="1"/>
              <a:t>Banifli</a:t>
            </a:r>
            <a:endParaRPr dirty="0"/>
          </a:p>
        </p:txBody>
      </p:sp>
      <p:sp>
        <p:nvSpPr>
          <p:cNvPr id="861" name="Google Shape;861;p41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Sprint 0</a:t>
            </a:r>
            <a:endParaRPr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grpSp>
        <p:nvGrpSpPr>
          <p:cNvPr id="862" name="Google Shape;862;p41"/>
          <p:cNvGrpSpPr/>
          <p:nvPr/>
        </p:nvGrpSpPr>
        <p:grpSpPr>
          <a:xfrm>
            <a:off x="692342" y="340034"/>
            <a:ext cx="1717686" cy="17181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3424105" y="3264003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461499" y="1031675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 rot="9266724">
            <a:off x="4193527" y="3305866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1515522" y="1193033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1515522" y="1594878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1"/>
          <p:cNvSpPr/>
          <p:nvPr/>
        </p:nvSpPr>
        <p:spPr>
          <a:xfrm>
            <a:off x="1527479" y="224875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1"/>
          <p:cNvSpPr/>
          <p:nvPr/>
        </p:nvSpPr>
        <p:spPr>
          <a:xfrm>
            <a:off x="1593288" y="270737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1"/>
          <p:cNvSpPr/>
          <p:nvPr/>
        </p:nvSpPr>
        <p:spPr>
          <a:xfrm>
            <a:off x="2315257" y="500046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1"/>
          <p:cNvSpPr/>
          <p:nvPr/>
        </p:nvSpPr>
        <p:spPr>
          <a:xfrm>
            <a:off x="2224488" y="515013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2426931" y="508032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2365094" y="4400729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1662106" y="778270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1832606" y="2062527"/>
            <a:ext cx="1609476" cy="446755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1896408" y="2129334"/>
            <a:ext cx="281256" cy="282242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1999134" y="2205129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1975219" y="2279880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2342183" y="2182178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2583466" y="2374613"/>
            <a:ext cx="351079" cy="13002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1"/>
          <p:cNvSpPr/>
          <p:nvPr/>
        </p:nvSpPr>
        <p:spPr>
          <a:xfrm>
            <a:off x="2342183" y="2307806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2788919" y="2307806"/>
            <a:ext cx="235348" cy="11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2341179" y="2374613"/>
            <a:ext cx="149596" cy="13002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1832606" y="3393650"/>
            <a:ext cx="1609476" cy="691078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1880478" y="3459202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2001141" y="3536252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1975219" y="3611044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2317222" y="3526260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2559551" y="3743655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2317222" y="3652893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2763959" y="3652893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2317222" y="3842360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2763959" y="3842360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1"/>
          <p:cNvSpPr/>
          <p:nvPr/>
        </p:nvSpPr>
        <p:spPr>
          <a:xfrm>
            <a:off x="2316219" y="3742651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1"/>
          <p:cNvSpPr/>
          <p:nvPr/>
        </p:nvSpPr>
        <p:spPr>
          <a:xfrm>
            <a:off x="1832606" y="858998"/>
            <a:ext cx="1609476" cy="1130809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2261406" y="97070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1"/>
          <p:cNvSpPr/>
          <p:nvPr/>
        </p:nvSpPr>
        <p:spPr>
          <a:xfrm>
            <a:off x="2245435" y="1101309"/>
            <a:ext cx="1067033" cy="668126"/>
          </a:xfrm>
          <a:custGeom>
            <a:avLst/>
            <a:gdLst/>
            <a:ahLst/>
            <a:cxnLst/>
            <a:rect l="l" t="t" r="r" b="b"/>
            <a:pathLst>
              <a:path w="25521" h="15981" extrusionOk="0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1"/>
          <p:cNvSpPr/>
          <p:nvPr/>
        </p:nvSpPr>
        <p:spPr>
          <a:xfrm>
            <a:off x="2296276" y="1380494"/>
            <a:ext cx="967316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1"/>
          <p:cNvSpPr/>
          <p:nvPr/>
        </p:nvSpPr>
        <p:spPr>
          <a:xfrm>
            <a:off x="2778927" y="1183083"/>
            <a:ext cx="168578" cy="167564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1"/>
          <p:cNvSpPr/>
          <p:nvPr/>
        </p:nvSpPr>
        <p:spPr>
          <a:xfrm>
            <a:off x="1889426" y="922837"/>
            <a:ext cx="314160" cy="314142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1964223" y="999594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2011092" y="960714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2010088" y="1057454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1"/>
          <p:cNvSpPr/>
          <p:nvPr/>
        </p:nvSpPr>
        <p:spPr>
          <a:xfrm>
            <a:off x="3262539" y="3982956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1"/>
          <p:cNvGrpSpPr/>
          <p:nvPr/>
        </p:nvGrpSpPr>
        <p:grpSpPr>
          <a:xfrm>
            <a:off x="573016" y="2005358"/>
            <a:ext cx="2639745" cy="2771173"/>
            <a:chOff x="765154" y="2005358"/>
            <a:chExt cx="2639745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41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9" name="Google Shape;959;p41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8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Synthese und konkretes Problem</a:t>
            </a:r>
            <a:endParaRPr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7A90119-3B1C-812D-3143-3BA91F0CA60F}"/>
              </a:ext>
            </a:extLst>
          </p:cNvPr>
          <p:cNvSpPr/>
          <p:nvPr/>
        </p:nvSpPr>
        <p:spPr>
          <a:xfrm>
            <a:off x="275405" y="1934027"/>
            <a:ext cx="8663321" cy="722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Synthese:</a:t>
            </a:r>
          </a:p>
          <a:p>
            <a:pPr algn="ctr"/>
            <a:r>
              <a:rPr lang="de-DE" sz="1800" dirty="0"/>
              <a:t>Nutzer: innen wollen viele Informationen schnell an einem Ort gesammelt haben.</a:t>
            </a:r>
          </a:p>
        </p:txBody>
      </p:sp>
    </p:spTree>
    <p:extLst>
      <p:ext uri="{BB962C8B-B14F-4D97-AF65-F5344CB8AC3E}">
        <p14:creationId xmlns:p14="http://schemas.microsoft.com/office/powerpoint/2010/main" val="18408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7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Charakter </a:t>
            </a:r>
            <a:endParaRPr dirty="0"/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8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Synthese und konkretes Problem</a:t>
            </a:r>
            <a:endParaRPr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B904310-3C8D-3FC0-707F-769C2FADA4BF}"/>
              </a:ext>
            </a:extLst>
          </p:cNvPr>
          <p:cNvSpPr/>
          <p:nvPr/>
        </p:nvSpPr>
        <p:spPr>
          <a:xfrm>
            <a:off x="1635967" y="1735495"/>
            <a:ext cx="4435150" cy="242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572204B-7A67-AC95-AB74-6B8AF378DC30}"/>
              </a:ext>
            </a:extLst>
          </p:cNvPr>
          <p:cNvSpPr/>
          <p:nvPr/>
        </p:nvSpPr>
        <p:spPr>
          <a:xfrm>
            <a:off x="1635967" y="2167814"/>
            <a:ext cx="528736" cy="242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EB5D923-8397-451E-0BE8-F35593C424AB}"/>
              </a:ext>
            </a:extLst>
          </p:cNvPr>
          <p:cNvSpPr/>
          <p:nvPr/>
        </p:nvSpPr>
        <p:spPr>
          <a:xfrm>
            <a:off x="1635966" y="2600133"/>
            <a:ext cx="4049487" cy="242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E65857A-EE35-C1AF-9F96-8C56306594B5}"/>
              </a:ext>
            </a:extLst>
          </p:cNvPr>
          <p:cNvSpPr/>
          <p:nvPr/>
        </p:nvSpPr>
        <p:spPr>
          <a:xfrm>
            <a:off x="1635967" y="3032452"/>
            <a:ext cx="4435150" cy="242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7EA51B-2D0E-46A6-033F-8CA4F2B4262F}"/>
              </a:ext>
            </a:extLst>
          </p:cNvPr>
          <p:cNvSpPr/>
          <p:nvPr/>
        </p:nvSpPr>
        <p:spPr>
          <a:xfrm>
            <a:off x="2366864" y="2167814"/>
            <a:ext cx="4435149" cy="242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59DE094-A0CE-DF43-A1DC-EE1F82FA5786}"/>
              </a:ext>
            </a:extLst>
          </p:cNvPr>
          <p:cNvSpPr/>
          <p:nvPr/>
        </p:nvSpPr>
        <p:spPr>
          <a:xfrm>
            <a:off x="6243733" y="1735494"/>
            <a:ext cx="558280" cy="242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241AE1-237C-9114-853A-99BC4CDBCE7A}"/>
              </a:ext>
            </a:extLst>
          </p:cNvPr>
          <p:cNvSpPr/>
          <p:nvPr/>
        </p:nvSpPr>
        <p:spPr>
          <a:xfrm>
            <a:off x="5886059" y="2600132"/>
            <a:ext cx="915954" cy="242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6A135B2-EA83-FDC1-41F3-C921DA7B042F}"/>
              </a:ext>
            </a:extLst>
          </p:cNvPr>
          <p:cNvSpPr/>
          <p:nvPr/>
        </p:nvSpPr>
        <p:spPr>
          <a:xfrm>
            <a:off x="6243733" y="3032451"/>
            <a:ext cx="558280" cy="242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15FFE5-8549-7D9A-F68D-8C7A2FE18358}"/>
              </a:ext>
            </a:extLst>
          </p:cNvPr>
          <p:cNvSpPr txBox="1"/>
          <p:nvPr/>
        </p:nvSpPr>
        <p:spPr>
          <a:xfrm>
            <a:off x="890760" y="1702169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lustig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9789AC-CE27-4452-1685-607B373F1681}"/>
              </a:ext>
            </a:extLst>
          </p:cNvPr>
          <p:cNvSpPr txBox="1"/>
          <p:nvPr/>
        </p:nvSpPr>
        <p:spPr>
          <a:xfrm>
            <a:off x="6909005" y="170216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ernst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9481095-6A43-9017-CE3C-0A7C00823BDF}"/>
              </a:ext>
            </a:extLst>
          </p:cNvPr>
          <p:cNvSpPr txBox="1"/>
          <p:nvPr/>
        </p:nvSpPr>
        <p:spPr>
          <a:xfrm>
            <a:off x="3798799" y="134915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Prozent: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D57051-B333-A17E-2DAC-8232E0A7EF7A}"/>
              </a:ext>
            </a:extLst>
          </p:cNvPr>
          <p:cNvSpPr txBox="1"/>
          <p:nvPr/>
        </p:nvSpPr>
        <p:spPr>
          <a:xfrm>
            <a:off x="872525" y="210500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formell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92AEB1-95F7-23E0-41B5-8086A85F6E63}"/>
              </a:ext>
            </a:extLst>
          </p:cNvPr>
          <p:cNvSpPr txBox="1"/>
          <p:nvPr/>
        </p:nvSpPr>
        <p:spPr>
          <a:xfrm>
            <a:off x="6914559" y="216781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lässig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7C5AB2A-1E07-3857-9FB5-D6806C584B12}"/>
              </a:ext>
            </a:extLst>
          </p:cNvPr>
          <p:cNvSpPr txBox="1"/>
          <p:nvPr/>
        </p:nvSpPr>
        <p:spPr>
          <a:xfrm>
            <a:off x="821319" y="256754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Respekt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98B9FDB-96F0-B425-A6DA-C09156C16303}"/>
              </a:ext>
            </a:extLst>
          </p:cNvPr>
          <p:cNvSpPr txBox="1"/>
          <p:nvPr/>
        </p:nvSpPr>
        <p:spPr>
          <a:xfrm>
            <a:off x="6909005" y="2601107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pietätslos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9B4CDF8-1890-3EEB-3F24-4429D8CCF94C}"/>
              </a:ext>
            </a:extLst>
          </p:cNvPr>
          <p:cNvSpPr txBox="1"/>
          <p:nvPr/>
        </p:nvSpPr>
        <p:spPr>
          <a:xfrm>
            <a:off x="338816" y="3030074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enthusiastisch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A7DFDC6-571C-97F2-A2EA-4D501B23144D}"/>
              </a:ext>
            </a:extLst>
          </p:cNvPr>
          <p:cNvSpPr txBox="1"/>
          <p:nvPr/>
        </p:nvSpPr>
        <p:spPr>
          <a:xfrm>
            <a:off x="6909005" y="2999859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nüchtern</a:t>
            </a:r>
          </a:p>
        </p:txBody>
      </p:sp>
    </p:spTree>
    <p:extLst>
      <p:ext uri="{BB962C8B-B14F-4D97-AF65-F5344CB8AC3E}">
        <p14:creationId xmlns:p14="http://schemas.microsoft.com/office/powerpoint/2010/main" val="24901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5"/>
          <p:cNvSpPr/>
          <p:nvPr/>
        </p:nvSpPr>
        <p:spPr>
          <a:xfrm>
            <a:off x="1459607" y="1729274"/>
            <a:ext cx="6923743" cy="3346579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5"/>
          <p:cNvSpPr/>
          <p:nvPr/>
        </p:nvSpPr>
        <p:spPr>
          <a:xfrm>
            <a:off x="1242080" y="1275184"/>
            <a:ext cx="6923743" cy="3601783"/>
          </a:xfrm>
          <a:prstGeom prst="roundRect">
            <a:avLst>
              <a:gd name="adj" fmla="val 1666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8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Storyboard</a:t>
            </a:r>
            <a:endParaRPr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BDAA2CCB-A3AF-EB6C-416A-92C81CF7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96" y="866018"/>
            <a:ext cx="5759407" cy="41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5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Synthese</a:t>
            </a:r>
            <a:endParaRPr dirty="0"/>
          </a:p>
        </p:txBody>
      </p:sp>
      <p:sp>
        <p:nvSpPr>
          <p:cNvPr id="1017" name="Google Shape;1017;p43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Charakter</a:t>
            </a:r>
            <a:endParaRPr dirty="0"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User Research</a:t>
            </a:r>
            <a:endParaRPr dirty="0"/>
          </a:p>
        </p:txBody>
      </p:sp>
      <p:sp>
        <p:nvSpPr>
          <p:cNvPr id="1019" name="Google Shape;1019;p43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Storyboard</a:t>
            </a:r>
            <a:endParaRPr dirty="0"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1" name="Google Shape;1021;p43"/>
          <p:cNvSpPr txBox="1">
            <a:spLocks noGrp="1"/>
          </p:cNvSpPr>
          <p:nvPr>
            <p:ph type="title" idx="13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2" name="Google Shape;1022;p43"/>
          <p:cNvSpPr txBox="1">
            <a:spLocks noGrp="1"/>
          </p:cNvSpPr>
          <p:nvPr>
            <p:ph type="title" idx="14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713224" y="1863113"/>
            <a:ext cx="442235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User Research</a:t>
            </a:r>
            <a:endParaRPr dirty="0"/>
          </a:p>
        </p:txBody>
      </p:sp>
      <p:sp>
        <p:nvSpPr>
          <p:cNvPr id="1030" name="Google Shape;1030;p44"/>
          <p:cNvSpPr/>
          <p:nvPr/>
        </p:nvSpPr>
        <p:spPr>
          <a:xfrm>
            <a:off x="5026000" y="1362725"/>
            <a:ext cx="2635200" cy="26352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4"/>
          <p:cNvGrpSpPr/>
          <p:nvPr/>
        </p:nvGrpSpPr>
        <p:grpSpPr>
          <a:xfrm>
            <a:off x="6830523" y="954231"/>
            <a:ext cx="893695" cy="893910"/>
            <a:chOff x="1347125" y="349025"/>
            <a:chExt cx="4978800" cy="4980000"/>
          </a:xfrm>
        </p:grpSpPr>
        <p:sp>
          <p:nvSpPr>
            <p:cNvPr id="1033" name="Google Shape;1033;p4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44"/>
          <p:cNvSpPr/>
          <p:nvPr/>
        </p:nvSpPr>
        <p:spPr>
          <a:xfrm>
            <a:off x="5429048" y="3465352"/>
            <a:ext cx="142200" cy="1422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4"/>
          <p:cNvSpPr/>
          <p:nvPr/>
        </p:nvSpPr>
        <p:spPr>
          <a:xfrm>
            <a:off x="5637725" y="3653500"/>
            <a:ext cx="486600" cy="486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D3CAD3-CE82-EBE5-6939-E69ED1CD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8" y="1363875"/>
            <a:ext cx="2571750" cy="2571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8"/>
          <p:cNvSpPr txBox="1">
            <a:spLocks noGrp="1"/>
          </p:cNvSpPr>
          <p:nvPr>
            <p:ph type="title"/>
          </p:nvPr>
        </p:nvSpPr>
        <p:spPr>
          <a:xfrm>
            <a:off x="-1996597" y="91623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Stakeholder Map</a:t>
            </a:r>
            <a:endParaRPr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BB28DA-B8E6-8396-A030-10F43B0F5985}"/>
              </a:ext>
            </a:extLst>
          </p:cNvPr>
          <p:cNvSpPr/>
          <p:nvPr/>
        </p:nvSpPr>
        <p:spPr>
          <a:xfrm>
            <a:off x="2306471" y="26442"/>
            <a:ext cx="5090616" cy="5090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B5F1147-6FA3-8DDC-FF28-B9A9AA5F335B}"/>
              </a:ext>
            </a:extLst>
          </p:cNvPr>
          <p:cNvSpPr/>
          <p:nvPr/>
        </p:nvSpPr>
        <p:spPr>
          <a:xfrm>
            <a:off x="3373698" y="1095730"/>
            <a:ext cx="2952040" cy="2952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prechblase: oval 11">
            <a:extLst>
              <a:ext uri="{FF2B5EF4-FFF2-40B4-BE49-F238E27FC236}">
                <a16:creationId xmlns:a16="http://schemas.microsoft.com/office/drawing/2014/main" id="{EBABAFDE-448D-EB01-31D1-FE0D758D230A}"/>
              </a:ext>
            </a:extLst>
          </p:cNvPr>
          <p:cNvSpPr/>
          <p:nvPr/>
        </p:nvSpPr>
        <p:spPr>
          <a:xfrm>
            <a:off x="2886501" y="1095730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Freunde</a:t>
            </a:r>
          </a:p>
        </p:txBody>
      </p:sp>
      <p:sp>
        <p:nvSpPr>
          <p:cNvPr id="13" name="Sprechblase: oval 12">
            <a:extLst>
              <a:ext uri="{FF2B5EF4-FFF2-40B4-BE49-F238E27FC236}">
                <a16:creationId xmlns:a16="http://schemas.microsoft.com/office/drawing/2014/main" id="{999DB531-CEA3-BDE6-09A9-4723FA4F2E76}"/>
              </a:ext>
            </a:extLst>
          </p:cNvPr>
          <p:cNvSpPr/>
          <p:nvPr/>
        </p:nvSpPr>
        <p:spPr>
          <a:xfrm>
            <a:off x="4431957" y="281186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Reinigungskräfte</a:t>
            </a:r>
          </a:p>
        </p:txBody>
      </p:sp>
      <p:sp>
        <p:nvSpPr>
          <p:cNvPr id="14" name="Sprechblase: oval 13">
            <a:extLst>
              <a:ext uri="{FF2B5EF4-FFF2-40B4-BE49-F238E27FC236}">
                <a16:creationId xmlns:a16="http://schemas.microsoft.com/office/drawing/2014/main" id="{DAB1BC7C-6A0A-9D29-184B-15DFFCF207D6}"/>
              </a:ext>
            </a:extLst>
          </p:cNvPr>
          <p:cNvSpPr/>
          <p:nvPr/>
        </p:nvSpPr>
        <p:spPr>
          <a:xfrm>
            <a:off x="5847509" y="840986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Hoch-schule</a:t>
            </a:r>
          </a:p>
        </p:txBody>
      </p:sp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18ACD348-64B7-6811-4414-C11F8A4910AC}"/>
              </a:ext>
            </a:extLst>
          </p:cNvPr>
          <p:cNvSpPr/>
          <p:nvPr/>
        </p:nvSpPr>
        <p:spPr>
          <a:xfrm>
            <a:off x="6450475" y="2215330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Angeh-ende Studis</a:t>
            </a:r>
          </a:p>
        </p:txBody>
      </p:sp>
      <p:sp>
        <p:nvSpPr>
          <p:cNvPr id="16" name="Sprechblase: oval 15">
            <a:extLst>
              <a:ext uri="{FF2B5EF4-FFF2-40B4-BE49-F238E27FC236}">
                <a16:creationId xmlns:a16="http://schemas.microsoft.com/office/drawing/2014/main" id="{B15DE4B2-A90E-98FE-BF86-888F8E57043E}"/>
              </a:ext>
            </a:extLst>
          </p:cNvPr>
          <p:cNvSpPr/>
          <p:nvPr/>
        </p:nvSpPr>
        <p:spPr>
          <a:xfrm>
            <a:off x="6040492" y="3487970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Mensa-</a:t>
            </a:r>
          </a:p>
          <a:p>
            <a:pPr algn="ctr"/>
            <a:r>
              <a:rPr lang="de-DE" sz="800" dirty="0"/>
              <a:t>Personal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7A7E8B26-67FD-64E8-25DD-12D5AD328ADC}"/>
              </a:ext>
            </a:extLst>
          </p:cNvPr>
          <p:cNvSpPr/>
          <p:nvPr/>
        </p:nvSpPr>
        <p:spPr>
          <a:xfrm>
            <a:off x="4514218" y="4302514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Sekretä-riat</a:t>
            </a:r>
            <a:endParaRPr lang="de-DE" sz="800" dirty="0"/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4767D98B-AFED-69F0-5201-2047AD21345B}"/>
              </a:ext>
            </a:extLst>
          </p:cNvPr>
          <p:cNvSpPr/>
          <p:nvPr/>
        </p:nvSpPr>
        <p:spPr>
          <a:xfrm>
            <a:off x="2712339" y="3208070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Familie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97E1B7C8-E6BD-E1EA-1372-AEA4C9DAB7E7}"/>
              </a:ext>
            </a:extLst>
          </p:cNvPr>
          <p:cNvSpPr/>
          <p:nvPr/>
        </p:nvSpPr>
        <p:spPr>
          <a:xfrm>
            <a:off x="3848564" y="2775130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Dekan</a:t>
            </a:r>
          </a:p>
        </p:txBody>
      </p:sp>
      <p:sp>
        <p:nvSpPr>
          <p:cNvPr id="20" name="Sprechblase: oval 19">
            <a:extLst>
              <a:ext uri="{FF2B5EF4-FFF2-40B4-BE49-F238E27FC236}">
                <a16:creationId xmlns:a16="http://schemas.microsoft.com/office/drawing/2014/main" id="{E2566E72-B5D8-C413-9247-47E81D868530}"/>
              </a:ext>
            </a:extLst>
          </p:cNvPr>
          <p:cNvSpPr/>
          <p:nvPr/>
        </p:nvSpPr>
        <p:spPr>
          <a:xfrm>
            <a:off x="4014196" y="1532259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Dozent</a:t>
            </a:r>
          </a:p>
        </p:txBody>
      </p:sp>
      <p:sp>
        <p:nvSpPr>
          <p:cNvPr id="21" name="Sprechblase: oval 20">
            <a:extLst>
              <a:ext uri="{FF2B5EF4-FFF2-40B4-BE49-F238E27FC236}">
                <a16:creationId xmlns:a16="http://schemas.microsoft.com/office/drawing/2014/main" id="{B14E0DF3-732E-0A29-76F0-DCBDD2F1417A}"/>
              </a:ext>
            </a:extLst>
          </p:cNvPr>
          <p:cNvSpPr/>
          <p:nvPr/>
        </p:nvSpPr>
        <p:spPr>
          <a:xfrm>
            <a:off x="5141891" y="1809287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Profess-</a:t>
            </a:r>
          </a:p>
          <a:p>
            <a:pPr algn="ctr"/>
            <a:r>
              <a:rPr lang="de-DE" sz="800" dirty="0" err="1"/>
              <a:t>oren</a:t>
            </a:r>
            <a:endParaRPr lang="de-DE" sz="800" dirty="0"/>
          </a:p>
        </p:txBody>
      </p:sp>
      <p:sp>
        <p:nvSpPr>
          <p:cNvPr id="22" name="Sprechblase: oval 21">
            <a:extLst>
              <a:ext uri="{FF2B5EF4-FFF2-40B4-BE49-F238E27FC236}">
                <a16:creationId xmlns:a16="http://schemas.microsoft.com/office/drawing/2014/main" id="{6AC60733-F050-9070-DB91-F23298071ADC}"/>
              </a:ext>
            </a:extLst>
          </p:cNvPr>
          <p:cNvSpPr/>
          <p:nvPr/>
        </p:nvSpPr>
        <p:spPr>
          <a:xfrm>
            <a:off x="4931979" y="2775130"/>
            <a:ext cx="835522" cy="559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Studis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2"/>
          <p:cNvSpPr txBox="1">
            <a:spLocks noGrp="1"/>
          </p:cNvSpPr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Interviewleitfaden mit Fragesammlung</a:t>
            </a:r>
            <a:endParaRPr dirty="0"/>
          </a:p>
        </p:txBody>
      </p:sp>
      <p:sp>
        <p:nvSpPr>
          <p:cNvPr id="979" name="Google Shape;979;p42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sym typeface="Muli"/>
              </a:rPr>
              <a:t>Infoblatt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Vorstellung:</a:t>
            </a:r>
            <a:endParaRPr dirty="0">
              <a:solidFill>
                <a:srgbClr val="F0F7ED"/>
              </a:solidFill>
              <a:latin typeface="Microsoft New Tai Lue" panose="020B0502040204020203" pitchFamily="34" charset="0"/>
              <a:cs typeface="Microsoft New Tai Lue" panose="020B0502040204020203" pitchFamily="34" charset="0"/>
              <a:sym typeface="Mul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Font typeface="Muli"/>
              <a:buChar char="●"/>
            </a:pPr>
            <a:r>
              <a:rPr lang="en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sym typeface="Muli"/>
              </a:rPr>
              <a:t>Mein Name ist &lt;Name&gt; ich studiere Informatik und Design an der HM München, eine unserer Aufagben ist es einen Chatbot zu erstellen.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Projekt:</a:t>
            </a:r>
            <a:endParaRPr lang="de-DE" dirty="0">
              <a:solidFill>
                <a:srgbClr val="F0F7ED"/>
              </a:solidFill>
              <a:latin typeface="Microsoft New Tai Lue" panose="020B0502040204020203" pitchFamily="34" charset="0"/>
              <a:cs typeface="Microsoft New Tai Lue" panose="020B0502040204020203" pitchFamily="34" charset="0"/>
              <a:sym typeface="Mul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sym typeface="Muli"/>
              </a:rPr>
              <a:t>Unser Chatbot soll am Ende Studenten bei folgenden Themen helfen:</a:t>
            </a:r>
          </a:p>
          <a:p>
            <a:pPr lvl="1">
              <a:buClr>
                <a:srgbClr val="F0F7ED"/>
              </a:buClr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MVG- Fahrplan (weg zur Universität)</a:t>
            </a:r>
          </a:p>
          <a:p>
            <a:pPr lvl="1">
              <a:buClr>
                <a:srgbClr val="F0F7ED"/>
              </a:buClr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sym typeface="Muli"/>
              </a:rPr>
              <a:t>Witz des Tages</a:t>
            </a:r>
          </a:p>
          <a:p>
            <a:pPr lvl="1">
              <a:buClr>
                <a:srgbClr val="F0F7ED"/>
              </a:buClr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Spruch des Tages</a:t>
            </a:r>
          </a:p>
          <a:p>
            <a:pPr lvl="1">
              <a:buClr>
                <a:srgbClr val="F0F7ED"/>
              </a:buClr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sym typeface="Muli"/>
              </a:rPr>
              <a:t>Stundenplan</a:t>
            </a:r>
          </a:p>
          <a:p>
            <a:pPr lvl="1">
              <a:buClr>
                <a:srgbClr val="F0F7ED"/>
              </a:buClr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Wettervorhersage</a:t>
            </a:r>
            <a:endParaRPr lang="en" dirty="0">
              <a:solidFill>
                <a:srgbClr val="F0F7ED"/>
              </a:solidFill>
              <a:latin typeface="Microsoft New Tai Lue" panose="020B0502040204020203" pitchFamily="34" charset="0"/>
              <a:cs typeface="Microsoft New Tai Lue" panose="020B0502040204020203" pitchFamily="34" charset="0"/>
              <a:sym typeface="Mul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sym typeface="Muli"/>
              </a:rPr>
              <a:t>Um diese Ziele möglichst gut umzusetzen befragen wir potenzielle Nutzer um zu erfahren auf was wir achten müssen. Das Interview geht ca. 40 min.</a:t>
            </a:r>
            <a:endParaRPr lang="en" dirty="0">
              <a:solidFill>
                <a:srgbClr val="F0F7ED"/>
              </a:solidFill>
              <a:latin typeface="Microsoft New Tai Lue" panose="020B0502040204020203" pitchFamily="34" charset="0"/>
              <a:cs typeface="Microsoft New Tai Lue" panose="020B0502040204020203" pitchFamily="34" charset="0"/>
              <a:sym typeface="Muli"/>
            </a:endParaRPr>
          </a:p>
        </p:txBody>
      </p:sp>
      <p:grpSp>
        <p:nvGrpSpPr>
          <p:cNvPr id="980" name="Google Shape;980;p42"/>
          <p:cNvGrpSpPr/>
          <p:nvPr/>
        </p:nvGrpSpPr>
        <p:grpSpPr>
          <a:xfrm>
            <a:off x="7996617" y="-451341"/>
            <a:ext cx="1717686" cy="1718100"/>
            <a:chOff x="1347125" y="349025"/>
            <a:chExt cx="4978800" cy="4980000"/>
          </a:xfrm>
        </p:grpSpPr>
        <p:sp>
          <p:nvSpPr>
            <p:cNvPr id="981" name="Google Shape;981;p4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2"/>
          <p:cNvSpPr/>
          <p:nvPr/>
        </p:nvSpPr>
        <p:spPr>
          <a:xfrm rot="-6727045">
            <a:off x="-2407759" y="399628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/>
          <p:nvPr/>
        </p:nvSpPr>
        <p:spPr>
          <a:xfrm>
            <a:off x="1055175" y="4720775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2"/>
          <p:cNvSpPr/>
          <p:nvPr/>
        </p:nvSpPr>
        <p:spPr>
          <a:xfrm>
            <a:off x="7819700" y="384050"/>
            <a:ext cx="533400" cy="5334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8161375" y="282150"/>
            <a:ext cx="251100" cy="25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2"/>
          <p:cNvSpPr txBox="1">
            <a:spLocks noGrp="1"/>
          </p:cNvSpPr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Interviewleitfaden mit Fragesammlung</a:t>
            </a:r>
            <a:endParaRPr dirty="0"/>
          </a:p>
        </p:txBody>
      </p:sp>
      <p:sp>
        <p:nvSpPr>
          <p:cNvPr id="979" name="Google Shape;979;p42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b="1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Interview</a:t>
            </a:r>
          </a:p>
          <a:p>
            <a:pPr marL="0" lvl="0" indent="0">
              <a:buNone/>
            </a:pPr>
            <a:r>
              <a:rPr lang="de-DE" b="1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Aufwärmfragen:</a:t>
            </a:r>
          </a:p>
          <a:p>
            <a:pPr lvl="1">
              <a:buClr>
                <a:srgbClr val="F0F7ED"/>
              </a:buClr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Was studieren sie?</a:t>
            </a:r>
          </a:p>
          <a:p>
            <a:pPr lvl="1">
              <a:buClr>
                <a:srgbClr val="F0F7ED"/>
              </a:buClr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Wie lange studieren sie schon?</a:t>
            </a:r>
          </a:p>
          <a:p>
            <a:pPr lvl="1">
              <a:buClr>
                <a:srgbClr val="F0F7ED"/>
              </a:buClr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Haben sie schon einmal einen Chatbot benutz?</a:t>
            </a:r>
          </a:p>
          <a:p>
            <a:pPr lvl="1">
              <a:buClr>
                <a:srgbClr val="F0F7ED"/>
              </a:buClr>
              <a:buFont typeface="Muli"/>
              <a:buChar char="●"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Welche Verkehrsmittel nutzen sie?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b="1" dirty="0">
              <a:solidFill>
                <a:srgbClr val="F0F7ED"/>
              </a:solidFill>
              <a:latin typeface="Microsoft New Tai Lue" panose="020B0502040204020203" pitchFamily="34" charset="0"/>
              <a:cs typeface="Microsoft New Tai Lue" panose="020B0502040204020203" pitchFamily="34" charset="0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sym typeface="Muli"/>
              </a:rPr>
              <a:t>Hauptteil: </a:t>
            </a: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sym typeface="Muli"/>
              </a:rPr>
              <a:t>&lt;siehe nächste Folie&gt;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b="1" dirty="0">
              <a:solidFill>
                <a:srgbClr val="F0F7ED"/>
              </a:solidFill>
              <a:latin typeface="Microsoft New Tai Lue" panose="020B0502040204020203" pitchFamily="34" charset="0"/>
              <a:cs typeface="Microsoft New Tai Lue" panose="020B0502040204020203" pitchFamily="34" charset="0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sym typeface="Muli"/>
              </a:rPr>
              <a:t>Abschluss:</a:t>
            </a:r>
          </a:p>
          <a:p>
            <a:pPr marL="139700" indent="0">
              <a:buNone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Gerne würde ich Ihnen noch einen kurzen Fragebogen mit Informationen zu Ihnen als Person zum Ausfüllen geben.</a:t>
            </a:r>
          </a:p>
          <a:p>
            <a:pPr marL="139700" indent="0">
              <a:buNone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Alter: _____________________________________</a:t>
            </a:r>
          </a:p>
          <a:p>
            <a:pPr marL="139700" indent="0">
              <a:buNone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Beruf: _____________________________________</a:t>
            </a:r>
          </a:p>
          <a:p>
            <a:pPr marL="139700" indent="0">
              <a:buNone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Geschlecht: _______________________________</a:t>
            </a:r>
          </a:p>
          <a:p>
            <a:pPr marL="139700" indent="0">
              <a:buNone/>
            </a:pPr>
            <a:endParaRPr lang="de-DE" dirty="0">
              <a:solidFill>
                <a:srgbClr val="F0F7ED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139700" indent="0">
              <a:buNone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Vielen Dank, für Ihre Zeit, Sie haben mir und dem Projekt sehr geholfen einen Einblick in Ihren Arbeitsalltag zu bekommen!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dirty="0">
              <a:solidFill>
                <a:srgbClr val="F0F7ED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rgbClr val="F0F7ED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	</a:t>
            </a:r>
            <a:endParaRPr dirty="0">
              <a:solidFill>
                <a:srgbClr val="F0F7ED"/>
              </a:solidFill>
              <a:latin typeface="Microsoft New Tai Lue" panose="020B0502040204020203" pitchFamily="34" charset="0"/>
              <a:cs typeface="Microsoft New Tai Lue" panose="020B0502040204020203" pitchFamily="34" charset="0"/>
              <a:sym typeface="Muli"/>
            </a:endParaRPr>
          </a:p>
        </p:txBody>
      </p:sp>
      <p:grpSp>
        <p:nvGrpSpPr>
          <p:cNvPr id="980" name="Google Shape;980;p42"/>
          <p:cNvGrpSpPr/>
          <p:nvPr/>
        </p:nvGrpSpPr>
        <p:grpSpPr>
          <a:xfrm>
            <a:off x="7996617" y="-451341"/>
            <a:ext cx="1717686" cy="1718100"/>
            <a:chOff x="1347125" y="349025"/>
            <a:chExt cx="4978800" cy="4980000"/>
          </a:xfrm>
        </p:grpSpPr>
        <p:sp>
          <p:nvSpPr>
            <p:cNvPr id="981" name="Google Shape;981;p4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2"/>
          <p:cNvSpPr/>
          <p:nvPr/>
        </p:nvSpPr>
        <p:spPr>
          <a:xfrm rot="-6727045">
            <a:off x="-2407759" y="399628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/>
          <p:nvPr/>
        </p:nvSpPr>
        <p:spPr>
          <a:xfrm>
            <a:off x="1055175" y="4720775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2"/>
          <p:cNvSpPr/>
          <p:nvPr/>
        </p:nvSpPr>
        <p:spPr>
          <a:xfrm>
            <a:off x="7819700" y="384050"/>
            <a:ext cx="533400" cy="5334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8161375" y="282150"/>
            <a:ext cx="251100" cy="25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7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F53D6AD-54B9-8F02-57F1-43E55D24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2" y="943900"/>
            <a:ext cx="8581420" cy="3693459"/>
          </a:xfrm>
          <a:prstGeom prst="rect">
            <a:avLst/>
          </a:prstGeom>
        </p:spPr>
      </p:pic>
      <p:sp>
        <p:nvSpPr>
          <p:cNvPr id="1121" name="Google Shape;1121;p48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Persona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5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8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Ergebnisse</a:t>
            </a:r>
            <a:endParaRPr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E655F8C-6C73-0667-0C18-59657A087AB0}"/>
              </a:ext>
            </a:extLst>
          </p:cNvPr>
          <p:cNvSpPr/>
          <p:nvPr/>
        </p:nvSpPr>
        <p:spPr>
          <a:xfrm>
            <a:off x="1697318" y="1501566"/>
            <a:ext cx="836705" cy="296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Ideen</a:t>
            </a:r>
          </a:p>
        </p:txBody>
      </p:sp>
      <p:sp>
        <p:nvSpPr>
          <p:cNvPr id="17" name="Scrollen: horizontal 16">
            <a:extLst>
              <a:ext uri="{FF2B5EF4-FFF2-40B4-BE49-F238E27FC236}">
                <a16:creationId xmlns:a16="http://schemas.microsoft.com/office/drawing/2014/main" id="{D0890F4E-003C-5141-3C85-AD79AA71084E}"/>
              </a:ext>
            </a:extLst>
          </p:cNvPr>
          <p:cNvSpPr/>
          <p:nvPr/>
        </p:nvSpPr>
        <p:spPr>
          <a:xfrm>
            <a:off x="698440" y="986118"/>
            <a:ext cx="1083357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Soll ein bisschen Smalltalk können</a:t>
            </a:r>
          </a:p>
        </p:txBody>
      </p:sp>
      <p:sp>
        <p:nvSpPr>
          <p:cNvPr id="18" name="Scrollen: horizontal 17">
            <a:extLst>
              <a:ext uri="{FF2B5EF4-FFF2-40B4-BE49-F238E27FC236}">
                <a16:creationId xmlns:a16="http://schemas.microsoft.com/office/drawing/2014/main" id="{5E2B3F56-B1DC-A3D3-CC1E-ED7ABAC33442}"/>
              </a:ext>
            </a:extLst>
          </p:cNvPr>
          <p:cNvSpPr/>
          <p:nvPr/>
        </p:nvSpPr>
        <p:spPr>
          <a:xfrm>
            <a:off x="625914" y="1670936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Logo ist ein </a:t>
            </a:r>
            <a:r>
              <a:rPr lang="de-DE" sz="800" dirty="0" err="1"/>
              <a:t>Gif</a:t>
            </a:r>
            <a:endParaRPr lang="de-DE" sz="800" dirty="0"/>
          </a:p>
        </p:txBody>
      </p:sp>
      <p:sp>
        <p:nvSpPr>
          <p:cNvPr id="19" name="Scrollen: horizontal 18">
            <a:extLst>
              <a:ext uri="{FF2B5EF4-FFF2-40B4-BE49-F238E27FC236}">
                <a16:creationId xmlns:a16="http://schemas.microsoft.com/office/drawing/2014/main" id="{C1219F7D-EBEC-CED1-571E-8079C712E519}"/>
              </a:ext>
            </a:extLst>
          </p:cNvPr>
          <p:cNvSpPr/>
          <p:nvPr/>
        </p:nvSpPr>
        <p:spPr>
          <a:xfrm>
            <a:off x="1375961" y="2056725"/>
            <a:ext cx="1158062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Viele verschiedene Themengebiete</a:t>
            </a:r>
          </a:p>
        </p:txBody>
      </p:sp>
      <p:sp>
        <p:nvSpPr>
          <p:cNvPr id="20" name="Scrollen: horizontal 19">
            <a:extLst>
              <a:ext uri="{FF2B5EF4-FFF2-40B4-BE49-F238E27FC236}">
                <a16:creationId xmlns:a16="http://schemas.microsoft.com/office/drawing/2014/main" id="{D13FD1D1-F868-8149-BF62-EB65619E9C47}"/>
              </a:ext>
            </a:extLst>
          </p:cNvPr>
          <p:cNvSpPr/>
          <p:nvPr/>
        </p:nvSpPr>
        <p:spPr>
          <a:xfrm>
            <a:off x="2002118" y="721704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Witzige Antworten</a:t>
            </a:r>
          </a:p>
        </p:txBody>
      </p:sp>
      <p:sp>
        <p:nvSpPr>
          <p:cNvPr id="21" name="Scrollen: horizontal 20">
            <a:extLst>
              <a:ext uri="{FF2B5EF4-FFF2-40B4-BE49-F238E27FC236}">
                <a16:creationId xmlns:a16="http://schemas.microsoft.com/office/drawing/2014/main" id="{5631B50C-40F6-CAB7-337E-1C070042BFA7}"/>
              </a:ext>
            </a:extLst>
          </p:cNvPr>
          <p:cNvSpPr/>
          <p:nvPr/>
        </p:nvSpPr>
        <p:spPr>
          <a:xfrm>
            <a:off x="2680447" y="1232581"/>
            <a:ext cx="1142315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Verspätungen der S-Bahn anzeigen</a:t>
            </a:r>
          </a:p>
        </p:txBody>
      </p:sp>
      <p:sp>
        <p:nvSpPr>
          <p:cNvPr id="22" name="Scrollen: horizontal 21">
            <a:extLst>
              <a:ext uri="{FF2B5EF4-FFF2-40B4-BE49-F238E27FC236}">
                <a16:creationId xmlns:a16="http://schemas.microsoft.com/office/drawing/2014/main" id="{B8FE9B69-0C91-ADE4-4A47-E48EC6A25DAA}"/>
              </a:ext>
            </a:extLst>
          </p:cNvPr>
          <p:cNvSpPr/>
          <p:nvPr/>
        </p:nvSpPr>
        <p:spPr>
          <a:xfrm>
            <a:off x="2647576" y="1768244"/>
            <a:ext cx="968189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Chatbot in App wenn möglich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3FBA123B-087A-D2E1-682A-67CB04334B41}"/>
              </a:ext>
            </a:extLst>
          </p:cNvPr>
          <p:cNvSpPr/>
          <p:nvPr/>
        </p:nvSpPr>
        <p:spPr>
          <a:xfrm>
            <a:off x="5483412" y="1964998"/>
            <a:ext cx="836705" cy="296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Möglicher Negativpunkt</a:t>
            </a:r>
          </a:p>
        </p:txBody>
      </p:sp>
      <p:sp>
        <p:nvSpPr>
          <p:cNvPr id="31" name="Scrollen: horizontal 30">
            <a:extLst>
              <a:ext uri="{FF2B5EF4-FFF2-40B4-BE49-F238E27FC236}">
                <a16:creationId xmlns:a16="http://schemas.microsoft.com/office/drawing/2014/main" id="{4A09FDED-7C31-06E1-497C-3016AB1088D6}"/>
              </a:ext>
            </a:extLst>
          </p:cNvPr>
          <p:cNvSpPr/>
          <p:nvPr/>
        </p:nvSpPr>
        <p:spPr>
          <a:xfrm>
            <a:off x="4379944" y="1490617"/>
            <a:ext cx="1103468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Antworten passen nicht zur Frage</a:t>
            </a:r>
          </a:p>
        </p:txBody>
      </p:sp>
      <p:sp>
        <p:nvSpPr>
          <p:cNvPr id="1132" name="Scrollen: horizontal 1131">
            <a:extLst>
              <a:ext uri="{FF2B5EF4-FFF2-40B4-BE49-F238E27FC236}">
                <a16:creationId xmlns:a16="http://schemas.microsoft.com/office/drawing/2014/main" id="{C4A53C2A-20AD-A91A-250B-A973B70B472C}"/>
              </a:ext>
            </a:extLst>
          </p:cNvPr>
          <p:cNvSpPr/>
          <p:nvPr/>
        </p:nvSpPr>
        <p:spPr>
          <a:xfrm>
            <a:off x="4455458" y="2172965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Falsche Informationen</a:t>
            </a:r>
          </a:p>
        </p:txBody>
      </p:sp>
      <p:sp>
        <p:nvSpPr>
          <p:cNvPr id="1133" name="Scrollen: horizontal 1132">
            <a:extLst>
              <a:ext uri="{FF2B5EF4-FFF2-40B4-BE49-F238E27FC236}">
                <a16:creationId xmlns:a16="http://schemas.microsoft.com/office/drawing/2014/main" id="{56AEA96F-B7DB-0E5D-1E3C-433B18FA6AB8}"/>
              </a:ext>
            </a:extLst>
          </p:cNvPr>
          <p:cNvSpPr/>
          <p:nvPr/>
        </p:nvSpPr>
        <p:spPr>
          <a:xfrm>
            <a:off x="5776259" y="1258326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Lange Ladezeiten</a:t>
            </a:r>
          </a:p>
        </p:txBody>
      </p:sp>
      <p:sp>
        <p:nvSpPr>
          <p:cNvPr id="1134" name="Scrollen: horizontal 1133">
            <a:extLst>
              <a:ext uri="{FF2B5EF4-FFF2-40B4-BE49-F238E27FC236}">
                <a16:creationId xmlns:a16="http://schemas.microsoft.com/office/drawing/2014/main" id="{07383AEE-F652-ABF0-0474-23C5EE809A81}"/>
              </a:ext>
            </a:extLst>
          </p:cNvPr>
          <p:cNvSpPr/>
          <p:nvPr/>
        </p:nvSpPr>
        <p:spPr>
          <a:xfrm>
            <a:off x="6454588" y="1817059"/>
            <a:ext cx="965200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Anweisungen missverstehen</a:t>
            </a:r>
          </a:p>
        </p:txBody>
      </p:sp>
      <p:sp>
        <p:nvSpPr>
          <p:cNvPr id="1135" name="Scrollen: horizontal 1134">
            <a:extLst>
              <a:ext uri="{FF2B5EF4-FFF2-40B4-BE49-F238E27FC236}">
                <a16:creationId xmlns:a16="http://schemas.microsoft.com/office/drawing/2014/main" id="{6D8A4AD3-DD13-BFD3-196C-C6F98EBA76EE}"/>
              </a:ext>
            </a:extLst>
          </p:cNvPr>
          <p:cNvSpPr/>
          <p:nvPr/>
        </p:nvSpPr>
        <p:spPr>
          <a:xfrm>
            <a:off x="5764992" y="2432450"/>
            <a:ext cx="1175184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Browseranwendung unpraktisch</a:t>
            </a:r>
          </a:p>
        </p:txBody>
      </p:sp>
      <p:sp>
        <p:nvSpPr>
          <p:cNvPr id="1136" name="Rechteck: abgerundete Ecken 1135">
            <a:extLst>
              <a:ext uri="{FF2B5EF4-FFF2-40B4-BE49-F238E27FC236}">
                <a16:creationId xmlns:a16="http://schemas.microsoft.com/office/drawing/2014/main" id="{7CC6C3DA-7D8A-5925-FDB2-8D8EC9509B25}"/>
              </a:ext>
            </a:extLst>
          </p:cNvPr>
          <p:cNvSpPr/>
          <p:nvPr/>
        </p:nvSpPr>
        <p:spPr>
          <a:xfrm>
            <a:off x="2360706" y="3510873"/>
            <a:ext cx="836705" cy="296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Charakter</a:t>
            </a:r>
          </a:p>
        </p:txBody>
      </p:sp>
      <p:sp>
        <p:nvSpPr>
          <p:cNvPr id="1137" name="Scrollen: horizontal 1136">
            <a:extLst>
              <a:ext uri="{FF2B5EF4-FFF2-40B4-BE49-F238E27FC236}">
                <a16:creationId xmlns:a16="http://schemas.microsoft.com/office/drawing/2014/main" id="{A7F7AD89-4577-A479-1FB2-7E1002DE6517}"/>
              </a:ext>
            </a:extLst>
          </p:cNvPr>
          <p:cNvSpPr/>
          <p:nvPr/>
        </p:nvSpPr>
        <p:spPr>
          <a:xfrm>
            <a:off x="1464235" y="3068615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lustig</a:t>
            </a:r>
          </a:p>
        </p:txBody>
      </p:sp>
      <p:sp>
        <p:nvSpPr>
          <p:cNvPr id="1138" name="Scrollen: horizontal 1137">
            <a:extLst>
              <a:ext uri="{FF2B5EF4-FFF2-40B4-BE49-F238E27FC236}">
                <a16:creationId xmlns:a16="http://schemas.microsoft.com/office/drawing/2014/main" id="{24EF3169-3978-4620-E0CB-14D962A45E03}"/>
              </a:ext>
            </a:extLst>
          </p:cNvPr>
          <p:cNvSpPr/>
          <p:nvPr/>
        </p:nvSpPr>
        <p:spPr>
          <a:xfrm>
            <a:off x="1277349" y="3753433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Sarkasmus</a:t>
            </a:r>
          </a:p>
        </p:txBody>
      </p:sp>
      <p:sp>
        <p:nvSpPr>
          <p:cNvPr id="1139" name="Scrollen: horizontal 1138">
            <a:extLst>
              <a:ext uri="{FF2B5EF4-FFF2-40B4-BE49-F238E27FC236}">
                <a16:creationId xmlns:a16="http://schemas.microsoft.com/office/drawing/2014/main" id="{410452B6-F5D4-523E-70AF-2A48AC49B596}"/>
              </a:ext>
            </a:extLst>
          </p:cNvPr>
          <p:cNvSpPr/>
          <p:nvPr/>
        </p:nvSpPr>
        <p:spPr>
          <a:xfrm>
            <a:off x="2288180" y="4116782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seriös</a:t>
            </a:r>
          </a:p>
        </p:txBody>
      </p:sp>
      <p:sp>
        <p:nvSpPr>
          <p:cNvPr id="1140" name="Scrollen: horizontal 1139">
            <a:extLst>
              <a:ext uri="{FF2B5EF4-FFF2-40B4-BE49-F238E27FC236}">
                <a16:creationId xmlns:a16="http://schemas.microsoft.com/office/drawing/2014/main" id="{D0F9D0F1-F4ED-62BA-B8AA-835169F7DFB6}"/>
              </a:ext>
            </a:extLst>
          </p:cNvPr>
          <p:cNvSpPr/>
          <p:nvPr/>
        </p:nvSpPr>
        <p:spPr>
          <a:xfrm>
            <a:off x="2653553" y="2804201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smart</a:t>
            </a:r>
          </a:p>
        </p:txBody>
      </p:sp>
      <p:sp>
        <p:nvSpPr>
          <p:cNvPr id="1141" name="Scrollen: horizontal 1140">
            <a:extLst>
              <a:ext uri="{FF2B5EF4-FFF2-40B4-BE49-F238E27FC236}">
                <a16:creationId xmlns:a16="http://schemas.microsoft.com/office/drawing/2014/main" id="{199DAD6B-4B8A-B0FD-754E-69734522C98F}"/>
              </a:ext>
            </a:extLst>
          </p:cNvPr>
          <p:cNvSpPr/>
          <p:nvPr/>
        </p:nvSpPr>
        <p:spPr>
          <a:xfrm>
            <a:off x="3331882" y="3362934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lässig</a:t>
            </a:r>
          </a:p>
        </p:txBody>
      </p:sp>
      <p:sp>
        <p:nvSpPr>
          <p:cNvPr id="1142" name="Scrollen: horizontal 1141">
            <a:extLst>
              <a:ext uri="{FF2B5EF4-FFF2-40B4-BE49-F238E27FC236}">
                <a16:creationId xmlns:a16="http://schemas.microsoft.com/office/drawing/2014/main" id="{DFDB5C56-8D27-C774-3F11-8E7DC52F4A8B}"/>
              </a:ext>
            </a:extLst>
          </p:cNvPr>
          <p:cNvSpPr/>
          <p:nvPr/>
        </p:nvSpPr>
        <p:spPr>
          <a:xfrm>
            <a:off x="3299011" y="3850741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witzig</a:t>
            </a:r>
          </a:p>
        </p:txBody>
      </p:sp>
      <p:sp>
        <p:nvSpPr>
          <p:cNvPr id="1143" name="Rechteck: abgerundete Ecken 1142">
            <a:extLst>
              <a:ext uri="{FF2B5EF4-FFF2-40B4-BE49-F238E27FC236}">
                <a16:creationId xmlns:a16="http://schemas.microsoft.com/office/drawing/2014/main" id="{E6C68802-1FA1-9F37-674D-2F1897806198}"/>
              </a:ext>
            </a:extLst>
          </p:cNvPr>
          <p:cNvSpPr/>
          <p:nvPr/>
        </p:nvSpPr>
        <p:spPr>
          <a:xfrm>
            <a:off x="6583083" y="3805192"/>
            <a:ext cx="836705" cy="296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Information</a:t>
            </a:r>
          </a:p>
        </p:txBody>
      </p:sp>
      <p:sp>
        <p:nvSpPr>
          <p:cNvPr id="1144" name="Scrollen: horizontal 1143">
            <a:extLst>
              <a:ext uri="{FF2B5EF4-FFF2-40B4-BE49-F238E27FC236}">
                <a16:creationId xmlns:a16="http://schemas.microsoft.com/office/drawing/2014/main" id="{7F4001CB-6DD2-10ED-7A2F-50FB1A4AABD3}"/>
              </a:ext>
            </a:extLst>
          </p:cNvPr>
          <p:cNvSpPr/>
          <p:nvPr/>
        </p:nvSpPr>
        <p:spPr>
          <a:xfrm>
            <a:off x="5116829" y="3324578"/>
            <a:ext cx="2021662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Stundenplan </a:t>
            </a:r>
            <a:r>
              <a:rPr lang="de-DE" sz="800" dirty="0" err="1"/>
              <a:t>perölich</a:t>
            </a:r>
            <a:r>
              <a:rPr lang="de-DE" sz="800" dirty="0"/>
              <a:t> oder zumindest für das jeweilige Semester</a:t>
            </a:r>
          </a:p>
        </p:txBody>
      </p:sp>
      <p:sp>
        <p:nvSpPr>
          <p:cNvPr id="1145" name="Scrollen: horizontal 1144">
            <a:extLst>
              <a:ext uri="{FF2B5EF4-FFF2-40B4-BE49-F238E27FC236}">
                <a16:creationId xmlns:a16="http://schemas.microsoft.com/office/drawing/2014/main" id="{DCBA6341-93C8-4B5A-903D-C6D90484DDBC}"/>
              </a:ext>
            </a:extLst>
          </p:cNvPr>
          <p:cNvSpPr/>
          <p:nvPr/>
        </p:nvSpPr>
        <p:spPr>
          <a:xfrm>
            <a:off x="7001435" y="4188566"/>
            <a:ext cx="1828113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Dynamische Wetterinformationen, kein </a:t>
            </a:r>
            <a:r>
              <a:rPr lang="de-DE" sz="800" dirty="0" err="1"/>
              <a:t>appwechsel</a:t>
            </a:r>
            <a:r>
              <a:rPr lang="de-DE" sz="800" dirty="0"/>
              <a:t> nötig</a:t>
            </a:r>
          </a:p>
        </p:txBody>
      </p:sp>
      <p:sp>
        <p:nvSpPr>
          <p:cNvPr id="1146" name="Scrollen: horizontal 1145">
            <a:extLst>
              <a:ext uri="{FF2B5EF4-FFF2-40B4-BE49-F238E27FC236}">
                <a16:creationId xmlns:a16="http://schemas.microsoft.com/office/drawing/2014/main" id="{D81AC30B-BC0D-24D2-A6A5-1C8EF04033A8}"/>
              </a:ext>
            </a:extLst>
          </p:cNvPr>
          <p:cNvSpPr/>
          <p:nvPr/>
        </p:nvSpPr>
        <p:spPr>
          <a:xfrm>
            <a:off x="5423646" y="3781100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Schnell Informationen</a:t>
            </a:r>
          </a:p>
        </p:txBody>
      </p:sp>
      <p:sp>
        <p:nvSpPr>
          <p:cNvPr id="1147" name="Scrollen: horizontal 1146">
            <a:extLst>
              <a:ext uri="{FF2B5EF4-FFF2-40B4-BE49-F238E27FC236}">
                <a16:creationId xmlns:a16="http://schemas.microsoft.com/office/drawing/2014/main" id="{B410E278-4D9F-CE56-E8F3-B9CFCDECBF2A}"/>
              </a:ext>
            </a:extLst>
          </p:cNvPr>
          <p:cNvSpPr/>
          <p:nvPr/>
        </p:nvSpPr>
        <p:spPr>
          <a:xfrm>
            <a:off x="7305428" y="3113377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Akkurate Informationen</a:t>
            </a:r>
          </a:p>
        </p:txBody>
      </p:sp>
      <p:sp>
        <p:nvSpPr>
          <p:cNvPr id="1148" name="Scrollen: horizontal 1147">
            <a:extLst>
              <a:ext uri="{FF2B5EF4-FFF2-40B4-BE49-F238E27FC236}">
                <a16:creationId xmlns:a16="http://schemas.microsoft.com/office/drawing/2014/main" id="{C1B8EA0A-AD3F-A3BF-A7B7-6B347D7DCF80}"/>
              </a:ext>
            </a:extLst>
          </p:cNvPr>
          <p:cNvSpPr/>
          <p:nvPr/>
        </p:nvSpPr>
        <p:spPr>
          <a:xfrm>
            <a:off x="7753663" y="3610368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sachlich</a:t>
            </a:r>
          </a:p>
        </p:txBody>
      </p:sp>
      <p:sp>
        <p:nvSpPr>
          <p:cNvPr id="1149" name="Scrollen: horizontal 1148">
            <a:extLst>
              <a:ext uri="{FF2B5EF4-FFF2-40B4-BE49-F238E27FC236}">
                <a16:creationId xmlns:a16="http://schemas.microsoft.com/office/drawing/2014/main" id="{5EEA8158-B893-66C0-A202-862B27FE457D}"/>
              </a:ext>
            </a:extLst>
          </p:cNvPr>
          <p:cNvSpPr/>
          <p:nvPr/>
        </p:nvSpPr>
        <p:spPr>
          <a:xfrm>
            <a:off x="5827865" y="4215699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Zentral an einem Ort</a:t>
            </a:r>
          </a:p>
        </p:txBody>
      </p:sp>
    </p:spTree>
    <p:extLst>
      <p:ext uri="{BB962C8B-B14F-4D97-AF65-F5344CB8AC3E}">
        <p14:creationId xmlns:p14="http://schemas.microsoft.com/office/powerpoint/2010/main" val="212961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8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Gains, Pains und Überraschungen</a:t>
            </a:r>
            <a:endParaRPr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D876A92-435C-6C05-0551-0CDB3803D6AA}"/>
              </a:ext>
            </a:extLst>
          </p:cNvPr>
          <p:cNvSpPr/>
          <p:nvPr/>
        </p:nvSpPr>
        <p:spPr>
          <a:xfrm>
            <a:off x="1021977" y="1501566"/>
            <a:ext cx="1763058" cy="296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Gains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FF16355-C869-03D8-08EB-D1F6DC516B21}"/>
              </a:ext>
            </a:extLst>
          </p:cNvPr>
          <p:cNvSpPr/>
          <p:nvPr/>
        </p:nvSpPr>
        <p:spPr>
          <a:xfrm>
            <a:off x="3690471" y="1501566"/>
            <a:ext cx="1763058" cy="296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Pains(generell)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7A90119-3B1C-812D-3143-3BA91F0CA60F}"/>
              </a:ext>
            </a:extLst>
          </p:cNvPr>
          <p:cNvSpPr/>
          <p:nvPr/>
        </p:nvSpPr>
        <p:spPr>
          <a:xfrm>
            <a:off x="6358965" y="1501566"/>
            <a:ext cx="1763058" cy="2963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Überaschendes</a:t>
            </a:r>
          </a:p>
        </p:txBody>
      </p:sp>
      <p:sp>
        <p:nvSpPr>
          <p:cNvPr id="5" name="Scrollen: horizontal 4">
            <a:extLst>
              <a:ext uri="{FF2B5EF4-FFF2-40B4-BE49-F238E27FC236}">
                <a16:creationId xmlns:a16="http://schemas.microsoft.com/office/drawing/2014/main" id="{8067AB27-ADBD-8432-9183-76F3C732BCF2}"/>
              </a:ext>
            </a:extLst>
          </p:cNvPr>
          <p:cNvSpPr/>
          <p:nvPr/>
        </p:nvSpPr>
        <p:spPr>
          <a:xfrm>
            <a:off x="735105" y="1913366"/>
            <a:ext cx="896471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Spart Zeit</a:t>
            </a:r>
          </a:p>
        </p:txBody>
      </p:sp>
      <p:sp>
        <p:nvSpPr>
          <p:cNvPr id="6" name="Scrollen: horizontal 5">
            <a:extLst>
              <a:ext uri="{FF2B5EF4-FFF2-40B4-BE49-F238E27FC236}">
                <a16:creationId xmlns:a16="http://schemas.microsoft.com/office/drawing/2014/main" id="{0913EC5E-7532-CD6A-EE88-E756AA29BF34}"/>
              </a:ext>
            </a:extLst>
          </p:cNvPr>
          <p:cNvSpPr/>
          <p:nvPr/>
        </p:nvSpPr>
        <p:spPr>
          <a:xfrm>
            <a:off x="1888564" y="1902952"/>
            <a:ext cx="1141507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Alle Informationen an einem Ort</a:t>
            </a:r>
          </a:p>
        </p:txBody>
      </p:sp>
      <p:sp>
        <p:nvSpPr>
          <p:cNvPr id="7" name="Scrollen: horizontal 6">
            <a:extLst>
              <a:ext uri="{FF2B5EF4-FFF2-40B4-BE49-F238E27FC236}">
                <a16:creationId xmlns:a16="http://schemas.microsoft.com/office/drawing/2014/main" id="{3722D35C-7369-32C5-DC56-0512E42ECBEB}"/>
              </a:ext>
            </a:extLst>
          </p:cNvPr>
          <p:cNvSpPr/>
          <p:nvPr/>
        </p:nvSpPr>
        <p:spPr>
          <a:xfrm>
            <a:off x="2139577" y="2450204"/>
            <a:ext cx="1010023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Aufmunterung durch </a:t>
            </a:r>
            <a:r>
              <a:rPr lang="de-DE" sz="800" dirty="0" err="1"/>
              <a:t>z.b.</a:t>
            </a:r>
            <a:r>
              <a:rPr lang="de-DE" sz="800" dirty="0"/>
              <a:t> Witze</a:t>
            </a:r>
          </a:p>
        </p:txBody>
      </p:sp>
      <p:sp>
        <p:nvSpPr>
          <p:cNvPr id="8" name="Scrollen: horizontal 7">
            <a:extLst>
              <a:ext uri="{FF2B5EF4-FFF2-40B4-BE49-F238E27FC236}">
                <a16:creationId xmlns:a16="http://schemas.microsoft.com/office/drawing/2014/main" id="{C6F8744B-40E3-B67F-1DE3-569C5802AD8D}"/>
              </a:ext>
            </a:extLst>
          </p:cNvPr>
          <p:cNvSpPr/>
          <p:nvPr/>
        </p:nvSpPr>
        <p:spPr>
          <a:xfrm>
            <a:off x="624541" y="2460618"/>
            <a:ext cx="1264023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Abwechslung von den „normalen“ Apps</a:t>
            </a:r>
          </a:p>
        </p:txBody>
      </p:sp>
      <p:sp>
        <p:nvSpPr>
          <p:cNvPr id="9" name="Scrollen: horizontal 8">
            <a:extLst>
              <a:ext uri="{FF2B5EF4-FFF2-40B4-BE49-F238E27FC236}">
                <a16:creationId xmlns:a16="http://schemas.microsoft.com/office/drawing/2014/main" id="{BB3CF6D9-6999-D0A0-FFD6-7436D9854779}"/>
              </a:ext>
            </a:extLst>
          </p:cNvPr>
          <p:cNvSpPr/>
          <p:nvPr/>
        </p:nvSpPr>
        <p:spPr>
          <a:xfrm>
            <a:off x="3505199" y="1902952"/>
            <a:ext cx="1568825" cy="44225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Braucht lange um Informationen zu sammeln</a:t>
            </a:r>
          </a:p>
        </p:txBody>
      </p:sp>
      <p:sp>
        <p:nvSpPr>
          <p:cNvPr id="11" name="Scrollen: horizontal 10">
            <a:extLst>
              <a:ext uri="{FF2B5EF4-FFF2-40B4-BE49-F238E27FC236}">
                <a16:creationId xmlns:a16="http://schemas.microsoft.com/office/drawing/2014/main" id="{2BF5788A-9625-9946-6B87-70059A03C28A}"/>
              </a:ext>
            </a:extLst>
          </p:cNvPr>
          <p:cNvSpPr/>
          <p:nvPr/>
        </p:nvSpPr>
        <p:spPr>
          <a:xfrm>
            <a:off x="4022163" y="2314752"/>
            <a:ext cx="1568825" cy="44225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Benutz mehrere Apps um Informationen zu sammeln</a:t>
            </a:r>
          </a:p>
        </p:txBody>
      </p:sp>
      <p:sp>
        <p:nvSpPr>
          <p:cNvPr id="12" name="Scrollen: horizontal 11">
            <a:extLst>
              <a:ext uri="{FF2B5EF4-FFF2-40B4-BE49-F238E27FC236}">
                <a16:creationId xmlns:a16="http://schemas.microsoft.com/office/drawing/2014/main" id="{FF2652D3-F17B-715E-B762-C7EE8285F13D}"/>
              </a:ext>
            </a:extLst>
          </p:cNvPr>
          <p:cNvSpPr/>
          <p:nvPr/>
        </p:nvSpPr>
        <p:spPr>
          <a:xfrm>
            <a:off x="3494738" y="2757010"/>
            <a:ext cx="1568825" cy="44225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MVG-App zeigt Verspätungen zu spät</a:t>
            </a:r>
          </a:p>
        </p:txBody>
      </p:sp>
      <p:sp>
        <p:nvSpPr>
          <p:cNvPr id="13" name="Scrollen: horizontal 12">
            <a:extLst>
              <a:ext uri="{FF2B5EF4-FFF2-40B4-BE49-F238E27FC236}">
                <a16:creationId xmlns:a16="http://schemas.microsoft.com/office/drawing/2014/main" id="{52BD8108-0993-2520-9E9A-C7CA24A4DB56}"/>
              </a:ext>
            </a:extLst>
          </p:cNvPr>
          <p:cNvSpPr/>
          <p:nvPr/>
        </p:nvSpPr>
        <p:spPr>
          <a:xfrm>
            <a:off x="4022163" y="3168810"/>
            <a:ext cx="1568825" cy="44225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Lange App </a:t>
            </a:r>
            <a:r>
              <a:rPr lang="de-DE" sz="800" dirty="0" err="1"/>
              <a:t>ladezeiten</a:t>
            </a:r>
            <a:endParaRPr lang="de-DE" sz="800" dirty="0"/>
          </a:p>
        </p:txBody>
      </p:sp>
      <p:sp>
        <p:nvSpPr>
          <p:cNvPr id="14" name="Scrollen: horizontal 13">
            <a:extLst>
              <a:ext uri="{FF2B5EF4-FFF2-40B4-BE49-F238E27FC236}">
                <a16:creationId xmlns:a16="http://schemas.microsoft.com/office/drawing/2014/main" id="{8AC1ECD6-2102-14B0-5EB6-A6BFB6FD330E}"/>
              </a:ext>
            </a:extLst>
          </p:cNvPr>
          <p:cNvSpPr/>
          <p:nvPr/>
        </p:nvSpPr>
        <p:spPr>
          <a:xfrm>
            <a:off x="5943599" y="1872494"/>
            <a:ext cx="1763058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Lebt in der nähe der Uni, braucht die MVG nicht zwingend</a:t>
            </a:r>
          </a:p>
        </p:txBody>
      </p:sp>
      <p:sp>
        <p:nvSpPr>
          <p:cNvPr id="15" name="Scrollen: horizontal 14">
            <a:extLst>
              <a:ext uri="{FF2B5EF4-FFF2-40B4-BE49-F238E27FC236}">
                <a16:creationId xmlns:a16="http://schemas.microsoft.com/office/drawing/2014/main" id="{147C20AA-BC8D-288B-C0EF-4C2A5B177CE1}"/>
              </a:ext>
            </a:extLst>
          </p:cNvPr>
          <p:cNvSpPr/>
          <p:nvPr/>
        </p:nvSpPr>
        <p:spPr>
          <a:xfrm>
            <a:off x="6572620" y="2314752"/>
            <a:ext cx="2063379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Fährt ausschließlich Auto und ist daher auf MVG Infos nicht angewiesen</a:t>
            </a:r>
          </a:p>
        </p:txBody>
      </p:sp>
      <p:sp>
        <p:nvSpPr>
          <p:cNvPr id="16" name="Scrollen: horizontal 15">
            <a:extLst>
              <a:ext uri="{FF2B5EF4-FFF2-40B4-BE49-F238E27FC236}">
                <a16:creationId xmlns:a16="http://schemas.microsoft.com/office/drawing/2014/main" id="{5F9AAAD1-7F00-33F6-EE5D-1DF52C40E69B}"/>
              </a:ext>
            </a:extLst>
          </p:cNvPr>
          <p:cNvSpPr/>
          <p:nvPr/>
        </p:nvSpPr>
        <p:spPr>
          <a:xfrm>
            <a:off x="5943599" y="2801088"/>
            <a:ext cx="1763058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Bevorzugt nur sachliche Antwort des Chatbots</a:t>
            </a:r>
          </a:p>
        </p:txBody>
      </p:sp>
      <p:sp>
        <p:nvSpPr>
          <p:cNvPr id="23" name="Scrollen: horizontal 22">
            <a:extLst>
              <a:ext uri="{FF2B5EF4-FFF2-40B4-BE49-F238E27FC236}">
                <a16:creationId xmlns:a16="http://schemas.microsoft.com/office/drawing/2014/main" id="{EE201793-8517-B9FD-9824-B7510EA62938}"/>
              </a:ext>
            </a:extLst>
          </p:cNvPr>
          <p:cNvSpPr/>
          <p:nvPr/>
        </p:nvSpPr>
        <p:spPr>
          <a:xfrm>
            <a:off x="6872941" y="3273804"/>
            <a:ext cx="1763058" cy="442258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Lässt sich vom Wetter überraschen</a:t>
            </a:r>
          </a:p>
        </p:txBody>
      </p:sp>
    </p:spTree>
    <p:extLst>
      <p:ext uri="{BB962C8B-B14F-4D97-AF65-F5344CB8AC3E}">
        <p14:creationId xmlns:p14="http://schemas.microsoft.com/office/powerpoint/2010/main" val="3323652736"/>
      </p:ext>
    </p:extLst>
  </p:cSld>
  <p:clrMapOvr>
    <a:masterClrMapping/>
  </p:clrMapOvr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Bildschirmpräsentation (16:9)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Roboto</vt:lpstr>
      <vt:lpstr>Microsoft New Tai Lue</vt:lpstr>
      <vt:lpstr>Arial</vt:lpstr>
      <vt:lpstr>Muli</vt:lpstr>
      <vt:lpstr>Lato</vt:lpstr>
      <vt:lpstr>IT Services by Slidesgo</vt:lpstr>
      <vt:lpstr>Banifli</vt:lpstr>
      <vt:lpstr>Content</vt:lpstr>
      <vt:lpstr>User Research</vt:lpstr>
      <vt:lpstr>Stakeholder Map</vt:lpstr>
      <vt:lpstr>Interviewleitfaden mit Fragesammlung</vt:lpstr>
      <vt:lpstr>Interviewleitfaden mit Fragesammlung</vt:lpstr>
      <vt:lpstr>Persona</vt:lpstr>
      <vt:lpstr>Ergebnisse</vt:lpstr>
      <vt:lpstr>Gains, Pains und Überraschungen</vt:lpstr>
      <vt:lpstr>Synthese und konkretes Problem</vt:lpstr>
      <vt:lpstr>Charakter </vt:lpstr>
      <vt:lpstr>Synthese und konkretes Problem</vt:lpstr>
      <vt:lpstr>PowerPoint-Präsentation</vt:lpstr>
      <vt:lpstr>Storyboard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Banifli</dc:title>
  <dc:creator>Niels Duske</dc:creator>
  <cp:lastModifiedBy>Niels Duske</cp:lastModifiedBy>
  <cp:revision>18</cp:revision>
  <dcterms:modified xsi:type="dcterms:W3CDTF">2022-11-24T19:54:15Z</dcterms:modified>
</cp:coreProperties>
</file>