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9" r:id="rId7"/>
    <p:sldId id="270" r:id="rId8"/>
    <p:sldId id="268" r:id="rId9"/>
    <p:sldId id="262" r:id="rId10"/>
    <p:sldId id="272" r:id="rId11"/>
    <p:sldId id="261" r:id="rId12"/>
    <p:sldId id="263" r:id="rId13"/>
    <p:sldId id="264" r:id="rId14"/>
    <p:sldId id="266" r:id="rId15"/>
    <p:sldId id="267"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 LA" initials="LL" lastIdx="1" clrIdx="0">
    <p:extLst>
      <p:ext uri="{19B8F6BF-5375-455C-9EA6-DF929625EA0E}">
        <p15:presenceInfo xmlns:p15="http://schemas.microsoft.com/office/powerpoint/2012/main" userId="38cf8df1653b84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F89A"/>
    <a:srgbClr val="A0EEC9"/>
    <a:srgbClr val="59E1A0"/>
    <a:srgbClr val="8DEBBE"/>
    <a:srgbClr val="9FF1FF"/>
    <a:srgbClr val="C9F7FF"/>
    <a:srgbClr val="C7F5DF"/>
    <a:srgbClr val="C2C9FE"/>
    <a:srgbClr val="083E3B"/>
    <a:srgbClr val="0535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838" autoAdjust="0"/>
    <p:restoredTop sz="94660"/>
  </p:normalViewPr>
  <p:slideViewPr>
    <p:cSldViewPr snapToGrid="0">
      <p:cViewPr varScale="1">
        <p:scale>
          <a:sx n="87" d="100"/>
          <a:sy n="87" d="100"/>
        </p:scale>
        <p:origin x="24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683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42973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fcdd90fe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gfcdd90fed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fcdd90fed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gfcdd90fede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12465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1434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7763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webp"/></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3E3B"/>
        </a:solidFill>
        <a:effectLst/>
      </p:bgPr>
    </p:bg>
    <p:spTree>
      <p:nvGrpSpPr>
        <p:cNvPr id="1" name="Shape 53"/>
        <p:cNvGrpSpPr/>
        <p:nvPr/>
      </p:nvGrpSpPr>
      <p:grpSpPr>
        <a:xfrm>
          <a:off x="0" y="0"/>
          <a:ext cx="0" cy="0"/>
          <a:chOff x="0" y="0"/>
          <a:chExt cx="0" cy="0"/>
        </a:xfrm>
      </p:grpSpPr>
      <p:sp>
        <p:nvSpPr>
          <p:cNvPr id="2" name="TextBox 1">
            <a:extLst>
              <a:ext uri="{FF2B5EF4-FFF2-40B4-BE49-F238E27FC236}">
                <a16:creationId xmlns:a16="http://schemas.microsoft.com/office/drawing/2014/main" id="{1D987F75-8015-4E00-982F-A990483DCA26}"/>
              </a:ext>
            </a:extLst>
          </p:cNvPr>
          <p:cNvSpPr txBox="1"/>
          <p:nvPr/>
        </p:nvSpPr>
        <p:spPr>
          <a:xfrm flipH="1">
            <a:off x="6825842" y="4495410"/>
            <a:ext cx="1283351" cy="307777"/>
          </a:xfrm>
          <a:prstGeom prst="rect">
            <a:avLst/>
          </a:prstGeom>
          <a:noFill/>
        </p:spPr>
        <p:txBody>
          <a:bodyPr wrap="square" rtlCol="0">
            <a:spAutoFit/>
          </a:bodyPr>
          <a:lstStyle/>
          <a:p>
            <a:r>
              <a:rPr lang="en-US" dirty="0">
                <a:solidFill>
                  <a:schemeClr val="bg2">
                    <a:lumMod val="50000"/>
                  </a:schemeClr>
                </a:solidFill>
                <a:latin typeface="Californian FB" panose="0207040306080B030204" pitchFamily="18" charset="0"/>
              </a:rPr>
              <a:t>ID 00010443</a:t>
            </a:r>
            <a:endParaRPr lang="ru-RU" dirty="0">
              <a:solidFill>
                <a:schemeClr val="bg2">
                  <a:lumMod val="50000"/>
                </a:schemeClr>
              </a:solidFill>
            </a:endParaRPr>
          </a:p>
        </p:txBody>
      </p:sp>
      <p:sp>
        <p:nvSpPr>
          <p:cNvPr id="7" name="TextBox 6">
            <a:extLst>
              <a:ext uri="{FF2B5EF4-FFF2-40B4-BE49-F238E27FC236}">
                <a16:creationId xmlns:a16="http://schemas.microsoft.com/office/drawing/2014/main" id="{C61337D5-A58A-4B52-96A3-E78239F2194A}"/>
              </a:ext>
            </a:extLst>
          </p:cNvPr>
          <p:cNvSpPr txBox="1"/>
          <p:nvPr/>
        </p:nvSpPr>
        <p:spPr>
          <a:xfrm flipH="1">
            <a:off x="6815465" y="4477252"/>
            <a:ext cx="1283351" cy="307777"/>
          </a:xfrm>
          <a:prstGeom prst="rect">
            <a:avLst/>
          </a:prstGeom>
          <a:noFill/>
        </p:spPr>
        <p:txBody>
          <a:bodyPr wrap="square" rtlCol="0">
            <a:spAutoFit/>
          </a:bodyPr>
          <a:lstStyle/>
          <a:p>
            <a:r>
              <a:rPr lang="en-US" dirty="0">
                <a:solidFill>
                  <a:srgbClr val="9FF1FF"/>
                </a:solidFill>
                <a:latin typeface="Californian FB" panose="0207040306080B030204" pitchFamily="18" charset="0"/>
              </a:rPr>
              <a:t>ID 00010443</a:t>
            </a:r>
            <a:endParaRPr lang="ru-RU" dirty="0">
              <a:solidFill>
                <a:srgbClr val="9FF1FF"/>
              </a:solidFill>
            </a:endParaRPr>
          </a:p>
        </p:txBody>
      </p:sp>
      <p:sp>
        <p:nvSpPr>
          <p:cNvPr id="54" name="Google Shape;54;p13"/>
          <p:cNvSpPr txBox="1">
            <a:spLocks noGrp="1"/>
          </p:cNvSpPr>
          <p:nvPr>
            <p:ph type="ctrTitle"/>
          </p:nvPr>
        </p:nvSpPr>
        <p:spPr>
          <a:xfrm>
            <a:off x="1936807" y="978195"/>
            <a:ext cx="5270385" cy="1593555"/>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06995"/>
              <a:buNone/>
            </a:pPr>
            <a:endParaRPr sz="5400" dirty="0"/>
          </a:p>
          <a:p>
            <a:pPr marL="0" lvl="0" indent="0" algn="ctr" rtl="0">
              <a:lnSpc>
                <a:spcPct val="100000"/>
              </a:lnSpc>
              <a:spcBef>
                <a:spcPts val="0"/>
              </a:spcBef>
              <a:spcAft>
                <a:spcPts val="0"/>
              </a:spcAft>
              <a:buSzPct val="106995"/>
              <a:buNone/>
            </a:pPr>
            <a:r>
              <a:rPr lang="en-US" sz="5400" b="1" dirty="0">
                <a:solidFill>
                  <a:srgbClr val="C9F7FF"/>
                </a:solidFill>
                <a:latin typeface="Californian FB" panose="0207040306080B030204" pitchFamily="18" charset="0"/>
              </a:rPr>
              <a:t>Money Blow</a:t>
            </a:r>
          </a:p>
          <a:p>
            <a:pPr marL="0" lvl="0" indent="0" algn="ctr" rtl="0">
              <a:lnSpc>
                <a:spcPct val="100000"/>
              </a:lnSpc>
              <a:spcBef>
                <a:spcPts val="0"/>
              </a:spcBef>
              <a:spcAft>
                <a:spcPts val="0"/>
              </a:spcAft>
              <a:buSzPct val="120370"/>
              <a:buNone/>
            </a:pPr>
            <a:endParaRPr sz="4800" dirty="0"/>
          </a:p>
        </p:txBody>
      </p:sp>
      <p:sp>
        <p:nvSpPr>
          <p:cNvPr id="55" name="Google Shape;55;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80000"/>
              </a:lnSpc>
              <a:spcBef>
                <a:spcPts val="0"/>
              </a:spcBef>
              <a:spcAft>
                <a:spcPts val="0"/>
              </a:spcAft>
              <a:buClr>
                <a:schemeClr val="dk1"/>
              </a:buClr>
              <a:buSzPts val="1100"/>
              <a:buFont typeface="Arial"/>
              <a:buNone/>
            </a:pPr>
            <a:r>
              <a:rPr lang="en" sz="4000" b="1" dirty="0">
                <a:solidFill>
                  <a:srgbClr val="A0EEC9"/>
                </a:solidFill>
                <a:latin typeface="Californian FB" panose="0207040306080B030204" pitchFamily="18" charset="0"/>
              </a:rPr>
              <a:t>(</a:t>
            </a:r>
            <a:r>
              <a:rPr lang="en" sz="4000" b="1" dirty="0">
                <a:solidFill>
                  <a:srgbClr val="A0EEC9"/>
                </a:solidFill>
                <a:latin typeface="Chiller" panose="04020404031007020602" pitchFamily="82" charset="0"/>
              </a:rPr>
              <a:t>Get your deserved money</a:t>
            </a:r>
            <a:r>
              <a:rPr lang="en" sz="4000" b="1" dirty="0">
                <a:solidFill>
                  <a:srgbClr val="A0EEC9"/>
                </a:solidFill>
                <a:latin typeface="Californian FB" panose="0207040306080B030204" pitchFamily="18" charset="0"/>
              </a:rPr>
              <a:t>)</a:t>
            </a:r>
          </a:p>
          <a:p>
            <a:pPr marL="0" lvl="0" indent="0" algn="ctr" rtl="0">
              <a:lnSpc>
                <a:spcPct val="80000"/>
              </a:lnSpc>
              <a:spcBef>
                <a:spcPts val="0"/>
              </a:spcBef>
              <a:spcAft>
                <a:spcPts val="0"/>
              </a:spcAft>
              <a:buClr>
                <a:schemeClr val="dk1"/>
              </a:buClr>
              <a:buSzPts val="1100"/>
              <a:buFont typeface="Arial"/>
              <a:buNone/>
            </a:pPr>
            <a:endParaRPr sz="1500" i="1" dirty="0">
              <a:solidFill>
                <a:srgbClr val="A0EEC9"/>
              </a:solidFill>
              <a:latin typeface="Californian FB" panose="0207040306080B030204" pitchFamily="18" charset="0"/>
            </a:endParaRPr>
          </a:p>
        </p:txBody>
      </p:sp>
      <p:sp>
        <p:nvSpPr>
          <p:cNvPr id="5" name="Прямоугольник 4">
            <a:extLst>
              <a:ext uri="{FF2B5EF4-FFF2-40B4-BE49-F238E27FC236}">
                <a16:creationId xmlns:a16="http://schemas.microsoft.com/office/drawing/2014/main" id="{6A479783-924D-417D-9AED-1EFE01EDE205}"/>
              </a:ext>
            </a:extLst>
          </p:cNvPr>
          <p:cNvSpPr/>
          <p:nvPr/>
        </p:nvSpPr>
        <p:spPr>
          <a:xfrm>
            <a:off x="474563" y="-92597"/>
            <a:ext cx="131493" cy="5324354"/>
          </a:xfrm>
          <a:prstGeom prst="rect">
            <a:avLst/>
          </a:prstGeom>
          <a:solidFill>
            <a:schemeClr val="bg2">
              <a:lumMod val="50000"/>
            </a:schemeClr>
          </a:solidFill>
          <a:ln w="38100">
            <a:solidFill>
              <a:srgbClr val="8DEB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a:extLst>
              <a:ext uri="{FF2B5EF4-FFF2-40B4-BE49-F238E27FC236}">
                <a16:creationId xmlns:a16="http://schemas.microsoft.com/office/drawing/2014/main" id="{7F2D27B4-1280-4AE4-8B45-0187671A45DF}"/>
              </a:ext>
            </a:extLst>
          </p:cNvPr>
          <p:cNvSpPr/>
          <p:nvPr/>
        </p:nvSpPr>
        <p:spPr>
          <a:xfrm>
            <a:off x="8537943" y="-92598"/>
            <a:ext cx="131493" cy="5324353"/>
          </a:xfrm>
          <a:prstGeom prst="rect">
            <a:avLst/>
          </a:prstGeom>
          <a:solidFill>
            <a:schemeClr val="bg2">
              <a:lumMod val="50000"/>
            </a:schemeClr>
          </a:solidFill>
          <a:ln w="38100">
            <a:solidFill>
              <a:srgbClr val="8DEB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165100"/>
            <a:ext cx="8520600" cy="69587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ct val="111111"/>
              <a:buNone/>
            </a:pPr>
            <a:r>
              <a:rPr lang="en" b="1" dirty="0">
                <a:solidFill>
                  <a:srgbClr val="9FF1FF"/>
                </a:solidFill>
                <a:latin typeface="Californian FB" panose="0207040306080B030204" pitchFamily="18" charset="0"/>
              </a:rPr>
              <a:t>Look of the Money Blow</a:t>
            </a:r>
            <a:endParaRPr b="1" dirty="0">
              <a:solidFill>
                <a:srgbClr val="9FF1FF"/>
              </a:solidFill>
              <a:latin typeface="Californian FB" panose="0207040306080B030204" pitchFamily="18" charset="0"/>
            </a:endParaRPr>
          </a:p>
        </p:txBody>
      </p:sp>
      <p:sp>
        <p:nvSpPr>
          <p:cNvPr id="100" name="Google Shape;100;p19"/>
          <p:cNvSpPr txBox="1">
            <a:spLocks noGrp="1"/>
          </p:cNvSpPr>
          <p:nvPr>
            <p:ph type="body" idx="1"/>
          </p:nvPr>
        </p:nvSpPr>
        <p:spPr>
          <a:xfrm>
            <a:off x="311700" y="927100"/>
            <a:ext cx="8520600" cy="3641775"/>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i="1" dirty="0"/>
          </a:p>
        </p:txBody>
      </p:sp>
      <p:pic>
        <p:nvPicPr>
          <p:cNvPr id="4" name="Picture 3">
            <a:extLst>
              <a:ext uri="{FF2B5EF4-FFF2-40B4-BE49-F238E27FC236}">
                <a16:creationId xmlns:a16="http://schemas.microsoft.com/office/drawing/2014/main" id="{0B1F5ECB-D41E-4DBE-B8C6-40897E3CF4AB}"/>
              </a:ext>
            </a:extLst>
          </p:cNvPr>
          <p:cNvPicPr>
            <a:picLocks noChangeAspect="1"/>
          </p:cNvPicPr>
          <p:nvPr/>
        </p:nvPicPr>
        <p:blipFill>
          <a:blip r:embed="rId3"/>
          <a:stretch>
            <a:fillRect/>
          </a:stretch>
        </p:blipFill>
        <p:spPr>
          <a:xfrm rot="16200000">
            <a:off x="2537743" y="-872238"/>
            <a:ext cx="4068514" cy="7240449"/>
          </a:xfrm>
          <a:prstGeom prst="rect">
            <a:avLst/>
          </a:prstGeom>
        </p:spPr>
      </p:pic>
    </p:spTree>
    <p:extLst>
      <p:ext uri="{BB962C8B-B14F-4D97-AF65-F5344CB8AC3E}">
        <p14:creationId xmlns:p14="http://schemas.microsoft.com/office/powerpoint/2010/main" val="52710756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2908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dirty="0">
                <a:solidFill>
                  <a:srgbClr val="8DEBBE"/>
                </a:solidFill>
                <a:latin typeface="Californian FB" panose="0207040306080B030204" pitchFamily="18" charset="0"/>
              </a:rPr>
              <a:t>Mechanics of the Game</a:t>
            </a:r>
            <a:endParaRPr b="1" dirty="0">
              <a:solidFill>
                <a:srgbClr val="8DEBBE"/>
              </a:solidFill>
              <a:latin typeface="Californian FB" panose="0207040306080B030204" pitchFamily="18" charset="0"/>
            </a:endParaRPr>
          </a:p>
        </p:txBody>
      </p:sp>
      <p:sp>
        <p:nvSpPr>
          <p:cNvPr id="93" name="Google Shape;93;p18"/>
          <p:cNvSpPr txBox="1">
            <a:spLocks noGrp="1"/>
          </p:cNvSpPr>
          <p:nvPr>
            <p:ph type="body" idx="1"/>
          </p:nvPr>
        </p:nvSpPr>
        <p:spPr>
          <a:xfrm>
            <a:off x="311700" y="863550"/>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2400" b="1" dirty="0">
                <a:solidFill>
                  <a:srgbClr val="C9F7FF"/>
                </a:solidFill>
                <a:latin typeface="Chiller" panose="04020404031007020602" pitchFamily="82" charset="0"/>
              </a:rPr>
              <a:t>Player controls  </a:t>
            </a:r>
            <a:r>
              <a:rPr lang="en" sz="2400" dirty="0">
                <a:solidFill>
                  <a:srgbClr val="C9F7FF"/>
                </a:solidFill>
                <a:latin typeface="Chiller" panose="04020404031007020602" pitchFamily="82" charset="0"/>
              </a:rPr>
              <a:t>–  </a:t>
            </a:r>
            <a:r>
              <a:rPr lang="en-US" sz="2400" dirty="0">
                <a:solidFill>
                  <a:srgbClr val="C9F7FF"/>
                </a:solidFill>
                <a:latin typeface="Chiller" panose="04020404031007020602" pitchFamily="82" charset="0"/>
              </a:rPr>
              <a:t>Slapping, collecting points </a:t>
            </a:r>
          </a:p>
          <a:p>
            <a:pPr marL="0" lvl="0" indent="0" algn="l" rtl="0">
              <a:lnSpc>
                <a:spcPct val="115000"/>
              </a:lnSpc>
              <a:spcBef>
                <a:spcPts val="0"/>
              </a:spcBef>
              <a:spcAft>
                <a:spcPts val="0"/>
              </a:spcAft>
              <a:buSzPts val="1800"/>
              <a:buNone/>
            </a:pPr>
            <a:r>
              <a:rPr lang="en" sz="2400" b="1" dirty="0">
                <a:solidFill>
                  <a:srgbClr val="C9F7FF"/>
                </a:solidFill>
                <a:latin typeface="Chiller" panose="04020404031007020602" pitchFamily="82" charset="0"/>
              </a:rPr>
              <a:t>Game has  </a:t>
            </a:r>
            <a:r>
              <a:rPr lang="en" sz="2400" dirty="0">
                <a:solidFill>
                  <a:srgbClr val="C9F7FF"/>
                </a:solidFill>
                <a:latin typeface="Chiller" panose="04020404031007020602" pitchFamily="82" charset="0"/>
              </a:rPr>
              <a:t>–  Company Owner (player),  </a:t>
            </a:r>
            <a:r>
              <a:rPr lang="en-US" sz="2400" dirty="0">
                <a:solidFill>
                  <a:srgbClr val="C9F7FF"/>
                </a:solidFill>
                <a:latin typeface="Chiller" panose="04020404031007020602" pitchFamily="82" charset="0"/>
              </a:rPr>
              <a:t>Members (Employee), Obstacles (Investors)</a:t>
            </a:r>
          </a:p>
          <a:p>
            <a:pPr marL="0" lvl="0" indent="0" algn="l" rtl="0">
              <a:lnSpc>
                <a:spcPct val="115000"/>
              </a:lnSpc>
              <a:spcBef>
                <a:spcPts val="0"/>
              </a:spcBef>
              <a:spcAft>
                <a:spcPts val="0"/>
              </a:spcAft>
              <a:buSzPts val="1800"/>
              <a:buNone/>
            </a:pPr>
            <a:r>
              <a:rPr lang="en" sz="2400" b="1" dirty="0">
                <a:solidFill>
                  <a:srgbClr val="C9F7FF"/>
                </a:solidFill>
                <a:latin typeface="Chiller" panose="04020404031007020602" pitchFamily="82" charset="0"/>
              </a:rPr>
              <a:t>Game is challenging because  </a:t>
            </a:r>
            <a:r>
              <a:rPr lang="en" sz="2400" dirty="0">
                <a:solidFill>
                  <a:srgbClr val="C9F7FF"/>
                </a:solidFill>
                <a:latin typeface="Chiller" panose="04020404031007020602" pitchFamily="82" charset="0"/>
              </a:rPr>
              <a:t>player uses </a:t>
            </a:r>
            <a:r>
              <a:rPr lang="en-US" sz="2400" dirty="0">
                <a:solidFill>
                  <a:srgbClr val="C9F7FF"/>
                </a:solidFill>
                <a:latin typeface="Chiller" panose="04020404031007020602" pitchFamily="82" charset="0"/>
              </a:rPr>
              <a:t>dexterity and</a:t>
            </a:r>
            <a:r>
              <a:rPr lang="en" sz="2400" dirty="0">
                <a:solidFill>
                  <a:srgbClr val="C9F7FF"/>
                </a:solidFill>
                <a:latin typeface="Chiller" panose="04020404031007020602" pitchFamily="82" charset="0"/>
              </a:rPr>
              <a:t> reflection feelings. </a:t>
            </a:r>
            <a:r>
              <a:rPr lang="en-US" sz="2400" dirty="0">
                <a:solidFill>
                  <a:srgbClr val="C9F7FF"/>
                </a:solidFill>
                <a:latin typeface="Chiller" panose="04020404031007020602" pitchFamily="82" charset="0"/>
              </a:rPr>
              <a:t>I</a:t>
            </a:r>
            <a:r>
              <a:rPr lang="en" sz="2400" dirty="0">
                <a:solidFill>
                  <a:srgbClr val="C9F7FF"/>
                </a:solidFill>
                <a:latin typeface="Chiller" panose="04020404031007020602" pitchFamily="82" charset="0"/>
              </a:rPr>
              <a:t>t is hard to control yourself when you need to be hurry to slap.</a:t>
            </a:r>
            <a:r>
              <a:rPr lang="ru-RU" sz="2400" dirty="0">
                <a:solidFill>
                  <a:srgbClr val="C9F7FF"/>
                </a:solidFill>
                <a:latin typeface="Chiller" panose="04020404031007020602" pitchFamily="82" charset="0"/>
              </a:rPr>
              <a:t> </a:t>
            </a:r>
            <a:r>
              <a:rPr lang="en-US" sz="2400" dirty="0">
                <a:solidFill>
                  <a:srgbClr val="C9F7FF"/>
                </a:solidFill>
                <a:latin typeface="Chiller" panose="04020404031007020602" pitchFamily="82" charset="0"/>
              </a:rPr>
              <a:t>The player needs to hurry to collect points</a:t>
            </a:r>
            <a:endParaRPr sz="2400" dirty="0">
              <a:solidFill>
                <a:srgbClr val="C9F7FF"/>
              </a:solidFill>
              <a:latin typeface="Chiller" panose="04020404031007020602" pitchFamily="82" charset="0"/>
            </a:endParaRPr>
          </a:p>
          <a:p>
            <a:pPr marL="0" lvl="0" indent="0" algn="l" rtl="0">
              <a:lnSpc>
                <a:spcPct val="115000"/>
              </a:lnSpc>
              <a:spcBef>
                <a:spcPts val="1200"/>
              </a:spcBef>
              <a:spcAft>
                <a:spcPts val="0"/>
              </a:spcAft>
              <a:buClr>
                <a:schemeClr val="dk1"/>
              </a:buClr>
              <a:buSzPts val="1100"/>
              <a:buFont typeface="Arial"/>
              <a:buNone/>
            </a:pPr>
            <a:endParaRPr dirty="0"/>
          </a:p>
          <a:p>
            <a:pPr marL="0" lvl="0" indent="0" algn="l" rtl="0">
              <a:lnSpc>
                <a:spcPct val="115000"/>
              </a:lnSpc>
              <a:spcBef>
                <a:spcPts val="1200"/>
              </a:spcBef>
              <a:spcAft>
                <a:spcPts val="1200"/>
              </a:spcAft>
              <a:buSzPts val="1800"/>
              <a:buNone/>
            </a:pPr>
            <a:endParaRPr dirty="0"/>
          </a:p>
        </p:txBody>
      </p:sp>
      <p:sp>
        <p:nvSpPr>
          <p:cNvPr id="94" name="Google Shape;94;p18"/>
          <p:cNvSpPr txBox="1">
            <a:spLocks noGrp="1"/>
          </p:cNvSpPr>
          <p:nvPr>
            <p:ph type="title"/>
          </p:nvPr>
        </p:nvSpPr>
        <p:spPr>
          <a:xfrm>
            <a:off x="311700" y="3001636"/>
            <a:ext cx="841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dirty="0">
                <a:solidFill>
                  <a:srgbClr val="8DEBBE"/>
                </a:solidFill>
                <a:latin typeface="Californian FB" panose="0207040306080B030204" pitchFamily="18" charset="0"/>
              </a:rPr>
              <a:t>Input</a:t>
            </a:r>
            <a:endParaRPr b="1" dirty="0">
              <a:solidFill>
                <a:srgbClr val="8DEBBE"/>
              </a:solidFill>
              <a:latin typeface="Californian FB" panose="0207040306080B030204" pitchFamily="18" charset="0"/>
            </a:endParaRPr>
          </a:p>
          <a:p>
            <a:pPr marL="0" lvl="0" indent="0" algn="l" rtl="0">
              <a:lnSpc>
                <a:spcPct val="100000"/>
              </a:lnSpc>
              <a:spcBef>
                <a:spcPts val="0"/>
              </a:spcBef>
              <a:spcAft>
                <a:spcPts val="0"/>
              </a:spcAft>
              <a:buSzPct val="111111"/>
              <a:buNone/>
            </a:pPr>
            <a:endParaRPr sz="1600" dirty="0"/>
          </a:p>
          <a:p>
            <a:pPr marL="0" lvl="0" indent="0" algn="l" rtl="0">
              <a:lnSpc>
                <a:spcPct val="100000"/>
              </a:lnSpc>
              <a:spcBef>
                <a:spcPts val="0"/>
              </a:spcBef>
              <a:spcAft>
                <a:spcPts val="0"/>
              </a:spcAft>
              <a:buSzPct val="172839"/>
              <a:buNone/>
            </a:pPr>
            <a:r>
              <a:rPr lang="en" sz="2700" b="1" dirty="0">
                <a:solidFill>
                  <a:srgbClr val="C9F7FF"/>
                </a:solidFill>
                <a:latin typeface="Chiller" panose="04020404031007020602" pitchFamily="82" charset="0"/>
              </a:rPr>
              <a:t>Tap</a:t>
            </a:r>
            <a:r>
              <a:rPr lang="en" sz="2700" dirty="0">
                <a:solidFill>
                  <a:srgbClr val="C9F7FF"/>
                </a:solidFill>
                <a:latin typeface="Chiller" panose="04020404031007020602" pitchFamily="82" charset="0"/>
              </a:rPr>
              <a:t>  –  to start the game</a:t>
            </a:r>
            <a:br>
              <a:rPr lang="ru-RU" sz="2700" dirty="0">
                <a:solidFill>
                  <a:srgbClr val="C9F7FF"/>
                </a:solidFill>
                <a:latin typeface="Chiller" panose="04020404031007020602" pitchFamily="82" charset="0"/>
              </a:rPr>
            </a:br>
            <a:r>
              <a:rPr lang="en-US" sz="2700" b="1" dirty="0">
                <a:solidFill>
                  <a:srgbClr val="C9F7FF"/>
                </a:solidFill>
                <a:latin typeface="Chiller" panose="04020404031007020602" pitchFamily="82" charset="0"/>
              </a:rPr>
              <a:t>Scroll</a:t>
            </a:r>
            <a:r>
              <a:rPr lang="en-US" sz="2700" dirty="0">
                <a:solidFill>
                  <a:srgbClr val="C9F7FF"/>
                </a:solidFill>
                <a:latin typeface="Chiller" panose="04020404031007020602" pitchFamily="82" charset="0"/>
              </a:rPr>
              <a:t>  - to move</a:t>
            </a:r>
            <a:br>
              <a:rPr lang="en" sz="2700" dirty="0">
                <a:solidFill>
                  <a:srgbClr val="C9F7FF"/>
                </a:solidFill>
                <a:latin typeface="Chiller" panose="04020404031007020602" pitchFamily="82" charset="0"/>
              </a:rPr>
            </a:br>
            <a:r>
              <a:rPr lang="en" sz="2700" b="1" dirty="0">
                <a:solidFill>
                  <a:srgbClr val="C9F7FF"/>
                </a:solidFill>
                <a:latin typeface="Chiller" panose="04020404031007020602" pitchFamily="82" charset="0"/>
              </a:rPr>
              <a:t>Swipe</a:t>
            </a:r>
            <a:r>
              <a:rPr lang="en" sz="2700" dirty="0">
                <a:solidFill>
                  <a:srgbClr val="C9F7FF"/>
                </a:solidFill>
                <a:latin typeface="Chiller" panose="04020404031007020602" pitchFamily="82" charset="0"/>
              </a:rPr>
              <a:t>  –  to play the game (slap)</a:t>
            </a:r>
            <a:endParaRPr sz="2700" dirty="0">
              <a:solidFill>
                <a:srgbClr val="C9F7FF"/>
              </a:solidFill>
              <a:latin typeface="Chiller" panose="04020404031007020602" pitchFamily="82" charset="0"/>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1317900" y="406925"/>
            <a:ext cx="6508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ct val="111111"/>
              <a:buNone/>
            </a:pPr>
            <a:r>
              <a:rPr lang="en" sz="3200" b="1" dirty="0">
                <a:solidFill>
                  <a:srgbClr val="9FF1FF"/>
                </a:solidFill>
                <a:latin typeface="Californian FB" panose="0207040306080B030204" pitchFamily="18" charset="0"/>
              </a:rPr>
              <a:t>What is so unique about my Game?</a:t>
            </a:r>
            <a:endParaRPr sz="3200" b="1" dirty="0">
              <a:solidFill>
                <a:srgbClr val="9FF1FF"/>
              </a:solidFill>
              <a:latin typeface="Californian FB" panose="0207040306080B030204" pitchFamily="18" charset="0"/>
            </a:endParaRPr>
          </a:p>
        </p:txBody>
      </p:sp>
      <p:sp>
        <p:nvSpPr>
          <p:cNvPr id="109" name="Google Shape;109;p20"/>
          <p:cNvSpPr txBox="1">
            <a:spLocks noGrp="1"/>
          </p:cNvSpPr>
          <p:nvPr>
            <p:ph type="body" idx="1"/>
          </p:nvPr>
        </p:nvSpPr>
        <p:spPr>
          <a:xfrm>
            <a:off x="311700" y="1320175"/>
            <a:ext cx="8520600" cy="3416400"/>
          </a:xfrm>
          <a:prstGeom prst="rect">
            <a:avLst/>
          </a:prstGeom>
          <a:noFill/>
          <a:ln>
            <a:noFill/>
          </a:ln>
        </p:spPr>
        <p:txBody>
          <a:bodyPr spcFirstLastPara="1" wrap="square" lIns="91425" tIns="91425" rIns="91425" bIns="91425" anchor="t" anchorCtr="0">
            <a:normAutofit/>
          </a:bodyPr>
          <a:lstStyle/>
          <a:p>
            <a:pPr lvl="0">
              <a:buAutoNum type="arabicPeriod"/>
            </a:pPr>
            <a:r>
              <a:rPr lang="en-US" sz="3200" dirty="0">
                <a:solidFill>
                  <a:srgbClr val="9FF1FF"/>
                </a:solidFill>
                <a:latin typeface="Chiller" panose="04020404031007020602" pitchFamily="82" charset="0"/>
              </a:rPr>
              <a:t>It’s a rare moment when players can play easy games about business with investors</a:t>
            </a:r>
          </a:p>
          <a:p>
            <a:pPr lvl="0">
              <a:buAutoNum type="arabicPeriod"/>
            </a:pPr>
            <a:r>
              <a:rPr lang="en-US" sz="3200" dirty="0">
                <a:solidFill>
                  <a:srgbClr val="9FF1FF"/>
                </a:solidFill>
                <a:latin typeface="Chiller" panose="04020404031007020602" pitchFamily="82" charset="0"/>
              </a:rPr>
              <a:t>Face punch weapon is not used in running games</a:t>
            </a:r>
            <a:endParaRPr sz="3200" dirty="0">
              <a:solidFill>
                <a:srgbClr val="9FF1FF"/>
              </a:solidFill>
              <a:latin typeface="Chiller" panose="04020404031007020602" pitchFamily="82" charset="0"/>
            </a:endParaRPr>
          </a:p>
          <a:p>
            <a:pPr marL="457200" lvl="0" indent="-342900" algn="l" rtl="0">
              <a:lnSpc>
                <a:spcPct val="115000"/>
              </a:lnSpc>
              <a:spcBef>
                <a:spcPts val="0"/>
              </a:spcBef>
              <a:spcAft>
                <a:spcPts val="0"/>
              </a:spcAft>
              <a:buSzPts val="1800"/>
              <a:buAutoNum type="arabicPeriod"/>
            </a:pPr>
            <a:r>
              <a:rPr lang="en" sz="3200" dirty="0">
                <a:solidFill>
                  <a:srgbClr val="9FF1FF"/>
                </a:solidFill>
                <a:latin typeface="Chiller" panose="04020404031007020602" pitchFamily="82" charset="0"/>
              </a:rPr>
              <a:t>The goal of building new company is super satisfying</a:t>
            </a:r>
            <a:endParaRPr sz="3200" dirty="0">
              <a:solidFill>
                <a:srgbClr val="9FF1FF"/>
              </a:solidFill>
              <a:latin typeface="Chiller" panose="04020404031007020602" pitchFamily="82" charset="0"/>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ct val="111111"/>
              <a:buNone/>
            </a:pPr>
            <a:r>
              <a:rPr lang="en" sz="3200" b="1" dirty="0">
                <a:solidFill>
                  <a:srgbClr val="9FF1FF"/>
                </a:solidFill>
                <a:latin typeface="Californian FB" panose="0207040306080B030204" pitchFamily="18" charset="0"/>
              </a:rPr>
              <a:t>CPI. Retention.</a:t>
            </a:r>
            <a:endParaRPr sz="3200" b="1" dirty="0">
              <a:solidFill>
                <a:srgbClr val="9FF1FF"/>
              </a:solidFill>
              <a:latin typeface="Californian FB" panose="0207040306080B030204" pitchFamily="18" charset="0"/>
            </a:endParaRPr>
          </a:p>
        </p:txBody>
      </p:sp>
      <p:sp>
        <p:nvSpPr>
          <p:cNvPr id="115" name="Google Shape;115;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AutoNum type="arabicPeriod"/>
            </a:pPr>
            <a:r>
              <a:rPr lang="en-US" sz="2800" dirty="0">
                <a:solidFill>
                  <a:srgbClr val="9FF1FF"/>
                </a:solidFill>
                <a:latin typeface="Chiller" panose="04020404031007020602" pitchFamily="82" charset="0"/>
              </a:rPr>
              <a:t>This game develops well the reflex abilities of thinking and fingers</a:t>
            </a:r>
          </a:p>
          <a:p>
            <a:pPr marL="457200" lvl="0" indent="-342900" algn="l" rtl="0">
              <a:lnSpc>
                <a:spcPct val="115000"/>
              </a:lnSpc>
              <a:spcBef>
                <a:spcPts val="0"/>
              </a:spcBef>
              <a:spcAft>
                <a:spcPts val="0"/>
              </a:spcAft>
              <a:buSzPts val="1800"/>
              <a:buAutoNum type="arabicPeriod"/>
            </a:pPr>
            <a:r>
              <a:rPr lang="en-US" sz="2800" dirty="0">
                <a:solidFill>
                  <a:srgbClr val="9FF1FF"/>
                </a:solidFill>
                <a:latin typeface="Chiller" panose="04020404031007020602" pitchFamily="82" charset="0"/>
              </a:rPr>
              <a:t>After completing each round, an unfinished look of the company will appear. The player will have the urge to play over and over again to see the finished version of the company</a:t>
            </a:r>
            <a:endParaRPr sz="2800" dirty="0">
              <a:solidFill>
                <a:srgbClr val="9FF1FF"/>
              </a:solidFill>
              <a:latin typeface="Chiller" panose="04020404031007020602" pitchFamily="82" charset="0"/>
            </a:endParaRPr>
          </a:p>
          <a:p>
            <a:pPr marL="457200" lvl="0" indent="-342900" algn="l" rtl="0">
              <a:lnSpc>
                <a:spcPct val="115000"/>
              </a:lnSpc>
              <a:spcBef>
                <a:spcPts val="0"/>
              </a:spcBef>
              <a:spcAft>
                <a:spcPts val="0"/>
              </a:spcAft>
              <a:buSzPts val="1800"/>
              <a:buAutoNum type="arabicPeriod"/>
            </a:pPr>
            <a:r>
              <a:rPr lang="en-US" sz="2800" dirty="0">
                <a:solidFill>
                  <a:srgbClr val="9FF1FF"/>
                </a:solidFill>
                <a:latin typeface="Chiller" panose="04020404031007020602" pitchFamily="82" charset="0"/>
              </a:rPr>
              <a:t>For people who find doing business difficult and boring, this game can prove otherwise. It is a rather fun and risky activity that can lead to productive consequences</a:t>
            </a:r>
            <a:endParaRPr sz="2800" dirty="0">
              <a:solidFill>
                <a:srgbClr val="9FF1FF"/>
              </a:solidFill>
              <a:latin typeface="Chiller" panose="04020404031007020602" pitchFamily="82" charset="0"/>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191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ct val="111111"/>
              <a:buNone/>
            </a:pPr>
            <a:r>
              <a:rPr lang="en" sz="3600" b="1" dirty="0">
                <a:solidFill>
                  <a:srgbClr val="9FF1FF"/>
                </a:solidFill>
                <a:latin typeface="Californian FB" panose="0207040306080B030204" pitchFamily="18" charset="0"/>
              </a:rPr>
              <a:t>Monetization</a:t>
            </a:r>
            <a:endParaRPr sz="3600" b="1" dirty="0">
              <a:solidFill>
                <a:srgbClr val="9FF1FF"/>
              </a:solidFill>
              <a:latin typeface="Californian FB" panose="0207040306080B030204" pitchFamily="18" charset="0"/>
            </a:endParaRPr>
          </a:p>
        </p:txBody>
      </p:sp>
      <p:sp>
        <p:nvSpPr>
          <p:cNvPr id="127" name="Google Shape;127;p23"/>
          <p:cNvSpPr txBox="1">
            <a:spLocks noGrp="1"/>
          </p:cNvSpPr>
          <p:nvPr>
            <p:ph type="body" idx="1"/>
          </p:nvPr>
        </p:nvSpPr>
        <p:spPr>
          <a:xfrm>
            <a:off x="311700" y="10254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2400" b="1" dirty="0">
                <a:solidFill>
                  <a:srgbClr val="9FF1FF"/>
                </a:solidFill>
                <a:latin typeface="Californian FB" panose="0207040306080B030204" pitchFamily="18" charset="0"/>
              </a:rPr>
              <a:t>Rewarded Ads:</a:t>
            </a:r>
          </a:p>
          <a:p>
            <a:pPr marL="0" lvl="0" indent="0" algn="l" rtl="0">
              <a:lnSpc>
                <a:spcPct val="115000"/>
              </a:lnSpc>
              <a:spcBef>
                <a:spcPts val="0"/>
              </a:spcBef>
              <a:spcAft>
                <a:spcPts val="0"/>
              </a:spcAft>
              <a:buSzPts val="1800"/>
              <a:buNone/>
            </a:pPr>
            <a:endParaRPr lang="en-US" sz="800" dirty="0"/>
          </a:p>
          <a:p>
            <a:pPr marL="0" lvl="0" indent="0" algn="l" rtl="0">
              <a:lnSpc>
                <a:spcPct val="115000"/>
              </a:lnSpc>
              <a:spcBef>
                <a:spcPts val="0"/>
              </a:spcBef>
              <a:spcAft>
                <a:spcPts val="0"/>
              </a:spcAft>
              <a:buSzPts val="1800"/>
              <a:buNone/>
            </a:pPr>
            <a:r>
              <a:rPr lang="en-US" sz="2400" dirty="0">
                <a:solidFill>
                  <a:srgbClr val="9FF1FF"/>
                </a:solidFill>
                <a:latin typeface="Chiller" panose="04020404031007020602" pitchFamily="82" charset="0"/>
              </a:rPr>
              <a:t>Partner for one playing. He will help the player to avoid conflicts (caught sleeping employees) with Investors. -  $2,00</a:t>
            </a:r>
          </a:p>
          <a:p>
            <a:pPr marL="0" lvl="0" indent="0" algn="l" rtl="0">
              <a:lnSpc>
                <a:spcPct val="115000"/>
              </a:lnSpc>
              <a:spcBef>
                <a:spcPts val="0"/>
              </a:spcBef>
              <a:spcAft>
                <a:spcPts val="0"/>
              </a:spcAft>
              <a:buSzPts val="1800"/>
              <a:buNone/>
            </a:pPr>
            <a:endParaRPr lang="en-US" sz="800" dirty="0"/>
          </a:p>
          <a:p>
            <a:pPr marL="0" lvl="0" indent="0" algn="l" rtl="0">
              <a:lnSpc>
                <a:spcPct val="115000"/>
              </a:lnSpc>
              <a:spcBef>
                <a:spcPts val="0"/>
              </a:spcBef>
              <a:spcAft>
                <a:spcPts val="0"/>
              </a:spcAft>
              <a:buSzPts val="1800"/>
              <a:buNone/>
            </a:pPr>
            <a:r>
              <a:rPr lang="en-US" sz="2400" dirty="0">
                <a:solidFill>
                  <a:srgbClr val="9FF1FF"/>
                </a:solidFill>
                <a:latin typeface="Chiller" panose="04020404031007020602" pitchFamily="82" charset="0"/>
              </a:rPr>
              <a:t>Assistant for one playing. He will help the player to collect points. - $1,00</a:t>
            </a:r>
          </a:p>
          <a:p>
            <a:pPr marL="0" lvl="0" indent="0" algn="l" rtl="0">
              <a:lnSpc>
                <a:spcPct val="115000"/>
              </a:lnSpc>
              <a:spcBef>
                <a:spcPts val="0"/>
              </a:spcBef>
              <a:spcAft>
                <a:spcPts val="0"/>
              </a:spcAft>
              <a:buSzPts val="1800"/>
              <a:buNone/>
            </a:pPr>
            <a:endParaRPr lang="en-US" sz="2400" dirty="0">
              <a:solidFill>
                <a:srgbClr val="9FF1FF"/>
              </a:solidFill>
              <a:latin typeface="Chiller" panose="04020404031007020602" pitchFamily="82" charset="0"/>
            </a:endParaRPr>
          </a:p>
          <a:p>
            <a:pPr marL="0" lvl="0" indent="0" algn="l" rtl="0">
              <a:lnSpc>
                <a:spcPct val="115000"/>
              </a:lnSpc>
              <a:spcBef>
                <a:spcPts val="0"/>
              </a:spcBef>
              <a:spcAft>
                <a:spcPts val="0"/>
              </a:spcAft>
              <a:buSzPts val="1800"/>
              <a:buNone/>
            </a:pPr>
            <a:endParaRPr lang="en-US" sz="800" dirty="0"/>
          </a:p>
          <a:p>
            <a:pPr marL="0" lvl="0" indent="0" algn="l" rtl="0">
              <a:lnSpc>
                <a:spcPct val="115000"/>
              </a:lnSpc>
              <a:spcBef>
                <a:spcPts val="0"/>
              </a:spcBef>
              <a:spcAft>
                <a:spcPts val="0"/>
              </a:spcAft>
              <a:buSzPts val="1800"/>
              <a:buNone/>
            </a:pPr>
            <a:r>
              <a:rPr lang="en-US" sz="2400" b="1" i="0" u="none" strike="noStrike" dirty="0">
                <a:solidFill>
                  <a:srgbClr val="9FF1FF"/>
                </a:solidFill>
                <a:effectLst/>
                <a:latin typeface="Californian FB" panose="0207040306080B030204" pitchFamily="18" charset="0"/>
              </a:rPr>
              <a:t>In-app purchases</a:t>
            </a:r>
            <a:r>
              <a:rPr lang="en-US" sz="2400" b="1" dirty="0">
                <a:solidFill>
                  <a:srgbClr val="9FF1FF"/>
                </a:solidFill>
                <a:latin typeface="Californian FB" panose="0207040306080B030204" pitchFamily="18" charset="0"/>
              </a:rPr>
              <a:t>:</a:t>
            </a:r>
          </a:p>
          <a:p>
            <a:pPr marL="0" lvl="0" indent="0" algn="l" rtl="0">
              <a:lnSpc>
                <a:spcPct val="115000"/>
              </a:lnSpc>
              <a:spcBef>
                <a:spcPts val="0"/>
              </a:spcBef>
              <a:spcAft>
                <a:spcPts val="0"/>
              </a:spcAft>
              <a:buSzPts val="1800"/>
              <a:buNone/>
            </a:pPr>
            <a:endParaRPr lang="en-US" sz="800" dirty="0"/>
          </a:p>
          <a:p>
            <a:pPr marL="0" lvl="0" indent="0" algn="l" rtl="0">
              <a:lnSpc>
                <a:spcPct val="115000"/>
              </a:lnSpc>
              <a:spcBef>
                <a:spcPts val="0"/>
              </a:spcBef>
              <a:spcAft>
                <a:spcPts val="0"/>
              </a:spcAft>
              <a:buSzPts val="1800"/>
              <a:buNone/>
            </a:pPr>
            <a:r>
              <a:rPr lang="en-US" sz="2400" b="0" i="0" u="none" strike="noStrike" dirty="0">
                <a:solidFill>
                  <a:srgbClr val="9FF1FF"/>
                </a:solidFill>
                <a:effectLst/>
                <a:latin typeface="Chiller" panose="04020404031007020602" pitchFamily="82" charset="0"/>
              </a:rPr>
              <a:t>Remove Ads  - $2.99 </a:t>
            </a:r>
            <a:endParaRPr sz="2400" dirty="0">
              <a:solidFill>
                <a:srgbClr val="9FF1FF"/>
              </a:solidFill>
              <a:latin typeface="Chiller" panose="04020404031007020602" pitchFamily="82" charset="0"/>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dirty="0">
                <a:solidFill>
                  <a:srgbClr val="9FF1FF"/>
                </a:solidFill>
                <a:latin typeface="Californian FB" panose="0207040306080B030204" pitchFamily="18" charset="0"/>
              </a:rPr>
              <a:t>Project Timeline</a:t>
            </a:r>
            <a:endParaRPr b="1" dirty="0">
              <a:solidFill>
                <a:srgbClr val="9FF1FF"/>
              </a:solidFill>
              <a:latin typeface="Californian FB" panose="0207040306080B030204" pitchFamily="18" charset="0"/>
            </a:endParaRPr>
          </a:p>
        </p:txBody>
      </p:sp>
      <p:sp>
        <p:nvSpPr>
          <p:cNvPr id="133" name="Google Shape;133;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dirty="0"/>
              <a:t>What and when you plan to do</a:t>
            </a:r>
            <a:endParaRPr dirty="0"/>
          </a:p>
          <a:p>
            <a:pPr marL="0" lvl="0" indent="0" algn="l" rtl="0">
              <a:lnSpc>
                <a:spcPct val="115000"/>
              </a:lnSpc>
              <a:spcBef>
                <a:spcPts val="1200"/>
              </a:spcBef>
              <a:spcAft>
                <a:spcPts val="0"/>
              </a:spcAft>
              <a:buSzPts val="1800"/>
              <a:buNone/>
            </a:pPr>
            <a:endParaRPr dirty="0"/>
          </a:p>
          <a:p>
            <a:pPr marL="0" lvl="0" indent="0" algn="l" rtl="0">
              <a:lnSpc>
                <a:spcPct val="115000"/>
              </a:lnSpc>
              <a:spcBef>
                <a:spcPts val="1200"/>
              </a:spcBef>
              <a:spcAft>
                <a:spcPts val="1200"/>
              </a:spcAft>
              <a:buSzPts val="1800"/>
              <a:buNone/>
            </a:pPr>
            <a:r>
              <a:rPr lang="en-US" dirty="0">
                <a:solidFill>
                  <a:srgbClr val="9FF1FF"/>
                </a:solidFill>
              </a:rPr>
              <a:t>https://www.notion.so/dd5f865995224b4685c5e9a8d2cc2ad8?v=3121e0e65983441086fb1f1aae373642</a:t>
            </a:r>
            <a:endParaRPr dirty="0">
              <a:solidFill>
                <a:srgbClr val="9FF1FF"/>
              </a:solidFill>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dirty="0">
                <a:solidFill>
                  <a:srgbClr val="9FF1FF"/>
                </a:solidFill>
                <a:latin typeface="Californian FB" panose="0207040306080B030204" pitchFamily="18" charset="0"/>
              </a:rPr>
              <a:t>Project Timeline</a:t>
            </a:r>
            <a:endParaRPr b="1" dirty="0">
              <a:solidFill>
                <a:srgbClr val="9FF1FF"/>
              </a:solidFill>
              <a:latin typeface="Californian FB" panose="0207040306080B030204" pitchFamily="18" charset="0"/>
            </a:endParaRPr>
          </a:p>
        </p:txBody>
      </p:sp>
      <p:sp>
        <p:nvSpPr>
          <p:cNvPr id="133" name="Google Shape;133;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dirty="0"/>
          </a:p>
        </p:txBody>
      </p:sp>
      <p:pic>
        <p:nvPicPr>
          <p:cNvPr id="3" name="Picture 2">
            <a:extLst>
              <a:ext uri="{FF2B5EF4-FFF2-40B4-BE49-F238E27FC236}">
                <a16:creationId xmlns:a16="http://schemas.microsoft.com/office/drawing/2014/main" id="{6FCD265F-3288-4CD2-9A50-DC065D077DF4}"/>
              </a:ext>
            </a:extLst>
          </p:cNvPr>
          <p:cNvPicPr>
            <a:picLocks noChangeAspect="1"/>
          </p:cNvPicPr>
          <p:nvPr/>
        </p:nvPicPr>
        <p:blipFill>
          <a:blip r:embed="rId3"/>
          <a:stretch>
            <a:fillRect/>
          </a:stretch>
        </p:blipFill>
        <p:spPr>
          <a:xfrm>
            <a:off x="1105786" y="1152475"/>
            <a:ext cx="6932428" cy="3747259"/>
          </a:xfrm>
          <a:prstGeom prst="rect">
            <a:avLst/>
          </a:prstGeom>
        </p:spPr>
      </p:pic>
    </p:spTree>
    <p:extLst>
      <p:ext uri="{BB962C8B-B14F-4D97-AF65-F5344CB8AC3E}">
        <p14:creationId xmlns:p14="http://schemas.microsoft.com/office/powerpoint/2010/main" val="259237448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39020" y="406284"/>
            <a:ext cx="2285998" cy="572700"/>
          </a:xfrm>
          <a:prstGeom prst="rect">
            <a:avLst/>
          </a:prstGeom>
          <a:noFill/>
          <a:ln>
            <a:noFill/>
          </a:ln>
        </p:spPr>
        <p:txBody>
          <a:bodyPr spcFirstLastPara="1" wrap="square" lIns="91425" tIns="91425" rIns="91425" bIns="91425" anchor="t" anchorCtr="0">
            <a:normAutofit fontScale="90000"/>
          </a:bodyPr>
          <a:lstStyle/>
          <a:p>
            <a:pPr>
              <a:buSzPct val="111111"/>
            </a:pPr>
            <a:r>
              <a:rPr lang="en-US" sz="4000" b="1" i="0" dirty="0">
                <a:solidFill>
                  <a:srgbClr val="59E1A0"/>
                </a:solidFill>
                <a:effectLst/>
                <a:latin typeface="Californian FB" panose="0207040306080B030204" pitchFamily="18" charset="0"/>
              </a:rPr>
              <a:t>Slap Kings</a:t>
            </a:r>
            <a:br>
              <a:rPr lang="en-US" b="0" i="0" dirty="0">
                <a:solidFill>
                  <a:srgbClr val="212121"/>
                </a:solidFill>
                <a:effectLst/>
                <a:latin typeface="Roboto"/>
              </a:rPr>
            </a:br>
            <a:endParaRPr dirty="0"/>
          </a:p>
        </p:txBody>
      </p:sp>
      <p:sp>
        <p:nvSpPr>
          <p:cNvPr id="61" name="Google Shape;61;p14"/>
          <p:cNvSpPr txBox="1">
            <a:spLocks noGrp="1"/>
          </p:cNvSpPr>
          <p:nvPr>
            <p:ph type="body" idx="1"/>
          </p:nvPr>
        </p:nvSpPr>
        <p:spPr>
          <a:xfrm>
            <a:off x="555584" y="1713053"/>
            <a:ext cx="2042113" cy="1725422"/>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endParaRPr dirty="0"/>
          </a:p>
        </p:txBody>
      </p:sp>
      <p:sp>
        <p:nvSpPr>
          <p:cNvPr id="62" name="Google Shape;62;p14"/>
          <p:cNvSpPr txBox="1">
            <a:spLocks noGrp="1"/>
          </p:cNvSpPr>
          <p:nvPr>
            <p:ph type="title"/>
          </p:nvPr>
        </p:nvSpPr>
        <p:spPr>
          <a:xfrm>
            <a:off x="3225800" y="94151"/>
            <a:ext cx="5797014" cy="4722398"/>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ts val="990"/>
              <a:buNone/>
            </a:pPr>
            <a:r>
              <a:rPr lang="en" sz="2700" b="1" dirty="0">
                <a:solidFill>
                  <a:srgbClr val="59E1A0"/>
                </a:solidFill>
                <a:latin typeface="Californian FB" panose="0207040306080B030204" pitchFamily="18" charset="0"/>
              </a:rPr>
              <a:t>Game Details:</a:t>
            </a:r>
            <a:br>
              <a:rPr lang="ru-RU" sz="1800" dirty="0">
                <a:solidFill>
                  <a:srgbClr val="8DEBBE"/>
                </a:solidFill>
              </a:rPr>
            </a:br>
            <a:endParaRPr sz="1600" dirty="0">
              <a:solidFill>
                <a:srgbClr val="8DEBBE"/>
              </a:solidFill>
            </a:endParaRPr>
          </a:p>
          <a:p>
            <a:pPr>
              <a:buSzPts val="990"/>
            </a:pPr>
            <a:r>
              <a:rPr lang="en" sz="2700" dirty="0">
                <a:solidFill>
                  <a:srgbClr val="C7F5DF"/>
                </a:solidFill>
                <a:latin typeface="Chiller" panose="04020404031007020602" pitchFamily="82" charset="0"/>
              </a:rPr>
              <a:t>Publisher: </a:t>
            </a:r>
            <a:r>
              <a:rPr lang="en-US" sz="2700" dirty="0">
                <a:solidFill>
                  <a:srgbClr val="C7F5DF"/>
                </a:solidFill>
                <a:latin typeface="Chiller" panose="04020404031007020602" pitchFamily="82" charset="0"/>
              </a:rPr>
              <a:t>Lion Studio</a:t>
            </a:r>
            <a:br>
              <a:rPr lang="en" sz="2700" dirty="0">
                <a:solidFill>
                  <a:srgbClr val="C7F5DF"/>
                </a:solidFill>
                <a:latin typeface="Chiller" panose="04020404031007020602" pitchFamily="82" charset="0"/>
              </a:rPr>
            </a:br>
            <a:r>
              <a:rPr lang="en" sz="2700" dirty="0">
                <a:solidFill>
                  <a:srgbClr val="C7F5DF"/>
                </a:solidFill>
                <a:latin typeface="Chiller" panose="04020404031007020602" pitchFamily="82" charset="0"/>
              </a:rPr>
              <a:t>Downloads: 50 000 000 +</a:t>
            </a:r>
            <a:br>
              <a:rPr lang="en" sz="2700" dirty="0">
                <a:solidFill>
                  <a:srgbClr val="C7F5DF"/>
                </a:solidFill>
                <a:latin typeface="Chiller" panose="04020404031007020602" pitchFamily="82" charset="0"/>
              </a:rPr>
            </a:br>
            <a:r>
              <a:rPr lang="en" sz="2700" dirty="0">
                <a:solidFill>
                  <a:srgbClr val="C7F5DF"/>
                </a:solidFill>
                <a:latin typeface="Chiller" panose="04020404031007020602" pitchFamily="82" charset="0"/>
              </a:rPr>
              <a:t>Rating: 4,3 </a:t>
            </a:r>
            <a:br>
              <a:rPr lang="en" sz="2700" dirty="0">
                <a:solidFill>
                  <a:srgbClr val="C7F5DF"/>
                </a:solidFill>
                <a:latin typeface="Chiller" panose="04020404031007020602" pitchFamily="82" charset="0"/>
              </a:rPr>
            </a:br>
            <a:r>
              <a:rPr lang="en" sz="2700" dirty="0">
                <a:solidFill>
                  <a:srgbClr val="C7F5DF"/>
                </a:solidFill>
                <a:latin typeface="Chiller" panose="04020404031007020602" pitchFamily="82" charset="0"/>
              </a:rPr>
              <a:t>Genre: Action</a:t>
            </a:r>
            <a:br>
              <a:rPr lang="en" sz="2700" dirty="0">
                <a:solidFill>
                  <a:srgbClr val="C7F5DF"/>
                </a:solidFill>
                <a:latin typeface="Chiller" panose="04020404031007020602" pitchFamily="82" charset="0"/>
              </a:rPr>
            </a:br>
            <a:r>
              <a:rPr lang="en" sz="2700" dirty="0">
                <a:solidFill>
                  <a:srgbClr val="C7F5DF"/>
                </a:solidFill>
                <a:latin typeface="Chiller" panose="04020404031007020602" pitchFamily="82" charset="0"/>
              </a:rPr>
              <a:t>Ad Types in Game: </a:t>
            </a:r>
            <a:r>
              <a:rPr lang="en-US" sz="2700" dirty="0">
                <a:solidFill>
                  <a:srgbClr val="C7F5DF"/>
                </a:solidFill>
                <a:latin typeface="Chiller" panose="04020404031007020602" pitchFamily="82" charset="0"/>
              </a:rPr>
              <a:t>In-game ads for boosters </a:t>
            </a:r>
            <a:endParaRPr sz="2700" dirty="0">
              <a:solidFill>
                <a:srgbClr val="C7F5DF"/>
              </a:solidFill>
            </a:endParaRPr>
          </a:p>
          <a:p>
            <a:pPr marL="0" lvl="0" indent="0" algn="l" rtl="0">
              <a:lnSpc>
                <a:spcPct val="100000"/>
              </a:lnSpc>
              <a:spcBef>
                <a:spcPts val="0"/>
              </a:spcBef>
              <a:spcAft>
                <a:spcPts val="0"/>
              </a:spcAft>
              <a:buSzPts val="990"/>
              <a:buNone/>
            </a:pPr>
            <a:endParaRPr sz="1800" dirty="0">
              <a:solidFill>
                <a:srgbClr val="8DEBBE"/>
              </a:solidFill>
            </a:endParaRPr>
          </a:p>
          <a:p>
            <a:pPr marL="0" lvl="0" indent="0" algn="l" rtl="0">
              <a:lnSpc>
                <a:spcPct val="100000"/>
              </a:lnSpc>
              <a:spcBef>
                <a:spcPts val="0"/>
              </a:spcBef>
              <a:spcAft>
                <a:spcPts val="0"/>
              </a:spcAft>
              <a:buSzPts val="990"/>
              <a:buNone/>
            </a:pPr>
            <a:r>
              <a:rPr lang="en" sz="2700" b="1" dirty="0">
                <a:solidFill>
                  <a:srgbClr val="59E1A0"/>
                </a:solidFill>
                <a:latin typeface="Californian FB" panose="0207040306080B030204" pitchFamily="18" charset="0"/>
              </a:rPr>
              <a:t>Best likable features in the game:</a:t>
            </a:r>
            <a:br>
              <a:rPr lang="en-US" sz="1800" b="1" dirty="0">
                <a:solidFill>
                  <a:srgbClr val="8DEBBE"/>
                </a:solidFill>
              </a:rPr>
            </a:br>
            <a:br>
              <a:rPr lang="en" sz="1600" dirty="0">
                <a:solidFill>
                  <a:srgbClr val="8DEBBE"/>
                </a:solidFill>
              </a:rPr>
            </a:br>
            <a:r>
              <a:rPr lang="en" sz="2700" dirty="0">
                <a:solidFill>
                  <a:srgbClr val="A0EEC9"/>
                </a:solidFill>
                <a:latin typeface="Chiller" panose="04020404031007020602" pitchFamily="82" charset="0"/>
              </a:rPr>
              <a:t>1. </a:t>
            </a:r>
            <a:r>
              <a:rPr lang="en-US" sz="2700" dirty="0">
                <a:solidFill>
                  <a:srgbClr val="A0EEC9"/>
                </a:solidFill>
                <a:latin typeface="Chiller" panose="04020404031007020602" pitchFamily="82" charset="0"/>
              </a:rPr>
              <a:t>Relieves stress</a:t>
            </a:r>
            <a:br>
              <a:rPr lang="en-US" sz="2700" dirty="0">
                <a:solidFill>
                  <a:srgbClr val="A0EEC9"/>
                </a:solidFill>
                <a:latin typeface="Chiller" panose="04020404031007020602" pitchFamily="82" charset="0"/>
              </a:rPr>
            </a:br>
            <a:r>
              <a:rPr lang="en-US" sz="2700" dirty="0">
                <a:solidFill>
                  <a:srgbClr val="A0EEC9"/>
                </a:solidFill>
                <a:latin typeface="Chiller" panose="04020404031007020602" pitchFamily="82" charset="0"/>
              </a:rPr>
              <a:t>2. Change of enemies</a:t>
            </a:r>
            <a:br>
              <a:rPr lang="ru-RU" sz="2700" dirty="0">
                <a:solidFill>
                  <a:srgbClr val="A0EEC9"/>
                </a:solidFill>
              </a:rPr>
            </a:br>
            <a:r>
              <a:rPr lang="en-US" sz="2700" dirty="0">
                <a:solidFill>
                  <a:srgbClr val="A0EEC9"/>
                </a:solidFill>
                <a:latin typeface="Chiller" panose="04020404031007020602" pitchFamily="82" charset="0"/>
              </a:rPr>
              <a:t>3</a:t>
            </a:r>
            <a:r>
              <a:rPr lang="ru-RU" sz="2700" dirty="0">
                <a:solidFill>
                  <a:srgbClr val="A0EEC9"/>
                </a:solidFill>
              </a:rPr>
              <a:t>.</a:t>
            </a:r>
            <a:r>
              <a:rPr lang="en-US" sz="2700" dirty="0">
                <a:solidFill>
                  <a:srgbClr val="A0EEC9"/>
                </a:solidFill>
                <a:latin typeface="Chiller" panose="04020404031007020602" pitchFamily="82" charset="0"/>
              </a:rPr>
              <a:t> Camera movement game during attackers</a:t>
            </a:r>
            <a:endParaRPr sz="2700" dirty="0">
              <a:solidFill>
                <a:srgbClr val="A0EEC9"/>
              </a:solidFill>
              <a:latin typeface="Chiller" panose="04020404031007020602" pitchFamily="82" charset="0"/>
            </a:endParaRPr>
          </a:p>
        </p:txBody>
      </p:sp>
      <p:pic>
        <p:nvPicPr>
          <p:cNvPr id="3" name="Рисунок 2">
            <a:extLst>
              <a:ext uri="{FF2B5EF4-FFF2-40B4-BE49-F238E27FC236}">
                <a16:creationId xmlns:a16="http://schemas.microsoft.com/office/drawing/2014/main" id="{9AC2C9E6-55AC-490F-A423-19587A49ADEC}"/>
              </a:ext>
            </a:extLst>
          </p:cNvPr>
          <p:cNvPicPr>
            <a:picLocks noChangeAspect="1"/>
          </p:cNvPicPr>
          <p:nvPr/>
        </p:nvPicPr>
        <p:blipFill>
          <a:blip r:embed="rId3"/>
          <a:stretch>
            <a:fillRect/>
          </a:stretch>
        </p:blipFill>
        <p:spPr>
          <a:xfrm>
            <a:off x="439020" y="1428750"/>
            <a:ext cx="2286000" cy="2286000"/>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2416" y="468060"/>
            <a:ext cx="2808613" cy="595195"/>
          </a:xfrm>
          <a:prstGeom prst="rect">
            <a:avLst/>
          </a:prstGeom>
          <a:noFill/>
          <a:ln>
            <a:noFill/>
          </a:ln>
        </p:spPr>
        <p:txBody>
          <a:bodyPr spcFirstLastPara="1" wrap="square" lIns="91425" tIns="91425" rIns="91425" bIns="91425" anchor="t" anchorCtr="0">
            <a:noAutofit/>
          </a:bodyPr>
          <a:lstStyle/>
          <a:p>
            <a:pPr algn="l"/>
            <a:r>
              <a:rPr lang="en-US" sz="3200" b="1" i="0" dirty="0">
                <a:solidFill>
                  <a:srgbClr val="59E1A0"/>
                </a:solidFill>
                <a:effectLst/>
                <a:latin typeface="Californian FB" panose="0207040306080B030204" pitchFamily="18" charset="0"/>
              </a:rPr>
              <a:t>Don't get fired!</a:t>
            </a:r>
          </a:p>
        </p:txBody>
      </p:sp>
      <p:sp>
        <p:nvSpPr>
          <p:cNvPr id="69" name="Google Shape;69;p15"/>
          <p:cNvSpPr txBox="1">
            <a:spLocks noGrp="1"/>
          </p:cNvSpPr>
          <p:nvPr>
            <p:ph type="body" idx="1"/>
          </p:nvPr>
        </p:nvSpPr>
        <p:spPr>
          <a:xfrm>
            <a:off x="775504" y="1632029"/>
            <a:ext cx="1134319" cy="1806445"/>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endParaRPr dirty="0"/>
          </a:p>
        </p:txBody>
      </p:sp>
      <p:sp>
        <p:nvSpPr>
          <p:cNvPr id="70" name="Google Shape;70;p15"/>
          <p:cNvSpPr txBox="1">
            <a:spLocks noGrp="1"/>
          </p:cNvSpPr>
          <p:nvPr>
            <p:ph type="title"/>
          </p:nvPr>
        </p:nvSpPr>
        <p:spPr>
          <a:xfrm>
            <a:off x="3211033" y="203200"/>
            <a:ext cx="5717068" cy="4495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2400" b="1" dirty="0">
                <a:solidFill>
                  <a:srgbClr val="59E1A0"/>
                </a:solidFill>
                <a:latin typeface="Californian FB" panose="0207040306080B030204" pitchFamily="18" charset="0"/>
              </a:rPr>
              <a:t>Game Details:</a:t>
            </a:r>
            <a:br>
              <a:rPr lang="ru-RU" sz="2400" dirty="0">
                <a:solidFill>
                  <a:srgbClr val="8DEBBE"/>
                </a:solidFill>
              </a:rPr>
            </a:br>
            <a:endParaRPr sz="800" dirty="0">
              <a:solidFill>
                <a:srgbClr val="8DEBBE"/>
              </a:solidFill>
            </a:endParaRPr>
          </a:p>
          <a:p>
            <a:pPr algn="l"/>
            <a:r>
              <a:rPr lang="en" sz="2400" dirty="0">
                <a:solidFill>
                  <a:srgbClr val="A0EEC9"/>
                </a:solidFill>
                <a:latin typeface="Chiller" panose="04020404031007020602" pitchFamily="82" charset="0"/>
              </a:rPr>
              <a:t>Publisher: Quick Turtle Co. Ltd.</a:t>
            </a:r>
            <a:br>
              <a:rPr lang="en" sz="2400" dirty="0">
                <a:solidFill>
                  <a:srgbClr val="A0EEC9"/>
                </a:solidFill>
                <a:latin typeface="Chiller" panose="04020404031007020602" pitchFamily="82" charset="0"/>
              </a:rPr>
            </a:br>
            <a:r>
              <a:rPr lang="en" sz="2400" dirty="0">
                <a:solidFill>
                  <a:srgbClr val="A0EEC9"/>
                </a:solidFill>
                <a:latin typeface="Chiller" panose="04020404031007020602" pitchFamily="82" charset="0"/>
              </a:rPr>
              <a:t>Downloads: 500 000 +</a:t>
            </a:r>
            <a:br>
              <a:rPr lang="en" sz="2400" dirty="0">
                <a:solidFill>
                  <a:srgbClr val="A0EEC9"/>
                </a:solidFill>
                <a:latin typeface="Chiller" panose="04020404031007020602" pitchFamily="82" charset="0"/>
              </a:rPr>
            </a:br>
            <a:r>
              <a:rPr lang="en" sz="2400" dirty="0">
                <a:solidFill>
                  <a:srgbClr val="A0EEC9"/>
                </a:solidFill>
                <a:latin typeface="Chiller" panose="04020404031007020602" pitchFamily="82" charset="0"/>
              </a:rPr>
              <a:t>Rating: 4,4</a:t>
            </a:r>
            <a:br>
              <a:rPr lang="en" sz="2400" dirty="0">
                <a:solidFill>
                  <a:srgbClr val="A0EEC9"/>
                </a:solidFill>
                <a:latin typeface="Chiller" panose="04020404031007020602" pitchFamily="82" charset="0"/>
              </a:rPr>
            </a:br>
            <a:r>
              <a:rPr lang="en" sz="2400" dirty="0">
                <a:solidFill>
                  <a:srgbClr val="A0EEC9"/>
                </a:solidFill>
                <a:latin typeface="Chiller" panose="04020404031007020602" pitchFamily="82" charset="0"/>
              </a:rPr>
              <a:t>Genre: </a:t>
            </a:r>
            <a:r>
              <a:rPr lang="en-US" sz="2400" i="0" dirty="0">
                <a:solidFill>
                  <a:srgbClr val="A0EEC9"/>
                </a:solidFill>
                <a:effectLst/>
                <a:latin typeface="Chiller" panose="04020404031007020602" pitchFamily="82" charset="0"/>
              </a:rPr>
              <a:t>Role Playing</a:t>
            </a:r>
            <a:br>
              <a:rPr lang="en" sz="2400" dirty="0">
                <a:solidFill>
                  <a:srgbClr val="A0EEC9"/>
                </a:solidFill>
                <a:latin typeface="Chiller" panose="04020404031007020602" pitchFamily="82" charset="0"/>
              </a:rPr>
            </a:br>
            <a:r>
              <a:rPr lang="en" sz="2400" dirty="0">
                <a:solidFill>
                  <a:srgbClr val="A0EEC9"/>
                </a:solidFill>
                <a:latin typeface="Chiller" panose="04020404031007020602" pitchFamily="82" charset="0"/>
              </a:rPr>
              <a:t>Ad Types in Game: </a:t>
            </a:r>
            <a:r>
              <a:rPr lang="en-US" sz="2400" i="0" dirty="0">
                <a:solidFill>
                  <a:srgbClr val="A0EEC9"/>
                </a:solidFill>
                <a:effectLst/>
                <a:latin typeface="Chiller" panose="04020404031007020602" pitchFamily="82" charset="0"/>
              </a:rPr>
              <a:t>Offers in-app purchases</a:t>
            </a:r>
            <a:endParaRPr sz="2400" dirty="0">
              <a:solidFill>
                <a:srgbClr val="A0EEC9"/>
              </a:solidFill>
              <a:latin typeface="Chiller" panose="04020404031007020602" pitchFamily="82" charset="0"/>
            </a:endParaRPr>
          </a:p>
          <a:p>
            <a:pPr marL="0" lvl="0" indent="0" algn="l" rtl="0">
              <a:lnSpc>
                <a:spcPct val="100000"/>
              </a:lnSpc>
              <a:spcBef>
                <a:spcPts val="0"/>
              </a:spcBef>
              <a:spcAft>
                <a:spcPts val="0"/>
              </a:spcAft>
              <a:buSzPts val="990"/>
              <a:buNone/>
            </a:pPr>
            <a:r>
              <a:rPr lang="en" sz="2400" b="1" dirty="0">
                <a:solidFill>
                  <a:srgbClr val="59E1A0"/>
                </a:solidFill>
                <a:latin typeface="Californian FB" panose="0207040306080B030204" pitchFamily="18" charset="0"/>
              </a:rPr>
              <a:t>Best features you like in the game:</a:t>
            </a:r>
            <a:br>
              <a:rPr lang="ru-RU" sz="2400" dirty="0">
                <a:solidFill>
                  <a:srgbClr val="8DEBBE"/>
                </a:solidFill>
              </a:rPr>
            </a:br>
            <a:br>
              <a:rPr lang="en" sz="800" dirty="0">
                <a:solidFill>
                  <a:srgbClr val="8DEBBE"/>
                </a:solidFill>
              </a:rPr>
            </a:br>
            <a:r>
              <a:rPr lang="en" sz="2400" dirty="0">
                <a:solidFill>
                  <a:srgbClr val="A0EEC9"/>
                </a:solidFill>
                <a:latin typeface="Chiller" panose="04020404031007020602" pitchFamily="82" charset="0"/>
              </a:rPr>
              <a:t>1. </a:t>
            </a:r>
            <a:r>
              <a:rPr lang="en-US" sz="2400" dirty="0">
                <a:solidFill>
                  <a:srgbClr val="A0EEC9"/>
                </a:solidFill>
                <a:latin typeface="Chiller" panose="04020404031007020602" pitchFamily="82" charset="0"/>
              </a:rPr>
              <a:t>Super entertaining extra functions</a:t>
            </a:r>
            <a:br>
              <a:rPr lang="en" sz="2400" dirty="0">
                <a:solidFill>
                  <a:srgbClr val="A0EEC9"/>
                </a:solidFill>
                <a:latin typeface="Chiller" panose="04020404031007020602" pitchFamily="82" charset="0"/>
              </a:rPr>
            </a:br>
            <a:r>
              <a:rPr lang="en" sz="2400" dirty="0">
                <a:solidFill>
                  <a:srgbClr val="A0EEC9"/>
                </a:solidFill>
                <a:latin typeface="Chiller" panose="04020404031007020602" pitchFamily="82" charset="0"/>
              </a:rPr>
              <a:t>2. B</a:t>
            </a:r>
            <a:r>
              <a:rPr lang="en-US" sz="2400" dirty="0">
                <a:solidFill>
                  <a:srgbClr val="A0EEC9"/>
                </a:solidFill>
                <a:latin typeface="Chiller" panose="04020404031007020602" pitchFamily="82" charset="0"/>
              </a:rPr>
              <a:t>right colors that are not disgusting to the eye, but rather differently creates a more dynamic atmosphere</a:t>
            </a:r>
            <a:br>
              <a:rPr lang="en" sz="2400" dirty="0">
                <a:solidFill>
                  <a:srgbClr val="A0EEC9"/>
                </a:solidFill>
                <a:latin typeface="Chiller" panose="04020404031007020602" pitchFamily="82" charset="0"/>
              </a:rPr>
            </a:br>
            <a:r>
              <a:rPr lang="en" sz="2400" dirty="0">
                <a:solidFill>
                  <a:srgbClr val="A0EEC9"/>
                </a:solidFill>
                <a:latin typeface="Chiller" panose="04020404031007020602" pitchFamily="82" charset="0"/>
              </a:rPr>
              <a:t>3. </a:t>
            </a:r>
            <a:r>
              <a:rPr lang="en-US" sz="2400" dirty="0">
                <a:solidFill>
                  <a:srgbClr val="A0EEC9"/>
                </a:solidFill>
                <a:latin typeface="Chiller" panose="04020404031007020602" pitchFamily="82" charset="0"/>
              </a:rPr>
              <a:t>It's also cool that there are self-dismissal questions that sometimes help</a:t>
            </a:r>
            <a:endParaRPr sz="2400" dirty="0">
              <a:solidFill>
                <a:srgbClr val="A0EEC9"/>
              </a:solidFill>
              <a:latin typeface="Chiller" panose="04020404031007020602" pitchFamily="82" charset="0"/>
            </a:endParaRPr>
          </a:p>
        </p:txBody>
      </p:sp>
      <p:pic>
        <p:nvPicPr>
          <p:cNvPr id="3" name="Picture 2">
            <a:extLst>
              <a:ext uri="{FF2B5EF4-FFF2-40B4-BE49-F238E27FC236}">
                <a16:creationId xmlns:a16="http://schemas.microsoft.com/office/drawing/2014/main" id="{DC7024DD-5672-4931-A5C1-CA044D0638F3}"/>
              </a:ext>
            </a:extLst>
          </p:cNvPr>
          <p:cNvPicPr>
            <a:picLocks noChangeAspect="1"/>
          </p:cNvPicPr>
          <p:nvPr/>
        </p:nvPicPr>
        <p:blipFill>
          <a:blip r:embed="rId3"/>
          <a:stretch>
            <a:fillRect/>
          </a:stretch>
        </p:blipFill>
        <p:spPr>
          <a:xfrm>
            <a:off x="499294" y="1307837"/>
            <a:ext cx="2286000" cy="2286000"/>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44811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sz="3100" b="1" i="0" dirty="0">
                <a:solidFill>
                  <a:srgbClr val="59E1A0"/>
                </a:solidFill>
                <a:effectLst/>
                <a:latin typeface="Californian FB" panose="0207040306080B030204" pitchFamily="18" charset="0"/>
              </a:rPr>
              <a:t> Slap Kings</a:t>
            </a:r>
            <a:r>
              <a:rPr lang="en" dirty="0"/>
              <a:t>	                                               </a:t>
            </a:r>
            <a:r>
              <a:rPr lang="en-US" sz="3100" b="1" i="0" dirty="0">
                <a:solidFill>
                  <a:srgbClr val="59E1A0"/>
                </a:solidFill>
                <a:effectLst/>
                <a:latin typeface="Californian FB" panose="0207040306080B030204" pitchFamily="18" charset="0"/>
              </a:rPr>
              <a:t>Don't get fired!</a:t>
            </a:r>
            <a:endParaRPr sz="3100" b="1" dirty="0">
              <a:solidFill>
                <a:srgbClr val="59E1A0"/>
              </a:solidFill>
              <a:latin typeface="Californian FB" panose="0207040306080B030204" pitchFamily="18" charset="0"/>
            </a:endParaRPr>
          </a:p>
        </p:txBody>
      </p:sp>
      <p:sp>
        <p:nvSpPr>
          <p:cNvPr id="77" name="Google Shape;77;p16"/>
          <p:cNvSpPr txBox="1">
            <a:spLocks noGrp="1"/>
          </p:cNvSpPr>
          <p:nvPr>
            <p:ph type="body" idx="1"/>
          </p:nvPr>
        </p:nvSpPr>
        <p:spPr>
          <a:xfrm>
            <a:off x="7531101" y="3340099"/>
            <a:ext cx="723900" cy="812801"/>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800"/>
              <a:buNone/>
            </a:pPr>
            <a:endParaRPr dirty="0"/>
          </a:p>
        </p:txBody>
      </p:sp>
      <p:sp>
        <p:nvSpPr>
          <p:cNvPr id="78" name="Google Shape;78;p16"/>
          <p:cNvSpPr/>
          <p:nvPr/>
        </p:nvSpPr>
        <p:spPr>
          <a:xfrm>
            <a:off x="383821" y="1152475"/>
            <a:ext cx="1769060" cy="32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6"/>
          <p:cNvSpPr/>
          <p:nvPr/>
        </p:nvSpPr>
        <p:spPr>
          <a:xfrm>
            <a:off x="6905827" y="1152475"/>
            <a:ext cx="1841182" cy="32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txBox="1"/>
          <p:nvPr/>
        </p:nvSpPr>
        <p:spPr>
          <a:xfrm>
            <a:off x="2541225" y="988347"/>
            <a:ext cx="4051966" cy="34162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solidFill>
                  <a:srgbClr val="A0EEC9"/>
                </a:solidFill>
                <a:latin typeface="Californian FB" panose="0207040306080B030204" pitchFamily="18" charset="0"/>
              </a:rPr>
              <a:t>Merge Ideas and Settings of these 2 games.</a:t>
            </a:r>
            <a:endParaRPr sz="2400" b="1" dirty="0">
              <a:solidFill>
                <a:srgbClr val="A0EEC9"/>
              </a:solidFill>
              <a:latin typeface="Californian FB" panose="0207040306080B030204" pitchFamily="18" charset="0"/>
            </a:endParaRPr>
          </a:p>
          <a:p>
            <a:pPr marL="0" lvl="0" indent="0" algn="l" rtl="0">
              <a:spcBef>
                <a:spcPts val="0"/>
              </a:spcBef>
              <a:spcAft>
                <a:spcPts val="0"/>
              </a:spcAft>
              <a:buNone/>
            </a:pPr>
            <a:endParaRPr sz="800" dirty="0">
              <a:solidFill>
                <a:srgbClr val="A0EEC9"/>
              </a:solidFill>
              <a:latin typeface="Chiller" panose="04020404031007020602" pitchFamily="82" charset="0"/>
            </a:endParaRPr>
          </a:p>
          <a:p>
            <a:pPr marL="0" lvl="0" indent="0" algn="l" rtl="0">
              <a:spcBef>
                <a:spcPts val="0"/>
              </a:spcBef>
              <a:spcAft>
                <a:spcPts val="0"/>
              </a:spcAft>
              <a:buNone/>
            </a:pPr>
            <a:endParaRPr sz="1000" dirty="0">
              <a:solidFill>
                <a:srgbClr val="A0EEC9"/>
              </a:solidFill>
              <a:latin typeface="Chiller" panose="04020404031007020602" pitchFamily="82" charset="0"/>
            </a:endParaRPr>
          </a:p>
          <a:p>
            <a:pPr marL="457200" lvl="0" indent="-317500" algn="l" rtl="0">
              <a:spcBef>
                <a:spcPts val="0"/>
              </a:spcBef>
              <a:spcAft>
                <a:spcPts val="0"/>
              </a:spcAft>
              <a:buSzPts val="1400"/>
              <a:buChar char="●"/>
            </a:pPr>
            <a:r>
              <a:rPr lang="en" sz="2400" dirty="0">
                <a:solidFill>
                  <a:srgbClr val="A0EEC9"/>
                </a:solidFill>
                <a:latin typeface="Chiller" panose="04020404031007020602" pitchFamily="82" charset="0"/>
              </a:rPr>
              <a:t>I take feature of face slapping  from Slap Kings and feature of office game from </a:t>
            </a:r>
            <a:r>
              <a:rPr lang="en-US" sz="2400" i="0" dirty="0">
                <a:solidFill>
                  <a:srgbClr val="A0EEC9"/>
                </a:solidFill>
                <a:effectLst/>
                <a:latin typeface="Chiller" panose="04020404031007020602" pitchFamily="82" charset="0"/>
              </a:rPr>
              <a:t>Don't get fired!</a:t>
            </a:r>
            <a:endParaRPr sz="1200" dirty="0">
              <a:solidFill>
                <a:srgbClr val="A0EEC9"/>
              </a:solidFill>
              <a:latin typeface="Chiller" panose="04020404031007020602" pitchFamily="82" charset="0"/>
            </a:endParaRPr>
          </a:p>
          <a:p>
            <a:pPr marL="457200" indent="-317500">
              <a:buSzPts val="1400"/>
              <a:buFont typeface="Arial"/>
              <a:buChar char="●"/>
            </a:pPr>
            <a:r>
              <a:rPr lang="en" sz="2400" dirty="0">
                <a:solidFill>
                  <a:srgbClr val="A0EEC9"/>
                </a:solidFill>
                <a:latin typeface="Chiller" panose="04020404031007020602" pitchFamily="82" charset="0"/>
              </a:rPr>
              <a:t>I use Setting of </a:t>
            </a:r>
            <a:r>
              <a:rPr lang="en-US" sz="2400" i="0" dirty="0">
                <a:solidFill>
                  <a:srgbClr val="A0EEC9"/>
                </a:solidFill>
                <a:effectLst/>
                <a:latin typeface="Chiller" panose="04020404031007020602" pitchFamily="82" charset="0"/>
              </a:rPr>
              <a:t>Don't get fired! with office tables</a:t>
            </a:r>
            <a:r>
              <a:rPr lang="en" sz="2400" dirty="0">
                <a:solidFill>
                  <a:srgbClr val="A0EEC9"/>
                </a:solidFill>
                <a:latin typeface="Chiller" panose="04020404031007020602" pitchFamily="82" charset="0"/>
              </a:rPr>
              <a:t> and similar Character of Slaps Kings</a:t>
            </a:r>
            <a:endParaRPr sz="2400" dirty="0">
              <a:solidFill>
                <a:srgbClr val="A0EEC9"/>
              </a:solidFill>
              <a:latin typeface="Chiller" panose="04020404031007020602" pitchFamily="82" charset="0"/>
            </a:endParaRPr>
          </a:p>
        </p:txBody>
      </p:sp>
      <p:pic>
        <p:nvPicPr>
          <p:cNvPr id="3" name="Рисунок 2">
            <a:extLst>
              <a:ext uri="{FF2B5EF4-FFF2-40B4-BE49-F238E27FC236}">
                <a16:creationId xmlns:a16="http://schemas.microsoft.com/office/drawing/2014/main" id="{72AE1CA3-6570-4338-A7E5-9F1483CFCE3B}"/>
              </a:ext>
            </a:extLst>
          </p:cNvPr>
          <p:cNvPicPr>
            <a:picLocks noChangeAspect="1"/>
          </p:cNvPicPr>
          <p:nvPr/>
        </p:nvPicPr>
        <p:blipFill>
          <a:blip r:embed="rId3"/>
          <a:stretch>
            <a:fillRect/>
          </a:stretch>
        </p:blipFill>
        <p:spPr>
          <a:xfrm>
            <a:off x="387407" y="1152475"/>
            <a:ext cx="1841181" cy="3272700"/>
          </a:xfrm>
          <a:prstGeom prst="rect">
            <a:avLst/>
          </a:prstGeom>
        </p:spPr>
      </p:pic>
      <p:pic>
        <p:nvPicPr>
          <p:cNvPr id="6" name="Picture 5">
            <a:extLst>
              <a:ext uri="{FF2B5EF4-FFF2-40B4-BE49-F238E27FC236}">
                <a16:creationId xmlns:a16="http://schemas.microsoft.com/office/drawing/2014/main" id="{C1F9D96A-6536-405F-9F2E-A492F5920468}"/>
              </a:ext>
            </a:extLst>
          </p:cNvPr>
          <p:cNvPicPr>
            <a:picLocks noChangeAspect="1"/>
          </p:cNvPicPr>
          <p:nvPr/>
        </p:nvPicPr>
        <p:blipFill>
          <a:blip r:embed="rId4"/>
          <a:stretch>
            <a:fillRect/>
          </a:stretch>
        </p:blipFill>
        <p:spPr>
          <a:xfrm>
            <a:off x="6905827" y="1152475"/>
            <a:ext cx="1850766" cy="3285110"/>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23100" y="198001"/>
            <a:ext cx="15621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dirty="0">
                <a:solidFill>
                  <a:srgbClr val="D4F89A"/>
                </a:solidFill>
                <a:latin typeface="Californian FB" panose="0207040306080B030204" pitchFamily="18" charset="0"/>
              </a:rPr>
              <a:t>My Game</a:t>
            </a:r>
            <a:endParaRPr b="1" dirty="0">
              <a:solidFill>
                <a:srgbClr val="D4F89A"/>
              </a:solidFill>
              <a:latin typeface="Californian FB" panose="0207040306080B030204" pitchFamily="18" charset="0"/>
            </a:endParaRPr>
          </a:p>
        </p:txBody>
      </p:sp>
      <p:sp>
        <p:nvSpPr>
          <p:cNvPr id="86" name="Google Shape;86;p17"/>
          <p:cNvSpPr txBox="1">
            <a:spLocks noGrp="1"/>
          </p:cNvSpPr>
          <p:nvPr>
            <p:ph type="body" idx="1"/>
          </p:nvPr>
        </p:nvSpPr>
        <p:spPr>
          <a:xfrm>
            <a:off x="273600" y="882502"/>
            <a:ext cx="5744428" cy="377664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200"/>
              </a:spcAft>
              <a:buSzPts val="1800"/>
              <a:buNone/>
            </a:pPr>
            <a:r>
              <a:rPr lang="en-US" sz="2400" dirty="0">
                <a:solidFill>
                  <a:srgbClr val="C7F5DF"/>
                </a:solidFill>
                <a:latin typeface="Chiller" panose="04020404031007020602" pitchFamily="82" charset="0"/>
              </a:rPr>
              <a:t>The hero of the game is the director of the company. The player should help her to build a branch of her company.</a:t>
            </a:r>
          </a:p>
          <a:p>
            <a:pPr marL="0" lvl="0" indent="0" algn="l" rtl="0">
              <a:lnSpc>
                <a:spcPct val="100000"/>
              </a:lnSpc>
              <a:spcBef>
                <a:spcPts val="0"/>
              </a:spcBef>
              <a:spcAft>
                <a:spcPts val="1200"/>
              </a:spcAft>
              <a:buSzPts val="1800"/>
              <a:buNone/>
            </a:pPr>
            <a:r>
              <a:rPr lang="en-US" sz="2400" dirty="0">
                <a:solidFill>
                  <a:srgbClr val="C7F5DF"/>
                </a:solidFill>
                <a:latin typeface="Chiller" panose="04020404031007020602" pitchFamily="82" charset="0"/>
              </a:rPr>
              <a:t>To do this, she attracts investors to her company and shows productivity in the work department. She presents company to investors as having strict governance.</a:t>
            </a:r>
          </a:p>
          <a:p>
            <a:pPr marL="0" lvl="0" indent="0" algn="l" rtl="0">
              <a:lnSpc>
                <a:spcPct val="100000"/>
              </a:lnSpc>
              <a:spcBef>
                <a:spcPts val="0"/>
              </a:spcBef>
              <a:spcAft>
                <a:spcPts val="1200"/>
              </a:spcAft>
              <a:buSzPts val="1800"/>
              <a:buNone/>
            </a:pPr>
            <a:r>
              <a:rPr lang="en-US" sz="2400" dirty="0">
                <a:solidFill>
                  <a:srgbClr val="C7F5DF"/>
                </a:solidFill>
                <a:latin typeface="Chiller" panose="04020404031007020602" pitchFamily="82" charset="0"/>
              </a:rPr>
              <a:t>If investors see at least one sleeping worker in the office, they will immediately refuse to offer an investment for a company branch.</a:t>
            </a:r>
          </a:p>
        </p:txBody>
      </p:sp>
      <p:sp>
        <p:nvSpPr>
          <p:cNvPr id="87" name="Google Shape;87;p17"/>
          <p:cNvSpPr/>
          <p:nvPr/>
        </p:nvSpPr>
        <p:spPr>
          <a:xfrm>
            <a:off x="6597900" y="712950"/>
            <a:ext cx="2223000" cy="394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Рисунок 2">
            <a:extLst>
              <a:ext uri="{FF2B5EF4-FFF2-40B4-BE49-F238E27FC236}">
                <a16:creationId xmlns:a16="http://schemas.microsoft.com/office/drawing/2014/main" id="{F9268BC8-C7AC-4117-8B9C-A7B5ECC544E6}"/>
              </a:ext>
            </a:extLst>
          </p:cNvPr>
          <p:cNvPicPr>
            <a:picLocks noChangeAspect="1"/>
          </p:cNvPicPr>
          <p:nvPr/>
        </p:nvPicPr>
        <p:blipFill rotWithShape="1">
          <a:blip r:embed="rId3"/>
          <a:srcRect l="18002" r="20399" b="7407"/>
          <a:stretch/>
        </p:blipFill>
        <p:spPr>
          <a:xfrm>
            <a:off x="6467194" y="712950"/>
            <a:ext cx="2353705" cy="3946200"/>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273599" y="-114932"/>
            <a:ext cx="4553581"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b="1" dirty="0">
              <a:solidFill>
                <a:srgbClr val="9FF1FF"/>
              </a:solidFill>
              <a:latin typeface="Californian FB" panose="0207040306080B030204" pitchFamily="18" charset="0"/>
            </a:endParaRPr>
          </a:p>
        </p:txBody>
      </p:sp>
      <p:sp>
        <p:nvSpPr>
          <p:cNvPr id="86" name="Google Shape;86;p17"/>
          <p:cNvSpPr txBox="1">
            <a:spLocks noGrp="1"/>
          </p:cNvSpPr>
          <p:nvPr>
            <p:ph type="body" idx="1"/>
          </p:nvPr>
        </p:nvSpPr>
        <p:spPr>
          <a:xfrm>
            <a:off x="382772" y="340243"/>
            <a:ext cx="8229600" cy="4210492"/>
          </a:xfrm>
          <a:prstGeom prst="rect">
            <a:avLst/>
          </a:prstGeom>
          <a:noFill/>
          <a:ln>
            <a:noFill/>
          </a:ln>
        </p:spPr>
        <p:txBody>
          <a:bodyPr spcFirstLastPara="1" wrap="square" lIns="91425" tIns="91425" rIns="91425" bIns="91425" anchor="t" anchorCtr="0">
            <a:noAutofit/>
          </a:bodyPr>
          <a:lstStyle/>
          <a:p>
            <a:pPr marL="0" indent="0">
              <a:lnSpc>
                <a:spcPct val="100000"/>
              </a:lnSpc>
              <a:spcAft>
                <a:spcPts val="1200"/>
              </a:spcAft>
              <a:buNone/>
            </a:pPr>
            <a:r>
              <a:rPr lang="en-US" sz="2400" dirty="0">
                <a:solidFill>
                  <a:srgbClr val="C7F5DF"/>
                </a:solidFill>
                <a:latin typeface="Chiller" panose="04020404031007020602" pitchFamily="82" charset="0"/>
              </a:rPr>
              <a:t>The player's task is to wake up sleeping workers by slapping them in the face before the investor approaches the table of these sleeping workers. In the game, before a worker falls asleep, a red light above the worker's head will turn on for a few seconds.</a:t>
            </a:r>
          </a:p>
          <a:p>
            <a:pPr marL="0" indent="0">
              <a:lnSpc>
                <a:spcPct val="100000"/>
              </a:lnSpc>
              <a:spcAft>
                <a:spcPts val="1200"/>
              </a:spcAft>
              <a:buNone/>
            </a:pPr>
            <a:r>
              <a:rPr lang="en-US" sz="2400" dirty="0">
                <a:solidFill>
                  <a:srgbClr val="C7F5DF"/>
                </a:solidFill>
                <a:latin typeface="Chiller" panose="04020404031007020602" pitchFamily="82" charset="0"/>
              </a:rPr>
              <a:t>The red light does not affect exposure from investors. Only the process of workers' sleep itself affects. The red light appears only to help the player react faster.</a:t>
            </a:r>
          </a:p>
          <a:p>
            <a:pPr marL="0" indent="0">
              <a:lnSpc>
                <a:spcPct val="100000"/>
              </a:lnSpc>
              <a:spcAft>
                <a:spcPts val="1200"/>
              </a:spcAft>
              <a:buNone/>
            </a:pPr>
            <a:r>
              <a:rPr lang="en-US" sz="2400" dirty="0">
                <a:solidFill>
                  <a:srgbClr val="C7F5DF"/>
                </a:solidFill>
                <a:latin typeface="Chiller" panose="04020404031007020602" pitchFamily="82" charset="0"/>
              </a:rPr>
              <a:t>Player should also show diligence to investors. Therefore, the player needs to collect a certain number of documents (points) from the workers, until these documents disappear in five seconds.</a:t>
            </a:r>
          </a:p>
          <a:p>
            <a:pPr marL="0" indent="0">
              <a:lnSpc>
                <a:spcPct val="100000"/>
              </a:lnSpc>
              <a:spcAft>
                <a:spcPts val="1200"/>
              </a:spcAft>
              <a:buNone/>
            </a:pPr>
            <a:r>
              <a:rPr lang="en-US" sz="2400" dirty="0">
                <a:solidFill>
                  <a:srgbClr val="C7F5DF"/>
                </a:solidFill>
                <a:latin typeface="Chiller" panose="04020404031007020602" pitchFamily="82" charset="0"/>
              </a:rPr>
              <a:t>A total of nine workers. Three investors. And one player.</a:t>
            </a:r>
          </a:p>
          <a:p>
            <a:pPr marL="0" lvl="0" indent="0" algn="l" rtl="0">
              <a:lnSpc>
                <a:spcPct val="115000"/>
              </a:lnSpc>
              <a:spcBef>
                <a:spcPts val="0"/>
              </a:spcBef>
              <a:spcAft>
                <a:spcPts val="1200"/>
              </a:spcAft>
              <a:buSzPts val="1800"/>
              <a:buNone/>
            </a:pPr>
            <a:endParaRPr lang="en-US" sz="2400" dirty="0">
              <a:solidFill>
                <a:srgbClr val="C7F5DF"/>
              </a:solidFill>
              <a:latin typeface="Chiller" panose="04020404031007020602" pitchFamily="82" charset="0"/>
            </a:endParaRPr>
          </a:p>
          <a:p>
            <a:pPr marL="0" lvl="0" indent="0" algn="l" rtl="0">
              <a:lnSpc>
                <a:spcPct val="115000"/>
              </a:lnSpc>
              <a:spcBef>
                <a:spcPts val="0"/>
              </a:spcBef>
              <a:spcAft>
                <a:spcPts val="1200"/>
              </a:spcAft>
              <a:buSzPts val="1800"/>
              <a:buNone/>
            </a:pPr>
            <a:endParaRPr lang="ru-RU" sz="2400" dirty="0">
              <a:solidFill>
                <a:srgbClr val="C7F5DF"/>
              </a:solidFill>
              <a:latin typeface="Chiller" panose="04020404031007020602" pitchFamily="82" charset="0"/>
            </a:endParaRPr>
          </a:p>
        </p:txBody>
      </p:sp>
    </p:spTree>
    <p:extLst>
      <p:ext uri="{BB962C8B-B14F-4D97-AF65-F5344CB8AC3E}">
        <p14:creationId xmlns:p14="http://schemas.microsoft.com/office/powerpoint/2010/main" val="146309529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flipH="1">
            <a:off x="9162418" y="4857150"/>
            <a:ext cx="396593" cy="28635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b="1" dirty="0">
              <a:solidFill>
                <a:srgbClr val="9FF1FF"/>
              </a:solidFill>
              <a:latin typeface="Californian FB" panose="0207040306080B030204" pitchFamily="18" charset="0"/>
            </a:endParaRPr>
          </a:p>
        </p:txBody>
      </p:sp>
      <p:sp>
        <p:nvSpPr>
          <p:cNvPr id="86" name="Google Shape;86;p17"/>
          <p:cNvSpPr txBox="1">
            <a:spLocks noGrp="1"/>
          </p:cNvSpPr>
          <p:nvPr>
            <p:ph type="body" idx="1"/>
          </p:nvPr>
        </p:nvSpPr>
        <p:spPr>
          <a:xfrm>
            <a:off x="273598" y="180753"/>
            <a:ext cx="8455731" cy="455073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200"/>
              </a:spcAft>
              <a:buSzPts val="1800"/>
              <a:buNone/>
            </a:pPr>
            <a:r>
              <a:rPr lang="en-US" sz="2400" b="1" dirty="0">
                <a:solidFill>
                  <a:srgbClr val="C7F5DF"/>
                </a:solidFill>
                <a:latin typeface="Chiller" panose="04020404031007020602" pitchFamily="82" charset="0"/>
              </a:rPr>
              <a:t>The game ends if:</a:t>
            </a:r>
          </a:p>
          <a:p>
            <a:pPr marL="342900" lvl="0" algn="l" rtl="0">
              <a:lnSpc>
                <a:spcPct val="100000"/>
              </a:lnSpc>
              <a:spcBef>
                <a:spcPts val="0"/>
              </a:spcBef>
              <a:spcAft>
                <a:spcPts val="1200"/>
              </a:spcAft>
              <a:buSzPts val="1800"/>
              <a:buFont typeface="Chiller" panose="04020404031007020602" pitchFamily="82" charset="0"/>
              <a:buChar char="×"/>
            </a:pPr>
            <a:r>
              <a:rPr lang="en-US" sz="2400" dirty="0">
                <a:solidFill>
                  <a:srgbClr val="C7F5DF"/>
                </a:solidFill>
                <a:latin typeface="Chiller" panose="04020404031007020602" pitchFamily="82" charset="0"/>
              </a:rPr>
              <a:t>investors will see at least one sleeping worker</a:t>
            </a:r>
          </a:p>
          <a:p>
            <a:pPr marL="342900" lvl="0" algn="l" rtl="0">
              <a:lnSpc>
                <a:spcPct val="100000"/>
              </a:lnSpc>
              <a:spcBef>
                <a:spcPts val="0"/>
              </a:spcBef>
              <a:spcAft>
                <a:spcPts val="1200"/>
              </a:spcAft>
              <a:buSzPts val="1800"/>
              <a:buFont typeface="Chiller" panose="04020404031007020602" pitchFamily="82" charset="0"/>
              <a:buChar char="×"/>
            </a:pPr>
            <a:r>
              <a:rPr lang="en-US" sz="2400" dirty="0">
                <a:solidFill>
                  <a:srgbClr val="C7F5DF"/>
                </a:solidFill>
                <a:latin typeface="Chiller" panose="04020404031007020602" pitchFamily="82" charset="0"/>
              </a:rPr>
              <a:t>the player does not collect the required number of points (documents)</a:t>
            </a:r>
          </a:p>
          <a:p>
            <a:pPr marL="342900" lvl="0" algn="l" rtl="0">
              <a:lnSpc>
                <a:spcPct val="100000"/>
              </a:lnSpc>
              <a:spcBef>
                <a:spcPts val="0"/>
              </a:spcBef>
              <a:spcAft>
                <a:spcPts val="1200"/>
              </a:spcAft>
              <a:buSzPts val="1800"/>
              <a:buFont typeface="Chiller" panose="04020404031007020602" pitchFamily="82" charset="0"/>
              <a:buChar char="×"/>
            </a:pPr>
            <a:r>
              <a:rPr lang="en-US" sz="2400" dirty="0">
                <a:solidFill>
                  <a:srgbClr val="C7F5DF"/>
                </a:solidFill>
                <a:latin typeface="Chiller" panose="04020404031007020602" pitchFamily="82" charset="0"/>
              </a:rPr>
              <a:t>if player slap a sleeping worker</a:t>
            </a:r>
          </a:p>
          <a:p>
            <a:pPr marL="0" lvl="0" indent="0" algn="l" rtl="0">
              <a:lnSpc>
                <a:spcPct val="100000"/>
              </a:lnSpc>
              <a:spcBef>
                <a:spcPts val="0"/>
              </a:spcBef>
              <a:spcAft>
                <a:spcPts val="1200"/>
              </a:spcAft>
              <a:buSzPts val="1800"/>
              <a:buNone/>
            </a:pPr>
            <a:endParaRPr lang="en-US" sz="800" dirty="0">
              <a:solidFill>
                <a:srgbClr val="C7F5DF"/>
              </a:solidFill>
              <a:latin typeface="Chiller" panose="04020404031007020602" pitchFamily="82" charset="0"/>
            </a:endParaRPr>
          </a:p>
          <a:p>
            <a:pPr marL="0" lvl="0" indent="0" algn="l" rtl="0">
              <a:lnSpc>
                <a:spcPct val="100000"/>
              </a:lnSpc>
              <a:spcBef>
                <a:spcPts val="0"/>
              </a:spcBef>
              <a:spcAft>
                <a:spcPts val="1200"/>
              </a:spcAft>
              <a:buSzPts val="1800"/>
              <a:buNone/>
            </a:pPr>
            <a:r>
              <a:rPr lang="en-US" sz="2400" b="1" dirty="0">
                <a:solidFill>
                  <a:srgbClr val="D4F89A"/>
                </a:solidFill>
                <a:latin typeface="Chiller" panose="04020404031007020602" pitchFamily="82" charset="0"/>
              </a:rPr>
              <a:t>Level 1. </a:t>
            </a:r>
            <a:r>
              <a:rPr lang="en-US" sz="2400" dirty="0">
                <a:solidFill>
                  <a:srgbClr val="C7F5DF"/>
                </a:solidFill>
                <a:latin typeface="Chiller" panose="04020404031007020602" pitchFamily="82" charset="0"/>
              </a:rPr>
              <a:t>Collect 20 points = 20 documents. Each worker makes 3 documents (a total of 27 documents in the first round). This is enough to collect 20 documents. The main thing is not to forget that the documents disappear in 5 seconds. Extra collected points go to the second round. The player's responsiveness is assisted by a red light that illuminates above the sleepy worker's head. The main thing is hurrying up to slap the worker in the face before investors notice them, and not to touch the awake workers.</a:t>
            </a:r>
          </a:p>
          <a:p>
            <a:pPr marL="342900" lvl="0" algn="l" rtl="0">
              <a:lnSpc>
                <a:spcPct val="100000"/>
              </a:lnSpc>
              <a:spcBef>
                <a:spcPts val="0"/>
              </a:spcBef>
              <a:spcAft>
                <a:spcPts val="1200"/>
              </a:spcAft>
              <a:buSzPts val="1800"/>
              <a:buFont typeface="Chiller" panose="04020404031007020602" pitchFamily="82" charset="0"/>
              <a:buChar char="×"/>
            </a:pPr>
            <a:endParaRPr lang="ru-RU" sz="2400" dirty="0">
              <a:solidFill>
                <a:srgbClr val="C7F5DF"/>
              </a:solidFill>
              <a:latin typeface="Chiller" panose="04020404031007020602" pitchFamily="82" charset="0"/>
            </a:endParaRPr>
          </a:p>
        </p:txBody>
      </p:sp>
    </p:spTree>
    <p:extLst>
      <p:ext uri="{BB962C8B-B14F-4D97-AF65-F5344CB8AC3E}">
        <p14:creationId xmlns:p14="http://schemas.microsoft.com/office/powerpoint/2010/main" val="295276773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8769850" y="-572700"/>
            <a:ext cx="15621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b="1" dirty="0">
              <a:solidFill>
                <a:srgbClr val="9FF1FF"/>
              </a:solidFill>
              <a:latin typeface="Californian FB" panose="0207040306080B030204" pitchFamily="18" charset="0"/>
            </a:endParaRPr>
          </a:p>
        </p:txBody>
      </p:sp>
      <p:sp>
        <p:nvSpPr>
          <p:cNvPr id="86" name="Google Shape;86;p17"/>
          <p:cNvSpPr txBox="1">
            <a:spLocks noGrp="1"/>
          </p:cNvSpPr>
          <p:nvPr>
            <p:ph type="body" idx="1"/>
          </p:nvPr>
        </p:nvSpPr>
        <p:spPr>
          <a:xfrm>
            <a:off x="178851" y="403175"/>
            <a:ext cx="8590999" cy="474032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n-US" sz="2400" b="1" dirty="0">
                <a:solidFill>
                  <a:srgbClr val="D4F89A"/>
                </a:solidFill>
                <a:latin typeface="Chiller" panose="04020404031007020602" pitchFamily="82" charset="0"/>
              </a:rPr>
              <a:t>Level 2. </a:t>
            </a:r>
            <a:r>
              <a:rPr lang="en-US" sz="2400" dirty="0">
                <a:solidFill>
                  <a:srgbClr val="C7F5DF"/>
                </a:solidFill>
                <a:latin typeface="Chiller" panose="04020404031007020602" pitchFamily="82" charset="0"/>
              </a:rPr>
              <a:t>Collect 30 points (documents). Each worker makes already 4 documents (a total of 36 documents in the second round). The documents disappear after 4 seconds. This is enough to collect 30 documents. Round 1 rules are repeated.</a:t>
            </a:r>
          </a:p>
          <a:p>
            <a:pPr marL="0" lvl="0" indent="0" algn="l" rtl="0">
              <a:lnSpc>
                <a:spcPct val="115000"/>
              </a:lnSpc>
              <a:spcBef>
                <a:spcPts val="0"/>
              </a:spcBef>
              <a:spcAft>
                <a:spcPts val="1200"/>
              </a:spcAft>
              <a:buSzPts val="1800"/>
              <a:buNone/>
            </a:pPr>
            <a:r>
              <a:rPr lang="en-US" sz="2400" b="1" dirty="0">
                <a:solidFill>
                  <a:srgbClr val="D4F89A"/>
                </a:solidFill>
                <a:latin typeface="Chiller" panose="04020404031007020602" pitchFamily="82" charset="0"/>
              </a:rPr>
              <a:t>Level 3. </a:t>
            </a:r>
            <a:r>
              <a:rPr lang="en-US" sz="2400" dirty="0">
                <a:solidFill>
                  <a:srgbClr val="C7F5DF"/>
                </a:solidFill>
                <a:latin typeface="Chiller" panose="04020404031007020602" pitchFamily="82" charset="0"/>
              </a:rPr>
              <a:t>Collect 40 points (documents). Each worker issues already 5 documents (a total of 45 documents in the second round). This is enough to collect 40 documents. The documents disappear after 3 seconds.</a:t>
            </a:r>
            <a:endParaRPr lang="en-US" sz="800" dirty="0">
              <a:solidFill>
                <a:srgbClr val="C7F5DF"/>
              </a:solidFill>
              <a:latin typeface="Chiller" panose="04020404031007020602" pitchFamily="82" charset="0"/>
            </a:endParaRPr>
          </a:p>
          <a:p>
            <a:pPr marL="0" lvl="0" indent="0" algn="l" rtl="0">
              <a:lnSpc>
                <a:spcPct val="115000"/>
              </a:lnSpc>
              <a:spcBef>
                <a:spcPts val="0"/>
              </a:spcBef>
              <a:spcAft>
                <a:spcPts val="1200"/>
              </a:spcAft>
              <a:buSzPts val="1800"/>
              <a:buNone/>
            </a:pPr>
            <a:r>
              <a:rPr lang="en-US" sz="2400" b="1" dirty="0">
                <a:solidFill>
                  <a:srgbClr val="D4F89A"/>
                </a:solidFill>
                <a:latin typeface="Chiller" panose="04020404031007020602" pitchFamily="82" charset="0"/>
              </a:rPr>
              <a:t>☆</a:t>
            </a:r>
            <a:r>
              <a:rPr lang="en-US" sz="2400" dirty="0">
                <a:solidFill>
                  <a:srgbClr val="C7F5DF"/>
                </a:solidFill>
                <a:latin typeface="Chiller" panose="04020404031007020602" pitchFamily="82" charset="0"/>
              </a:rPr>
              <a:t> If in the previous levels the player did not miss a single Robber, then bonuses are awarded in the next round.</a:t>
            </a:r>
          </a:p>
          <a:p>
            <a:pPr marL="0" lvl="0" indent="0" algn="l" rtl="0">
              <a:lnSpc>
                <a:spcPct val="115000"/>
              </a:lnSpc>
              <a:spcBef>
                <a:spcPts val="0"/>
              </a:spcBef>
              <a:spcAft>
                <a:spcPts val="1200"/>
              </a:spcAft>
              <a:buSzPts val="1800"/>
              <a:buNone/>
            </a:pPr>
            <a:r>
              <a:rPr lang="en-US" sz="2400" b="1" dirty="0">
                <a:solidFill>
                  <a:srgbClr val="D4F89A"/>
                </a:solidFill>
                <a:latin typeface="Chiller" panose="04020404031007020602" pitchFamily="82" charset="0"/>
              </a:rPr>
              <a:t>☆</a:t>
            </a:r>
            <a:r>
              <a:rPr lang="en-US" sz="2400" dirty="0">
                <a:solidFill>
                  <a:srgbClr val="C7F5DF"/>
                </a:solidFill>
                <a:latin typeface="Chiller" panose="04020404031007020602" pitchFamily="82" charset="0"/>
              </a:rPr>
              <a:t> If Player win each round, each floor of the character's company branch will be completed.</a:t>
            </a:r>
            <a:endParaRPr sz="2400" dirty="0">
              <a:solidFill>
                <a:srgbClr val="C7F5DF"/>
              </a:solidFill>
              <a:latin typeface="Chiller" panose="04020404031007020602" pitchFamily="82" charset="0"/>
            </a:endParaRPr>
          </a:p>
        </p:txBody>
      </p:sp>
    </p:spTree>
    <p:extLst>
      <p:ext uri="{BB962C8B-B14F-4D97-AF65-F5344CB8AC3E}">
        <p14:creationId xmlns:p14="http://schemas.microsoft.com/office/powerpoint/2010/main" val="209363829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165100"/>
            <a:ext cx="8520600" cy="69587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ct val="111111"/>
              <a:buNone/>
            </a:pPr>
            <a:r>
              <a:rPr lang="en" b="1" dirty="0">
                <a:solidFill>
                  <a:srgbClr val="9FF1FF"/>
                </a:solidFill>
                <a:latin typeface="Californian FB" panose="0207040306080B030204" pitchFamily="18" charset="0"/>
              </a:rPr>
              <a:t>Look of the Money Blow</a:t>
            </a:r>
            <a:endParaRPr b="1" dirty="0">
              <a:solidFill>
                <a:srgbClr val="9FF1FF"/>
              </a:solidFill>
              <a:latin typeface="Californian FB" panose="0207040306080B030204" pitchFamily="18" charset="0"/>
            </a:endParaRPr>
          </a:p>
        </p:txBody>
      </p:sp>
      <p:sp>
        <p:nvSpPr>
          <p:cNvPr id="100" name="Google Shape;100;p19"/>
          <p:cNvSpPr txBox="1">
            <a:spLocks noGrp="1"/>
          </p:cNvSpPr>
          <p:nvPr>
            <p:ph type="body" idx="1"/>
          </p:nvPr>
        </p:nvSpPr>
        <p:spPr>
          <a:xfrm>
            <a:off x="311700" y="927100"/>
            <a:ext cx="8520600" cy="3641775"/>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i="1" dirty="0"/>
          </a:p>
        </p:txBody>
      </p:sp>
      <p:pic>
        <p:nvPicPr>
          <p:cNvPr id="4" name="Picture 3">
            <a:extLst>
              <a:ext uri="{FF2B5EF4-FFF2-40B4-BE49-F238E27FC236}">
                <a16:creationId xmlns:a16="http://schemas.microsoft.com/office/drawing/2014/main" id="{0B1F5ECB-D41E-4DBE-B8C6-40897E3CF4AB}"/>
              </a:ext>
            </a:extLst>
          </p:cNvPr>
          <p:cNvPicPr>
            <a:picLocks noChangeAspect="1"/>
          </p:cNvPicPr>
          <p:nvPr/>
        </p:nvPicPr>
        <p:blipFill>
          <a:blip r:embed="rId3"/>
          <a:stretch>
            <a:fillRect/>
          </a:stretch>
        </p:blipFill>
        <p:spPr>
          <a:xfrm>
            <a:off x="441302" y="912315"/>
            <a:ext cx="2224114" cy="3958099"/>
          </a:xfrm>
          <a:prstGeom prst="rect">
            <a:avLst/>
          </a:prstGeom>
        </p:spPr>
      </p:pic>
      <p:pic>
        <p:nvPicPr>
          <p:cNvPr id="8" name="Picture 7">
            <a:extLst>
              <a:ext uri="{FF2B5EF4-FFF2-40B4-BE49-F238E27FC236}">
                <a16:creationId xmlns:a16="http://schemas.microsoft.com/office/drawing/2014/main" id="{A53FB9A8-AD56-43FE-939E-5A7AEFC056B4}"/>
              </a:ext>
            </a:extLst>
          </p:cNvPr>
          <p:cNvPicPr>
            <a:picLocks noChangeAspect="1"/>
          </p:cNvPicPr>
          <p:nvPr/>
        </p:nvPicPr>
        <p:blipFill>
          <a:blip r:embed="rId4"/>
          <a:stretch>
            <a:fillRect/>
          </a:stretch>
        </p:blipFill>
        <p:spPr>
          <a:xfrm>
            <a:off x="3459943" y="912314"/>
            <a:ext cx="2224114" cy="3958100"/>
          </a:xfrm>
          <a:prstGeom prst="rect">
            <a:avLst/>
          </a:prstGeom>
        </p:spPr>
      </p:pic>
      <p:pic>
        <p:nvPicPr>
          <p:cNvPr id="10" name="Picture 9">
            <a:extLst>
              <a:ext uri="{FF2B5EF4-FFF2-40B4-BE49-F238E27FC236}">
                <a16:creationId xmlns:a16="http://schemas.microsoft.com/office/drawing/2014/main" id="{B8000B1C-4737-4899-AEAD-9CF3A2CF1A82}"/>
              </a:ext>
            </a:extLst>
          </p:cNvPr>
          <p:cNvPicPr>
            <a:picLocks noChangeAspect="1"/>
          </p:cNvPicPr>
          <p:nvPr/>
        </p:nvPicPr>
        <p:blipFill>
          <a:blip r:embed="rId5"/>
          <a:stretch>
            <a:fillRect/>
          </a:stretch>
        </p:blipFill>
        <p:spPr>
          <a:xfrm>
            <a:off x="6478584" y="912315"/>
            <a:ext cx="2240729" cy="3987668"/>
          </a:xfrm>
          <a:prstGeom prst="rect">
            <a:avLst/>
          </a:prstGeom>
        </p:spPr>
      </p:pic>
    </p:spTree>
  </p:cSld>
  <p:clrMapOvr>
    <a:masterClrMapping/>
  </p:clrMapOvr>
  <p:transition spd="slow">
    <p:push dir="u"/>
  </p:transition>
</p:sld>
</file>

<file path=ppt/theme/theme1.xml><?xml version="1.0" encoding="utf-8"?>
<a:theme xmlns:a="http://schemas.openxmlformats.org/drawingml/2006/main" name="Simple Light">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2791</TotalTime>
  <Words>985</Words>
  <Application>Microsoft Office PowerPoint</Application>
  <PresentationFormat>On-screen Show (16:9)</PresentationFormat>
  <Paragraphs>71</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Californian FB</vt:lpstr>
      <vt:lpstr>Chiller</vt:lpstr>
      <vt:lpstr>Roboto</vt:lpstr>
      <vt:lpstr>Simple Light</vt:lpstr>
      <vt:lpstr> Money Blow </vt:lpstr>
      <vt:lpstr>Slap Kings </vt:lpstr>
      <vt:lpstr>Don't get fired!</vt:lpstr>
      <vt:lpstr> Slap Kings                                                Don't get fired!</vt:lpstr>
      <vt:lpstr>My Game</vt:lpstr>
      <vt:lpstr>PowerPoint Presentation</vt:lpstr>
      <vt:lpstr>PowerPoint Presentation</vt:lpstr>
      <vt:lpstr>PowerPoint Presentation</vt:lpstr>
      <vt:lpstr>Look of the Money Blow</vt:lpstr>
      <vt:lpstr>Look of the Money Blow</vt:lpstr>
      <vt:lpstr>Mechanics of the Game</vt:lpstr>
      <vt:lpstr>What is so unique about my Game?</vt:lpstr>
      <vt:lpstr>CPI. Retention.</vt:lpstr>
      <vt:lpstr>Monetization</vt:lpstr>
      <vt:lpstr>Project Timeline</vt:lpstr>
      <vt:lpstr>Project 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Name</dc:title>
  <dc:creator>Пользователь</dc:creator>
  <cp:lastModifiedBy>LA LA</cp:lastModifiedBy>
  <cp:revision>10</cp:revision>
  <dcterms:modified xsi:type="dcterms:W3CDTF">2021-11-15T00:27:59Z</dcterms:modified>
</cp:coreProperties>
</file>