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84" r:id="rId5"/>
    <p:sldId id="273" r:id="rId6"/>
    <p:sldId id="274" r:id="rId7"/>
    <p:sldId id="287" r:id="rId8"/>
    <p:sldId id="271" r:id="rId9"/>
    <p:sldId id="285" r:id="rId10"/>
    <p:sldId id="286" r:id="rId11"/>
    <p:sldId id="275" r:id="rId12"/>
    <p:sldId id="276" r:id="rId13"/>
    <p:sldId id="27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epartmentOfEducation.PH/" TargetMode="External"/><Relationship Id="rId2" Type="http://schemas.openxmlformats.org/officeDocument/2006/relationships/hyperlink" Target="https://www.deped.gov.ph/wp-content/uploads/2020/02/List-of-Programs-and-Projects-Beneficiaries.Finals.V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jectawe.net/elementary-programs" TargetMode="External"/><Relationship Id="rId5" Type="http://schemas.openxmlformats.org/officeDocument/2006/relationships/hyperlink" Target="https://bee-dep-ed.tripod.com/id2.html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ce2.com/uk/blog/project-vs-programme" TargetMode="External"/><Relationship Id="rId2" Type="http://schemas.openxmlformats.org/officeDocument/2006/relationships/hyperlink" Target="https://www.simplilearn.com/difference-between-projects-and-programs-artic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8765" y="2250217"/>
            <a:ext cx="6965245" cy="1202485"/>
          </a:xfrm>
        </p:spPr>
        <p:txBody>
          <a:bodyPr>
            <a:normAutofit/>
          </a:bodyPr>
          <a:lstStyle/>
          <a:p>
            <a:r>
              <a:rPr lang="en-US" altLang="zh-CN" b="1" noProof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Program </a:t>
            </a:r>
            <a:r>
              <a:rPr lang="en-US" altLang="zh-CN" b="1" noProof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and </a:t>
            </a: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sz="2800" dirty="0" smtClean="0"/>
          </a:p>
          <a:p>
            <a:pPr algn="ctr"/>
            <a:endParaRPr lang="zh-CN" altLang="en-US" dirty="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908720"/>
            <a:ext cx="1224136" cy="121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656767"/>
            <a:ext cx="4585620" cy="20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biggest difference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dirty="0" smtClean="0"/>
              <a:t>Projects </a:t>
            </a:r>
            <a:r>
              <a:rPr lang="en-US" altLang="zh-CN" dirty="0"/>
              <a:t>deal with delivering strictly defined outputs within a specific timescale and budget, </a:t>
            </a:r>
          </a:p>
          <a:p>
            <a:pPr algn="just"/>
            <a:r>
              <a:rPr lang="en-US" altLang="zh-CN" dirty="0" smtClean="0"/>
              <a:t>Programs </a:t>
            </a:r>
            <a:r>
              <a:rPr lang="en-US" altLang="zh-CN" dirty="0"/>
              <a:t>deal with delivering outputs that benefit the entire </a:t>
            </a:r>
            <a:r>
              <a:rPr lang="en-US" altLang="zh-CN" dirty="0" smtClean="0"/>
              <a:t>organization. </a:t>
            </a:r>
          </a:p>
          <a:p>
            <a:pPr marL="0" indent="0" algn="just">
              <a:buNone/>
            </a:pPr>
            <a:endParaRPr lang="en-US" altLang="zh-CN" dirty="0" smtClean="0"/>
          </a:p>
          <a:p>
            <a:pPr algn="just"/>
            <a:r>
              <a:rPr lang="en-US" altLang="zh-CN" dirty="0" smtClean="0"/>
              <a:t>Put </a:t>
            </a:r>
            <a:r>
              <a:rPr lang="en-US" altLang="zh-CN" dirty="0"/>
              <a:t>simply, projects involve </a:t>
            </a:r>
            <a:r>
              <a:rPr lang="en-US" altLang="zh-CN" dirty="0">
                <a:solidFill>
                  <a:srgbClr val="FF0000"/>
                </a:solidFill>
              </a:rPr>
              <a:t>‘doings things right’ </a:t>
            </a:r>
            <a:r>
              <a:rPr lang="en-US" altLang="zh-CN" dirty="0"/>
              <a:t>and </a:t>
            </a:r>
            <a:r>
              <a:rPr lang="en-US" altLang="zh-CN" dirty="0" smtClean="0"/>
              <a:t>programs </a:t>
            </a:r>
            <a:r>
              <a:rPr lang="en-US" altLang="zh-CN" dirty="0"/>
              <a:t>involve </a:t>
            </a:r>
            <a:r>
              <a:rPr lang="en-US" altLang="zh-CN" dirty="0">
                <a:solidFill>
                  <a:srgbClr val="FF0000"/>
                </a:solidFill>
              </a:rPr>
              <a:t>‘doing the right things’</a:t>
            </a:r>
            <a:r>
              <a:rPr lang="en-US" altLang="zh-CN" dirty="0"/>
              <a:t>. Similar phrases, but very different meanings.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02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PRODUCT </a:t>
            </a:r>
            <a:r>
              <a:rPr lang="en-US" altLang="zh-CN" sz="3200" dirty="0">
                <a:solidFill>
                  <a:srgbClr val="FF0000"/>
                </a:solidFill>
              </a:rPr>
              <a:t>VS</a:t>
            </a:r>
            <a:r>
              <a:rPr lang="en-US" altLang="zh-CN" sz="3200" dirty="0"/>
              <a:t> PROJECT </a:t>
            </a:r>
            <a:r>
              <a:rPr lang="en-US" altLang="zh-CN" sz="3200" dirty="0">
                <a:solidFill>
                  <a:srgbClr val="FF0000"/>
                </a:solidFill>
              </a:rPr>
              <a:t>VS </a:t>
            </a:r>
            <a:r>
              <a:rPr lang="en-US" altLang="zh-CN" sz="3200" dirty="0"/>
              <a:t>PROGRAM MANAGEMENT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23" y="2119257"/>
            <a:ext cx="6982267" cy="32340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600" y="5637593"/>
            <a:ext cx="71056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https://nealcabage.com/product-vs-project-vs-program-management/</a:t>
            </a:r>
          </a:p>
        </p:txBody>
      </p:sp>
    </p:spTree>
    <p:extLst>
      <p:ext uri="{BB962C8B-B14F-4D97-AF65-F5344CB8AC3E}">
        <p14:creationId xmlns:p14="http://schemas.microsoft.com/office/powerpoint/2010/main" val="2326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1210508" y="2462518"/>
            <a:ext cx="67014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www.deped.gov.ph/wp-content/uploads/2020/02/List-of-Programs-and-Projects-Beneficiaries.Finals.V2.pdf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https://www.facebook.com/DepartmentOfEducation.PH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796" y="4169820"/>
            <a:ext cx="1646312" cy="2057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0508" y="3683820"/>
            <a:ext cx="4049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bee-dep-ed.tripod.com/id2.html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1406" y="40747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www.projectawe.net/elementary-programs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1758" y="479973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www.projectawe.net/elementary-programs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50723" y="123904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dirty="0"/>
              <a:t>List-of-Programs-and-Projects</a:t>
            </a:r>
          </a:p>
        </p:txBody>
      </p:sp>
    </p:spTree>
    <p:extLst>
      <p:ext uri="{BB962C8B-B14F-4D97-AF65-F5344CB8AC3E}">
        <p14:creationId xmlns:p14="http://schemas.microsoft.com/office/powerpoint/2010/main" val="2326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altLang="zh-CN" sz="2000" dirty="0" err="1" smtClean="0"/>
              <a:t>Simplilearn</a:t>
            </a:r>
            <a:r>
              <a:rPr lang="en-US" altLang="zh-CN" sz="2000" dirty="0" smtClean="0"/>
              <a:t> (2021). Know </a:t>
            </a:r>
            <a:r>
              <a:rPr lang="en-US" altLang="zh-CN" sz="2000" dirty="0"/>
              <a:t>the Difference Between Projects and </a:t>
            </a:r>
            <a:r>
              <a:rPr lang="en-US" altLang="zh-CN" sz="2000" dirty="0" smtClean="0"/>
              <a:t>Programs. Retrieved on September 10, </a:t>
            </a:r>
            <a:r>
              <a:rPr lang="en-US" altLang="zh-CN" sz="2000" dirty="0"/>
              <a:t>2021 from 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www.simplilearn.com/difference-between-projects-and-programs-article</a:t>
            </a:r>
            <a:endParaRPr lang="en-US" altLang="zh-CN" sz="2000" dirty="0" smtClean="0"/>
          </a:p>
          <a:p>
            <a:pPr marL="457200" indent="-457200">
              <a:buNone/>
            </a:pPr>
            <a:r>
              <a:rPr lang="en-US" altLang="zh-CN" sz="2000" dirty="0" smtClean="0"/>
              <a:t>Product VS Project VS Program Management. </a:t>
            </a:r>
            <a:r>
              <a:rPr lang="en-US" altLang="zh-CN" sz="2000" dirty="0"/>
              <a:t>Retrieved on September 10, 2021 from https://nealcabage.com/product-vs-project-vs-program-management/</a:t>
            </a:r>
          </a:p>
          <a:p>
            <a:pPr marL="457200" indent="-457200">
              <a:buNone/>
            </a:pPr>
            <a:r>
              <a:rPr lang="en-US" altLang="zh-CN" sz="2000" dirty="0" smtClean="0"/>
              <a:t>Programs </a:t>
            </a:r>
            <a:r>
              <a:rPr lang="en-US" altLang="zh-CN" sz="2000" dirty="0" err="1" smtClean="0"/>
              <a:t>vs</a:t>
            </a:r>
            <a:r>
              <a:rPr lang="en-US" altLang="zh-CN" sz="2000" dirty="0"/>
              <a:t> Projects. </a:t>
            </a:r>
            <a:r>
              <a:rPr lang="en-US" altLang="zh-CN" sz="2000" dirty="0" smtClean="0"/>
              <a:t>Retrieved on September 10, 2021 from </a:t>
            </a:r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www.prince2.com/uk/blog/project-vs-programme</a:t>
            </a:r>
            <a:r>
              <a:rPr lang="en-US" altLang="zh-CN" sz="2000" dirty="0" smtClean="0"/>
              <a:t>.</a:t>
            </a:r>
          </a:p>
          <a:p>
            <a:pPr marL="457200" indent="-45720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6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1916832"/>
            <a:ext cx="6196405" cy="380623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“</a:t>
            </a:r>
            <a:r>
              <a:rPr lang="en-US" altLang="zh-CN" dirty="0">
                <a:solidFill>
                  <a:srgbClr val="00B0F0"/>
                </a:solidFill>
              </a:rPr>
              <a:t>a temporary </a:t>
            </a:r>
            <a:r>
              <a:rPr lang="en-US" altLang="zh-CN" dirty="0" smtClean="0">
                <a:solidFill>
                  <a:srgbClr val="00B0F0"/>
                </a:solidFill>
              </a:rPr>
              <a:t>organization </a:t>
            </a:r>
            <a:r>
              <a:rPr lang="en-US" altLang="zh-CN" dirty="0">
                <a:solidFill>
                  <a:srgbClr val="00B0F0"/>
                </a:solidFill>
              </a:rPr>
              <a:t>that is created for the purpose of delivering one or more business products according to a specified business case</a:t>
            </a:r>
            <a:r>
              <a:rPr lang="en-US" altLang="zh-CN" dirty="0" smtClean="0">
                <a:solidFill>
                  <a:srgbClr val="00B0F0"/>
                </a:solidFill>
              </a:rPr>
              <a:t>”.</a:t>
            </a:r>
          </a:p>
          <a:p>
            <a:r>
              <a:rPr lang="en-US" altLang="zh-CN" dirty="0" smtClean="0"/>
              <a:t>is </a:t>
            </a:r>
            <a:r>
              <a:rPr lang="en-US" altLang="zh-CN" dirty="0"/>
              <a:t>a specific, single task that delivers a tangible output,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sz="2000" dirty="0">
                <a:solidFill>
                  <a:srgbClr val="00B0F0"/>
                </a:solidFill>
              </a:rPr>
              <a:t>Projects have an end and aren’t designed to last very long. The project manager ensures the project delivers the intended goal, within a defined timeframe and budget.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9442" y="1772816"/>
            <a:ext cx="6196405" cy="360381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is </a:t>
            </a:r>
            <a:r>
              <a:rPr lang="en-US" altLang="zh-CN" sz="2000" dirty="0"/>
              <a:t>simply a larger, longer version of a project. </a:t>
            </a:r>
            <a:endParaRPr lang="en-US" altLang="zh-CN" sz="2000" dirty="0" smtClean="0"/>
          </a:p>
          <a:p>
            <a:r>
              <a:rPr lang="en-US" altLang="zh-CN" sz="2000" dirty="0" smtClean="0"/>
              <a:t>is </a:t>
            </a:r>
            <a:r>
              <a:rPr lang="en-US" altLang="zh-CN" sz="2000" dirty="0"/>
              <a:t>a collection of related projects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“</a:t>
            </a:r>
            <a:r>
              <a:rPr lang="en-US" altLang="zh-CN" sz="2000" dirty="0"/>
              <a:t>a group of related projects managed in a coordinated way to obtain benefits and control not available </a:t>
            </a:r>
            <a:r>
              <a:rPr lang="en-US" altLang="zh-CN" sz="2000" dirty="0" smtClean="0"/>
              <a:t>from </a:t>
            </a:r>
            <a:r>
              <a:rPr lang="en-US" altLang="zh-CN" sz="2000" dirty="0"/>
              <a:t>managing them individually</a:t>
            </a:r>
            <a:r>
              <a:rPr lang="en-US" altLang="zh-CN" sz="2000" dirty="0" smtClean="0"/>
              <a:t>”.</a:t>
            </a:r>
          </a:p>
          <a:p>
            <a:r>
              <a:rPr lang="en-US" altLang="zh-CN" sz="2000" dirty="0" smtClean="0"/>
              <a:t>are </a:t>
            </a:r>
            <a:r>
              <a:rPr lang="en-US" altLang="zh-CN" sz="2000" dirty="0"/>
              <a:t>usually long term, sometimes spanning years, and don’t have a fixed deadline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 is </a:t>
            </a:r>
            <a:r>
              <a:rPr lang="en-US" altLang="zh-CN" sz="2000" dirty="0"/>
              <a:t>a framework of related projects aligned in a specific sequence. They have predictable and repeatable elements to </a:t>
            </a:r>
            <a:r>
              <a:rPr lang="en-US" altLang="zh-CN" sz="2000" dirty="0" smtClean="0"/>
              <a:t>minimize </a:t>
            </a:r>
            <a:r>
              <a:rPr lang="en-US" altLang="zh-CN" sz="2000" dirty="0"/>
              <a:t>or even eliminate risks.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6472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07099"/>
              </p:ext>
            </p:extLst>
          </p:nvPr>
        </p:nvGraphicFramePr>
        <p:xfrm>
          <a:off x="1463674" y="1196751"/>
          <a:ext cx="6708725" cy="4558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7423"/>
                <a:gridCol w="2213879"/>
                <a:gridCol w="2247423"/>
              </a:tblGrid>
              <a:tr h="302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Comparison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Project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Programme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2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Focus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Content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Context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2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Scope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Well-defined, limited to an output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Broad and adjustable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2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Timeframe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Short term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Long term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2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Components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Small tasks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Projects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2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Functional units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Single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Multiple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2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Tasks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Technical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Strategic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2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Produces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Output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Outcome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2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Deadlines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Strict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Flexible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02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Designers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Mid-level staff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Top-level staff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74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Success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Product quality, timeliness, cost effectiveness, compliance and customer satisfaction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Long-term benefits to the </a:t>
                      </a:r>
                      <a:r>
                        <a:rPr lang="en-US" sz="1600" b="1" dirty="0" smtClean="0">
                          <a:effectLst/>
                        </a:rPr>
                        <a:t>organization, </a:t>
                      </a:r>
                      <a:r>
                        <a:rPr lang="en-US" sz="1600" b="1" dirty="0">
                          <a:effectLst/>
                        </a:rPr>
                        <a:t>ROI or new capabilities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2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Project and </a:t>
            </a:r>
            <a:r>
              <a:rPr lang="en-US" altLang="zh-CN" dirty="0" smtClean="0"/>
              <a:t>program Similarities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Are temporary</a:t>
            </a:r>
          </a:p>
          <a:p>
            <a:pPr marL="0" indent="0" algn="ctr">
              <a:buNone/>
            </a:pPr>
            <a:r>
              <a:rPr lang="en-US" altLang="zh-CN" dirty="0" smtClean="0"/>
              <a:t>Use (business/educational) cases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Require a team</a:t>
            </a:r>
          </a:p>
          <a:p>
            <a:pPr marL="0" indent="0" algn="ctr">
              <a:buNone/>
            </a:pPr>
            <a:r>
              <a:rPr lang="en-US" altLang="zh-CN" dirty="0"/>
              <a:t>Are aligned to strategic objectives</a:t>
            </a:r>
          </a:p>
          <a:p>
            <a:pPr marL="0" indent="0" algn="ctr">
              <a:buNone/>
            </a:pPr>
            <a:r>
              <a:rPr lang="en-US" altLang="zh-CN" dirty="0"/>
              <a:t>Deliver change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6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44230"/>
            <a:ext cx="6667941" cy="47628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75242" y="573961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https://www.prince2.com/uk/blog/project-vs-programme</a:t>
            </a:r>
          </a:p>
        </p:txBody>
      </p:sp>
    </p:spTree>
    <p:extLst>
      <p:ext uri="{BB962C8B-B14F-4D97-AF65-F5344CB8AC3E}">
        <p14:creationId xmlns:p14="http://schemas.microsoft.com/office/powerpoint/2010/main" val="2326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91" y="2182008"/>
            <a:ext cx="7464217" cy="39644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5616" y="524579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portfolio organizes programs, projects, sub-portfolios, sub-programs, and operations to facilitate business benefits (i.e., maximize profitability).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646748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https://www.simplilearn.com/difference-between-projects-and-programs-article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294" y="1258678"/>
            <a:ext cx="2282054" cy="13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5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managers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Program managers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95023" y="2126128"/>
            <a:ext cx="69652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Project </a:t>
            </a:r>
            <a:r>
              <a:rPr lang="en-US" sz="2800" dirty="0">
                <a:solidFill>
                  <a:srgbClr val="FF0000"/>
                </a:solidFill>
              </a:rPr>
              <a:t>managers </a:t>
            </a:r>
            <a:r>
              <a:rPr lang="en-US" sz="2800" dirty="0"/>
              <a:t>focus on the project’s deliverables, making sure the project reaches its intended outcome on time and within the budget.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Program managers </a:t>
            </a:r>
            <a:r>
              <a:rPr lang="en-US" sz="2800" dirty="0"/>
              <a:t>are usually less hands-on, but must view the bigger picture and </a:t>
            </a:r>
            <a:r>
              <a:rPr lang="en-US" sz="2800" dirty="0" smtClean="0"/>
              <a:t>visualize </a:t>
            </a:r>
            <a:r>
              <a:rPr lang="en-US" sz="2800" dirty="0"/>
              <a:t>the benefits that individual projects will have on the whole </a:t>
            </a:r>
            <a:r>
              <a:rPr lang="en-US" sz="2800" dirty="0" smtClean="0"/>
              <a:t>program.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6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38512"/>
              </p:ext>
            </p:extLst>
          </p:nvPr>
        </p:nvGraphicFramePr>
        <p:xfrm>
          <a:off x="899593" y="1340768"/>
          <a:ext cx="7200799" cy="4457311"/>
        </p:xfrm>
        <a:graphic>
          <a:graphicData uri="http://schemas.openxmlformats.org/drawingml/2006/table">
            <a:tbl>
              <a:tblPr/>
              <a:tblGrid>
                <a:gridCol w="2336885"/>
                <a:gridCol w="2302005"/>
                <a:gridCol w="2561909"/>
              </a:tblGrid>
              <a:tr h="56911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636363"/>
                          </a:solidFill>
                          <a:effectLst/>
                        </a:rPr>
                        <a:t>Comparison</a:t>
                      </a:r>
                      <a:endParaRPr lang="en-US" sz="1400" dirty="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rgbClr val="636363"/>
                          </a:solidFill>
                          <a:effectLst/>
                        </a:rPr>
                        <a:t>Project manager</a:t>
                      </a:r>
                      <a:endParaRPr lang="en-US" sz="140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636363"/>
                          </a:solidFill>
                          <a:effectLst/>
                        </a:rPr>
                        <a:t>Programme manager</a:t>
                      </a:r>
                      <a:endParaRPr lang="en-US" sz="1400" dirty="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39847"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rgbClr val="636363"/>
                          </a:solidFill>
                          <a:effectLst/>
                        </a:rPr>
                        <a:t>Role</a:t>
                      </a:r>
                      <a:endParaRPr lang="en-US" sz="140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solidFill>
                            <a:srgbClr val="636363"/>
                          </a:solidFill>
                          <a:effectLst/>
                        </a:rPr>
                        <a:t>Monitor and control project tasks</a:t>
                      </a: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solidFill>
                            <a:srgbClr val="636363"/>
                          </a:solidFill>
                          <a:effectLst/>
                        </a:rPr>
                        <a:t>Monitor and control projects</a:t>
                      </a: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22783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636363"/>
                          </a:solidFill>
                          <a:effectLst/>
                        </a:rPr>
                        <a:t>Focus</a:t>
                      </a:r>
                      <a:endParaRPr lang="en-US" sz="1400" dirty="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636363"/>
                          </a:solidFill>
                          <a:effectLst/>
                        </a:rPr>
                        <a:t>The project staff, i.e. technicians and specialists</a:t>
                      </a: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636363"/>
                          </a:solidFill>
                          <a:effectLst/>
                        </a:rPr>
                        <a:t>Managing relationships with project managers and their teams, freeing up resources and resolving conflicts</a:t>
                      </a: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8378"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rgbClr val="636363"/>
                          </a:solidFill>
                          <a:effectLst/>
                        </a:rPr>
                        <a:t>Who they manage</a:t>
                      </a:r>
                      <a:endParaRPr lang="en-US" sz="140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636363"/>
                          </a:solidFill>
                          <a:effectLst/>
                        </a:rPr>
                        <a:t>The project team</a:t>
                      </a: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636363"/>
                          </a:solidFill>
                          <a:effectLst/>
                        </a:rPr>
                        <a:t>Other managers</a:t>
                      </a: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2049"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 b="1">
                          <a:solidFill>
                            <a:srgbClr val="636363"/>
                          </a:solidFill>
                          <a:effectLst/>
                        </a:rPr>
                        <a:t>Planning level</a:t>
                      </a:r>
                      <a:endParaRPr lang="en-US" sz="140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solidFill>
                            <a:srgbClr val="636363"/>
                          </a:solidFill>
                          <a:effectLst/>
                        </a:rPr>
                        <a:t>Creates a detailed project plan for the resources, cost, timeliness and delivery</a:t>
                      </a: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63636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rgbClr val="636363"/>
                          </a:solidFill>
                          <a:effectLst/>
                        </a:rPr>
                        <a:t>Creates high-level plans used by the project managers both as a guide and to develop the detailed plans</a:t>
                      </a:r>
                    </a:p>
                  </a:txBody>
                  <a:tcPr marL="46800" marR="46800" marT="23400" marB="23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9592" y="116632"/>
            <a:ext cx="418172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Project managers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Program </a:t>
            </a:r>
            <a:r>
              <a:rPr lang="en-US" dirty="0"/>
              <a:t>managers</a:t>
            </a:r>
          </a:p>
        </p:txBody>
      </p:sp>
    </p:spTree>
    <p:extLst>
      <p:ext uri="{BB962C8B-B14F-4D97-AF65-F5344CB8AC3E}">
        <p14:creationId xmlns:p14="http://schemas.microsoft.com/office/powerpoint/2010/main" val="23602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图钉">
    <a:dk1>
      <a:sysClr val="windowText" lastClr="000000"/>
    </a:dk1>
    <a:lt1>
      <a:sysClr val="window" lastClr="FFFFFF"/>
    </a:lt1>
    <a:dk2>
      <a:srgbClr val="465E9C"/>
    </a:dk2>
    <a:lt2>
      <a:srgbClr val="CCDDEA"/>
    </a:lt2>
    <a:accent1>
      <a:srgbClr val="FDA023"/>
    </a:accent1>
    <a:accent2>
      <a:srgbClr val="AA2B1E"/>
    </a:accent2>
    <a:accent3>
      <a:srgbClr val="71685C"/>
    </a:accent3>
    <a:accent4>
      <a:srgbClr val="64A73B"/>
    </a:accent4>
    <a:accent5>
      <a:srgbClr val="EB5605"/>
    </a:accent5>
    <a:accent6>
      <a:srgbClr val="B9CA1A"/>
    </a:accent6>
    <a:hlink>
      <a:srgbClr val="D83E2C"/>
    </a:hlink>
    <a:folHlink>
      <a:srgbClr val="ED7D2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546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Microsoft YaHei</vt:lpstr>
      <vt:lpstr>SimSun</vt:lpstr>
      <vt:lpstr>Arial</vt:lpstr>
      <vt:lpstr>Brush Script MT</vt:lpstr>
      <vt:lpstr>Calibri</vt:lpstr>
      <vt:lpstr>Constantia</vt:lpstr>
      <vt:lpstr>Franklin Gothic Book</vt:lpstr>
      <vt:lpstr>Rage Italic</vt:lpstr>
      <vt:lpstr>黑体</vt:lpstr>
      <vt:lpstr>Times New Roman</vt:lpstr>
      <vt:lpstr>图钉</vt:lpstr>
      <vt:lpstr>Program and Project</vt:lpstr>
      <vt:lpstr>Project</vt:lpstr>
      <vt:lpstr>Program</vt:lpstr>
      <vt:lpstr>PowerPoint Presentation</vt:lpstr>
      <vt:lpstr>Project and program Similarities</vt:lpstr>
      <vt:lpstr>PowerPoint Presentation</vt:lpstr>
      <vt:lpstr>PowerPoint Presentation</vt:lpstr>
      <vt:lpstr>Project managers vs  Program managers</vt:lpstr>
      <vt:lpstr>PowerPoint Presentation</vt:lpstr>
      <vt:lpstr>biggest difference </vt:lpstr>
      <vt:lpstr>PRODUCT VS PROJECT VS PROGRAM MANAGEMENT</vt:lpstr>
      <vt:lpstr>List-of-Programs-and-Projects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joy fabic</cp:lastModifiedBy>
  <cp:revision>76</cp:revision>
  <dcterms:created xsi:type="dcterms:W3CDTF">2021-02-16T14:06:43Z</dcterms:created>
  <dcterms:modified xsi:type="dcterms:W3CDTF">2021-09-10T07:53:58Z</dcterms:modified>
</cp:coreProperties>
</file>