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3"/>
  </p:sldMasterIdLst>
  <p:notesMasterIdLst>
    <p:notesMasterId r:id="rId30"/>
  </p:notesMasterIdLst>
  <p:sldIdLst>
    <p:sldId id="256" r:id="rId4"/>
    <p:sldId id="257" r:id="rId5"/>
    <p:sldId id="258" r:id="rId6"/>
    <p:sldId id="260" r:id="rId7"/>
    <p:sldId id="259" r:id="rId8"/>
    <p:sldId id="262" r:id="rId9"/>
    <p:sldId id="263" r:id="rId10"/>
    <p:sldId id="269" r:id="rId11"/>
    <p:sldId id="270" r:id="rId12"/>
    <p:sldId id="267" r:id="rId13"/>
    <p:sldId id="268" r:id="rId14"/>
    <p:sldId id="272" r:id="rId15"/>
    <p:sldId id="273" r:id="rId16"/>
    <p:sldId id="274" r:id="rId17"/>
    <p:sldId id="275" r:id="rId18"/>
    <p:sldId id="277" r:id="rId19"/>
    <p:sldId id="296" r:id="rId20"/>
    <p:sldId id="278" r:id="rId21"/>
    <p:sldId id="279" r:id="rId22"/>
    <p:sldId id="280" r:id="rId23"/>
    <p:sldId id="282" r:id="rId24"/>
    <p:sldId id="283" r:id="rId25"/>
    <p:sldId id="284" r:id="rId26"/>
    <p:sldId id="285" r:id="rId27"/>
    <p:sldId id="287" r:id="rId28"/>
    <p:sldId id="288" r:id="rId29"/>
    <p:sldId id="289" r:id="rId31"/>
    <p:sldId id="26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9E4BDE3-E517-5441-9D5A-DF864B4E1A2C}"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A7CE7476-CA1A-814A-9349-6A77C04A45BE}">
      <dgm:prSet phldrT="[Text]"/>
      <dgm:spPr/>
      <dgm:t>
        <a:bodyPr/>
        <a:lstStyle/>
        <a:p>
          <a:r>
            <a:rPr lang="en-US" dirty="0"/>
            <a:t>Step 1</a:t>
          </a:r>
        </a:p>
      </dgm:t>
    </dgm:pt>
    <dgm:pt modelId="{110C2B77-0CAF-0F40-8DD0-203C37EC830C}" cxnId="{A336049B-3B03-6140-9F23-765175B1846F}" type="parTrans">
      <dgm:prSet/>
      <dgm:spPr/>
      <dgm:t>
        <a:bodyPr/>
        <a:lstStyle/>
        <a:p>
          <a:endParaRPr lang="en-US"/>
        </a:p>
      </dgm:t>
    </dgm:pt>
    <dgm:pt modelId="{2EDDA455-E56D-1848-9E34-7258C34EA889}" cxnId="{A336049B-3B03-6140-9F23-765175B1846F}" type="sibTrans">
      <dgm:prSet/>
      <dgm:spPr/>
      <dgm:t>
        <a:bodyPr/>
        <a:lstStyle/>
        <a:p>
          <a:endParaRPr lang="en-US"/>
        </a:p>
      </dgm:t>
    </dgm:pt>
    <dgm:pt modelId="{43DA8FEC-1316-F54C-A0F9-26DA98DE6FA5}">
      <dgm:prSet phldrT="[Text]" custT="1"/>
      <dgm:spPr/>
      <dgm:t>
        <a:bodyPr/>
        <a:lstStyle/>
        <a:p>
          <a:r>
            <a:rPr lang="en-US" sz="2400" dirty="0"/>
            <a:t>Reformulate all negative situations of the problems analysis into positive situations that are desirable and/or realistically achievable</a:t>
          </a:r>
        </a:p>
      </dgm:t>
    </dgm:pt>
    <dgm:pt modelId="{FE808616-275C-9640-A638-2F3DC07E877F}" cxnId="{B7BA0AD4-7DE3-6842-B7E4-EDE16E34C89B}" type="parTrans">
      <dgm:prSet/>
      <dgm:spPr/>
      <dgm:t>
        <a:bodyPr/>
        <a:lstStyle/>
        <a:p>
          <a:endParaRPr lang="en-US"/>
        </a:p>
      </dgm:t>
    </dgm:pt>
    <dgm:pt modelId="{71C7CA86-4406-C74E-894B-CE602FFC4021}" cxnId="{B7BA0AD4-7DE3-6842-B7E4-EDE16E34C89B}" type="sibTrans">
      <dgm:prSet/>
      <dgm:spPr/>
      <dgm:t>
        <a:bodyPr/>
        <a:lstStyle/>
        <a:p>
          <a:endParaRPr lang="en-US"/>
        </a:p>
      </dgm:t>
    </dgm:pt>
    <dgm:pt modelId="{F247624E-E0A8-BD40-A6A3-285D9C6A8A40}">
      <dgm:prSet phldrT="[Text]"/>
      <dgm:spPr/>
      <dgm:t>
        <a:bodyPr/>
        <a:lstStyle/>
        <a:p>
          <a:r>
            <a:rPr lang="en-US" dirty="0"/>
            <a:t>Step 2</a:t>
          </a:r>
        </a:p>
      </dgm:t>
    </dgm:pt>
    <dgm:pt modelId="{14F8E471-AE05-C84A-821D-05A21AAFFEBA}" cxnId="{3149E8A7-7D6C-3846-9CF8-54957ECE3A95}" type="parTrans">
      <dgm:prSet/>
      <dgm:spPr/>
      <dgm:t>
        <a:bodyPr/>
        <a:lstStyle/>
        <a:p>
          <a:endParaRPr lang="en-US"/>
        </a:p>
      </dgm:t>
    </dgm:pt>
    <dgm:pt modelId="{87901B8D-BC22-E24D-8393-8C255A29BF2C}" cxnId="{3149E8A7-7D6C-3846-9CF8-54957ECE3A95}" type="sibTrans">
      <dgm:prSet/>
      <dgm:spPr/>
      <dgm:t>
        <a:bodyPr/>
        <a:lstStyle/>
        <a:p>
          <a:endParaRPr lang="en-US"/>
        </a:p>
      </dgm:t>
    </dgm:pt>
    <dgm:pt modelId="{006AF9D4-196D-5F4F-A4D6-5B7C56EDA81B}">
      <dgm:prSet phldrT="[Text]"/>
      <dgm:spPr/>
      <dgm:t>
        <a:bodyPr/>
        <a:lstStyle/>
        <a:p>
          <a:r>
            <a:rPr lang="en-US" dirty="0"/>
            <a:t>Step 3</a:t>
          </a:r>
        </a:p>
      </dgm:t>
    </dgm:pt>
    <dgm:pt modelId="{E0581F4D-5FE5-0444-96F7-7546B8263119}" cxnId="{FC8F1EAB-C256-8847-9CF3-60B4B260296E}" type="parTrans">
      <dgm:prSet/>
      <dgm:spPr/>
      <dgm:t>
        <a:bodyPr/>
        <a:lstStyle/>
        <a:p>
          <a:endParaRPr lang="en-US"/>
        </a:p>
      </dgm:t>
    </dgm:pt>
    <dgm:pt modelId="{C5ED3EAD-DFC1-FE4A-8E96-BE599825BBA3}" cxnId="{FC8F1EAB-C256-8847-9CF3-60B4B260296E}" type="sibTrans">
      <dgm:prSet/>
      <dgm:spPr/>
      <dgm:t>
        <a:bodyPr/>
        <a:lstStyle/>
        <a:p>
          <a:endParaRPr lang="en-US"/>
        </a:p>
      </dgm:t>
    </dgm:pt>
    <dgm:pt modelId="{E1890CC4-0D78-A54F-AFD8-129972F86C00}">
      <dgm:prSet phldrT="[Text]" custT="1"/>
      <dgm:spPr/>
      <dgm:t>
        <a:bodyPr/>
        <a:lstStyle/>
        <a:p>
          <a:r>
            <a:rPr lang="en-US" sz="2400" dirty="0"/>
            <a:t>If necessary: revise statements; add new objectives if these seem to be relevant and necessary to achieve the objective at the next higher level; or delete objectives which do not seem suitable or necessary</a:t>
          </a:r>
        </a:p>
      </dgm:t>
    </dgm:pt>
    <dgm:pt modelId="{3F9903E3-6F52-664B-8AF6-05A7F53E0757}" cxnId="{74148067-D060-1E4F-BF54-C0A629B34892}" type="parTrans">
      <dgm:prSet/>
      <dgm:spPr/>
      <dgm:t>
        <a:bodyPr/>
        <a:lstStyle/>
        <a:p>
          <a:endParaRPr lang="en-US"/>
        </a:p>
      </dgm:t>
    </dgm:pt>
    <dgm:pt modelId="{E0352700-7A2D-E745-9FE9-BEB20FEA1EFA}" cxnId="{74148067-D060-1E4F-BF54-C0A629B34892}" type="sibTrans">
      <dgm:prSet/>
      <dgm:spPr/>
      <dgm:t>
        <a:bodyPr/>
        <a:lstStyle/>
        <a:p>
          <a:endParaRPr lang="en-US"/>
        </a:p>
      </dgm:t>
    </dgm:pt>
    <dgm:pt modelId="{41FECAE7-36EE-A74C-A0E1-958F6F4F6508}">
      <dgm:prSet phldrT="[Text]" custT="1"/>
      <dgm:spPr/>
      <dgm:t>
        <a:bodyPr/>
        <a:lstStyle/>
        <a:p>
          <a:r>
            <a:rPr lang="en-US" sz="2400" dirty="0"/>
            <a:t>Check the means-ends relationships to ensure validity and completeness of the hierarchy; cause-effect relationships in the problem tree are turned into means-ends linkages in the objective tree</a:t>
          </a:r>
        </a:p>
      </dgm:t>
    </dgm:pt>
    <dgm:pt modelId="{DAB4A381-02DF-904D-A5EB-74509DCCE235}" cxnId="{24652C68-1963-AD43-A6F8-E5838F9F8BBF}" type="parTrans">
      <dgm:prSet/>
      <dgm:spPr/>
      <dgm:t>
        <a:bodyPr/>
        <a:lstStyle/>
        <a:p>
          <a:endParaRPr lang="en-US"/>
        </a:p>
      </dgm:t>
    </dgm:pt>
    <dgm:pt modelId="{AF4F232D-3C10-AD4A-B52A-4D0C9310DB3D}" cxnId="{24652C68-1963-AD43-A6F8-E5838F9F8BBF}" type="sibTrans">
      <dgm:prSet/>
      <dgm:spPr/>
      <dgm:t>
        <a:bodyPr/>
        <a:lstStyle/>
        <a:p>
          <a:endParaRPr lang="en-US"/>
        </a:p>
      </dgm:t>
    </dgm:pt>
    <dgm:pt modelId="{8670F049-E90D-1F43-937A-2C7D397BE685}" type="pres">
      <dgm:prSet presAssocID="{99E4BDE3-E517-5441-9D5A-DF864B4E1A2C}" presName="linearFlow" presStyleCnt="0">
        <dgm:presLayoutVars>
          <dgm:dir/>
          <dgm:animLvl val="lvl"/>
          <dgm:resizeHandles val="exact"/>
        </dgm:presLayoutVars>
      </dgm:prSet>
      <dgm:spPr/>
      <dgm:t>
        <a:bodyPr/>
        <a:lstStyle/>
        <a:p>
          <a:endParaRPr lang="en-US"/>
        </a:p>
      </dgm:t>
    </dgm:pt>
    <dgm:pt modelId="{D3669A3F-2F10-214B-AA17-E85AA9D5CE35}" type="pres">
      <dgm:prSet presAssocID="{A7CE7476-CA1A-814A-9349-6A77C04A45BE}" presName="composite" presStyleCnt="0"/>
      <dgm:spPr/>
    </dgm:pt>
    <dgm:pt modelId="{7BC92425-A0BD-4A4D-9F45-B0901B7EB4D8}" type="pres">
      <dgm:prSet presAssocID="{A7CE7476-CA1A-814A-9349-6A77C04A45BE}" presName="parentText" presStyleLbl="alignNode1" presStyleIdx="0" presStyleCnt="3">
        <dgm:presLayoutVars>
          <dgm:chMax val="1"/>
          <dgm:bulletEnabled val="1"/>
        </dgm:presLayoutVars>
      </dgm:prSet>
      <dgm:spPr/>
      <dgm:t>
        <a:bodyPr/>
        <a:lstStyle/>
        <a:p>
          <a:endParaRPr lang="en-US"/>
        </a:p>
      </dgm:t>
    </dgm:pt>
    <dgm:pt modelId="{4A5DC5B6-1D78-3E46-99B5-B555ED8869B2}" type="pres">
      <dgm:prSet presAssocID="{A7CE7476-CA1A-814A-9349-6A77C04A45BE}" presName="descendantText" presStyleLbl="alignAcc1" presStyleIdx="0" presStyleCnt="3">
        <dgm:presLayoutVars>
          <dgm:bulletEnabled val="1"/>
        </dgm:presLayoutVars>
      </dgm:prSet>
      <dgm:spPr/>
      <dgm:t>
        <a:bodyPr/>
        <a:lstStyle/>
        <a:p>
          <a:endParaRPr lang="en-US"/>
        </a:p>
      </dgm:t>
    </dgm:pt>
    <dgm:pt modelId="{A18D282D-2785-3E4E-B006-2F5E878714F3}" type="pres">
      <dgm:prSet presAssocID="{2EDDA455-E56D-1848-9E34-7258C34EA889}" presName="sp" presStyleCnt="0"/>
      <dgm:spPr/>
    </dgm:pt>
    <dgm:pt modelId="{F1BE3816-9044-2145-8EF6-F32B9F3B2981}" type="pres">
      <dgm:prSet presAssocID="{F247624E-E0A8-BD40-A6A3-285D9C6A8A40}" presName="composite" presStyleCnt="0"/>
      <dgm:spPr/>
    </dgm:pt>
    <dgm:pt modelId="{69B70569-79DD-A34A-9435-BB6D88D1389D}" type="pres">
      <dgm:prSet presAssocID="{F247624E-E0A8-BD40-A6A3-285D9C6A8A40}" presName="parentText" presStyleLbl="alignNode1" presStyleIdx="1" presStyleCnt="3">
        <dgm:presLayoutVars>
          <dgm:chMax val="1"/>
          <dgm:bulletEnabled val="1"/>
        </dgm:presLayoutVars>
      </dgm:prSet>
      <dgm:spPr/>
      <dgm:t>
        <a:bodyPr/>
        <a:lstStyle/>
        <a:p>
          <a:endParaRPr lang="en-US"/>
        </a:p>
      </dgm:t>
    </dgm:pt>
    <dgm:pt modelId="{86474EC2-0A26-2044-8DCB-6FB40B85473C}" type="pres">
      <dgm:prSet presAssocID="{F247624E-E0A8-BD40-A6A3-285D9C6A8A40}" presName="descendantText" presStyleLbl="alignAcc1" presStyleIdx="1" presStyleCnt="3">
        <dgm:presLayoutVars>
          <dgm:bulletEnabled val="1"/>
        </dgm:presLayoutVars>
      </dgm:prSet>
      <dgm:spPr/>
      <dgm:t>
        <a:bodyPr/>
        <a:lstStyle/>
        <a:p>
          <a:endParaRPr lang="en-US"/>
        </a:p>
      </dgm:t>
    </dgm:pt>
    <dgm:pt modelId="{EA604DDB-091D-C44C-B4CF-A4BB22E15CD9}" type="pres">
      <dgm:prSet presAssocID="{87901B8D-BC22-E24D-8393-8C255A29BF2C}" presName="sp" presStyleCnt="0"/>
      <dgm:spPr/>
    </dgm:pt>
    <dgm:pt modelId="{42F09C79-B2E1-CE41-9F57-119B155B72BD}" type="pres">
      <dgm:prSet presAssocID="{006AF9D4-196D-5F4F-A4D6-5B7C56EDA81B}" presName="composite" presStyleCnt="0"/>
      <dgm:spPr/>
    </dgm:pt>
    <dgm:pt modelId="{2C7F6052-2778-904D-8D42-D80551115FF7}" type="pres">
      <dgm:prSet presAssocID="{006AF9D4-196D-5F4F-A4D6-5B7C56EDA81B}" presName="parentText" presStyleLbl="alignNode1" presStyleIdx="2" presStyleCnt="3">
        <dgm:presLayoutVars>
          <dgm:chMax val="1"/>
          <dgm:bulletEnabled val="1"/>
        </dgm:presLayoutVars>
      </dgm:prSet>
      <dgm:spPr/>
      <dgm:t>
        <a:bodyPr/>
        <a:lstStyle/>
        <a:p>
          <a:endParaRPr lang="en-US"/>
        </a:p>
      </dgm:t>
    </dgm:pt>
    <dgm:pt modelId="{7E5F3621-947D-C74C-AAFB-8F99EA35925C}" type="pres">
      <dgm:prSet presAssocID="{006AF9D4-196D-5F4F-A4D6-5B7C56EDA81B}" presName="descendantText" presStyleLbl="alignAcc1" presStyleIdx="2" presStyleCnt="3">
        <dgm:presLayoutVars>
          <dgm:bulletEnabled val="1"/>
        </dgm:presLayoutVars>
      </dgm:prSet>
      <dgm:spPr/>
      <dgm:t>
        <a:bodyPr/>
        <a:lstStyle/>
        <a:p>
          <a:endParaRPr lang="en-US"/>
        </a:p>
      </dgm:t>
    </dgm:pt>
  </dgm:ptLst>
  <dgm:cxnLst>
    <dgm:cxn modelId="{FC8F1EAB-C256-8847-9CF3-60B4B260296E}" srcId="{99E4BDE3-E517-5441-9D5A-DF864B4E1A2C}" destId="{006AF9D4-196D-5F4F-A4D6-5B7C56EDA81B}" srcOrd="2" destOrd="0" parTransId="{E0581F4D-5FE5-0444-96F7-7546B8263119}" sibTransId="{C5ED3EAD-DFC1-FE4A-8E96-BE599825BBA3}"/>
    <dgm:cxn modelId="{24652C68-1963-AD43-A6F8-E5838F9F8BBF}" srcId="{F247624E-E0A8-BD40-A6A3-285D9C6A8A40}" destId="{41FECAE7-36EE-A74C-A0E1-958F6F4F6508}" srcOrd="0" destOrd="0" parTransId="{DAB4A381-02DF-904D-A5EB-74509DCCE235}" sibTransId="{AF4F232D-3C10-AD4A-B52A-4D0C9310DB3D}"/>
    <dgm:cxn modelId="{A336049B-3B03-6140-9F23-765175B1846F}" srcId="{99E4BDE3-E517-5441-9D5A-DF864B4E1A2C}" destId="{A7CE7476-CA1A-814A-9349-6A77C04A45BE}" srcOrd="0" destOrd="0" parTransId="{110C2B77-0CAF-0F40-8DD0-203C37EC830C}" sibTransId="{2EDDA455-E56D-1848-9E34-7258C34EA889}"/>
    <dgm:cxn modelId="{AF7BD6BF-94B3-43E5-BC7D-0A137B82880F}" type="presOf" srcId="{E1890CC4-0D78-A54F-AFD8-129972F86C00}" destId="{7E5F3621-947D-C74C-AAFB-8F99EA35925C}" srcOrd="0" destOrd="0" presId="urn:microsoft.com/office/officeart/2005/8/layout/chevron2"/>
    <dgm:cxn modelId="{92A30675-BB75-4595-B0A3-54E86ECEE183}" type="presOf" srcId="{41FECAE7-36EE-A74C-A0E1-958F6F4F6508}" destId="{86474EC2-0A26-2044-8DCB-6FB40B85473C}" srcOrd="0" destOrd="0" presId="urn:microsoft.com/office/officeart/2005/8/layout/chevron2"/>
    <dgm:cxn modelId="{BB6D0948-9A98-44BA-9AFC-802C865FBD75}" type="presOf" srcId="{006AF9D4-196D-5F4F-A4D6-5B7C56EDA81B}" destId="{2C7F6052-2778-904D-8D42-D80551115FF7}" srcOrd="0" destOrd="0" presId="urn:microsoft.com/office/officeart/2005/8/layout/chevron2"/>
    <dgm:cxn modelId="{B7BA0AD4-7DE3-6842-B7E4-EDE16E34C89B}" srcId="{A7CE7476-CA1A-814A-9349-6A77C04A45BE}" destId="{43DA8FEC-1316-F54C-A0F9-26DA98DE6FA5}" srcOrd="0" destOrd="0" parTransId="{FE808616-275C-9640-A638-2F3DC07E877F}" sibTransId="{71C7CA86-4406-C74E-894B-CE602FFC4021}"/>
    <dgm:cxn modelId="{0E402789-C675-4348-9521-4B8C75414586}" type="presOf" srcId="{A7CE7476-CA1A-814A-9349-6A77C04A45BE}" destId="{7BC92425-A0BD-4A4D-9F45-B0901B7EB4D8}" srcOrd="0" destOrd="0" presId="urn:microsoft.com/office/officeart/2005/8/layout/chevron2"/>
    <dgm:cxn modelId="{74148067-D060-1E4F-BF54-C0A629B34892}" srcId="{006AF9D4-196D-5F4F-A4D6-5B7C56EDA81B}" destId="{E1890CC4-0D78-A54F-AFD8-129972F86C00}" srcOrd="0" destOrd="0" parTransId="{3F9903E3-6F52-664B-8AF6-05A7F53E0757}" sibTransId="{E0352700-7A2D-E745-9FE9-BEB20FEA1EFA}"/>
    <dgm:cxn modelId="{F4B219CC-33D5-445D-8BC7-4C83C22AFF20}" type="presOf" srcId="{43DA8FEC-1316-F54C-A0F9-26DA98DE6FA5}" destId="{4A5DC5B6-1D78-3E46-99B5-B555ED8869B2}" srcOrd="0" destOrd="0" presId="urn:microsoft.com/office/officeart/2005/8/layout/chevron2"/>
    <dgm:cxn modelId="{3149E8A7-7D6C-3846-9CF8-54957ECE3A95}" srcId="{99E4BDE3-E517-5441-9D5A-DF864B4E1A2C}" destId="{F247624E-E0A8-BD40-A6A3-285D9C6A8A40}" srcOrd="1" destOrd="0" parTransId="{14F8E471-AE05-C84A-821D-05A21AAFFEBA}" sibTransId="{87901B8D-BC22-E24D-8393-8C255A29BF2C}"/>
    <dgm:cxn modelId="{575F499C-CD92-495E-825C-67091A6AC891}" type="presOf" srcId="{99E4BDE3-E517-5441-9D5A-DF864B4E1A2C}" destId="{8670F049-E90D-1F43-937A-2C7D397BE685}" srcOrd="0" destOrd="0" presId="urn:microsoft.com/office/officeart/2005/8/layout/chevron2"/>
    <dgm:cxn modelId="{D1C20227-C16D-4116-8538-EE5777E117FA}" type="presOf" srcId="{F247624E-E0A8-BD40-A6A3-285D9C6A8A40}" destId="{69B70569-79DD-A34A-9435-BB6D88D1389D}" srcOrd="0" destOrd="0" presId="urn:microsoft.com/office/officeart/2005/8/layout/chevron2"/>
    <dgm:cxn modelId="{FBF61C2A-6A71-45B8-873B-7D9AED39777B}" type="presParOf" srcId="{8670F049-E90D-1F43-937A-2C7D397BE685}" destId="{D3669A3F-2F10-214B-AA17-E85AA9D5CE35}" srcOrd="0" destOrd="0" presId="urn:microsoft.com/office/officeart/2005/8/layout/chevron2"/>
    <dgm:cxn modelId="{298F86CA-4CE2-4EA0-B42B-6CCF7835FC1C}" type="presParOf" srcId="{D3669A3F-2F10-214B-AA17-E85AA9D5CE35}" destId="{7BC92425-A0BD-4A4D-9F45-B0901B7EB4D8}" srcOrd="0" destOrd="0" presId="urn:microsoft.com/office/officeart/2005/8/layout/chevron2"/>
    <dgm:cxn modelId="{03AE9FD4-BB1E-496C-BA1D-37013AE6B236}" type="presParOf" srcId="{D3669A3F-2F10-214B-AA17-E85AA9D5CE35}" destId="{4A5DC5B6-1D78-3E46-99B5-B555ED8869B2}" srcOrd="1" destOrd="0" presId="urn:microsoft.com/office/officeart/2005/8/layout/chevron2"/>
    <dgm:cxn modelId="{C62FF115-9839-4F27-A770-24EFC80E2473}" type="presParOf" srcId="{8670F049-E90D-1F43-937A-2C7D397BE685}" destId="{A18D282D-2785-3E4E-B006-2F5E878714F3}" srcOrd="1" destOrd="0" presId="urn:microsoft.com/office/officeart/2005/8/layout/chevron2"/>
    <dgm:cxn modelId="{69713053-15F9-4C4E-98F9-8778011B67C1}" type="presParOf" srcId="{8670F049-E90D-1F43-937A-2C7D397BE685}" destId="{F1BE3816-9044-2145-8EF6-F32B9F3B2981}" srcOrd="2" destOrd="0" presId="urn:microsoft.com/office/officeart/2005/8/layout/chevron2"/>
    <dgm:cxn modelId="{83FC9AD2-DE62-4651-B711-BD4396ABCDB6}" type="presParOf" srcId="{F1BE3816-9044-2145-8EF6-F32B9F3B2981}" destId="{69B70569-79DD-A34A-9435-BB6D88D1389D}" srcOrd="0" destOrd="0" presId="urn:microsoft.com/office/officeart/2005/8/layout/chevron2"/>
    <dgm:cxn modelId="{6951B169-FF48-4712-9B07-2D9C41455E8B}" type="presParOf" srcId="{F1BE3816-9044-2145-8EF6-F32B9F3B2981}" destId="{86474EC2-0A26-2044-8DCB-6FB40B85473C}" srcOrd="1" destOrd="0" presId="urn:microsoft.com/office/officeart/2005/8/layout/chevron2"/>
    <dgm:cxn modelId="{B575CD45-03C4-4C76-BAF0-6A294D9B4E8E}" type="presParOf" srcId="{8670F049-E90D-1F43-937A-2C7D397BE685}" destId="{EA604DDB-091D-C44C-B4CF-A4BB22E15CD9}" srcOrd="3" destOrd="0" presId="urn:microsoft.com/office/officeart/2005/8/layout/chevron2"/>
    <dgm:cxn modelId="{05AA7AEE-33A2-432D-A199-88FEE219D6F8}" type="presParOf" srcId="{8670F049-E90D-1F43-937A-2C7D397BE685}" destId="{42F09C79-B2E1-CE41-9F57-119B155B72BD}" srcOrd="4" destOrd="0" presId="urn:microsoft.com/office/officeart/2005/8/layout/chevron2"/>
    <dgm:cxn modelId="{EA6EA875-C9CF-4E64-A4CA-E77E9A7982F6}" type="presParOf" srcId="{42F09C79-B2E1-CE41-9F57-119B155B72BD}" destId="{2C7F6052-2778-904D-8D42-D80551115FF7}" srcOrd="0" destOrd="0" presId="urn:microsoft.com/office/officeart/2005/8/layout/chevron2"/>
    <dgm:cxn modelId="{DD612317-9789-417A-9D7B-B1A7425E7D92}" type="presParOf" srcId="{42F09C79-B2E1-CE41-9F57-119B155B72BD}" destId="{7E5F3621-947D-C74C-AAFB-8F99EA35925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92425-A0BD-4A4D-9F45-B0901B7EB4D8}">
      <dsp:nvSpPr>
        <dsp:cNvPr id="0" name=""/>
        <dsp:cNvSpPr/>
      </dsp:nvSpPr>
      <dsp:spPr>
        <a:xfrm rot="5400000">
          <a:off x="-239589" y="244048"/>
          <a:ext cx="1597264" cy="1118085"/>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Step 1</a:t>
          </a:r>
        </a:p>
      </dsp:txBody>
      <dsp:txXfrm rot="-5400000">
        <a:off x="1" y="563502"/>
        <a:ext cx="1118085" cy="479179"/>
      </dsp:txXfrm>
    </dsp:sp>
    <dsp:sp modelId="{4A5DC5B6-1D78-3E46-99B5-B555ED8869B2}">
      <dsp:nvSpPr>
        <dsp:cNvPr id="0" name=""/>
        <dsp:cNvSpPr/>
      </dsp:nvSpPr>
      <dsp:spPr>
        <a:xfrm rot="5400000">
          <a:off x="5630799" y="-4508255"/>
          <a:ext cx="1038221" cy="10063650"/>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Reformulate all negative situations of the problems analysis into positive situations that are desirable and/or realistically achievable</a:t>
          </a:r>
        </a:p>
      </dsp:txBody>
      <dsp:txXfrm rot="-5400000">
        <a:off x="1118085" y="55141"/>
        <a:ext cx="10012968" cy="936857"/>
      </dsp:txXfrm>
    </dsp:sp>
    <dsp:sp modelId="{69B70569-79DD-A34A-9435-BB6D88D1389D}">
      <dsp:nvSpPr>
        <dsp:cNvPr id="0" name=""/>
        <dsp:cNvSpPr/>
      </dsp:nvSpPr>
      <dsp:spPr>
        <a:xfrm rot="5400000">
          <a:off x="-239589" y="1647423"/>
          <a:ext cx="1597264" cy="1118085"/>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Step 2</a:t>
          </a:r>
        </a:p>
      </dsp:txBody>
      <dsp:txXfrm rot="-5400000">
        <a:off x="1" y="1966877"/>
        <a:ext cx="1118085" cy="479179"/>
      </dsp:txXfrm>
    </dsp:sp>
    <dsp:sp modelId="{86474EC2-0A26-2044-8DCB-6FB40B85473C}">
      <dsp:nvSpPr>
        <dsp:cNvPr id="0" name=""/>
        <dsp:cNvSpPr/>
      </dsp:nvSpPr>
      <dsp:spPr>
        <a:xfrm rot="5400000">
          <a:off x="5630799" y="-3104880"/>
          <a:ext cx="1038221" cy="10063650"/>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Check the means-ends relationships to ensure validity and completeness of the hierarchy; cause-effect relationships in the problem tree are turned into means-ends linkages in the objective tree</a:t>
          </a:r>
        </a:p>
      </dsp:txBody>
      <dsp:txXfrm rot="-5400000">
        <a:off x="1118085" y="1458516"/>
        <a:ext cx="10012968" cy="936857"/>
      </dsp:txXfrm>
    </dsp:sp>
    <dsp:sp modelId="{2C7F6052-2778-904D-8D42-D80551115FF7}">
      <dsp:nvSpPr>
        <dsp:cNvPr id="0" name=""/>
        <dsp:cNvSpPr/>
      </dsp:nvSpPr>
      <dsp:spPr>
        <a:xfrm rot="5400000">
          <a:off x="-239589" y="3050798"/>
          <a:ext cx="1597264" cy="111808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a:t>Step 3</a:t>
          </a:r>
        </a:p>
      </dsp:txBody>
      <dsp:txXfrm rot="-5400000">
        <a:off x="1" y="3370252"/>
        <a:ext cx="1118085" cy="479179"/>
      </dsp:txXfrm>
    </dsp:sp>
    <dsp:sp modelId="{7E5F3621-947D-C74C-AAFB-8F99EA35925C}">
      <dsp:nvSpPr>
        <dsp:cNvPr id="0" name=""/>
        <dsp:cNvSpPr/>
      </dsp:nvSpPr>
      <dsp:spPr>
        <a:xfrm rot="5400000">
          <a:off x="5630799" y="-1701505"/>
          <a:ext cx="1038221" cy="10063650"/>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If necessary: revise statements; add new objectives if these seem to be relevant and necessary to achieve the objective at the next higher level; or delete objectives which do not seem suitable or necessary</a:t>
          </a:r>
        </a:p>
      </dsp:txBody>
      <dsp:txXfrm rot="-5400000">
        <a:off x="1118085" y="2861891"/>
        <a:ext cx="10012968" cy="9368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72116-1F6B-4674-9ADA-704CB36D355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EE4D7-4E4F-48FC-AE73-E8AE79315FD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3AEFA-C286-A94E-8795-F6EE163A48AC}"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3AEFA-C286-A94E-8795-F6EE163A48AC}"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2643634"/>
            <a:ext cx="12192000" cy="20990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2" name="Title 1"/>
          <p:cNvSpPr>
            <a:spLocks noGrp="1"/>
          </p:cNvSpPr>
          <p:nvPr>
            <p:ph type="ctrTitle"/>
          </p:nvPr>
        </p:nvSpPr>
        <p:spPr>
          <a:xfrm>
            <a:off x="0" y="3117916"/>
            <a:ext cx="12192000" cy="1045728"/>
          </a:xfrm>
        </p:spPr>
        <p:txBody>
          <a:bodyPr anchor="b"/>
          <a:lstStyle>
            <a:lvl1pPr algn="ctr">
              <a:defRPr sz="6000" b="1">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0" y="4953326"/>
            <a:ext cx="12192000" cy="690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838200" y="6480334"/>
            <a:ext cx="2743200" cy="365125"/>
          </a:xfrm>
        </p:spPr>
        <p:txBody>
          <a:bodyPr/>
          <a:lstStyle/>
          <a:p>
            <a:fld id="{9A44095B-6FF8-BC44-A8D8-B0D7DD104F6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a:xfrm>
            <a:off x="4038600" y="6480334"/>
            <a:ext cx="4114800" cy="365125"/>
          </a:xfrm>
        </p:spPr>
        <p:txBody>
          <a:bodyPr/>
          <a:lstStyle/>
          <a:p>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480334"/>
            <a:ext cx="2743200" cy="365125"/>
          </a:xfrm>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3334354" y="256386"/>
            <a:ext cx="5523292" cy="196383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506"/>
            <a:ext cx="10515600" cy="807533"/>
          </a:xfrm>
        </p:spPr>
        <p:txBody>
          <a:bodyPr>
            <a:normAutofit/>
          </a:bodyPr>
          <a:lstStyle>
            <a:lvl1pPr>
              <a:defRPr sz="3800" b="1"/>
            </a:lvl1pPr>
          </a:lstStyle>
          <a:p>
            <a:r>
              <a:rPr lang="en-US" dirty="0"/>
              <a:t>Click to edit Master title style</a:t>
            </a:r>
            <a:endParaRPr lang="en-US" dirty="0"/>
          </a:p>
        </p:txBody>
      </p:sp>
      <p:sp>
        <p:nvSpPr>
          <p:cNvPr id="3" name="Content Placeholder 2"/>
          <p:cNvSpPr>
            <a:spLocks noGrp="1"/>
          </p:cNvSpPr>
          <p:nvPr>
            <p:ph idx="1"/>
          </p:nvPr>
        </p:nvSpPr>
        <p:spPr>
          <a:xfrm>
            <a:off x="838200" y="2064774"/>
            <a:ext cx="10515600" cy="4291781"/>
          </a:xfrm>
        </p:spPr>
        <p:txBody>
          <a:bodyPr/>
          <a:lstStyle>
            <a:lvl1pPr>
              <a:defRPr sz="3200"/>
            </a:lvl1pPr>
            <a:lvl2pPr>
              <a:defRPr sz="2800"/>
            </a:lvl2pPr>
            <a:lvl3pPr>
              <a:defRPr sz="2400"/>
            </a:lvl3pPr>
            <a:lvl4pPr>
              <a:defRPr sz="2000"/>
            </a:lvl4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EEDD7DC-00FA-2147-8022-9BC43DBBD3A1}"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9" name="Rectangle 8"/>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0" name="Rectangle 9"/>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1" name="Rectangle 10"/>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491105"/>
          </a:xfrm>
        </p:spPr>
        <p:txBody>
          <a:bodyPr anchor="b"/>
          <a:lstStyle>
            <a:lvl1pPr algn="ctr">
              <a:defRPr sz="6000" b="1"/>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E602247F-344D-0B44-91B5-9C11ECAC600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4821528" y="79854"/>
            <a:ext cx="2548945" cy="90629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287"/>
            <a:ext cx="10515600" cy="693259"/>
          </a:xfrm>
        </p:spPr>
        <p:txBody>
          <a:bodyPr>
            <a:normAutofit/>
          </a:bodyPr>
          <a:lstStyle>
            <a:lvl1pPr>
              <a:defRPr sz="3800" b="1"/>
            </a:lvl1pPr>
          </a:lstStyle>
          <a:p>
            <a:r>
              <a:rPr lang="en-US" dirty="0"/>
              <a:t>Click to edit Master title style</a:t>
            </a:r>
            <a:endParaRPr lang="en-US" dirty="0"/>
          </a:p>
        </p:txBody>
      </p:sp>
      <p:sp>
        <p:nvSpPr>
          <p:cNvPr id="3" name="Content Placeholder 2"/>
          <p:cNvSpPr>
            <a:spLocks noGrp="1"/>
          </p:cNvSpPr>
          <p:nvPr>
            <p:ph sz="half" idx="1"/>
          </p:nvPr>
        </p:nvSpPr>
        <p:spPr>
          <a:xfrm>
            <a:off x="838200" y="1943609"/>
            <a:ext cx="5181600" cy="4412946"/>
          </a:xfrm>
        </p:spPr>
        <p:txBody>
          <a:bodyPr/>
          <a:lstStyle>
            <a:lvl1pPr>
              <a:defRPr sz="280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943608"/>
            <a:ext cx="5181600" cy="439819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D7F7D056-F1CC-D848-AFD9-A2D37A1D9782}"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9" name="Rectangle 8"/>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0" name="Rectangle 9"/>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2" name="Rectangle 11"/>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053399"/>
            <a:ext cx="5157787" cy="52541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67303"/>
            <a:ext cx="5157787" cy="3684588"/>
          </a:xfrm>
        </p:spPr>
        <p:txBody>
          <a:bodyPr/>
          <a:lstStyle>
            <a:lvl1pPr>
              <a:defRPr sz="280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2053399"/>
            <a:ext cx="5183188" cy="510668"/>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637807"/>
            <a:ext cx="5183188"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48FD516A-B460-1845-AB84-7EFE901DC23D}"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11" name="Rectangle 10"/>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2" name="Rectangle 11"/>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3" name="Rectangle 12"/>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4" name="Title 1"/>
          <p:cNvSpPr>
            <a:spLocks noGrp="1"/>
          </p:cNvSpPr>
          <p:nvPr>
            <p:ph type="title"/>
          </p:nvPr>
        </p:nvSpPr>
        <p:spPr>
          <a:xfrm>
            <a:off x="854896" y="1120878"/>
            <a:ext cx="10498904" cy="844034"/>
          </a:xfrm>
        </p:spPr>
        <p:txBody>
          <a:bodyPr>
            <a:normAutofit/>
          </a:bodyPr>
          <a:lstStyle>
            <a:lvl1pPr>
              <a:defRPr sz="3800" b="1"/>
            </a:lvl1pPr>
          </a:lstStyle>
          <a:p>
            <a:r>
              <a:rPr lang="en-US" dirty="0"/>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292"/>
            <a:ext cx="10515600" cy="905736"/>
          </a:xfrm>
        </p:spPr>
        <p:txBody>
          <a:bodyPr>
            <a:normAutofit/>
          </a:bodyPr>
          <a:lstStyle>
            <a:lvl1pPr>
              <a:defRPr sz="3800" b="1"/>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40CABA5F-F41D-0040-AD1E-F83910ABD90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7" name="Rectangle 6"/>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8" name="Rectangle 7"/>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9" name="Rectangle 8"/>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CE8D4-30B2-EA4A-9A9D-C12A1E123BA5}"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6" name="Rectangle 5"/>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7" name="Rectangle 6"/>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8" name="Rectangle 7"/>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53612"/>
            <a:ext cx="3932237" cy="803787"/>
          </a:xfrm>
        </p:spPr>
        <p:txBody>
          <a:bodyPr anchor="b">
            <a:noAutofit/>
          </a:bodyPr>
          <a:lstStyle>
            <a:lvl1pPr algn="ctr">
              <a:defRPr sz="2800" b="1"/>
            </a:lvl1pPr>
          </a:lstStyle>
          <a:p>
            <a:r>
              <a:rPr lang="en-US" dirty="0"/>
              <a:t>Click to edit Master title style</a:t>
            </a:r>
            <a:endParaRPr lang="en-US" dirty="0"/>
          </a:p>
        </p:txBody>
      </p:sp>
      <p:sp>
        <p:nvSpPr>
          <p:cNvPr id="3" name="Content Placeholder 2"/>
          <p:cNvSpPr>
            <a:spLocks noGrp="1"/>
          </p:cNvSpPr>
          <p:nvPr>
            <p:ph idx="1"/>
          </p:nvPr>
        </p:nvSpPr>
        <p:spPr>
          <a:xfrm>
            <a:off x="5183188" y="1253613"/>
            <a:ext cx="6172200" cy="510634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399"/>
            <a:ext cx="3932237" cy="4302555"/>
          </a:xfrm>
        </p:spPr>
        <p:txBody>
          <a:bodyPr>
            <a:normAutofit/>
          </a:bodyPr>
          <a:lstStyle>
            <a:lvl1pPr marL="0" indent="0">
              <a:buNone/>
              <a:defRPr sz="2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75022E23-70AE-4D47-8E9C-B98592622F6E}"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9" name="Rectangle 8"/>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0" name="Rectangle 9"/>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1" name="Rectangle 10"/>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19926"/>
            <a:ext cx="3932237" cy="937474"/>
          </a:xfrm>
        </p:spPr>
        <p:txBody>
          <a:bodyPr anchor="b">
            <a:normAutofit/>
          </a:bodyPr>
          <a:lstStyle>
            <a:lvl1pPr algn="ctr">
              <a:defRPr sz="2800" b="1"/>
            </a:lvl1pPr>
          </a:lstStyle>
          <a:p>
            <a:r>
              <a:rPr lang="en-US" dirty="0"/>
              <a:t>Click to edit Master title style</a:t>
            </a:r>
            <a:endParaRPr lang="en-US" dirty="0"/>
          </a:p>
        </p:txBody>
      </p:sp>
      <p:sp>
        <p:nvSpPr>
          <p:cNvPr id="3" name="Picture Placeholder 2"/>
          <p:cNvSpPr>
            <a:spLocks noGrp="1"/>
          </p:cNvSpPr>
          <p:nvPr>
            <p:ph type="pic" idx="1"/>
          </p:nvPr>
        </p:nvSpPr>
        <p:spPr>
          <a:xfrm>
            <a:off x="5183188" y="1135626"/>
            <a:ext cx="6172200" cy="51766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4254910"/>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F4EA026E-8B26-1F49-8C66-CB43E04C5310}"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9" name="Rectangle 8"/>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0" name="Rectangle 9"/>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1" name="Rectangle 10"/>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121206"/>
            <a:ext cx="10515600" cy="781336"/>
          </a:xfrm>
        </p:spPr>
        <p:txBody>
          <a:bodyPr>
            <a:normAutofit/>
          </a:bodyPr>
          <a:lstStyle>
            <a:lvl1pPr>
              <a:defRPr sz="3800" b="1"/>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2109018"/>
            <a:ext cx="10515600" cy="4232787"/>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A070E58-D8DE-0547-80F8-70D8C570DF63}"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
        <p:nvSpPr>
          <p:cNvPr id="8" name="Rectangle 7"/>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9" name="Rectangle 8"/>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10" name="Rectangle 9"/>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165122"/>
            <a:ext cx="2628900" cy="5176683"/>
          </a:xfrm>
        </p:spPr>
        <p:txBody>
          <a:bodyPr vert="eaVert">
            <a:normAutofit/>
          </a:bodyPr>
          <a:lstStyle>
            <a:lvl1pPr>
              <a:defRPr sz="3800" b="1"/>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1209367"/>
            <a:ext cx="7734300" cy="5132439"/>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1782ACF-F4F2-CC41-9C73-C04C68FF2DA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
        <p:nvSpPr>
          <p:cNvPr id="7" name="Rectangle 6"/>
          <p:cNvSpPr/>
          <p:nvPr userDrawn="1"/>
        </p:nvSpPr>
        <p:spPr>
          <a:xfrm rot="5400000" flipV="1">
            <a:off x="-2633368"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8" name="Rectangle 7"/>
          <p:cNvSpPr/>
          <p:nvPr userDrawn="1"/>
        </p:nvSpPr>
        <p:spPr>
          <a:xfrm rot="5400000" flipV="1">
            <a:off x="-2770036" y="3957563"/>
            <a:ext cx="57958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9" name="Rectangle 8"/>
          <p:cNvSpPr/>
          <p:nvPr userDrawn="1"/>
        </p:nvSpPr>
        <p:spPr>
          <a:xfrm flipV="1">
            <a:off x="0" y="1002891"/>
            <a:ext cx="12232640" cy="1015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7782" b="9202"/>
          <a:stretch>
            <a:fillRect/>
          </a:stretch>
        </p:blipFill>
        <p:spPr>
          <a:xfrm>
            <a:off x="152471" y="79854"/>
            <a:ext cx="2548945" cy="90629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5736"/>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627322"/>
            <a:ext cx="10515600" cy="4549641"/>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4782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09F4C78-3D8A-B743-B928-898DEF5E0926}"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038600" y="647827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a:solidFill>
                  <a:prstClr val="black">
                    <a:tint val="75000"/>
                  </a:prstClr>
                </a:solidFill>
              </a:rPr>
              <a:t>Show me footer</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4782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defTabSz="914400" rtl="0" eaLnBrk="1" latinLnBrk="0" hangingPunct="1">
        <a:lnSpc>
          <a:spcPct val="90000"/>
        </a:lnSpc>
        <a:spcBef>
          <a:spcPct val="0"/>
        </a:spcBef>
        <a:buNone/>
        <a:defRPr sz="38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jpeg"/><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of Objectives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75765" y="1675380"/>
          <a:ext cx="10031506" cy="3667760"/>
        </p:xfrm>
        <a:graphic>
          <a:graphicData uri="http://schemas.openxmlformats.org/drawingml/2006/table">
            <a:tbl>
              <a:tblPr firstRow="1" bandRow="1">
                <a:tableStyleId>{5C22544A-7EE6-4342-B048-85BDC9FD1C3A}</a:tableStyleId>
              </a:tblPr>
              <a:tblGrid>
                <a:gridCol w="5015753"/>
                <a:gridCol w="5015753"/>
              </a:tblGrid>
              <a:tr h="370840">
                <a:tc>
                  <a:txBody>
                    <a:bodyPr/>
                    <a:lstStyle/>
                    <a:p>
                      <a:r>
                        <a:rPr lang="en-US" dirty="0" err="1" smtClean="0"/>
                        <a:t>STRengThS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t>WeAKneSSeS</a:t>
                      </a:r>
                      <a:endParaRPr lang="en-US" dirty="0" smtClean="0"/>
                    </a:p>
                  </a:txBody>
                  <a:tcPr/>
                </a:tc>
              </a:tr>
              <a:tr h="370840">
                <a:tc>
                  <a:txBody>
                    <a:bodyPr/>
                    <a:lstStyle/>
                    <a:p>
                      <a:r>
                        <a:rPr lang="en-US" dirty="0" smtClean="0"/>
                        <a:t>&gt;Directly reaches the community actors </a:t>
                      </a:r>
                      <a:endParaRPr lang="en-US" dirty="0" smtClean="0"/>
                    </a:p>
                    <a:p>
                      <a:r>
                        <a:rPr lang="en-US" dirty="0" smtClean="0"/>
                        <a:t>&gt; More sustainable as builds local knowledge &gt; Relatively low cost as does not require expensive equipment</a:t>
                      </a:r>
                      <a:endParaRPr lang="en-US"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&gt;Does not tackle wider institutional (government) issues </a:t>
                      </a:r>
                      <a:endParaRPr lang="en-US" dirty="0" smtClean="0"/>
                    </a:p>
                    <a:p>
                      <a:pPr marL="0" marR="0" indent="0" algn="l" defTabSz="457200" rtl="0" eaLnBrk="1" fontAlgn="auto" latinLnBrk="0" hangingPunct="1">
                        <a:lnSpc>
                          <a:spcPct val="100000"/>
                        </a:lnSpc>
                        <a:spcBef>
                          <a:spcPts val="0"/>
                        </a:spcBef>
                        <a:spcAft>
                          <a:spcPts val="0"/>
                        </a:spcAft>
                        <a:buClrTx/>
                        <a:buSzTx/>
                        <a:buFontTx/>
                        <a:buNone/>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defRPr/>
                      </a:pPr>
                      <a:r>
                        <a:rPr lang="en-US" dirty="0" smtClean="0"/>
                        <a:t>&gt; Does not address the need for improved disaster management mechanisms in the National Society</a:t>
                      </a:r>
                      <a:endParaRPr lang="en-US" dirty="0" smtClean="0"/>
                    </a:p>
                  </a:txBody>
                  <a:tcPr/>
                </a:tc>
              </a:tr>
              <a:tr h="370840">
                <a:tc>
                  <a:txBody>
                    <a:bodyPr/>
                    <a:lstStyle/>
                    <a:p>
                      <a:r>
                        <a:rPr lang="en-US" dirty="0" err="1" smtClean="0"/>
                        <a:t>oPPoRTUnITIeS</a:t>
                      </a:r>
                      <a:r>
                        <a:rPr lang="en-US"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t>ThReATS</a:t>
                      </a:r>
                      <a:endParaRPr lang="en-US" dirty="0" smtClean="0"/>
                    </a:p>
                  </a:txBody>
                  <a:tcPr/>
                </a:tc>
              </a:tr>
              <a:tr h="370840">
                <a:tc>
                  <a:txBody>
                    <a:bodyPr/>
                    <a:lstStyle/>
                    <a:p>
                      <a:pPr marL="285750" indent="-285750">
                        <a:buFont typeface="Wingdings" panose="05000000000000000000" pitchFamily="2" charset="2"/>
                        <a:buChar char="Ø"/>
                      </a:pPr>
                      <a:r>
                        <a:rPr lang="en-US" dirty="0" smtClean="0"/>
                        <a:t>Improves links with the community for other National Society projects/programs </a:t>
                      </a:r>
                      <a:endParaRPr lang="en-US" dirty="0" smtClean="0"/>
                    </a:p>
                    <a:p>
                      <a:pPr marL="285750" indent="-285750">
                        <a:buFont typeface="Wingdings" panose="05000000000000000000" pitchFamily="2" charset="2"/>
                        <a:buChar char="Ø"/>
                      </a:pPr>
                      <a:r>
                        <a:rPr lang="en-US" dirty="0" smtClean="0"/>
                        <a:t>Improves National Society knowledge of community issues </a:t>
                      </a:r>
                      <a:endParaRPr lang="en-US" dirty="0" smtClean="0"/>
                    </a:p>
                  </a:txBody>
                  <a:tcPr/>
                </a:tc>
                <a:tc>
                  <a:txBody>
                    <a:bodyPr/>
                    <a:lstStyle/>
                    <a:p>
                      <a:pPr marL="285750" indent="-285750">
                        <a:buFont typeface="Wingdings" panose="05000000000000000000" pitchFamily="2" charset="2"/>
                        <a:buChar char="Ø"/>
                      </a:pPr>
                      <a:r>
                        <a:rPr lang="en-US" dirty="0" smtClean="0"/>
                        <a:t>Lengthy process to establish community rapport and precise needs </a:t>
                      </a:r>
                      <a:endParaRPr lang="en-US" dirty="0" smtClean="0"/>
                    </a:p>
                    <a:p>
                      <a:pPr marL="285750" indent="-285750">
                        <a:buFont typeface="Wingdings" panose="05000000000000000000" pitchFamily="2" charset="2"/>
                        <a:buChar char="Ø"/>
                      </a:pPr>
                      <a:r>
                        <a:rPr lang="en-US" dirty="0" smtClean="0"/>
                        <a:t>Reliant on interest and willingness of the communities </a:t>
                      </a:r>
                      <a:endParaRPr lang="en-US" dirty="0" smtClean="0"/>
                    </a:p>
                    <a:p>
                      <a:pPr marL="285750" indent="-285750">
                        <a:buFont typeface="Wingdings" panose="05000000000000000000" pitchFamily="2" charset="2"/>
                        <a:buChar char="Ø"/>
                      </a:pPr>
                      <a:r>
                        <a:rPr lang="en-US" dirty="0" smtClean="0"/>
                        <a:t>Time consuming to visit many communities</a:t>
                      </a:r>
                      <a:endParaRPr lang="en-US" dirty="0" smtClean="0"/>
                    </a:p>
                  </a:txBody>
                  <a:tcPr/>
                </a:tc>
              </a:tr>
            </a:tbl>
          </a:graphicData>
        </a:graphic>
      </p:graphicFrame>
      <p:sp>
        <p:nvSpPr>
          <p:cNvPr id="5" name="Rectangle 4"/>
          <p:cNvSpPr/>
          <p:nvPr/>
        </p:nvSpPr>
        <p:spPr>
          <a:xfrm>
            <a:off x="3357282" y="5860960"/>
            <a:ext cx="6096000" cy="369332"/>
          </a:xfrm>
          <a:prstGeom prst="rect">
            <a:avLst/>
          </a:prstGeom>
        </p:spPr>
        <p:txBody>
          <a:bodyPr>
            <a:spAutoFit/>
          </a:bodyPr>
          <a:lstStyle/>
          <a:p>
            <a:r>
              <a:rPr lang="en-US" dirty="0" smtClean="0"/>
              <a:t>&gt; &gt;</a:t>
            </a:r>
            <a:endParaRPr lang="en-US" dirty="0"/>
          </a:p>
        </p:txBody>
      </p:sp>
      <p:sp>
        <p:nvSpPr>
          <p:cNvPr id="3" name="Rectangle 2"/>
          <p:cNvSpPr/>
          <p:nvPr/>
        </p:nvSpPr>
        <p:spPr>
          <a:xfrm>
            <a:off x="3106975" y="985228"/>
            <a:ext cx="7760394" cy="400110"/>
          </a:xfrm>
          <a:prstGeom prst="rect">
            <a:avLst/>
          </a:prstGeom>
        </p:spPr>
        <p:txBody>
          <a:bodyPr wrap="none">
            <a:spAutoFit/>
          </a:bodyPr>
          <a:lstStyle/>
          <a:p>
            <a:r>
              <a:rPr lang="en-US" sz="2000" b="1" dirty="0"/>
              <a:t>SWOT analysis for a community capacity-building </a:t>
            </a:r>
            <a:r>
              <a:rPr lang="en-US" sz="2000" b="1" dirty="0" smtClean="0"/>
              <a:t>strategy (example)</a:t>
            </a:r>
            <a:endParaRPr 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008529" y="900952"/>
          <a:ext cx="10018059" cy="5136396"/>
        </p:xfrm>
        <a:graphic>
          <a:graphicData uri="http://schemas.openxmlformats.org/drawingml/2006/table">
            <a:tbl>
              <a:tblPr firstRow="1" firstCol="1" bandRow="1"/>
              <a:tblGrid>
                <a:gridCol w="5446059"/>
                <a:gridCol w="1237130"/>
                <a:gridCol w="1169894"/>
                <a:gridCol w="1183341"/>
                <a:gridCol w="981635"/>
              </a:tblGrid>
              <a:tr h="966281">
                <a:tc>
                  <a:txBody>
                    <a:bodyPr/>
                    <a:lstStyle/>
                    <a:p>
                      <a:pPr marL="0" marR="0">
                        <a:lnSpc>
                          <a:spcPct val="107000"/>
                        </a:lnSpc>
                        <a:spcBef>
                          <a:spcPts val="0"/>
                        </a:spcBef>
                        <a:spcAft>
                          <a:spcPts val="0"/>
                        </a:spcAft>
                      </a:pPr>
                      <a:r>
                        <a:rPr lang="en-US" sz="1400" dirty="0">
                          <a:effectLst/>
                          <a:latin typeface="Calibri" panose="020F0502020204030204" charset="0"/>
                          <a:ea typeface="Calibri" panose="020F0502020204030204" charset="0"/>
                          <a:cs typeface="Times New Roman" panose="02020603050405020304" pitchFamily="18" charset="0"/>
                        </a:rPr>
                        <a:t> </a:t>
                      </a:r>
                      <a:endParaRPr lang="en-US" sz="14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charset="0"/>
                          <a:ea typeface="Calibri" panose="020F0502020204030204" charset="0"/>
                          <a:cs typeface="Times New Roman" panose="02020603050405020304" pitchFamily="18" charset="0"/>
                        </a:rPr>
                        <a:t> </a:t>
                      </a:r>
                      <a:endParaRPr lang="en-US" sz="14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charset="0"/>
                          <a:ea typeface="Calibri" panose="020F0502020204030204" charset="0"/>
                          <a:cs typeface="Times New Roman" panose="02020603050405020304" pitchFamily="18" charset="0"/>
                        </a:rPr>
                        <a:t>Which combination of objectives will address most effectively the needs of the target population?</a:t>
                      </a:r>
                      <a:endParaRPr lang="en-US" sz="14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Solution</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A School capacity building</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Solution B</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Community capacity building</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Solution C</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Local government capacity building</a:t>
                      </a:r>
                      <a:endParaRPr lang="en-US" sz="14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Solution D</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 </a:t>
                      </a:r>
                      <a:endParaRPr lang="en-US" sz="14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400">
                          <a:effectLst/>
                          <a:latin typeface="Calibri" panose="020F0502020204030204" charset="0"/>
                          <a:ea typeface="Calibri" panose="020F0502020204030204" charset="0"/>
                          <a:cs typeface="Times New Roman" panose="02020603050405020304" pitchFamily="18" charset="0"/>
                        </a:rPr>
                        <a:t>(combine solutions  A &amp; B)</a:t>
                      </a:r>
                      <a:endParaRPr lang="en-US" sz="14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024">
                <a:tc>
                  <a:txBody>
                    <a:bodyPr/>
                    <a:lstStyle/>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charset="0"/>
                          <a:ea typeface="Calibri" panose="020F0502020204030204" charset="0"/>
                          <a:cs typeface="Times New Roman" panose="02020603050405020304" pitchFamily="18" charset="0"/>
                        </a:rPr>
                        <a:t>Which objectives are compatible with the Red Cross Red Crescent’s </a:t>
                      </a:r>
                      <a:r>
                        <a:rPr lang="en-US" sz="1600" b="1" dirty="0">
                          <a:effectLst/>
                          <a:latin typeface="Calibri" panose="020F0502020204030204" charset="0"/>
                          <a:ea typeface="Calibri" panose="020F0502020204030204" charset="0"/>
                          <a:cs typeface="Times New Roman" panose="02020603050405020304" pitchFamily="18" charset="0"/>
                        </a:rPr>
                        <a:t>fundamental principles, mandate and policies?</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2</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1</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5615">
                <a:tc>
                  <a:txBody>
                    <a:bodyPr/>
                    <a:lstStyle/>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charset="0"/>
                          <a:ea typeface="Calibri" panose="020F0502020204030204" charset="0"/>
                          <a:cs typeface="Times New Roman" panose="02020603050405020304" pitchFamily="18" charset="0"/>
                        </a:rPr>
                        <a:t>Which combination of objectives does the </a:t>
                      </a:r>
                      <a:r>
                        <a:rPr lang="en-US" sz="1600" b="1" dirty="0">
                          <a:effectLst/>
                          <a:latin typeface="Calibri" panose="020F0502020204030204" charset="0"/>
                          <a:ea typeface="Calibri" panose="020F0502020204030204" charset="0"/>
                          <a:cs typeface="Times New Roman" panose="02020603050405020304" pitchFamily="18" charset="0"/>
                        </a:rPr>
                        <a:t>organization and team have the capacity</a:t>
                      </a:r>
                      <a:r>
                        <a:rPr lang="en-US" sz="1600" dirty="0">
                          <a:effectLst/>
                          <a:latin typeface="Calibri" panose="020F0502020204030204" charset="0"/>
                          <a:ea typeface="Calibri" panose="020F0502020204030204" charset="0"/>
                          <a:cs typeface="Times New Roman" panose="02020603050405020304" pitchFamily="18" charset="0"/>
                        </a:rPr>
                        <a:t> to address effectively?</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2</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1</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283">
                <a:tc>
                  <a:txBody>
                    <a:bodyPr/>
                    <a:lstStyle/>
                    <a:p>
                      <a:pPr marL="213995" marR="0" indent="-213995">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3.   Are </a:t>
                      </a:r>
                      <a:r>
                        <a:rPr lang="en-US" sz="1600" b="1">
                          <a:effectLst/>
                          <a:latin typeface="Calibri" panose="020F0502020204030204" charset="0"/>
                          <a:ea typeface="Calibri" panose="020F0502020204030204" charset="0"/>
                          <a:cs typeface="Times New Roman" panose="02020603050405020304" pitchFamily="18" charset="0"/>
                        </a:rPr>
                        <a:t>other organizations</a:t>
                      </a:r>
                      <a:r>
                        <a:rPr lang="en-US" sz="1600">
                          <a:effectLst/>
                          <a:latin typeface="Calibri" panose="020F0502020204030204" charset="0"/>
                          <a:ea typeface="Calibri" panose="020F0502020204030204" charset="0"/>
                          <a:cs typeface="Times New Roman" panose="02020603050405020304" pitchFamily="18" charset="0"/>
                        </a:rPr>
                        <a:t> already addressing the problem?</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1</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3760">
                <a:tc>
                  <a:txBody>
                    <a:bodyPr/>
                    <a:lstStyle/>
                    <a:p>
                      <a:pPr marL="342900" marR="0" lvl="0" indent="-342900">
                        <a:lnSpc>
                          <a:spcPct val="107000"/>
                        </a:lnSpc>
                        <a:spcBef>
                          <a:spcPts val="0"/>
                        </a:spcBef>
                        <a:spcAft>
                          <a:spcPts val="0"/>
                        </a:spcAft>
                        <a:buFont typeface="+mj-lt"/>
                        <a:buAutoNum type="arabicPeriod" startAt="4"/>
                      </a:pPr>
                      <a:r>
                        <a:rPr lang="en-US" sz="1600" b="1" dirty="0">
                          <a:effectLst/>
                          <a:latin typeface="Calibri" panose="020F0502020204030204" charset="0"/>
                          <a:ea typeface="Calibri" panose="020F0502020204030204" charset="0"/>
                          <a:cs typeface="Times New Roman" panose="02020603050405020304" pitchFamily="18" charset="0"/>
                        </a:rPr>
                        <a:t>Constraints and risks:</a:t>
                      </a:r>
                      <a:r>
                        <a:rPr lang="en-US" sz="1600" dirty="0">
                          <a:effectLst/>
                          <a:latin typeface="Calibri" panose="020F0502020204030204" charset="0"/>
                          <a:ea typeface="Calibri" panose="020F0502020204030204" charset="0"/>
                          <a:cs typeface="Times New Roman" panose="02020603050405020304" pitchFamily="18" charset="0"/>
                        </a:rPr>
                        <a:t> How vulnerable is the intervention to external factors?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 </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1</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1</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840">
                <a:tc>
                  <a:txBody>
                    <a:bodyPr/>
                    <a:lstStyle/>
                    <a:p>
                      <a:pPr marL="0" marR="0" lvl="0" indent="0">
                        <a:lnSpc>
                          <a:spcPct val="107000"/>
                        </a:lnSpc>
                        <a:spcBef>
                          <a:spcPts val="0"/>
                        </a:spcBef>
                        <a:spcAft>
                          <a:spcPts val="0"/>
                        </a:spcAft>
                        <a:buFont typeface="+mj-lt"/>
                        <a:buNone/>
                      </a:pPr>
                      <a:r>
                        <a:rPr lang="en-US" sz="1600" dirty="0" smtClean="0">
                          <a:effectLst/>
                          <a:latin typeface="Calibri" panose="020F0502020204030204" charset="0"/>
                          <a:ea typeface="Calibri" panose="020F0502020204030204" charset="0"/>
                          <a:cs typeface="Times New Roman" panose="02020603050405020304" pitchFamily="18" charset="0"/>
                        </a:rPr>
                        <a:t>5.     How </a:t>
                      </a:r>
                      <a:r>
                        <a:rPr lang="en-US" sz="1600" dirty="0">
                          <a:effectLst/>
                          <a:latin typeface="Calibri" panose="020F0502020204030204" charset="0"/>
                          <a:ea typeface="Calibri" panose="020F0502020204030204" charset="0"/>
                          <a:cs typeface="Times New Roman" panose="02020603050405020304" pitchFamily="18" charset="0"/>
                        </a:rPr>
                        <a:t>can </a:t>
                      </a:r>
                      <a:r>
                        <a:rPr lang="en-US" sz="1600" b="1" dirty="0">
                          <a:effectLst/>
                          <a:latin typeface="Calibri" panose="020F0502020204030204" charset="0"/>
                          <a:ea typeface="Calibri" panose="020F0502020204030204" charset="0"/>
                          <a:cs typeface="Times New Roman" panose="02020603050405020304" pitchFamily="18" charset="0"/>
                        </a:rPr>
                        <a:t>local ownership</a:t>
                      </a:r>
                      <a:r>
                        <a:rPr lang="en-US" sz="1600" dirty="0">
                          <a:effectLst/>
                          <a:latin typeface="Calibri" panose="020F0502020204030204" charset="0"/>
                          <a:ea typeface="Calibri" panose="020F0502020204030204" charset="0"/>
                          <a:cs typeface="Times New Roman" panose="02020603050405020304" pitchFamily="18" charset="0"/>
                        </a:rPr>
                        <a:t> of the project best be supported?</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charset="0"/>
                          <a:ea typeface="Calibri" panose="020F0502020204030204" charset="0"/>
                          <a:cs typeface="Times New Roman" panose="02020603050405020304" pitchFamily="18" charset="0"/>
                        </a:rPr>
                        <a:t>1</a:t>
                      </a:r>
                      <a:r>
                        <a:rPr lang="en-US" sz="1600" dirty="0">
                          <a:effectLst/>
                          <a:latin typeface="Calibri" panose="020F050202020403020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3</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72">
                <a:tc>
                  <a:txBody>
                    <a:bodyPr/>
                    <a:lstStyle/>
                    <a:p>
                      <a:pPr marL="0" marR="0" lvl="0" indent="0">
                        <a:lnSpc>
                          <a:spcPct val="107000"/>
                        </a:lnSpc>
                        <a:spcBef>
                          <a:spcPts val="0"/>
                        </a:spcBef>
                        <a:spcAft>
                          <a:spcPts val="0"/>
                        </a:spcAft>
                        <a:buFont typeface="+mj-lt"/>
                        <a:buNone/>
                      </a:pPr>
                      <a:r>
                        <a:rPr lang="en-US" sz="1600" dirty="0" smtClean="0">
                          <a:effectLst/>
                          <a:latin typeface="Calibri" panose="020F0502020204030204" charset="0"/>
                          <a:ea typeface="Calibri" panose="020F0502020204030204" charset="0"/>
                          <a:cs typeface="Times New Roman" panose="02020603050405020304" pitchFamily="18" charset="0"/>
                        </a:rPr>
                        <a:t>6.     How </a:t>
                      </a:r>
                      <a:r>
                        <a:rPr lang="en-US" sz="1600" dirty="0">
                          <a:effectLst/>
                          <a:latin typeface="Calibri" panose="020F0502020204030204" charset="0"/>
                          <a:ea typeface="Calibri" panose="020F0502020204030204" charset="0"/>
                          <a:cs typeface="Times New Roman" panose="02020603050405020304" pitchFamily="18" charset="0"/>
                        </a:rPr>
                        <a:t>can we take into account respect for </a:t>
                      </a:r>
                      <a:r>
                        <a:rPr lang="en-US" sz="1600" b="1" dirty="0">
                          <a:effectLst/>
                          <a:latin typeface="Calibri" panose="020F0502020204030204" charset="0"/>
                          <a:ea typeface="Calibri" panose="020F0502020204030204" charset="0"/>
                          <a:cs typeface="Times New Roman" panose="02020603050405020304" pitchFamily="18" charset="0"/>
                        </a:rPr>
                        <a:t>local culture</a:t>
                      </a:r>
                      <a:r>
                        <a:rPr lang="en-US" sz="1600" dirty="0">
                          <a:effectLst/>
                          <a:latin typeface="Calibri" panose="020F0502020204030204" charset="0"/>
                          <a:ea typeface="Calibri" panose="020F0502020204030204" charset="0"/>
                          <a:cs typeface="Times New Roman" panose="02020603050405020304" pitchFamily="18" charset="0"/>
                        </a:rPr>
                        <a:t>?</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charset="0"/>
                          <a:ea typeface="Calibri" panose="020F0502020204030204" charset="0"/>
                          <a:cs typeface="Times New Roman" panose="02020603050405020304" pitchFamily="18" charset="0"/>
                        </a:rPr>
                        <a:t>2</a:t>
                      </a:r>
                      <a:r>
                        <a:rPr lang="en-US" sz="1600" dirty="0">
                          <a:effectLst/>
                          <a:latin typeface="Calibri" panose="020F050202020403020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3</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3</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507">
                <a:tc>
                  <a:txBody>
                    <a:bodyPr/>
                    <a:lstStyle/>
                    <a:p>
                      <a:pPr marL="0" marR="0" lvl="0" indent="0">
                        <a:lnSpc>
                          <a:spcPct val="107000"/>
                        </a:lnSpc>
                        <a:spcBef>
                          <a:spcPts val="0"/>
                        </a:spcBef>
                        <a:spcAft>
                          <a:spcPts val="0"/>
                        </a:spcAft>
                        <a:buFont typeface="+mj-lt"/>
                        <a:buNone/>
                      </a:pPr>
                      <a:r>
                        <a:rPr lang="en-US" sz="1600" dirty="0" smtClean="0">
                          <a:effectLst/>
                          <a:latin typeface="Calibri" panose="020F0502020204030204" charset="0"/>
                          <a:ea typeface="Calibri" panose="020F0502020204030204" charset="0"/>
                          <a:cs typeface="Times New Roman" panose="02020603050405020304" pitchFamily="18" charset="0"/>
                        </a:rPr>
                        <a:t>7.    What </a:t>
                      </a:r>
                      <a:r>
                        <a:rPr lang="en-US" sz="1600" dirty="0">
                          <a:effectLst/>
                          <a:latin typeface="Calibri" panose="020F0502020204030204" charset="0"/>
                          <a:ea typeface="Calibri" panose="020F0502020204030204" charset="0"/>
                          <a:cs typeface="Times New Roman" panose="02020603050405020304" pitchFamily="18" charset="0"/>
                        </a:rPr>
                        <a:t>is/are the most </a:t>
                      </a:r>
                      <a:r>
                        <a:rPr lang="en-US" sz="1600" b="1" dirty="0">
                          <a:effectLst/>
                          <a:latin typeface="Calibri" panose="020F0502020204030204" charset="0"/>
                          <a:ea typeface="Calibri" panose="020F0502020204030204" charset="0"/>
                          <a:cs typeface="Times New Roman" panose="02020603050405020304" pitchFamily="18" charset="0"/>
                        </a:rPr>
                        <a:t>cost-efficient</a:t>
                      </a:r>
                      <a:r>
                        <a:rPr lang="en-US" sz="1600" dirty="0">
                          <a:effectLst/>
                          <a:latin typeface="Calibri" panose="020F0502020204030204" charset="0"/>
                          <a:ea typeface="Calibri" panose="020F0502020204030204" charset="0"/>
                          <a:cs typeface="Times New Roman" panose="02020603050405020304" pitchFamily="18" charset="0"/>
                        </a:rPr>
                        <a:t> option(s)?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charset="0"/>
                          <a:ea typeface="Calibri" panose="020F0502020204030204" charset="0"/>
                          <a:cs typeface="Times New Roman" panose="02020603050405020304" pitchFamily="18" charset="0"/>
                        </a:rPr>
                        <a:t>3</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charset="0"/>
                          <a:ea typeface="Calibri" panose="020F0502020204030204" charset="0"/>
                          <a:cs typeface="Times New Roman" panose="02020603050405020304" pitchFamily="18" charset="0"/>
                        </a:rPr>
                        <a:t>3</a:t>
                      </a:r>
                      <a:r>
                        <a:rPr lang="en-US" sz="1600" dirty="0">
                          <a:effectLst/>
                          <a:latin typeface="Calibri" panose="020F050202020403020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2</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charset="0"/>
                          <a:ea typeface="Calibri" panose="020F0502020204030204" charset="0"/>
                          <a:cs typeface="Times New Roman" panose="02020603050405020304" pitchFamily="18" charset="0"/>
                        </a:rPr>
                        <a:t>3</a:t>
                      </a:r>
                      <a:endParaRPr lang="en-US" sz="160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840">
                <a:tc>
                  <a:txBody>
                    <a:bodyPr/>
                    <a:lstStyle/>
                    <a:p>
                      <a:pPr marL="0" marR="0" algn="r">
                        <a:lnSpc>
                          <a:spcPct val="107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Total </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17</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15</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12</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charset="0"/>
                          <a:ea typeface="Calibri" panose="020F0502020204030204" charset="0"/>
                          <a:cs typeface="Times New Roman" panose="02020603050405020304" pitchFamily="18" charset="0"/>
                        </a:rPr>
                        <a:t>18</a:t>
                      </a:r>
                      <a:endParaRPr lang="en-US" sz="1600" dirty="0">
                        <a:effectLst/>
                        <a:latin typeface="Calibri" panose="020F0502020204030204" charset="0"/>
                        <a:ea typeface="Calibri" panose="020F0502020204030204" charset="0"/>
                        <a:cs typeface="Times New Roman" panose="02020603050405020304" pitchFamily="18" charset="0"/>
                      </a:endParaRPr>
                    </a:p>
                  </a:txBody>
                  <a:tcPr marL="53024" marR="530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586753" y="121023"/>
            <a:ext cx="3442447" cy="369332"/>
          </a:xfrm>
          <a:prstGeom prst="rect">
            <a:avLst/>
          </a:prstGeom>
          <a:noFill/>
        </p:spPr>
        <p:txBody>
          <a:bodyPr wrap="square" rtlCol="0">
            <a:spAutoFit/>
          </a:bodyPr>
          <a:lstStyle/>
          <a:p>
            <a:r>
              <a:rPr lang="en-US" dirty="0" smtClean="0"/>
              <a:t>Objective Analysis Table (example)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an Objective Tree Analysis</a:t>
            </a:r>
            <a:endParaRPr lang="en-US" dirty="0"/>
          </a:p>
        </p:txBody>
      </p:sp>
      <p:sp>
        <p:nvSpPr>
          <p:cNvPr id="3" name="Content Placeholder 2"/>
          <p:cNvSpPr>
            <a:spLocks noGrp="1"/>
          </p:cNvSpPr>
          <p:nvPr>
            <p:ph idx="1"/>
          </p:nvPr>
        </p:nvSpPr>
        <p:spPr>
          <a:xfrm>
            <a:off x="838200" y="2064774"/>
            <a:ext cx="10515600" cy="2079523"/>
          </a:xfrm>
        </p:spPr>
        <p:txBody>
          <a:bodyPr>
            <a:normAutofit/>
          </a:bodyPr>
          <a:lstStyle/>
          <a:p>
            <a:pPr marL="645795" indent="-457200">
              <a:lnSpc>
                <a:spcPct val="100000"/>
              </a:lnSpc>
              <a:buClr>
                <a:schemeClr val="accent2"/>
              </a:buClr>
              <a:buFont typeface="Wingdings" panose="05000000000000000000" pitchFamily="2" charset="2"/>
              <a:buChar char="§"/>
            </a:pPr>
            <a:r>
              <a:rPr lang="en-US" dirty="0"/>
              <a:t>An Objective Tree is a Problem Tree that is transformed into a set of future solutions to the problems. Each negative problem is converted into an objective by rewriting it as a positive future statement.</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graphicFrame>
        <p:nvGraphicFramePr>
          <p:cNvPr id="5" name="Table 4"/>
          <p:cNvGraphicFramePr>
            <a:graphicFrameLocks noGrp="1"/>
          </p:cNvGraphicFramePr>
          <p:nvPr/>
        </p:nvGraphicFramePr>
        <p:xfrm>
          <a:off x="1401096" y="4310258"/>
          <a:ext cx="9982201" cy="1638157"/>
        </p:xfrm>
        <a:graphic>
          <a:graphicData uri="http://schemas.openxmlformats.org/drawingml/2006/table">
            <a:tbl>
              <a:tblPr firstRow="1" firstCol="1" bandRow="1">
                <a:tableStyleId>{10A1B5D5-9B99-4C35-A422-299274C87663}</a:tableStyleId>
              </a:tblPr>
              <a:tblGrid>
                <a:gridCol w="4289245"/>
                <a:gridCol w="5692956"/>
              </a:tblGrid>
              <a:tr h="409539">
                <a:tc>
                  <a:txBody>
                    <a:bodyPr/>
                    <a:lstStyle/>
                    <a:p>
                      <a:pPr algn="ctr">
                        <a:spcAft>
                          <a:spcPts val="0"/>
                        </a:spcAft>
                      </a:pPr>
                      <a:r>
                        <a:rPr lang="en-US" sz="2600" dirty="0">
                          <a:effectLst/>
                        </a:rPr>
                        <a:t>Problem Statements</a:t>
                      </a:r>
                      <a:endParaRPr lang="en-US" sz="260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algn="ctr">
                        <a:spcAft>
                          <a:spcPts val="0"/>
                        </a:spcAft>
                      </a:pPr>
                      <a:r>
                        <a:rPr lang="en-US" sz="2600">
                          <a:effectLst/>
                        </a:rPr>
                        <a:t>Objective Statements</a:t>
                      </a:r>
                      <a:endParaRPr lang="en-US" sz="260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409539">
                <a:tc>
                  <a:txBody>
                    <a:bodyPr/>
                    <a:lstStyle/>
                    <a:p>
                      <a:pPr algn="ctr">
                        <a:spcAft>
                          <a:spcPts val="0"/>
                        </a:spcAft>
                      </a:pPr>
                      <a:r>
                        <a:rPr lang="en-US" sz="2600" b="0">
                          <a:effectLst/>
                        </a:rPr>
                        <a:t>Low agricultural production</a:t>
                      </a:r>
                      <a:endParaRPr lang="en-US" sz="2600" b="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algn="ctr">
                        <a:spcAft>
                          <a:spcPts val="0"/>
                        </a:spcAft>
                      </a:pPr>
                      <a:r>
                        <a:rPr lang="en-US" sz="2600" b="0" dirty="0">
                          <a:effectLst/>
                        </a:rPr>
                        <a:t>High agricultural production</a:t>
                      </a:r>
                      <a:endParaRPr lang="en-US" sz="26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819079">
                <a:tc>
                  <a:txBody>
                    <a:bodyPr/>
                    <a:lstStyle/>
                    <a:p>
                      <a:pPr algn="ctr">
                        <a:spcAft>
                          <a:spcPts val="0"/>
                        </a:spcAft>
                      </a:pPr>
                      <a:r>
                        <a:rPr lang="en-US" sz="2600" b="0">
                          <a:effectLst/>
                        </a:rPr>
                        <a:t>Lack of medical staff in rural areas</a:t>
                      </a:r>
                      <a:endParaRPr lang="en-US" sz="2600" b="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algn="ctr">
                        <a:spcAft>
                          <a:spcPts val="0"/>
                        </a:spcAft>
                      </a:pPr>
                      <a:r>
                        <a:rPr lang="en-US" sz="2600" b="0" dirty="0">
                          <a:effectLst/>
                        </a:rPr>
                        <a:t>The number of medical staff in rural areas has increased</a:t>
                      </a:r>
                      <a:endParaRPr lang="en-US" sz="26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r>
            </a:tbl>
          </a:graphicData>
        </a:graphic>
      </p:graphicFrame>
      <p:sp>
        <p:nvSpPr>
          <p:cNvPr id="6" name="Rectangle 5"/>
          <p:cNvSpPr/>
          <p:nvPr/>
        </p:nvSpPr>
        <p:spPr>
          <a:xfrm>
            <a:off x="571500" y="6197064"/>
            <a:ext cx="11620500" cy="369332"/>
          </a:xfrm>
          <a:prstGeom prst="rect">
            <a:avLst/>
          </a:prstGeom>
        </p:spPr>
        <p:txBody>
          <a:bodyPr wrap="square">
            <a:spAutoFit/>
          </a:bodyPr>
          <a:lstStyle/>
          <a:p>
            <a:r>
              <a:rPr lang="en-US" dirty="0"/>
              <a:t>https://csnm.kku.ac.th/sites/default/files/public/learning/module/attachments/M3_S3_objective-tree_KSD_180916.pptx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an Objective Tree Analysis</a:t>
            </a:r>
            <a:endParaRPr lang="en-US" dirty="0"/>
          </a:p>
        </p:txBody>
      </p:sp>
      <p:sp>
        <p:nvSpPr>
          <p:cNvPr id="3" name="Content Placeholder 2"/>
          <p:cNvSpPr>
            <a:spLocks noGrp="1"/>
          </p:cNvSpPr>
          <p:nvPr>
            <p:ph idx="1"/>
          </p:nvPr>
        </p:nvSpPr>
        <p:spPr/>
        <p:txBody>
          <a:bodyPr>
            <a:normAutofit/>
          </a:bodyPr>
          <a:lstStyle/>
          <a:p>
            <a:pPr marL="601345" indent="-457200">
              <a:spcAft>
                <a:spcPts val="1200"/>
              </a:spcAft>
              <a:buClr>
                <a:schemeClr val="accent2"/>
              </a:buClr>
              <a:buFont typeface="Wingdings" panose="05000000000000000000" pitchFamily="2" charset="2"/>
              <a:buChar char="§"/>
            </a:pPr>
            <a:r>
              <a:rPr lang="en-US" dirty="0"/>
              <a:t>As the Objective Tree is transformed from the Problem Tree: the analysis of problems in the Problem Tree from Problem/Project Identification (PPI) </a:t>
            </a:r>
            <a:r>
              <a:rPr lang="en-US" i="1" dirty="0">
                <a:solidFill>
                  <a:srgbClr val="1830C0"/>
                </a:solidFill>
              </a:rPr>
              <a:t>is the basis and starting point for the Objective Tree analysis.</a:t>
            </a:r>
            <a:endParaRPr lang="en-US" i="1" dirty="0">
              <a:solidFill>
                <a:srgbClr val="1830C0"/>
              </a:solidFill>
            </a:endParaRPr>
          </a:p>
          <a:p>
            <a:pPr marL="601345" indent="-457200">
              <a:spcAft>
                <a:spcPts val="1200"/>
              </a:spcAft>
              <a:buClr>
                <a:schemeClr val="accent2"/>
              </a:buClr>
              <a:buFont typeface="Wingdings" panose="05000000000000000000" pitchFamily="2" charset="2"/>
              <a:buChar char="§"/>
            </a:pPr>
            <a:r>
              <a:rPr lang="en-US" dirty="0"/>
              <a:t>The positive statements are in fact objective statements that can be presented in a diagram showing a means – ends hierarchy, the objective tree. </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an Objective Tree Analysis</a:t>
            </a:r>
            <a:endParaRPr lang="en-US" dirty="0"/>
          </a:p>
        </p:txBody>
      </p:sp>
      <p:sp>
        <p:nvSpPr>
          <p:cNvPr id="3" name="Content Placeholder 2"/>
          <p:cNvSpPr>
            <a:spLocks noGrp="1"/>
          </p:cNvSpPr>
          <p:nvPr>
            <p:ph idx="1"/>
          </p:nvPr>
        </p:nvSpPr>
        <p:spPr/>
        <p:txBody>
          <a:bodyPr>
            <a:normAutofit/>
          </a:bodyPr>
          <a:lstStyle/>
          <a:p>
            <a:pPr marL="601345" indent="-457200">
              <a:buClr>
                <a:schemeClr val="accent2"/>
              </a:buClr>
              <a:buFont typeface="Wingdings" panose="05000000000000000000" pitchFamily="2" charset="2"/>
              <a:buChar char="§"/>
            </a:pPr>
            <a:r>
              <a:rPr lang="en-US" dirty="0"/>
              <a:t>The analysis of objective tree aims:</a:t>
            </a:r>
            <a:endParaRPr lang="en-US" dirty="0"/>
          </a:p>
          <a:p>
            <a:pPr marL="1185545" indent="-457200">
              <a:buClr>
                <a:schemeClr val="accent2"/>
              </a:buClr>
              <a:buFont typeface="Wingdings" panose="05000000000000000000" pitchFamily="2" charset="2"/>
              <a:buChar char="§"/>
            </a:pPr>
            <a:r>
              <a:rPr lang="en-US" sz="2800" dirty="0"/>
              <a:t>Provide a clear overview of the desired future situation once problems have been identified and reformulate into objectives;</a:t>
            </a:r>
            <a:endParaRPr lang="en-US" sz="2800" dirty="0"/>
          </a:p>
          <a:p>
            <a:pPr marL="1185545" indent="-457200">
              <a:buClr>
                <a:schemeClr val="accent2"/>
              </a:buClr>
              <a:buFont typeface="Wingdings" panose="05000000000000000000" pitchFamily="2" charset="2"/>
              <a:buChar char="§"/>
            </a:pPr>
            <a:r>
              <a:rPr lang="en-US" sz="2800" dirty="0"/>
              <a:t>Verify the hierarchy of objectives;</a:t>
            </a:r>
            <a:endParaRPr lang="en-US" sz="2800" dirty="0"/>
          </a:p>
          <a:p>
            <a:pPr marL="1185545" indent="-457200">
              <a:buClr>
                <a:schemeClr val="accent2"/>
              </a:buClr>
              <a:buFont typeface="Wingdings" panose="05000000000000000000" pitchFamily="2" charset="2"/>
              <a:buChar char="§"/>
            </a:pPr>
            <a:r>
              <a:rPr lang="en-US" sz="2800" dirty="0"/>
              <a:t>Illustrate the means-ends relationships in a diagram.</a:t>
            </a:r>
            <a:endParaRPr lang="en-US" sz="2800"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What is an Objective Tree Analysis</a:t>
            </a:r>
            <a:endParaRPr lang="en-US" dirty="0"/>
          </a:p>
        </p:txBody>
      </p:sp>
      <p:sp>
        <p:nvSpPr>
          <p:cNvPr id="3" name="Content Placeholder 2"/>
          <p:cNvSpPr>
            <a:spLocks noGrp="1"/>
          </p:cNvSpPr>
          <p:nvPr>
            <p:ph idx="1"/>
          </p:nvPr>
        </p:nvSpPr>
        <p:spPr>
          <a:xfrm>
            <a:off x="838200" y="2064774"/>
            <a:ext cx="10515600" cy="4413495"/>
          </a:xfrm>
        </p:spPr>
        <p:txBody>
          <a:bodyPr>
            <a:normAutofit/>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
        <p:nvSpPr>
          <p:cNvPr id="21" name="TextBox 20"/>
          <p:cNvSpPr txBox="1"/>
          <p:nvPr/>
        </p:nvSpPr>
        <p:spPr>
          <a:xfrm>
            <a:off x="3185652" y="2477729"/>
            <a:ext cx="184731" cy="369332"/>
          </a:xfrm>
          <a:prstGeom prst="rect">
            <a:avLst/>
          </a:prstGeom>
          <a:noFill/>
        </p:spPr>
        <p:txBody>
          <a:bodyPr wrap="none" rtlCol="0">
            <a:spAutoFit/>
          </a:bodyPr>
          <a:lstStyle/>
          <a:p>
            <a:pPr defTabSz="914400"/>
            <a:endParaRPr lang="en-US" dirty="0">
              <a:solidFill>
                <a:prstClr val="black"/>
              </a:solidFill>
            </a:endParaRPr>
          </a:p>
        </p:txBody>
      </p:sp>
      <p:grpSp>
        <p:nvGrpSpPr>
          <p:cNvPr id="23" name="Group 22"/>
          <p:cNvGrpSpPr/>
          <p:nvPr/>
        </p:nvGrpSpPr>
        <p:grpSpPr>
          <a:xfrm>
            <a:off x="967819" y="2035275"/>
            <a:ext cx="4354458" cy="4442991"/>
            <a:chOff x="-228684" y="26740"/>
            <a:chExt cx="2823850" cy="2685145"/>
          </a:xfrm>
        </p:grpSpPr>
        <p:pic>
          <p:nvPicPr>
            <p:cNvPr id="32" name="Picture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956" y="320374"/>
              <a:ext cx="2061210" cy="2167890"/>
            </a:xfrm>
            <a:prstGeom prst="rect">
              <a:avLst/>
            </a:prstGeom>
          </p:spPr>
        </p:pic>
        <p:sp>
          <p:nvSpPr>
            <p:cNvPr id="33" name="Text Box 196"/>
            <p:cNvSpPr txBox="1"/>
            <p:nvPr/>
          </p:nvSpPr>
          <p:spPr>
            <a:xfrm>
              <a:off x="669573" y="26740"/>
              <a:ext cx="1703654" cy="29146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b="1" dirty="0">
                  <a:solidFill>
                    <a:srgbClr val="1830C0"/>
                  </a:solidFill>
                  <a:latin typeface="Arial" panose="020B0604020202020204" pitchFamily="34" charset="0"/>
                  <a:ea typeface="Calibri" panose="020F0502020204030204" charset="0"/>
                  <a:cs typeface="Times New Roman" panose="02020603050405020304" pitchFamily="18" charset="0"/>
                </a:rPr>
                <a:t>Problem Tree</a:t>
              </a:r>
              <a:endParaRPr lang="en-US" sz="2800" dirty="0">
                <a:solidFill>
                  <a:srgbClr val="1830C0"/>
                </a:solidFill>
                <a:ea typeface="Calibri" panose="020F0502020204030204" charset="0"/>
                <a:cs typeface="Times New Roman" panose="02020603050405020304" pitchFamily="18" charset="0"/>
              </a:endParaRPr>
            </a:p>
          </p:txBody>
        </p:sp>
        <p:sp>
          <p:nvSpPr>
            <p:cNvPr id="34" name="Text Box 197"/>
            <p:cNvSpPr txBox="1"/>
            <p:nvPr/>
          </p:nvSpPr>
          <p:spPr>
            <a:xfrm>
              <a:off x="-228684" y="2015685"/>
              <a:ext cx="964987" cy="27368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dirty="0">
                  <a:solidFill>
                    <a:srgbClr val="1830C0"/>
                  </a:solidFill>
                  <a:latin typeface="Arial" panose="020B0604020202020204" pitchFamily="34" charset="0"/>
                  <a:ea typeface="Calibri" panose="020F0502020204030204" charset="0"/>
                  <a:cs typeface="Times New Roman" panose="02020603050405020304" pitchFamily="18" charset="0"/>
                </a:rPr>
                <a:t>Causes</a:t>
              </a:r>
              <a:endParaRPr lang="en-US" sz="2800" dirty="0">
                <a:solidFill>
                  <a:srgbClr val="1830C0"/>
                </a:solidFill>
                <a:ea typeface="Calibri" panose="020F0502020204030204" charset="0"/>
                <a:cs typeface="Times New Roman" panose="02020603050405020304" pitchFamily="18" charset="0"/>
              </a:endParaRPr>
            </a:p>
          </p:txBody>
        </p:sp>
        <p:sp>
          <p:nvSpPr>
            <p:cNvPr id="35" name="Text Box 198"/>
            <p:cNvSpPr txBox="1"/>
            <p:nvPr/>
          </p:nvSpPr>
          <p:spPr>
            <a:xfrm>
              <a:off x="-132664" y="934423"/>
              <a:ext cx="848943" cy="27368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dirty="0">
                  <a:solidFill>
                    <a:srgbClr val="1830C0"/>
                  </a:solidFill>
                  <a:latin typeface="Arial" panose="020B0604020202020204" pitchFamily="34" charset="0"/>
                  <a:ea typeface="Calibri" panose="020F0502020204030204" charset="0"/>
                  <a:cs typeface="Times New Roman" panose="02020603050405020304" pitchFamily="18" charset="0"/>
                </a:rPr>
                <a:t>Effects</a:t>
              </a:r>
              <a:endParaRPr lang="en-US" sz="2800" dirty="0">
                <a:solidFill>
                  <a:srgbClr val="1830C0"/>
                </a:solidFill>
                <a:ea typeface="Calibri" panose="020F0502020204030204" charset="0"/>
                <a:cs typeface="Times New Roman" panose="02020603050405020304" pitchFamily="18" charset="0"/>
              </a:endParaRPr>
            </a:p>
          </p:txBody>
        </p:sp>
        <p:sp>
          <p:nvSpPr>
            <p:cNvPr id="36" name="Text Box 204"/>
            <p:cNvSpPr txBox="1"/>
            <p:nvPr/>
          </p:nvSpPr>
          <p:spPr>
            <a:xfrm>
              <a:off x="716280" y="2420420"/>
              <a:ext cx="1750404" cy="29146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000" dirty="0">
                  <a:solidFill>
                    <a:srgbClr val="1830C0"/>
                  </a:solidFill>
                  <a:latin typeface="Arial" panose="020B0604020202020204" pitchFamily="34" charset="0"/>
                  <a:ea typeface="Calibri" panose="020F0502020204030204" charset="0"/>
                  <a:cs typeface="Times New Roman" panose="02020603050405020304" pitchFamily="18" charset="0"/>
                </a:rPr>
                <a:t>Negative Statements</a:t>
              </a:r>
              <a:endParaRPr lang="en-US" sz="2000" dirty="0">
                <a:solidFill>
                  <a:srgbClr val="1830C0"/>
                </a:solidFill>
                <a:ea typeface="Calibri" panose="020F0502020204030204" charset="0"/>
                <a:cs typeface="Times New Roman" panose="02020603050405020304" pitchFamily="18" charset="0"/>
              </a:endParaRPr>
            </a:p>
          </p:txBody>
        </p:sp>
        <p:cxnSp>
          <p:nvCxnSpPr>
            <p:cNvPr id="37" name="Straight Arrow Connector 36"/>
            <p:cNvCxnSpPr/>
            <p:nvPr/>
          </p:nvCxnSpPr>
          <p:spPr>
            <a:xfrm flipV="1">
              <a:off x="287001" y="1188053"/>
              <a:ext cx="0" cy="800100"/>
            </a:xfrm>
            <a:prstGeom prst="straightConnector1">
              <a:avLst/>
            </a:prstGeom>
            <a:ln w="38100">
              <a:solidFill>
                <a:srgbClr val="183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307771" y="2083564"/>
            <a:ext cx="4077075" cy="4379984"/>
            <a:chOff x="-135161" y="-8914"/>
            <a:chExt cx="2643559" cy="2647323"/>
          </a:xfrm>
        </p:grpSpPr>
        <p:pic>
          <p:nvPicPr>
            <p:cNvPr id="26" name="Picture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188" y="273653"/>
              <a:ext cx="2061210" cy="2167890"/>
            </a:xfrm>
            <a:prstGeom prst="rect">
              <a:avLst/>
            </a:prstGeom>
          </p:spPr>
        </p:pic>
        <p:sp>
          <p:nvSpPr>
            <p:cNvPr id="27" name="Text Box 200"/>
            <p:cNvSpPr txBox="1"/>
            <p:nvPr/>
          </p:nvSpPr>
          <p:spPr>
            <a:xfrm>
              <a:off x="-135161" y="1995661"/>
              <a:ext cx="938209" cy="27368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Means</a:t>
              </a:r>
              <a:endParaRPr lang="en-US" sz="2800" dirty="0">
                <a:solidFill>
                  <a:srgbClr val="70AD47">
                    <a:lumMod val="75000"/>
                  </a:srgbClr>
                </a:solidFill>
                <a:ea typeface="Calibri" panose="020F0502020204030204" charset="0"/>
                <a:cs typeface="Times New Roman" panose="02020603050405020304" pitchFamily="18" charset="0"/>
              </a:endParaRPr>
            </a:p>
          </p:txBody>
        </p:sp>
        <p:sp>
          <p:nvSpPr>
            <p:cNvPr id="28" name="Text Box 201"/>
            <p:cNvSpPr txBox="1"/>
            <p:nvPr/>
          </p:nvSpPr>
          <p:spPr>
            <a:xfrm>
              <a:off x="0" y="927749"/>
              <a:ext cx="716280" cy="27368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Ends</a:t>
              </a:r>
              <a:endParaRPr lang="en-US" sz="2800" dirty="0">
                <a:solidFill>
                  <a:srgbClr val="70AD47">
                    <a:lumMod val="75000"/>
                  </a:srgbClr>
                </a:solidFill>
                <a:ea typeface="Calibri" panose="020F0502020204030204" charset="0"/>
                <a:cs typeface="Times New Roman" panose="02020603050405020304" pitchFamily="18" charset="0"/>
              </a:endParaRPr>
            </a:p>
          </p:txBody>
        </p:sp>
        <p:sp>
          <p:nvSpPr>
            <p:cNvPr id="29" name="Text Box 203"/>
            <p:cNvSpPr txBox="1"/>
            <p:nvPr/>
          </p:nvSpPr>
          <p:spPr>
            <a:xfrm>
              <a:off x="609434" y="-8914"/>
              <a:ext cx="1707709" cy="29146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8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Objective Tree</a:t>
              </a:r>
              <a:endParaRPr lang="en-US" sz="2800" dirty="0">
                <a:solidFill>
                  <a:srgbClr val="70AD47">
                    <a:lumMod val="75000"/>
                  </a:srgbClr>
                </a:solidFill>
                <a:ea typeface="Calibri" panose="020F0502020204030204" charset="0"/>
                <a:cs typeface="Times New Roman" panose="02020603050405020304" pitchFamily="18" charset="0"/>
              </a:endParaRPr>
            </a:p>
          </p:txBody>
        </p:sp>
        <p:sp>
          <p:nvSpPr>
            <p:cNvPr id="30" name="Text Box 205"/>
            <p:cNvSpPr txBox="1"/>
            <p:nvPr/>
          </p:nvSpPr>
          <p:spPr>
            <a:xfrm>
              <a:off x="641645" y="2346944"/>
              <a:ext cx="1718310" cy="29146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2000"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Positive Statements</a:t>
              </a:r>
              <a:endParaRPr lang="en-US" sz="2000" dirty="0">
                <a:solidFill>
                  <a:srgbClr val="70AD47">
                    <a:lumMod val="75000"/>
                  </a:srgbClr>
                </a:solidFill>
                <a:ea typeface="Calibri" panose="020F0502020204030204" charset="0"/>
                <a:cs typeface="Times New Roman" panose="02020603050405020304" pitchFamily="18" charset="0"/>
              </a:endParaRPr>
            </a:p>
          </p:txBody>
        </p:sp>
        <p:cxnSp>
          <p:nvCxnSpPr>
            <p:cNvPr id="31" name="Straight Arrow Connector 30"/>
            <p:cNvCxnSpPr/>
            <p:nvPr/>
          </p:nvCxnSpPr>
          <p:spPr>
            <a:xfrm flipV="1">
              <a:off x="380444" y="1154680"/>
              <a:ext cx="0" cy="8001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ight Arrow 24"/>
          <p:cNvSpPr/>
          <p:nvPr/>
        </p:nvSpPr>
        <p:spPr>
          <a:xfrm>
            <a:off x="5458373" y="4056777"/>
            <a:ext cx="705166" cy="37826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defTabSz="914400"/>
            <a:endParaRPr lang="en-US">
              <a:solidFill>
                <a:srgbClr val="70AD47">
                  <a:lumMod val="75000"/>
                </a:srgbClr>
              </a:solidFill>
            </a:endParaRPr>
          </a:p>
        </p:txBody>
      </p:sp>
      <p:sp>
        <p:nvSpPr>
          <p:cNvPr id="39" name="Text Box 213"/>
          <p:cNvSpPr txBox="1"/>
          <p:nvPr/>
        </p:nvSpPr>
        <p:spPr>
          <a:xfrm>
            <a:off x="10404663" y="5387883"/>
            <a:ext cx="1143789" cy="526221"/>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000" dirty="0">
                <a:solidFill>
                  <a:prstClr val="black"/>
                </a:solidFill>
                <a:latin typeface="Arial" panose="020B0604020202020204" pitchFamily="34" charset="0"/>
                <a:ea typeface="Calibri" panose="020F0502020204030204" charset="0"/>
                <a:cs typeface="Times New Roman" panose="02020603050405020304" pitchFamily="18" charset="0"/>
              </a:rPr>
              <a:t>Image source: </a:t>
            </a:r>
            <a:r>
              <a:rPr lang="en-US" sz="1000" dirty="0" err="1">
                <a:solidFill>
                  <a:prstClr val="black"/>
                </a:solidFill>
                <a:latin typeface="Arial" panose="020B0604020202020204" pitchFamily="34" charset="0"/>
                <a:ea typeface="Calibri" panose="020F0502020204030204" charset="0"/>
                <a:cs typeface="Times New Roman" panose="02020603050405020304" pitchFamily="18" charset="0"/>
              </a:rPr>
              <a:t>Clipartpenda</a:t>
            </a:r>
            <a:r>
              <a:rPr lang="en-US" sz="1000" dirty="0">
                <a:solidFill>
                  <a:prstClr val="black"/>
                </a:solidFill>
                <a:latin typeface="Arial" panose="020B0604020202020204" pitchFamily="34" charset="0"/>
                <a:ea typeface="Calibri" panose="020F0502020204030204" charset="0"/>
                <a:cs typeface="Times New Roman" panose="02020603050405020304" pitchFamily="18" charset="0"/>
              </a:rPr>
              <a:t> </a:t>
            </a:r>
            <a:endParaRPr lang="en-US" sz="1000" dirty="0">
              <a:solidFill>
                <a:prstClr val="black"/>
              </a:solidFill>
              <a:ea typeface="Calibri" panose="020F050202020403020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24506"/>
            <a:ext cx="11019503" cy="807533"/>
          </a:xfrm>
        </p:spPr>
        <p:txBody>
          <a:bodyPr>
            <a:normAutofit/>
          </a:bodyPr>
          <a:lstStyle/>
          <a:p>
            <a:r>
              <a:rPr lang="en-US" sz="3200" dirty="0" smtClean="0"/>
              <a:t>Reformulating </a:t>
            </a:r>
            <a:r>
              <a:rPr lang="en-US" sz="3200" dirty="0"/>
              <a:t>Problem Statements into Objective Statements</a:t>
            </a:r>
            <a:endParaRPr lang="en-US" sz="3200" dirty="0"/>
          </a:p>
        </p:txBody>
      </p:sp>
      <p:sp>
        <p:nvSpPr>
          <p:cNvPr id="3" name="Content Placeholder 2"/>
          <p:cNvSpPr>
            <a:spLocks noGrp="1"/>
          </p:cNvSpPr>
          <p:nvPr>
            <p:ph idx="1"/>
          </p:nvPr>
        </p:nvSpPr>
        <p:spPr/>
        <p:txBody>
          <a:bodyPr/>
          <a:lstStyle/>
          <a:p>
            <a:pPr marL="669925" indent="-349250">
              <a:lnSpc>
                <a:spcPct val="100000"/>
              </a:lnSpc>
              <a:buClr>
                <a:schemeClr val="accent2"/>
              </a:buClr>
              <a:buFont typeface="Wingdings" panose="05000000000000000000" pitchFamily="2" charset="2"/>
              <a:buChar char="§"/>
            </a:pPr>
            <a:r>
              <a:rPr lang="en-US" dirty="0"/>
              <a:t>Reformulating the problems into objectives has to be done very carefully. </a:t>
            </a:r>
            <a:endParaRPr lang="en-US" dirty="0"/>
          </a:p>
          <a:p>
            <a:pPr marL="669925" indent="-349250">
              <a:lnSpc>
                <a:spcPct val="100000"/>
              </a:lnSpc>
              <a:buClr>
                <a:schemeClr val="accent2"/>
              </a:buClr>
              <a:buFont typeface="Wingdings" panose="05000000000000000000" pitchFamily="2" charset="2"/>
              <a:buChar char="§"/>
            </a:pPr>
            <a:r>
              <a:rPr lang="en-US" dirty="0"/>
              <a:t>If a statement makes no sense after rewording, write a replacement objective, or delete it, or leave the problem unchanged. </a:t>
            </a:r>
            <a:endParaRPr lang="en-US" dirty="0"/>
          </a:p>
          <a:p>
            <a:pPr marL="669925" indent="-349250">
              <a:lnSpc>
                <a:spcPct val="100000"/>
              </a:lnSpc>
              <a:buClr>
                <a:schemeClr val="accent2"/>
              </a:buClr>
              <a:buFont typeface="Wingdings" panose="05000000000000000000" pitchFamily="2" charset="2"/>
              <a:buChar char="§"/>
            </a:pPr>
            <a:r>
              <a:rPr lang="en-US" dirty="0"/>
              <a:t>It is important to review the formulated objectives and the resulting objective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556932"/>
            <a:ext cx="9601196" cy="130386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24506"/>
            <a:ext cx="11019503" cy="807533"/>
          </a:xfrm>
        </p:spPr>
        <p:txBody>
          <a:bodyPr>
            <a:normAutofit/>
          </a:bodyPr>
          <a:lstStyle/>
          <a:p>
            <a:r>
              <a:rPr lang="en-US" sz="3200" dirty="0" smtClean="0"/>
              <a:t>Reformulating </a:t>
            </a:r>
            <a:r>
              <a:rPr lang="en-US" sz="3200" dirty="0"/>
              <a:t>Problem Statements into Objective Statements</a:t>
            </a:r>
            <a:endParaRPr lang="en-US" sz="3200" dirty="0"/>
          </a:p>
        </p:txBody>
      </p:sp>
      <p:sp>
        <p:nvSpPr>
          <p:cNvPr id="3" name="Content Placeholder 2"/>
          <p:cNvSpPr>
            <a:spLocks noGrp="1"/>
          </p:cNvSpPr>
          <p:nvPr>
            <p:ph idx="1"/>
          </p:nvPr>
        </p:nvSpPr>
        <p:spPr/>
        <p:txBody>
          <a:bodyPr/>
          <a:lstStyle/>
          <a:p>
            <a:pPr marL="669925" indent="-349250">
              <a:lnSpc>
                <a:spcPct val="100000"/>
              </a:lnSpc>
              <a:buClr>
                <a:schemeClr val="accent2"/>
              </a:buClr>
              <a:buFont typeface="Wingdings" panose="05000000000000000000" pitchFamily="2" charset="2"/>
              <a:buChar char="§"/>
            </a:pPr>
            <a:r>
              <a:rPr lang="en-US" dirty="0"/>
              <a:t>Problem statement: </a:t>
            </a:r>
            <a:r>
              <a:rPr lang="en-US" i="1" dirty="0">
                <a:solidFill>
                  <a:schemeClr val="accent6">
                    <a:lumMod val="75000"/>
                  </a:schemeClr>
                </a:solidFill>
              </a:rPr>
              <a:t>“lack of adequate rain levels” </a:t>
            </a:r>
            <a:r>
              <a:rPr lang="en-US" dirty="0"/>
              <a:t>cannot be transformed into </a:t>
            </a:r>
            <a:r>
              <a:rPr lang="en-US" i="1" dirty="0">
                <a:solidFill>
                  <a:srgbClr val="1830C0"/>
                </a:solidFill>
              </a:rPr>
              <a:t>“adequate rain levels available” </a:t>
            </a:r>
            <a:r>
              <a:rPr lang="en-US" dirty="0"/>
              <a:t>because it is an unrealistic objective. We cannot intervene into the natural phenomenon by predicting or hoping that there will be adequate rain. This problem, however, could be rewritten as </a:t>
            </a:r>
            <a:r>
              <a:rPr lang="en-US" i="1" dirty="0">
                <a:solidFill>
                  <a:schemeClr val="accent2"/>
                </a:solidFill>
              </a:rPr>
              <a:t>“irrigation system established and operational” </a:t>
            </a:r>
            <a:r>
              <a:rPr lang="en-US" dirty="0"/>
              <a:t>which sounds more realistic and can be intervened.</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24506"/>
            <a:ext cx="11019503" cy="807533"/>
          </a:xfrm>
        </p:spPr>
        <p:txBody>
          <a:bodyPr>
            <a:normAutofit/>
          </a:bodyPr>
          <a:lstStyle/>
          <a:p>
            <a:r>
              <a:rPr lang="en-US" sz="3200" dirty="0" smtClean="0"/>
              <a:t>Reformulating </a:t>
            </a:r>
            <a:r>
              <a:rPr lang="en-US" sz="3200" dirty="0"/>
              <a:t>Problem Statements into Objective Statements</a:t>
            </a:r>
            <a:endParaRPr lang="en-US" sz="3200" dirty="0"/>
          </a:p>
        </p:txBody>
      </p:sp>
      <p:sp>
        <p:nvSpPr>
          <p:cNvPr id="3" name="Content Placeholder 2"/>
          <p:cNvSpPr>
            <a:spLocks noGrp="1"/>
          </p:cNvSpPr>
          <p:nvPr>
            <p:ph idx="1"/>
          </p:nvPr>
        </p:nvSpPr>
        <p:spPr/>
        <p:txBody>
          <a:bodyPr>
            <a:normAutofit fontScale="92500"/>
          </a:bodyPr>
          <a:lstStyle/>
          <a:p>
            <a:pPr marL="669925" indent="-349250">
              <a:lnSpc>
                <a:spcPct val="100000"/>
              </a:lnSpc>
              <a:buClr>
                <a:schemeClr val="accent2"/>
              </a:buClr>
              <a:buFont typeface="Wingdings" panose="05000000000000000000" pitchFamily="2" charset="2"/>
              <a:buChar char="§"/>
            </a:pPr>
            <a:r>
              <a:rPr lang="en-US" dirty="0"/>
              <a:t>Problem statement: </a:t>
            </a:r>
            <a:r>
              <a:rPr lang="en-US" i="1" dirty="0">
                <a:solidFill>
                  <a:srgbClr val="1830C0"/>
                </a:solidFill>
              </a:rPr>
              <a:t>“river water quality is deteriorating” </a:t>
            </a:r>
            <a:r>
              <a:rPr lang="en-US" dirty="0"/>
              <a:t>can be reformulated into </a:t>
            </a:r>
            <a:r>
              <a:rPr lang="en-US" i="1" dirty="0">
                <a:solidFill>
                  <a:schemeClr val="accent6">
                    <a:lumMod val="75000"/>
                  </a:schemeClr>
                </a:solidFill>
              </a:rPr>
              <a:t>“quality of river water is improved”.</a:t>
            </a:r>
            <a:endParaRPr lang="en-US" i="1" dirty="0">
              <a:solidFill>
                <a:schemeClr val="accent6">
                  <a:lumMod val="75000"/>
                </a:schemeClr>
              </a:solidFill>
            </a:endParaRPr>
          </a:p>
          <a:p>
            <a:pPr marL="669925" indent="-349250">
              <a:lnSpc>
                <a:spcPct val="100000"/>
              </a:lnSpc>
              <a:buClr>
                <a:schemeClr val="accent2"/>
              </a:buClr>
              <a:buFont typeface="Wingdings" panose="05000000000000000000" pitchFamily="2" charset="2"/>
              <a:buChar char="§"/>
            </a:pPr>
            <a:r>
              <a:rPr lang="en-US" dirty="0"/>
              <a:t>Problem statement: </a:t>
            </a:r>
            <a:r>
              <a:rPr lang="en-US" i="1" dirty="0">
                <a:solidFill>
                  <a:srgbClr val="1830C0"/>
                </a:solidFill>
              </a:rPr>
              <a:t>“loss of confidence in public services” </a:t>
            </a:r>
            <a:r>
              <a:rPr lang="en-US" dirty="0"/>
              <a:t>can be transformed into </a:t>
            </a:r>
            <a:r>
              <a:rPr lang="en-US" dirty="0">
                <a:solidFill>
                  <a:schemeClr val="accent6">
                    <a:lumMod val="75000"/>
                  </a:schemeClr>
                </a:solidFill>
              </a:rPr>
              <a:t>“people’s confidence in public services is restored”</a:t>
            </a:r>
            <a:r>
              <a:rPr lang="en-US" dirty="0"/>
              <a:t>.</a:t>
            </a:r>
            <a:endParaRPr lang="en-US" dirty="0"/>
          </a:p>
          <a:p>
            <a:pPr marL="669925" indent="-349250">
              <a:lnSpc>
                <a:spcPct val="100000"/>
              </a:lnSpc>
              <a:buClr>
                <a:schemeClr val="accent2"/>
              </a:buClr>
              <a:buFont typeface="Wingdings" panose="05000000000000000000" pitchFamily="2" charset="2"/>
              <a:buChar char="§"/>
            </a:pPr>
            <a:r>
              <a:rPr lang="en-US" dirty="0"/>
              <a:t>Problem statement: </a:t>
            </a:r>
            <a:r>
              <a:rPr lang="en-US" i="1" dirty="0">
                <a:solidFill>
                  <a:srgbClr val="1830C0"/>
                </a:solidFill>
              </a:rPr>
              <a:t>“public transportation is in bad condition” </a:t>
            </a:r>
            <a:r>
              <a:rPr lang="en-US" dirty="0"/>
              <a:t>can be reformulated into </a:t>
            </a:r>
            <a:r>
              <a:rPr lang="en-US" i="1" dirty="0">
                <a:solidFill>
                  <a:schemeClr val="accent6">
                    <a:lumMod val="75000"/>
                  </a:schemeClr>
                </a:solidFill>
              </a:rPr>
              <a:t>“public transportation is kept in good condition”</a:t>
            </a:r>
            <a:r>
              <a:rPr lang="en-US" dirty="0"/>
              <a:t>. </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of Objectives</a:t>
            </a:r>
            <a:endParaRPr lang="en-US" dirty="0"/>
          </a:p>
        </p:txBody>
      </p:sp>
      <p:sp>
        <p:nvSpPr>
          <p:cNvPr id="3" name="Content Placeholder 2"/>
          <p:cNvSpPr>
            <a:spLocks noGrp="1"/>
          </p:cNvSpPr>
          <p:nvPr>
            <p:ph idx="1"/>
          </p:nvPr>
        </p:nvSpPr>
        <p:spPr/>
        <p:txBody>
          <a:bodyPr>
            <a:normAutofit lnSpcReduction="10000"/>
          </a:bodyPr>
          <a:lstStyle/>
          <a:p>
            <a:r>
              <a:rPr lang="en-US" dirty="0"/>
              <a:t>An objective is an intended result that an intervention sets out to achieve. </a:t>
            </a:r>
            <a:endParaRPr lang="en-US" dirty="0" smtClean="0"/>
          </a:p>
          <a:p>
            <a:r>
              <a:rPr lang="en-US" dirty="0" smtClean="0"/>
              <a:t>This </a:t>
            </a:r>
            <a:r>
              <a:rPr lang="en-US" dirty="0"/>
              <a:t>is the stage at which you begin to define the results you want to achieve at different levels. The aim of the exercise is to define the desired future situation for all the identified problems, so that you can later identify those that the organization can realistically tackle. </a:t>
            </a:r>
            <a:endParaRPr lang="en-US" dirty="0"/>
          </a:p>
          <a:p>
            <a:r>
              <a:rPr lang="en-US" dirty="0"/>
              <a:t>It is again critical to conduct the process in a participatory way, involving the main stakeholders, including representatives of the people whom the intervention aims to help.</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24506"/>
            <a:ext cx="11019503" cy="807533"/>
          </a:xfrm>
        </p:spPr>
        <p:txBody>
          <a:bodyPr>
            <a:normAutofit/>
          </a:bodyPr>
          <a:lstStyle/>
          <a:p>
            <a:r>
              <a:rPr lang="en-US" sz="3200" dirty="0" smtClean="0"/>
              <a:t>Reformulating </a:t>
            </a:r>
            <a:r>
              <a:rPr lang="en-US" sz="3200" dirty="0"/>
              <a:t>Problem Statements into Objective Statements</a:t>
            </a:r>
            <a:endParaRPr lang="en-US" sz="3200" dirty="0"/>
          </a:p>
        </p:txBody>
      </p:sp>
      <p:sp>
        <p:nvSpPr>
          <p:cNvPr id="3" name="Content Placeholder 2"/>
          <p:cNvSpPr>
            <a:spLocks noGrp="1"/>
          </p:cNvSpPr>
          <p:nvPr>
            <p:ph idx="1"/>
          </p:nvPr>
        </p:nvSpPr>
        <p:spPr>
          <a:xfrm>
            <a:off x="838200" y="2064774"/>
            <a:ext cx="10515600" cy="634181"/>
          </a:xfrm>
        </p:spPr>
        <p:txBody>
          <a:bodyPr>
            <a:normAutofit/>
          </a:bodyPr>
          <a:lstStyle/>
          <a:p>
            <a:pPr marL="14605" indent="0" algn="ctr">
              <a:lnSpc>
                <a:spcPct val="100000"/>
              </a:lnSpc>
              <a:buClr>
                <a:schemeClr val="accent2"/>
              </a:buClr>
              <a:buNone/>
            </a:pPr>
            <a:r>
              <a:rPr lang="en-US" sz="2800" dirty="0"/>
              <a:t>Formulate the following </a:t>
            </a:r>
            <a:r>
              <a:rPr lang="en-US" sz="2800"/>
              <a:t>problem statements </a:t>
            </a:r>
            <a:r>
              <a:rPr lang="en-US" sz="2800" dirty="0"/>
              <a:t>into objective statements</a:t>
            </a:r>
            <a:endParaRPr lang="en-US" sz="2800"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graphicFrame>
        <p:nvGraphicFramePr>
          <p:cNvPr id="7" name="Table 6"/>
          <p:cNvGraphicFramePr>
            <a:graphicFrameLocks noGrp="1"/>
          </p:cNvGraphicFramePr>
          <p:nvPr/>
        </p:nvGraphicFramePr>
        <p:xfrm>
          <a:off x="980163" y="2684210"/>
          <a:ext cx="10523579" cy="3688080"/>
        </p:xfrm>
        <a:graphic>
          <a:graphicData uri="http://schemas.openxmlformats.org/drawingml/2006/table">
            <a:tbl>
              <a:tblPr firstRow="1" firstCol="1" bandRow="1"/>
              <a:tblGrid>
                <a:gridCol w="10523579"/>
              </a:tblGrid>
              <a:tr h="0">
                <a:tc>
                  <a:txBody>
                    <a:bodyPr/>
                    <a:lstStyle/>
                    <a:p>
                      <a:pPr algn="ctr">
                        <a:spcBef>
                          <a:spcPts val="200"/>
                        </a:spcBef>
                        <a:spcAft>
                          <a:spcPts val="200"/>
                        </a:spcAft>
                      </a:pPr>
                      <a:r>
                        <a:rPr lang="en-US" sz="2200" b="1">
                          <a:solidFill>
                            <a:srgbClr val="FFFFFF"/>
                          </a:solidFill>
                          <a:effectLst/>
                          <a:latin typeface="Arial" panose="020B0604020202020204" pitchFamily="34" charset="0"/>
                          <a:ea typeface="Calibri" panose="020F0502020204030204" charset="0"/>
                          <a:cs typeface="Times New Roman" panose="02020603050405020304" pitchFamily="18" charset="0"/>
                        </a:rPr>
                        <a:t>Problem Statements</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a. Farmers lack know-how in organic farming</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b. Community members are not aware of HIV/AIDS prevention</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FFFFFF"/>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c. High rate of alcohol consumption</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d. High illiteracy rate of children from poor family background </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FFFFFF"/>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e. Youth do not participate in community activities</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f. Local community do not understand their roles and responsibilities in natural resources management</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FFFFFF"/>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g.</a:t>
                      </a:r>
                      <a:r>
                        <a:rPr lang="en-US" sz="2200" baseline="0" dirty="0">
                          <a:effectLst/>
                          <a:latin typeface="Arial" panose="020B0604020202020204" pitchFamily="34" charset="0"/>
                          <a:ea typeface="Calibri" panose="020F0502020204030204" charset="0"/>
                          <a:cs typeface="Times New Roman" panose="02020603050405020304" pitchFamily="18" charset="0"/>
                        </a:rPr>
                        <a:t> </a:t>
                      </a:r>
                      <a:r>
                        <a:rPr lang="en-US" sz="2200" dirty="0">
                          <a:effectLst/>
                          <a:latin typeface="Arial" panose="020B0604020202020204" pitchFamily="34" charset="0"/>
                          <a:ea typeface="Calibri" panose="020F0502020204030204" charset="0"/>
                          <a:cs typeface="Times New Roman" panose="02020603050405020304" pitchFamily="18" charset="0"/>
                        </a:rPr>
                        <a:t>People do not save money for use in health care or emergency situation</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r>
              <a:tr h="0">
                <a:tc>
                  <a:txBody>
                    <a:bodyPr/>
                    <a:lstStyle/>
                    <a:p>
                      <a:pPr algn="just">
                        <a:spcBef>
                          <a:spcPts val="200"/>
                        </a:spcBef>
                        <a:spcAft>
                          <a:spcPts val="200"/>
                        </a:spcAft>
                      </a:pPr>
                      <a:r>
                        <a:rPr lang="en-US" sz="2200" dirty="0">
                          <a:effectLst/>
                          <a:latin typeface="Arial" panose="020B0604020202020204" pitchFamily="34" charset="0"/>
                          <a:ea typeface="Calibri" panose="020F0502020204030204" charset="0"/>
                          <a:cs typeface="Times New Roman" panose="02020603050405020304" pitchFamily="18" charset="0"/>
                        </a:rPr>
                        <a:t>h. Youth do not like to read</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FFFFFF"/>
                    </a:solidFill>
                  </a:tcPr>
                </a:tc>
              </a:tr>
              <a:tr h="0">
                <a:tc>
                  <a:txBody>
                    <a:bodyPr/>
                    <a:lstStyle/>
                    <a:p>
                      <a:pPr algn="just">
                        <a:spcBef>
                          <a:spcPts val="200"/>
                        </a:spcBef>
                        <a:spcAft>
                          <a:spcPts val="200"/>
                        </a:spcAft>
                      </a:pPr>
                      <a:r>
                        <a:rPr lang="en-US" sz="2200" dirty="0" err="1">
                          <a:effectLst/>
                          <a:latin typeface="Arial" panose="020B0604020202020204" pitchFamily="34" charset="0"/>
                          <a:ea typeface="Calibri" panose="020F0502020204030204" charset="0"/>
                          <a:cs typeface="Times New Roman" panose="02020603050405020304" pitchFamily="18" charset="0"/>
                        </a:rPr>
                        <a:t>i</a:t>
                      </a:r>
                      <a:r>
                        <a:rPr lang="en-US" sz="2200" dirty="0">
                          <a:effectLst/>
                          <a:latin typeface="Arial" panose="020B0604020202020204" pitchFamily="34" charset="0"/>
                          <a:ea typeface="Calibri" panose="020F0502020204030204" charset="0"/>
                          <a:cs typeface="Times New Roman" panose="02020603050405020304" pitchFamily="18" charset="0"/>
                        </a:rPr>
                        <a:t>. Community members do not want to buy health insurance</a:t>
                      </a:r>
                      <a:endParaRPr lang="en-US" sz="22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in Formulating an Objective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graphicFrame>
        <p:nvGraphicFramePr>
          <p:cNvPr id="6" name="Content Placeholder 4"/>
          <p:cNvGraphicFramePr>
            <a:graphicFrameLocks noGrp="1"/>
          </p:cNvGraphicFramePr>
          <p:nvPr>
            <p:ph idx="1"/>
          </p:nvPr>
        </p:nvGraphicFramePr>
        <p:xfrm>
          <a:off x="631720" y="2035841"/>
          <a:ext cx="11181736" cy="44129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in Formulating an Objective Tree</a:t>
            </a:r>
            <a:endParaRPr lang="en-US" dirty="0"/>
          </a:p>
        </p:txBody>
      </p:sp>
      <p:sp>
        <p:nvSpPr>
          <p:cNvPr id="3" name="Content Placeholder 2"/>
          <p:cNvSpPr>
            <a:spLocks noGrp="1"/>
          </p:cNvSpPr>
          <p:nvPr>
            <p:ph idx="1"/>
          </p:nvPr>
        </p:nvSpPr>
        <p:spPr>
          <a:xfrm>
            <a:off x="838200" y="2064774"/>
            <a:ext cx="10515600" cy="988142"/>
          </a:xfrm>
        </p:spPr>
        <p:txBody>
          <a:bodyPr>
            <a:normAutofit/>
          </a:bodyPr>
          <a:lstStyle/>
          <a:p>
            <a:pPr marL="101600" indent="0" algn="ctr">
              <a:lnSpc>
                <a:spcPct val="110000"/>
              </a:lnSpc>
              <a:spcAft>
                <a:spcPts val="600"/>
              </a:spcAft>
              <a:buClr>
                <a:schemeClr val="accent2"/>
              </a:buClr>
              <a:buNone/>
            </a:pPr>
            <a:r>
              <a:rPr lang="en-US" sz="2400" dirty="0"/>
              <a:t>The following diagram illustrates a transformation of a problem tree into an objective tree which uses “high staff turnover” as the main problem.</a:t>
            </a:r>
            <a:endParaRPr lang="en-US" sz="2400"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dirty="0">
              <a:solidFill>
                <a:prstClr val="black">
                  <a:tint val="75000"/>
                </a:prstClr>
              </a:solidFill>
            </a:endParaRPr>
          </a:p>
        </p:txBody>
      </p:sp>
      <p:grpSp>
        <p:nvGrpSpPr>
          <p:cNvPr id="71" name="Group 70"/>
          <p:cNvGrpSpPr/>
          <p:nvPr/>
        </p:nvGrpSpPr>
        <p:grpSpPr>
          <a:xfrm>
            <a:off x="277506" y="3155850"/>
            <a:ext cx="5696042" cy="3181052"/>
            <a:chOff x="277506" y="3155850"/>
            <a:chExt cx="5696042" cy="3181052"/>
          </a:xfrm>
        </p:grpSpPr>
        <p:grpSp>
          <p:nvGrpSpPr>
            <p:cNvPr id="69" name="Group 68"/>
            <p:cNvGrpSpPr/>
            <p:nvPr/>
          </p:nvGrpSpPr>
          <p:grpSpPr>
            <a:xfrm>
              <a:off x="277506" y="3155850"/>
              <a:ext cx="5696042" cy="3181052"/>
              <a:chOff x="277506" y="3155850"/>
              <a:chExt cx="5696042" cy="3181052"/>
            </a:xfrm>
          </p:grpSpPr>
          <p:sp>
            <p:nvSpPr>
              <p:cNvPr id="25" name="Text Box 79"/>
              <p:cNvSpPr txBox="1"/>
              <p:nvPr/>
            </p:nvSpPr>
            <p:spPr>
              <a:xfrm>
                <a:off x="1999509" y="3155850"/>
                <a:ext cx="2026800" cy="38376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b="1" dirty="0">
                    <a:solidFill>
                      <a:srgbClr val="1830C0"/>
                    </a:solidFill>
                    <a:latin typeface="Arial" panose="020B0604020202020204" pitchFamily="34" charset="0"/>
                    <a:ea typeface="Calibri" panose="020F0502020204030204" charset="0"/>
                    <a:cs typeface="Times New Roman" panose="02020603050405020304" pitchFamily="18" charset="0"/>
                  </a:rPr>
                  <a:t>Problem Tree</a:t>
                </a:r>
                <a:endParaRPr lang="en-US" dirty="0">
                  <a:solidFill>
                    <a:srgbClr val="1830C0"/>
                  </a:solidFill>
                  <a:ea typeface="Calibri" panose="020F0502020204030204" charset="0"/>
                  <a:cs typeface="Times New Roman" panose="02020603050405020304" pitchFamily="18" charset="0"/>
                </a:endParaRPr>
              </a:p>
            </p:txBody>
          </p:sp>
          <p:grpSp>
            <p:nvGrpSpPr>
              <p:cNvPr id="28" name="Group 27"/>
              <p:cNvGrpSpPr/>
              <p:nvPr/>
            </p:nvGrpSpPr>
            <p:grpSpPr>
              <a:xfrm>
                <a:off x="277506" y="3797062"/>
                <a:ext cx="5696042" cy="2539840"/>
                <a:chOff x="-70746" y="-29506"/>
                <a:chExt cx="2908188" cy="2540493"/>
              </a:xfrm>
            </p:grpSpPr>
            <p:sp>
              <p:nvSpPr>
                <p:cNvPr id="33" name="Text Box 69"/>
                <p:cNvSpPr txBox="1"/>
                <p:nvPr/>
              </p:nvSpPr>
              <p:spPr>
                <a:xfrm>
                  <a:off x="682283" y="1090246"/>
                  <a:ext cx="1372235" cy="314918"/>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a:solidFill>
                        <a:srgbClr val="1830C0"/>
                      </a:solidFill>
                      <a:latin typeface="Arial" panose="020B0604020202020204" pitchFamily="34" charset="0"/>
                      <a:ea typeface="Calibri" panose="020F0502020204030204" charset="0"/>
                      <a:cs typeface="Times New Roman" panose="02020603050405020304" pitchFamily="18" charset="0"/>
                    </a:rPr>
                    <a:t>High staff turnover</a:t>
                  </a:r>
                  <a:endParaRPr lang="en-US" sz="1600">
                    <a:solidFill>
                      <a:srgbClr val="1830C0"/>
                    </a:solidFill>
                    <a:ea typeface="Calibri" panose="020F0502020204030204" charset="0"/>
                    <a:cs typeface="Times New Roman" panose="02020603050405020304" pitchFamily="18" charset="0"/>
                  </a:endParaRPr>
                </a:p>
              </p:txBody>
            </p:sp>
            <p:sp>
              <p:nvSpPr>
                <p:cNvPr id="34" name="Text Box 70"/>
                <p:cNvSpPr txBox="1"/>
                <p:nvPr/>
              </p:nvSpPr>
              <p:spPr>
                <a:xfrm>
                  <a:off x="0" y="0"/>
                  <a:ext cx="872217" cy="57848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1830C0"/>
                      </a:solidFill>
                      <a:latin typeface="Arial" panose="020B0604020202020204" pitchFamily="34" charset="0"/>
                      <a:ea typeface="Calibri" panose="020F0502020204030204" charset="0"/>
                      <a:cs typeface="Times New Roman" panose="02020603050405020304" pitchFamily="18" charset="0"/>
                    </a:rPr>
                    <a:t>Delay in project delivery</a:t>
                  </a:r>
                  <a:endParaRPr lang="en-US" sz="1600" dirty="0">
                    <a:solidFill>
                      <a:srgbClr val="1830C0"/>
                    </a:solidFill>
                    <a:ea typeface="Calibri" panose="020F0502020204030204" charset="0"/>
                    <a:cs typeface="Times New Roman" panose="02020603050405020304" pitchFamily="18" charset="0"/>
                  </a:endParaRPr>
                </a:p>
              </p:txBody>
            </p:sp>
            <p:sp>
              <p:nvSpPr>
                <p:cNvPr id="35" name="Text Box 71"/>
                <p:cNvSpPr txBox="1"/>
                <p:nvPr/>
              </p:nvSpPr>
              <p:spPr>
                <a:xfrm>
                  <a:off x="802442" y="-29506"/>
                  <a:ext cx="1154186" cy="57594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1830C0"/>
                      </a:solidFill>
                      <a:latin typeface="Arial" panose="020B0604020202020204" pitchFamily="34" charset="0"/>
                      <a:ea typeface="Calibri" panose="020F0502020204030204" charset="0"/>
                      <a:cs typeface="Times New Roman" panose="02020603050405020304" pitchFamily="18" charset="0"/>
                    </a:rPr>
                    <a:t>High rate of recurring recruitment </a:t>
                  </a:r>
                  <a:endParaRPr lang="en-US" sz="1600" dirty="0">
                    <a:solidFill>
                      <a:srgbClr val="1830C0"/>
                    </a:solidFill>
                    <a:ea typeface="Calibri" panose="020F0502020204030204" charset="0"/>
                    <a:cs typeface="Times New Roman" panose="02020603050405020304" pitchFamily="18" charset="0"/>
                  </a:endParaRPr>
                </a:p>
              </p:txBody>
            </p:sp>
            <p:sp>
              <p:nvSpPr>
                <p:cNvPr id="36" name="Text Box 73"/>
                <p:cNvSpPr txBox="1"/>
                <p:nvPr/>
              </p:nvSpPr>
              <p:spPr>
                <a:xfrm>
                  <a:off x="1958602" y="0"/>
                  <a:ext cx="878840" cy="58039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1830C0"/>
                      </a:solidFill>
                      <a:latin typeface="Arial" panose="020B0604020202020204" pitchFamily="34" charset="0"/>
                      <a:ea typeface="Calibri" panose="020F0502020204030204" charset="0"/>
                      <a:cs typeface="Times New Roman" panose="02020603050405020304" pitchFamily="18" charset="0"/>
                    </a:rPr>
                    <a:t>Unstable team members </a:t>
                  </a:r>
                  <a:endParaRPr lang="en-US" sz="1600" dirty="0">
                    <a:solidFill>
                      <a:srgbClr val="1830C0"/>
                    </a:solidFill>
                    <a:ea typeface="Calibri" panose="020F0502020204030204" charset="0"/>
                    <a:cs typeface="Times New Roman" panose="02020603050405020304" pitchFamily="18" charset="0"/>
                  </a:endParaRPr>
                </a:p>
              </p:txBody>
            </p:sp>
            <p:grpSp>
              <p:nvGrpSpPr>
                <p:cNvPr id="37" name="Group 36"/>
                <p:cNvGrpSpPr/>
                <p:nvPr/>
              </p:nvGrpSpPr>
              <p:grpSpPr>
                <a:xfrm>
                  <a:off x="-70746" y="1920926"/>
                  <a:ext cx="2739653" cy="590061"/>
                  <a:chOff x="-112973" y="14753"/>
                  <a:chExt cx="2740226" cy="590061"/>
                </a:xfrm>
              </p:grpSpPr>
              <p:sp>
                <p:nvSpPr>
                  <p:cNvPr id="38" name="Text Box 76"/>
                  <p:cNvSpPr txBox="1"/>
                  <p:nvPr/>
                </p:nvSpPr>
                <p:spPr>
                  <a:xfrm>
                    <a:off x="-112973" y="29504"/>
                    <a:ext cx="939800" cy="57467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1830C0"/>
                        </a:solidFill>
                        <a:latin typeface="Arial" panose="020B0604020202020204" pitchFamily="34" charset="0"/>
                        <a:ea typeface="Calibri" panose="020F0502020204030204" charset="0"/>
                        <a:cs typeface="Times New Roman" panose="02020603050405020304" pitchFamily="18" charset="0"/>
                      </a:rPr>
                      <a:t>Unattractive salary package</a:t>
                    </a:r>
                    <a:endParaRPr lang="en-US" sz="1600" dirty="0">
                      <a:solidFill>
                        <a:srgbClr val="1830C0"/>
                      </a:solidFill>
                      <a:ea typeface="Calibri" panose="020F0502020204030204" charset="0"/>
                      <a:cs typeface="Times New Roman" panose="02020603050405020304" pitchFamily="18" charset="0"/>
                    </a:endParaRPr>
                  </a:p>
                </p:txBody>
              </p:sp>
              <p:sp>
                <p:nvSpPr>
                  <p:cNvPr id="39" name="Text Box 77"/>
                  <p:cNvSpPr txBox="1"/>
                  <p:nvPr/>
                </p:nvSpPr>
                <p:spPr>
                  <a:xfrm>
                    <a:off x="885335" y="14753"/>
                    <a:ext cx="767080" cy="57467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a:solidFill>
                          <a:srgbClr val="1830C0"/>
                        </a:solidFill>
                        <a:latin typeface="Arial" panose="020B0604020202020204" pitchFamily="34" charset="0"/>
                        <a:ea typeface="Calibri" panose="020F0502020204030204" charset="0"/>
                        <a:cs typeface="Times New Roman" panose="02020603050405020304" pitchFamily="18" charset="0"/>
                      </a:rPr>
                      <a:t>Very high workload </a:t>
                    </a:r>
                    <a:endParaRPr lang="en-US" sz="1600">
                      <a:solidFill>
                        <a:srgbClr val="1830C0"/>
                      </a:solidFill>
                      <a:ea typeface="Calibri" panose="020F0502020204030204" charset="0"/>
                      <a:cs typeface="Times New Roman" panose="02020603050405020304" pitchFamily="18" charset="0"/>
                    </a:endParaRPr>
                  </a:p>
                </p:txBody>
              </p:sp>
              <p:sp>
                <p:nvSpPr>
                  <p:cNvPr id="40" name="Text Box 78"/>
                  <p:cNvSpPr txBox="1"/>
                  <p:nvPr/>
                </p:nvSpPr>
                <p:spPr>
                  <a:xfrm>
                    <a:off x="1633478" y="29504"/>
                    <a:ext cx="993775" cy="57531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defTabSz="914400"/>
                    <a:r>
                      <a:rPr lang="en-US" sz="1600" b="1" dirty="0">
                        <a:solidFill>
                          <a:srgbClr val="1830C0"/>
                        </a:solidFill>
                        <a:latin typeface="Arial" panose="020B0604020202020204" pitchFamily="34" charset="0"/>
                        <a:ea typeface="Calibri" panose="020F0502020204030204" charset="0"/>
                        <a:cs typeface="Times New Roman" panose="02020603050405020304" pitchFamily="18" charset="0"/>
                      </a:rPr>
                      <a:t>Authoritarian managers </a:t>
                    </a:r>
                    <a:endParaRPr lang="en-US" sz="1600" dirty="0">
                      <a:solidFill>
                        <a:srgbClr val="1830C0"/>
                      </a:solidFill>
                      <a:ea typeface="Calibri" panose="020F0502020204030204" charset="0"/>
                      <a:cs typeface="Times New Roman" panose="02020603050405020304" pitchFamily="18" charset="0"/>
                    </a:endParaRPr>
                  </a:p>
                </p:txBody>
              </p:sp>
            </p:grpSp>
          </p:grpSp>
        </p:grpSp>
        <p:grpSp>
          <p:nvGrpSpPr>
            <p:cNvPr id="70" name="Group 69"/>
            <p:cNvGrpSpPr/>
            <p:nvPr/>
          </p:nvGrpSpPr>
          <p:grpSpPr>
            <a:xfrm>
              <a:off x="1174289" y="4407088"/>
              <a:ext cx="4050334" cy="1315216"/>
              <a:chOff x="1174289" y="4407088"/>
              <a:chExt cx="4050334" cy="1315216"/>
            </a:xfrm>
          </p:grpSpPr>
          <p:grpSp>
            <p:nvGrpSpPr>
              <p:cNvPr id="27" name="Group 26"/>
              <p:cNvGrpSpPr/>
              <p:nvPr/>
            </p:nvGrpSpPr>
            <p:grpSpPr>
              <a:xfrm>
                <a:off x="1174289" y="4407088"/>
                <a:ext cx="4050334" cy="528184"/>
                <a:chOff x="0" y="0"/>
                <a:chExt cx="2067950" cy="528320"/>
              </a:xfrm>
            </p:grpSpPr>
            <p:cxnSp>
              <p:nvCxnSpPr>
                <p:cNvPr id="41" name="Straight Arrow Connector 40"/>
                <p:cNvCxnSpPr/>
                <p:nvPr/>
              </p:nvCxnSpPr>
              <p:spPr>
                <a:xfrm flipH="1" flipV="1">
                  <a:off x="0" y="14068"/>
                  <a:ext cx="899013" cy="514252"/>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883857" y="17432"/>
                  <a:ext cx="16474" cy="510888"/>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00332" y="0"/>
                  <a:ext cx="1167618" cy="527734"/>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226580" y="5161108"/>
                <a:ext cx="3568247" cy="561196"/>
                <a:chOff x="0" y="0"/>
                <a:chExt cx="1822108" cy="561731"/>
              </a:xfrm>
            </p:grpSpPr>
            <p:cxnSp>
              <p:nvCxnSpPr>
                <p:cNvPr id="30" name="Straight Arrow Connector 29"/>
                <p:cNvCxnSpPr/>
                <p:nvPr/>
              </p:nvCxnSpPr>
              <p:spPr>
                <a:xfrm flipV="1">
                  <a:off x="0" y="14068"/>
                  <a:ext cx="857690" cy="547663"/>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858130" y="0"/>
                  <a:ext cx="56710" cy="561731"/>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872197" y="14068"/>
                  <a:ext cx="949911" cy="547468"/>
                </a:xfrm>
                <a:prstGeom prst="straightConnector1">
                  <a:avLst/>
                </a:prstGeom>
                <a:ln>
                  <a:solidFill>
                    <a:srgbClr val="1830C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72" name="Group 71"/>
          <p:cNvGrpSpPr/>
          <p:nvPr/>
        </p:nvGrpSpPr>
        <p:grpSpPr>
          <a:xfrm>
            <a:off x="5863891" y="3168541"/>
            <a:ext cx="5802087" cy="3163282"/>
            <a:chOff x="5863891" y="3168541"/>
            <a:chExt cx="5802087" cy="3163282"/>
          </a:xfrm>
        </p:grpSpPr>
        <p:grpSp>
          <p:nvGrpSpPr>
            <p:cNvPr id="47" name="Group 46"/>
            <p:cNvGrpSpPr/>
            <p:nvPr/>
          </p:nvGrpSpPr>
          <p:grpSpPr>
            <a:xfrm>
              <a:off x="5863891" y="3807439"/>
              <a:ext cx="5802087" cy="2524384"/>
              <a:chOff x="-47389" y="0"/>
              <a:chExt cx="3022119" cy="2525106"/>
            </a:xfrm>
          </p:grpSpPr>
          <p:grpSp>
            <p:nvGrpSpPr>
              <p:cNvPr id="49" name="Group 48"/>
              <p:cNvGrpSpPr/>
              <p:nvPr/>
            </p:nvGrpSpPr>
            <p:grpSpPr>
              <a:xfrm>
                <a:off x="580677" y="580677"/>
                <a:ext cx="2011680" cy="521287"/>
                <a:chOff x="0" y="0"/>
                <a:chExt cx="2011680" cy="521287"/>
              </a:xfrm>
            </p:grpSpPr>
            <p:cxnSp>
              <p:nvCxnSpPr>
                <p:cNvPr id="62" name="Straight Arrow Connector 61"/>
                <p:cNvCxnSpPr/>
                <p:nvPr/>
              </p:nvCxnSpPr>
              <p:spPr>
                <a:xfrm flipV="1">
                  <a:off x="1090246" y="0"/>
                  <a:ext cx="921434" cy="5212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034344" y="213608"/>
                  <a:ext cx="58100" cy="30767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0" y="14068"/>
                  <a:ext cx="1090246" cy="49236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7389" y="0"/>
                <a:ext cx="3022119" cy="2525106"/>
                <a:chOff x="-47389" y="0"/>
                <a:chExt cx="3022119" cy="2525106"/>
              </a:xfrm>
            </p:grpSpPr>
            <p:sp>
              <p:nvSpPr>
                <p:cNvPr id="55" name="Text Box 25"/>
                <p:cNvSpPr txBox="1"/>
                <p:nvPr/>
              </p:nvSpPr>
              <p:spPr>
                <a:xfrm>
                  <a:off x="879230" y="1097280"/>
                  <a:ext cx="1372235" cy="26225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Reduced staff turnover</a:t>
                  </a:r>
                  <a:endParaRPr lang="en-US" sz="1600" dirty="0">
                    <a:solidFill>
                      <a:srgbClr val="70AD47">
                        <a:lumMod val="75000"/>
                      </a:srgbClr>
                    </a:solidFill>
                    <a:ea typeface="Calibri" panose="020F0502020204030204" charset="0"/>
                    <a:cs typeface="Times New Roman" panose="02020603050405020304" pitchFamily="18" charset="0"/>
                  </a:endParaRPr>
                </a:p>
              </p:txBody>
            </p:sp>
            <p:sp>
              <p:nvSpPr>
                <p:cNvPr id="56" name="Text Box 26"/>
                <p:cNvSpPr txBox="1"/>
                <p:nvPr/>
              </p:nvSpPr>
              <p:spPr>
                <a:xfrm>
                  <a:off x="-47389" y="1950431"/>
                  <a:ext cx="965200" cy="57467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defTabSz="914400"/>
                  <a:r>
                    <a:rPr lang="en-US" sz="1600" b="1">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Better salary package</a:t>
                  </a:r>
                  <a:endParaRPr lang="en-US" sz="1600">
                    <a:solidFill>
                      <a:srgbClr val="70AD47">
                        <a:lumMod val="75000"/>
                      </a:srgbClr>
                    </a:solidFill>
                    <a:ea typeface="Calibri" panose="020F0502020204030204" charset="0"/>
                    <a:cs typeface="Times New Roman" panose="02020603050405020304" pitchFamily="18" charset="0"/>
                  </a:endParaRPr>
                </a:p>
              </p:txBody>
            </p:sp>
            <p:sp>
              <p:nvSpPr>
                <p:cNvPr id="57" name="Text Box 27"/>
                <p:cNvSpPr txBox="1"/>
                <p:nvPr/>
              </p:nvSpPr>
              <p:spPr>
                <a:xfrm>
                  <a:off x="1054428" y="1906173"/>
                  <a:ext cx="799465" cy="57531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Reduced workload </a:t>
                  </a:r>
                  <a:endParaRPr lang="en-US" sz="1600" dirty="0">
                    <a:solidFill>
                      <a:srgbClr val="70AD47">
                        <a:lumMod val="75000"/>
                      </a:srgbClr>
                    </a:solidFill>
                    <a:ea typeface="Calibri" panose="020F0502020204030204" charset="0"/>
                    <a:cs typeface="Times New Roman" panose="02020603050405020304" pitchFamily="18" charset="0"/>
                  </a:endParaRPr>
                </a:p>
              </p:txBody>
            </p:sp>
            <p:sp>
              <p:nvSpPr>
                <p:cNvPr id="58" name="Text Box 28"/>
                <p:cNvSpPr txBox="1"/>
                <p:nvPr/>
              </p:nvSpPr>
              <p:spPr>
                <a:xfrm>
                  <a:off x="1861576" y="1913207"/>
                  <a:ext cx="1087609" cy="56896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Less Authoritarian managers </a:t>
                  </a:r>
                  <a:endParaRPr lang="en-US" sz="1600" dirty="0">
                    <a:solidFill>
                      <a:srgbClr val="70AD47">
                        <a:lumMod val="75000"/>
                      </a:srgbClr>
                    </a:solidFill>
                    <a:ea typeface="Calibri" panose="020F0502020204030204" charset="0"/>
                    <a:cs typeface="Times New Roman" panose="02020603050405020304" pitchFamily="18" charset="0"/>
                  </a:endParaRPr>
                </a:p>
              </p:txBody>
            </p:sp>
            <p:sp>
              <p:nvSpPr>
                <p:cNvPr id="59" name="Text Box 29"/>
                <p:cNvSpPr txBox="1"/>
                <p:nvPr/>
              </p:nvSpPr>
              <p:spPr>
                <a:xfrm>
                  <a:off x="0" y="0"/>
                  <a:ext cx="1089660" cy="58166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Project delivery meets the deadline</a:t>
                  </a:r>
                  <a:endParaRPr lang="en-US" sz="1600" dirty="0">
                    <a:solidFill>
                      <a:srgbClr val="70AD47">
                        <a:lumMod val="75000"/>
                      </a:srgbClr>
                    </a:solidFill>
                    <a:ea typeface="Calibri" panose="020F0502020204030204" charset="0"/>
                    <a:cs typeface="Times New Roman" panose="02020603050405020304" pitchFamily="18" charset="0"/>
                  </a:endParaRPr>
                </a:p>
              </p:txBody>
            </p:sp>
            <p:sp>
              <p:nvSpPr>
                <p:cNvPr id="60" name="Text Box 30"/>
                <p:cNvSpPr txBox="1"/>
                <p:nvPr/>
              </p:nvSpPr>
              <p:spPr>
                <a:xfrm>
                  <a:off x="1160584" y="0"/>
                  <a:ext cx="921385" cy="584835"/>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Low rate of recurring recruitment </a:t>
                  </a:r>
                  <a:endParaRPr lang="en-US" sz="1600" dirty="0">
                    <a:solidFill>
                      <a:srgbClr val="70AD47">
                        <a:lumMod val="75000"/>
                      </a:srgbClr>
                    </a:solidFill>
                    <a:ea typeface="Calibri" panose="020F0502020204030204" charset="0"/>
                    <a:cs typeface="Times New Roman" panose="02020603050405020304" pitchFamily="18" charset="0"/>
                  </a:endParaRPr>
                </a:p>
              </p:txBody>
            </p:sp>
            <p:sp>
              <p:nvSpPr>
                <p:cNvPr id="61" name="Text Box 31"/>
                <p:cNvSpPr txBox="1"/>
                <p:nvPr/>
              </p:nvSpPr>
              <p:spPr>
                <a:xfrm>
                  <a:off x="2159390" y="0"/>
                  <a:ext cx="815340" cy="580390"/>
                </a:xfrm>
                <a:prstGeom prst="rect">
                  <a:avLst/>
                </a:prstGeom>
                <a:noFill/>
                <a:ln w="127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sz="1600"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Stable team members </a:t>
                  </a:r>
                  <a:endParaRPr lang="en-US" sz="1600" dirty="0">
                    <a:solidFill>
                      <a:srgbClr val="70AD47">
                        <a:lumMod val="75000"/>
                      </a:srgbClr>
                    </a:solidFill>
                    <a:ea typeface="Calibri" panose="020F0502020204030204" charset="0"/>
                    <a:cs typeface="Times New Roman" panose="02020603050405020304" pitchFamily="18" charset="0"/>
                  </a:endParaRPr>
                </a:p>
              </p:txBody>
            </p:sp>
          </p:grpSp>
          <p:grpSp>
            <p:nvGrpSpPr>
              <p:cNvPr id="51" name="Group 50"/>
              <p:cNvGrpSpPr/>
              <p:nvPr/>
            </p:nvGrpSpPr>
            <p:grpSpPr>
              <a:xfrm>
                <a:off x="400467" y="1361588"/>
                <a:ext cx="2053590" cy="540385"/>
                <a:chOff x="0" y="0"/>
                <a:chExt cx="2054079" cy="540629"/>
              </a:xfrm>
            </p:grpSpPr>
            <p:cxnSp>
              <p:nvCxnSpPr>
                <p:cNvPr id="52" name="Straight Arrow Connector 51"/>
                <p:cNvCxnSpPr/>
                <p:nvPr/>
              </p:nvCxnSpPr>
              <p:spPr>
                <a:xfrm flipV="1">
                  <a:off x="0" y="14067"/>
                  <a:ext cx="1156628" cy="5265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139483" y="0"/>
                  <a:ext cx="20662" cy="54062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1160585" y="14067"/>
                  <a:ext cx="893494" cy="5265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8" name="Text Box 56"/>
            <p:cNvSpPr txBox="1"/>
            <p:nvPr/>
          </p:nvSpPr>
          <p:spPr>
            <a:xfrm>
              <a:off x="7862293" y="3168541"/>
              <a:ext cx="2026434" cy="416107"/>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defTabSz="914400"/>
              <a:r>
                <a:rPr lang="en-US" b="1" dirty="0">
                  <a:solidFill>
                    <a:srgbClr val="70AD47">
                      <a:lumMod val="75000"/>
                    </a:srgbClr>
                  </a:solidFill>
                  <a:latin typeface="Arial" panose="020B0604020202020204" pitchFamily="34" charset="0"/>
                  <a:ea typeface="Calibri" panose="020F0502020204030204" charset="0"/>
                  <a:cs typeface="Times New Roman" panose="02020603050405020304" pitchFamily="18" charset="0"/>
                </a:rPr>
                <a:t>Objective Tree</a:t>
              </a:r>
              <a:endParaRPr lang="en-US" dirty="0">
                <a:solidFill>
                  <a:srgbClr val="70AD47">
                    <a:lumMod val="75000"/>
                  </a:srgbClr>
                </a:solidFill>
                <a:ea typeface="Calibri" panose="020F0502020204030204"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in Formulating an Objective Tree</a:t>
            </a:r>
            <a:endParaRPr lang="en-US" dirty="0"/>
          </a:p>
        </p:txBody>
      </p:sp>
      <p:sp>
        <p:nvSpPr>
          <p:cNvPr id="3" name="Content Placeholder 2"/>
          <p:cNvSpPr>
            <a:spLocks noGrp="1"/>
          </p:cNvSpPr>
          <p:nvPr>
            <p:ph idx="1"/>
          </p:nvPr>
        </p:nvSpPr>
        <p:spPr>
          <a:xfrm>
            <a:off x="625642" y="2064774"/>
            <a:ext cx="11229474" cy="630300"/>
          </a:xfrm>
        </p:spPr>
        <p:txBody>
          <a:bodyPr>
            <a:normAutofit/>
          </a:bodyPr>
          <a:lstStyle/>
          <a:p>
            <a:pPr marL="320675" indent="0" algn="ctr">
              <a:lnSpc>
                <a:spcPct val="110000"/>
              </a:lnSpc>
              <a:spcAft>
                <a:spcPts val="600"/>
              </a:spcAft>
              <a:buClr>
                <a:schemeClr val="accent2"/>
              </a:buClr>
              <a:buNone/>
            </a:pPr>
            <a:r>
              <a:rPr lang="en-US" dirty="0"/>
              <a:t>Summary of Formulating an Objective Tree from a Problem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graphicFrame>
        <p:nvGraphicFramePr>
          <p:cNvPr id="5" name="Table 4"/>
          <p:cNvGraphicFramePr>
            <a:graphicFrameLocks noGrp="1"/>
          </p:cNvGraphicFramePr>
          <p:nvPr/>
        </p:nvGraphicFramePr>
        <p:xfrm>
          <a:off x="625641" y="2827809"/>
          <a:ext cx="11375856" cy="3600118"/>
        </p:xfrm>
        <a:graphic>
          <a:graphicData uri="http://schemas.openxmlformats.org/drawingml/2006/table">
            <a:tbl>
              <a:tblPr firstRow="1" firstCol="1" bandRow="1"/>
              <a:tblGrid>
                <a:gridCol w="4274972"/>
                <a:gridCol w="2433868"/>
                <a:gridCol w="4667016"/>
              </a:tblGrid>
              <a:tr h="574470">
                <a:tc>
                  <a:txBody>
                    <a:bodyPr/>
                    <a:lstStyle/>
                    <a:p>
                      <a:pPr algn="ctr">
                        <a:spcBef>
                          <a:spcPts val="300"/>
                        </a:spcBef>
                        <a:spcAft>
                          <a:spcPts val="300"/>
                        </a:spcAft>
                      </a:pPr>
                      <a:r>
                        <a:rPr lang="en-US" sz="2800" b="1" dirty="0">
                          <a:solidFill>
                            <a:srgbClr val="FFFFFF"/>
                          </a:solidFill>
                          <a:effectLst/>
                          <a:latin typeface="+mn-lt"/>
                          <a:ea typeface="Calibri" panose="020F0502020204030204" charset="0"/>
                          <a:cs typeface="Cordia New" charset="0"/>
                        </a:rPr>
                        <a:t>Problem Tree</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ED7D31"/>
                      </a:solidFill>
                      <a:prstDash val="solid"/>
                      <a:round/>
                      <a:headEnd type="none" w="med" len="med"/>
                      <a:tailEnd type="none" w="med" len="med"/>
                    </a:lnL>
                    <a:lnR>
                      <a:noFill/>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ED7D31"/>
                    </a:solidFill>
                  </a:tcPr>
                </a:tc>
                <a:tc>
                  <a:txBody>
                    <a:bodyPr/>
                    <a:lstStyle/>
                    <a:p>
                      <a:pPr algn="ctr">
                        <a:spcBef>
                          <a:spcPts val="300"/>
                        </a:spcBef>
                        <a:spcAft>
                          <a:spcPts val="300"/>
                        </a:spcAft>
                      </a:pPr>
                      <a:r>
                        <a:rPr lang="en-US" sz="2800" b="1">
                          <a:solidFill>
                            <a:srgbClr val="FFFFFF"/>
                          </a:solidFill>
                          <a:effectLst/>
                          <a:latin typeface="+mn-lt"/>
                          <a:ea typeface="Calibri" panose="020F0502020204030204" charset="0"/>
                          <a:cs typeface="Cordia New" charset="0"/>
                        </a:rPr>
                        <a:t> </a:t>
                      </a:r>
                      <a:endParaRPr lang="en-US" sz="2800">
                        <a:effectLst/>
                        <a:latin typeface="+mn-lt"/>
                        <a:ea typeface="Calibri" panose="020F0502020204030204" charset="0"/>
                        <a:cs typeface="Cordia New" charset="0"/>
                      </a:endParaRPr>
                    </a:p>
                  </a:txBody>
                  <a:tcPr marL="68580" marR="68580" marT="0" marB="0">
                    <a:lnL>
                      <a:noFill/>
                    </a:lnL>
                    <a:lnR>
                      <a:noFill/>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ED7D31"/>
                    </a:solidFill>
                  </a:tcPr>
                </a:tc>
                <a:tc>
                  <a:txBody>
                    <a:bodyPr/>
                    <a:lstStyle/>
                    <a:p>
                      <a:pPr algn="ctr">
                        <a:spcBef>
                          <a:spcPts val="300"/>
                        </a:spcBef>
                        <a:spcAft>
                          <a:spcPts val="300"/>
                        </a:spcAft>
                      </a:pPr>
                      <a:r>
                        <a:rPr lang="en-US" sz="2800" b="1">
                          <a:solidFill>
                            <a:srgbClr val="FFFFFF"/>
                          </a:solidFill>
                          <a:effectLst/>
                          <a:latin typeface="+mn-lt"/>
                          <a:ea typeface="Calibri" panose="020F0502020204030204" charset="0"/>
                          <a:cs typeface="Cordia New" charset="0"/>
                        </a:rPr>
                        <a:t>Objective Tree</a:t>
                      </a:r>
                      <a:endParaRPr lang="en-US" sz="2800">
                        <a:effectLst/>
                        <a:latin typeface="+mn-lt"/>
                        <a:ea typeface="Calibri" panose="020F0502020204030204" charset="0"/>
                        <a:cs typeface="Cordia New" charset="0"/>
                      </a:endParaRPr>
                    </a:p>
                  </a:txBody>
                  <a:tcPr marL="68580" marR="68580" marT="0" marB="0">
                    <a:lnL>
                      <a:noFill/>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ED7D31"/>
                    </a:solidFill>
                  </a:tcPr>
                </a:tc>
              </a:tr>
              <a:tr h="762145">
                <a:tc>
                  <a:txBody>
                    <a:bodyPr/>
                    <a:lstStyle/>
                    <a:p>
                      <a:pPr algn="l">
                        <a:spcBef>
                          <a:spcPts val="300"/>
                        </a:spcBef>
                        <a:spcAft>
                          <a:spcPts val="300"/>
                        </a:spcAft>
                      </a:pPr>
                      <a:r>
                        <a:rPr lang="en-US" sz="2800" dirty="0">
                          <a:effectLst/>
                          <a:latin typeface="+mn-lt"/>
                          <a:ea typeface="Calibri" panose="020F0502020204030204" charset="0"/>
                          <a:cs typeface="Cordia New" charset="0"/>
                        </a:rPr>
                        <a:t>Relationship: Causes-Effects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rowSpan="4">
                  <a:txBody>
                    <a:bodyPr/>
                    <a:lstStyle/>
                    <a:p>
                      <a:pPr algn="ctr">
                        <a:spcBef>
                          <a:spcPts val="300"/>
                        </a:spcBef>
                        <a:spcAft>
                          <a:spcPts val="300"/>
                        </a:spcAft>
                      </a:pPr>
                      <a:br>
                        <a:rPr lang="en-US" sz="2800" dirty="0">
                          <a:effectLst/>
                          <a:latin typeface="+mn-lt"/>
                          <a:ea typeface="Calibri" panose="020F0502020204030204" charset="0"/>
                          <a:cs typeface="Cordia New" charset="0"/>
                        </a:rPr>
                      </a:br>
                      <a:r>
                        <a:rPr lang="en-US" sz="2800" dirty="0">
                          <a:effectLst/>
                          <a:latin typeface="+mn-lt"/>
                          <a:ea typeface="Calibri" panose="020F0502020204030204" charset="0"/>
                          <a:cs typeface="Cordia New" charset="0"/>
                        </a:rPr>
                        <a:t>Negative statements are rewritten into positive statements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just">
                        <a:spcBef>
                          <a:spcPts val="300"/>
                        </a:spcBef>
                        <a:spcAft>
                          <a:spcPts val="300"/>
                        </a:spcAft>
                      </a:pPr>
                      <a:r>
                        <a:rPr lang="en-US" sz="2800" dirty="0">
                          <a:effectLst/>
                          <a:latin typeface="+mn-lt"/>
                          <a:ea typeface="Calibri" panose="020F0502020204030204" charset="0"/>
                          <a:cs typeface="Cordia New" charset="0"/>
                        </a:rPr>
                        <a:t>Relationship: Means-Ends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r>
              <a:tr h="574470">
                <a:tc>
                  <a:txBody>
                    <a:bodyPr/>
                    <a:lstStyle/>
                    <a:p>
                      <a:pPr algn="just">
                        <a:spcBef>
                          <a:spcPts val="300"/>
                        </a:spcBef>
                        <a:spcAft>
                          <a:spcPts val="300"/>
                        </a:spcAft>
                      </a:pPr>
                      <a:r>
                        <a:rPr lang="en-US" sz="2800">
                          <a:effectLst/>
                          <a:latin typeface="+mn-lt"/>
                          <a:ea typeface="Calibri" panose="020F0502020204030204" charset="0"/>
                          <a:cs typeface="Cordia New" charset="0"/>
                        </a:rPr>
                        <a:t>Branches: Effects</a:t>
                      </a:r>
                      <a:endParaRPr lang="en-US" sz="280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vMerge="1">
                  <a:tcPr/>
                </a:tc>
                <a:tc>
                  <a:txBody>
                    <a:bodyPr/>
                    <a:lstStyle/>
                    <a:p>
                      <a:pPr algn="just">
                        <a:spcBef>
                          <a:spcPts val="300"/>
                        </a:spcBef>
                        <a:spcAft>
                          <a:spcPts val="300"/>
                        </a:spcAft>
                      </a:pPr>
                      <a:r>
                        <a:rPr lang="en-US" sz="2800" dirty="0">
                          <a:effectLst/>
                          <a:latin typeface="+mn-lt"/>
                          <a:ea typeface="Calibri" panose="020F0502020204030204" charset="0"/>
                          <a:cs typeface="Cordia New" charset="0"/>
                        </a:rPr>
                        <a:t>Ends: Objectives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r>
              <a:tr h="762145">
                <a:tc>
                  <a:txBody>
                    <a:bodyPr/>
                    <a:lstStyle/>
                    <a:p>
                      <a:pPr algn="just">
                        <a:spcBef>
                          <a:spcPts val="300"/>
                        </a:spcBef>
                        <a:spcAft>
                          <a:spcPts val="300"/>
                        </a:spcAft>
                      </a:pPr>
                      <a:r>
                        <a:rPr lang="en-US" sz="2800">
                          <a:effectLst/>
                          <a:latin typeface="+mn-lt"/>
                          <a:ea typeface="Calibri" panose="020F0502020204030204" charset="0"/>
                          <a:cs typeface="Cordia New" charset="0"/>
                        </a:rPr>
                        <a:t>Trunk: Main problem</a:t>
                      </a:r>
                      <a:endParaRPr lang="en-US" sz="280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vMerge="1">
                  <a:tcPr/>
                </a:tc>
                <a:tc>
                  <a:txBody>
                    <a:bodyPr/>
                    <a:lstStyle/>
                    <a:p>
                      <a:pPr algn="just">
                        <a:spcBef>
                          <a:spcPts val="300"/>
                        </a:spcBef>
                        <a:spcAft>
                          <a:spcPts val="300"/>
                        </a:spcAft>
                      </a:pPr>
                      <a:r>
                        <a:rPr lang="en-US" sz="2800">
                          <a:effectLst/>
                          <a:latin typeface="+mn-lt"/>
                          <a:ea typeface="Calibri" panose="020F0502020204030204" charset="0"/>
                          <a:cs typeface="Cordia New" charset="0"/>
                        </a:rPr>
                        <a:t>Trunk: Purpose/Objective/Outcome </a:t>
                      </a:r>
                      <a:endParaRPr lang="en-US" sz="280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r>
              <a:tr h="835593">
                <a:tc>
                  <a:txBody>
                    <a:bodyPr/>
                    <a:lstStyle/>
                    <a:p>
                      <a:pPr algn="just">
                        <a:spcBef>
                          <a:spcPts val="300"/>
                        </a:spcBef>
                        <a:spcAft>
                          <a:spcPts val="300"/>
                        </a:spcAft>
                      </a:pPr>
                      <a:r>
                        <a:rPr lang="en-US" sz="2800" dirty="0">
                          <a:effectLst/>
                          <a:latin typeface="+mn-lt"/>
                          <a:ea typeface="Calibri" panose="020F0502020204030204" charset="0"/>
                          <a:cs typeface="Cordia New" charset="0"/>
                        </a:rPr>
                        <a:t>Roots: Causes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vMerge="1">
                  <a:tcPr/>
                </a:tc>
                <a:tc>
                  <a:txBody>
                    <a:bodyPr/>
                    <a:lstStyle/>
                    <a:p>
                      <a:pPr algn="just">
                        <a:spcBef>
                          <a:spcPts val="300"/>
                        </a:spcBef>
                        <a:spcAft>
                          <a:spcPts val="0"/>
                        </a:spcAft>
                      </a:pPr>
                      <a:r>
                        <a:rPr lang="en-US" sz="2800" dirty="0">
                          <a:effectLst/>
                          <a:latin typeface="+mn-lt"/>
                          <a:ea typeface="Calibri" panose="020F0502020204030204" charset="0"/>
                          <a:cs typeface="Cordia New" charset="0"/>
                        </a:rPr>
                        <a:t>Means: Objectives</a:t>
                      </a:r>
                      <a:endParaRPr lang="en-US" sz="2800" dirty="0">
                        <a:effectLst/>
                        <a:latin typeface="+mn-lt"/>
                        <a:ea typeface="Calibri" panose="020F0502020204030204" charset="0"/>
                        <a:cs typeface="Cordia New" charset="0"/>
                      </a:endParaRPr>
                    </a:p>
                  </a:txBody>
                  <a:tcPr marL="68580" marR="68580"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r>
            </a:tbl>
          </a:graphicData>
        </a:graphic>
      </p:graphicFrame>
      <p:cxnSp>
        <p:nvCxnSpPr>
          <p:cNvPr id="6" name="Straight Arrow Connector 5"/>
          <p:cNvCxnSpPr/>
          <p:nvPr/>
        </p:nvCxnSpPr>
        <p:spPr>
          <a:xfrm>
            <a:off x="5214938" y="6233498"/>
            <a:ext cx="1948117"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in Formulating an Objective Tree</a:t>
            </a:r>
            <a:endParaRPr lang="en-US" dirty="0"/>
          </a:p>
        </p:txBody>
      </p:sp>
      <p:sp>
        <p:nvSpPr>
          <p:cNvPr id="3" name="Content Placeholder 2"/>
          <p:cNvSpPr>
            <a:spLocks noGrp="1"/>
          </p:cNvSpPr>
          <p:nvPr>
            <p:ph idx="1"/>
          </p:nvPr>
        </p:nvSpPr>
        <p:spPr>
          <a:xfrm>
            <a:off x="838200" y="2064774"/>
            <a:ext cx="10515600" cy="4413496"/>
          </a:xfrm>
        </p:spPr>
        <p:txBody>
          <a:bodyPr>
            <a:normAutofit fontScale="92500" lnSpcReduction="20000"/>
          </a:bodyPr>
          <a:lstStyle/>
          <a:p>
            <a:pPr marL="669925" indent="-349250">
              <a:lnSpc>
                <a:spcPct val="110000"/>
              </a:lnSpc>
              <a:spcAft>
                <a:spcPts val="600"/>
              </a:spcAft>
              <a:buClr>
                <a:schemeClr val="accent2"/>
              </a:buClr>
              <a:buFont typeface="Wingdings" panose="05000000000000000000" pitchFamily="2" charset="2"/>
              <a:buChar char="§"/>
            </a:pPr>
            <a:r>
              <a:rPr lang="en-US" dirty="0"/>
              <a:t>Once complete, the objective tree provides a summary picture of the desired future situation, including the indicative means by which ends can be achieved. </a:t>
            </a:r>
            <a:endParaRPr lang="en-US" dirty="0"/>
          </a:p>
          <a:p>
            <a:pPr marL="669925" indent="-349250">
              <a:lnSpc>
                <a:spcPct val="110000"/>
              </a:lnSpc>
              <a:spcAft>
                <a:spcPts val="600"/>
              </a:spcAft>
              <a:buClr>
                <a:schemeClr val="accent2"/>
              </a:buClr>
              <a:buFont typeface="Wingdings" panose="05000000000000000000" pitchFamily="2" charset="2"/>
              <a:buChar char="§"/>
            </a:pPr>
            <a:r>
              <a:rPr lang="en-US" dirty="0"/>
              <a:t>As with the problem tree, the objective tree should provide a simplified but robust summary of reality. It is a tool to aid analysis and presentation of ideas/objectives. </a:t>
            </a:r>
            <a:endParaRPr lang="en-US" dirty="0"/>
          </a:p>
          <a:p>
            <a:pPr marL="669925" indent="-349250">
              <a:lnSpc>
                <a:spcPct val="110000"/>
              </a:lnSpc>
              <a:buClr>
                <a:schemeClr val="accent2"/>
              </a:buClr>
              <a:buFont typeface="Wingdings" panose="05000000000000000000" pitchFamily="2" charset="2"/>
              <a:buChar char="§"/>
            </a:pPr>
            <a:r>
              <a:rPr lang="en-US" dirty="0"/>
              <a:t>Its main strength is that it keeps the analysis of potential project objectives firmly based on addressing a range of clearly identified priority problems.</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Examples of Objective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339645" y="2280874"/>
            <a:ext cx="4586682" cy="4291012"/>
          </a:xfrm>
          <a:prstGeom prst="rect">
            <a:avLst/>
          </a:prstGeom>
        </p:spPr>
      </p:pic>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767583" y="2268937"/>
            <a:ext cx="4615180" cy="4296410"/>
          </a:xfrm>
          <a:prstGeom prst="rect">
            <a:avLst/>
          </a:prstGeom>
        </p:spPr>
      </p:pic>
      <p:sp>
        <p:nvSpPr>
          <p:cNvPr id="7" name="TextBox 6"/>
          <p:cNvSpPr txBox="1"/>
          <p:nvPr/>
        </p:nvSpPr>
        <p:spPr>
          <a:xfrm>
            <a:off x="7956366" y="6569589"/>
            <a:ext cx="3200931" cy="261610"/>
          </a:xfrm>
          <a:prstGeom prst="rect">
            <a:avLst/>
          </a:prstGeom>
          <a:noFill/>
        </p:spPr>
        <p:txBody>
          <a:bodyPr wrap="square" rtlCol="0">
            <a:spAutoFit/>
          </a:bodyPr>
          <a:lstStyle/>
          <a:p>
            <a:pPr defTabSz="914400"/>
            <a:r>
              <a:rPr lang="en-US" sz="1100" dirty="0">
                <a:solidFill>
                  <a:prstClr val="black"/>
                </a:solidFill>
              </a:rPr>
              <a:t>(adapted from </a:t>
            </a:r>
            <a:r>
              <a:rPr lang="en-US" sz="1100" dirty="0" err="1">
                <a:solidFill>
                  <a:prstClr val="black"/>
                </a:solidFill>
              </a:rPr>
              <a:t>Norad</a:t>
            </a:r>
            <a:r>
              <a:rPr lang="en-US" sz="1100" dirty="0">
                <a:solidFill>
                  <a:prstClr val="black"/>
                </a:solidFill>
              </a:rPr>
              <a:t> (1989) in </a:t>
            </a:r>
            <a:r>
              <a:rPr lang="en-US" sz="1100" dirty="0" err="1">
                <a:solidFill>
                  <a:prstClr val="black"/>
                </a:solidFill>
              </a:rPr>
              <a:t>Groenendijk</a:t>
            </a:r>
            <a:r>
              <a:rPr lang="en-US" sz="1100" dirty="0">
                <a:solidFill>
                  <a:prstClr val="black"/>
                </a:solidFill>
              </a:rPr>
              <a:t> (2003))</a:t>
            </a:r>
            <a:endParaRPr lang="en-US" sz="1100" dirty="0">
              <a:solidFill>
                <a:prstClr val="black"/>
              </a:solidFill>
            </a:endParaRPr>
          </a:p>
        </p:txBody>
      </p:sp>
      <p:sp>
        <p:nvSpPr>
          <p:cNvPr id="8" name="TextBox 7"/>
          <p:cNvSpPr txBox="1"/>
          <p:nvPr/>
        </p:nvSpPr>
        <p:spPr>
          <a:xfrm>
            <a:off x="4598506" y="1799304"/>
            <a:ext cx="3142463" cy="400110"/>
          </a:xfrm>
          <a:prstGeom prst="rect">
            <a:avLst/>
          </a:prstGeom>
          <a:noFill/>
        </p:spPr>
        <p:txBody>
          <a:bodyPr wrap="none" rtlCol="0">
            <a:spAutoFit/>
          </a:bodyPr>
          <a:lstStyle/>
          <a:p>
            <a:pPr defTabSz="914400"/>
            <a:r>
              <a:rPr lang="en-US" sz="2000" b="1" dirty="0">
                <a:solidFill>
                  <a:prstClr val="black"/>
                </a:solidFill>
              </a:rPr>
              <a:t>An Example of Bus Accident</a:t>
            </a:r>
            <a:endParaRPr lang="en-US" sz="2000" b="1" dirty="0">
              <a:solidFill>
                <a:prstClr val="black"/>
              </a:solidFill>
            </a:endParaRPr>
          </a:p>
        </p:txBody>
      </p:sp>
      <p:sp>
        <p:nvSpPr>
          <p:cNvPr id="9" name="TextBox 8"/>
          <p:cNvSpPr txBox="1"/>
          <p:nvPr/>
        </p:nvSpPr>
        <p:spPr>
          <a:xfrm>
            <a:off x="1158046" y="3164184"/>
            <a:ext cx="492443" cy="1512850"/>
          </a:xfrm>
          <a:prstGeom prst="rect">
            <a:avLst/>
          </a:prstGeom>
          <a:noFill/>
        </p:spPr>
        <p:txBody>
          <a:bodyPr vert="vert270" wrap="none" rtlCol="0">
            <a:spAutoFit/>
          </a:bodyPr>
          <a:lstStyle/>
          <a:p>
            <a:pPr defTabSz="914400"/>
            <a:r>
              <a:rPr lang="en-US" sz="2000" b="1" dirty="0">
                <a:solidFill>
                  <a:srgbClr val="70AD47">
                    <a:lumMod val="75000"/>
                  </a:srgbClr>
                </a:solidFill>
              </a:rPr>
              <a:t>Problem Tree</a:t>
            </a:r>
            <a:endParaRPr lang="en-US" sz="2000" b="1" dirty="0">
              <a:solidFill>
                <a:srgbClr val="70AD47">
                  <a:lumMod val="75000"/>
                </a:srgbClr>
              </a:solidFill>
            </a:endParaRPr>
          </a:p>
        </p:txBody>
      </p:sp>
      <p:sp>
        <p:nvSpPr>
          <p:cNvPr id="10" name="TextBox 9"/>
          <p:cNvSpPr txBox="1"/>
          <p:nvPr/>
        </p:nvSpPr>
        <p:spPr>
          <a:xfrm>
            <a:off x="11055543" y="3060011"/>
            <a:ext cx="492443" cy="1625830"/>
          </a:xfrm>
          <a:prstGeom prst="rect">
            <a:avLst/>
          </a:prstGeom>
          <a:noFill/>
        </p:spPr>
        <p:txBody>
          <a:bodyPr vert="vert270" wrap="none" rtlCol="0">
            <a:spAutoFit/>
          </a:bodyPr>
          <a:lstStyle/>
          <a:p>
            <a:pPr defTabSz="914400"/>
            <a:r>
              <a:rPr lang="en-US" sz="2000" b="1" dirty="0">
                <a:solidFill>
                  <a:srgbClr val="1830C0"/>
                </a:solidFill>
              </a:rPr>
              <a:t>Objective Tree</a:t>
            </a:r>
            <a:endParaRPr lang="en-US" sz="2000" b="1" dirty="0">
              <a:solidFill>
                <a:srgbClr val="1830C0"/>
              </a:solidFill>
            </a:endParaRPr>
          </a:p>
        </p:txBody>
      </p:sp>
      <p:cxnSp>
        <p:nvCxnSpPr>
          <p:cNvPr id="12" name="Straight Arrow Connector 11"/>
          <p:cNvCxnSpPr/>
          <p:nvPr/>
        </p:nvCxnSpPr>
        <p:spPr>
          <a:xfrm>
            <a:off x="4616245" y="4249400"/>
            <a:ext cx="346587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26327" y="5227710"/>
            <a:ext cx="84125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6327" y="6250265"/>
            <a:ext cx="84125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0302" y="3359580"/>
            <a:ext cx="190015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29798" y="2577916"/>
            <a:ext cx="1870654"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93251" y="4271058"/>
            <a:ext cx="2804917" cy="369332"/>
          </a:xfrm>
          <a:prstGeom prst="rect">
            <a:avLst/>
          </a:prstGeom>
          <a:noFill/>
        </p:spPr>
        <p:txBody>
          <a:bodyPr wrap="square" rtlCol="0">
            <a:spAutoFit/>
          </a:bodyPr>
          <a:lstStyle/>
          <a:p>
            <a:pPr defTabSz="914400"/>
            <a:r>
              <a:rPr lang="en-US" b="1" dirty="0">
                <a:solidFill>
                  <a:srgbClr val="ED7D31"/>
                </a:solidFill>
              </a:rPr>
              <a:t>Main Problem </a:t>
            </a:r>
            <a:r>
              <a:rPr lang="en-US" b="1">
                <a:solidFill>
                  <a:srgbClr val="ED7D31"/>
                </a:solidFill>
                <a:sym typeface="Wingdings" panose="05000000000000000000"/>
              </a:rPr>
              <a:t> Purpose</a:t>
            </a:r>
            <a:endParaRPr lang="en-US" b="1">
              <a:solidFill>
                <a:srgbClr val="ED7D31"/>
              </a:solidFill>
            </a:endParaRPr>
          </a:p>
        </p:txBody>
      </p:sp>
      <p:sp>
        <p:nvSpPr>
          <p:cNvPr id="18" name="TextBox 17"/>
          <p:cNvSpPr txBox="1"/>
          <p:nvPr/>
        </p:nvSpPr>
        <p:spPr>
          <a:xfrm>
            <a:off x="5492893" y="3370162"/>
            <a:ext cx="1749253" cy="369332"/>
          </a:xfrm>
          <a:prstGeom prst="rect">
            <a:avLst/>
          </a:prstGeom>
          <a:noFill/>
        </p:spPr>
        <p:txBody>
          <a:bodyPr wrap="square" rtlCol="0">
            <a:spAutoFit/>
          </a:bodyPr>
          <a:lstStyle/>
          <a:p>
            <a:pPr defTabSz="914400"/>
            <a:r>
              <a:rPr lang="en-US" b="1" dirty="0">
                <a:solidFill>
                  <a:srgbClr val="ED7D31"/>
                </a:solidFill>
              </a:rPr>
              <a:t>Effects </a:t>
            </a:r>
            <a:r>
              <a:rPr lang="en-US" b="1">
                <a:solidFill>
                  <a:srgbClr val="ED7D31"/>
                </a:solidFill>
                <a:sym typeface="Wingdings" panose="05000000000000000000"/>
              </a:rPr>
              <a:t> Goals</a:t>
            </a:r>
            <a:endParaRPr lang="en-US" b="1" dirty="0">
              <a:solidFill>
                <a:srgbClr val="ED7D31"/>
              </a:solidFill>
            </a:endParaRPr>
          </a:p>
        </p:txBody>
      </p:sp>
      <p:sp>
        <p:nvSpPr>
          <p:cNvPr id="20" name="TextBox 19"/>
          <p:cNvSpPr txBox="1"/>
          <p:nvPr/>
        </p:nvSpPr>
        <p:spPr>
          <a:xfrm>
            <a:off x="5366316" y="5385982"/>
            <a:ext cx="1863505" cy="369332"/>
          </a:xfrm>
          <a:prstGeom prst="rect">
            <a:avLst/>
          </a:prstGeom>
          <a:noFill/>
        </p:spPr>
        <p:txBody>
          <a:bodyPr wrap="square" rtlCol="0">
            <a:spAutoFit/>
          </a:bodyPr>
          <a:lstStyle/>
          <a:p>
            <a:pPr defTabSz="914400"/>
            <a:r>
              <a:rPr lang="en-US" b="1" dirty="0">
                <a:solidFill>
                  <a:srgbClr val="ED7D31"/>
                </a:solidFill>
              </a:rPr>
              <a:t>Causes </a:t>
            </a:r>
            <a:r>
              <a:rPr lang="en-US" b="1" dirty="0">
                <a:solidFill>
                  <a:srgbClr val="ED7D31"/>
                </a:solidFill>
                <a:sym typeface="Wingdings" panose="05000000000000000000"/>
              </a:rPr>
              <a:t> Results</a:t>
            </a:r>
            <a:endParaRPr lang="en-US" b="1" dirty="0">
              <a:solidFill>
                <a:srgbClr val="ED7D31"/>
              </a:solidFill>
            </a:endParaRPr>
          </a:p>
        </p:txBody>
      </p:sp>
      <p:sp>
        <p:nvSpPr>
          <p:cNvPr id="21" name="TextBox 20"/>
          <p:cNvSpPr txBox="1"/>
          <p:nvPr/>
        </p:nvSpPr>
        <p:spPr>
          <a:xfrm>
            <a:off x="5426118" y="6418058"/>
            <a:ext cx="2097426" cy="369332"/>
          </a:xfrm>
          <a:prstGeom prst="rect">
            <a:avLst/>
          </a:prstGeom>
          <a:noFill/>
        </p:spPr>
        <p:txBody>
          <a:bodyPr wrap="square" rtlCol="0">
            <a:spAutoFit/>
          </a:bodyPr>
          <a:lstStyle/>
          <a:p>
            <a:pPr defTabSz="914400"/>
            <a:r>
              <a:rPr lang="en-US" b="1" dirty="0">
                <a:solidFill>
                  <a:srgbClr val="ED7D31"/>
                </a:solidFill>
              </a:rPr>
              <a:t>Causes </a:t>
            </a:r>
            <a:r>
              <a:rPr lang="en-US" b="1">
                <a:solidFill>
                  <a:srgbClr val="ED7D31"/>
                </a:solidFill>
                <a:sym typeface="Wingdings" panose="05000000000000000000"/>
              </a:rPr>
              <a:t> Activities</a:t>
            </a:r>
            <a:endParaRPr lang="en-US" b="1" dirty="0">
              <a:solidFill>
                <a:srgbClr val="ED7D31"/>
              </a:solidFill>
            </a:endParaRPr>
          </a:p>
        </p:txBody>
      </p:sp>
      <p:sp>
        <p:nvSpPr>
          <p:cNvPr id="22" name="TextBox 21"/>
          <p:cNvSpPr txBox="1"/>
          <p:nvPr/>
        </p:nvSpPr>
        <p:spPr>
          <a:xfrm>
            <a:off x="5506395" y="2596588"/>
            <a:ext cx="1749253" cy="369332"/>
          </a:xfrm>
          <a:prstGeom prst="rect">
            <a:avLst/>
          </a:prstGeom>
          <a:noFill/>
        </p:spPr>
        <p:txBody>
          <a:bodyPr wrap="square" rtlCol="0">
            <a:spAutoFit/>
          </a:bodyPr>
          <a:lstStyle/>
          <a:p>
            <a:pPr defTabSz="914400"/>
            <a:r>
              <a:rPr lang="en-US" b="1" dirty="0">
                <a:solidFill>
                  <a:srgbClr val="ED7D31"/>
                </a:solidFill>
              </a:rPr>
              <a:t>Effects </a:t>
            </a:r>
            <a:r>
              <a:rPr lang="en-US" b="1">
                <a:solidFill>
                  <a:srgbClr val="ED7D31"/>
                </a:solidFill>
                <a:sym typeface="Wingdings" panose="05000000000000000000"/>
              </a:rPr>
              <a:t> Goals</a:t>
            </a:r>
            <a:endParaRPr lang="en-US" b="1" dirty="0">
              <a:solidFill>
                <a:srgbClr val="ED7D3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Examples of Objective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914400" y="1957539"/>
            <a:ext cx="7329948" cy="4849191"/>
          </a:xfrm>
          <a:prstGeom prst="rect">
            <a:avLst/>
          </a:prstGeom>
        </p:spPr>
      </p:pic>
      <p:sp>
        <p:nvSpPr>
          <p:cNvPr id="7" name="TextBox 6"/>
          <p:cNvSpPr txBox="1"/>
          <p:nvPr/>
        </p:nvSpPr>
        <p:spPr>
          <a:xfrm>
            <a:off x="7445477" y="3185651"/>
            <a:ext cx="4486613" cy="738664"/>
          </a:xfrm>
          <a:prstGeom prst="rect">
            <a:avLst/>
          </a:prstGeom>
          <a:noFill/>
        </p:spPr>
        <p:txBody>
          <a:bodyPr wrap="none" rtlCol="0">
            <a:spAutoFit/>
          </a:bodyPr>
          <a:lstStyle/>
          <a:p>
            <a:pPr defTabSz="914400"/>
            <a:r>
              <a:rPr lang="en-US" sz="2400" dirty="0">
                <a:solidFill>
                  <a:prstClr val="black"/>
                </a:solidFill>
              </a:rPr>
              <a:t>An Example of River Water Quality</a:t>
            </a:r>
            <a:endParaRPr lang="en-US" sz="2400" dirty="0">
              <a:solidFill>
                <a:prstClr val="black"/>
              </a:solidFill>
            </a:endParaRPr>
          </a:p>
          <a:p>
            <a:pPr algn="ctr" defTabSz="914400"/>
            <a:r>
              <a:rPr lang="en-US" dirty="0">
                <a:solidFill>
                  <a:prstClr val="black"/>
                </a:solidFill>
              </a:rPr>
              <a:t> </a:t>
            </a:r>
            <a:r>
              <a:rPr lang="en-US" sz="1200" dirty="0">
                <a:solidFill>
                  <a:prstClr val="black"/>
                </a:solidFill>
              </a:rPr>
              <a:t>(EC, 2004)</a:t>
            </a:r>
            <a:endParaRPr lang="en-US" sz="1200" dirty="0">
              <a:solidFill>
                <a:prstClr val="black"/>
              </a:solidFill>
            </a:endParaRPr>
          </a:p>
        </p:txBody>
      </p:sp>
      <p:sp>
        <p:nvSpPr>
          <p:cNvPr id="8" name="TextBox 7"/>
          <p:cNvSpPr txBox="1"/>
          <p:nvPr/>
        </p:nvSpPr>
        <p:spPr>
          <a:xfrm>
            <a:off x="3593380" y="2067632"/>
            <a:ext cx="1886670" cy="461665"/>
          </a:xfrm>
          <a:prstGeom prst="rect">
            <a:avLst/>
          </a:prstGeom>
          <a:noFill/>
        </p:spPr>
        <p:txBody>
          <a:bodyPr vert="horz" wrap="none" rtlCol="0">
            <a:spAutoFit/>
          </a:bodyPr>
          <a:lstStyle/>
          <a:p>
            <a:pPr defTabSz="914400"/>
            <a:r>
              <a:rPr lang="en-US" sz="2400" b="1" dirty="0">
                <a:solidFill>
                  <a:srgbClr val="70AD47">
                    <a:lumMod val="75000"/>
                  </a:srgbClr>
                </a:solidFill>
              </a:rPr>
              <a:t>Problem Tree</a:t>
            </a:r>
            <a:endParaRPr lang="en-US" sz="2400" b="1" dirty="0">
              <a:solidFill>
                <a:srgbClr val="70AD47">
                  <a:lumMod val="75000"/>
                </a:srgbClr>
              </a:solidFill>
            </a:endParaRPr>
          </a:p>
        </p:txBody>
      </p:sp>
      <p:sp>
        <p:nvSpPr>
          <p:cNvPr id="9" name="TextBox 8"/>
          <p:cNvSpPr txBox="1"/>
          <p:nvPr/>
        </p:nvSpPr>
        <p:spPr>
          <a:xfrm>
            <a:off x="2426265" y="3446947"/>
            <a:ext cx="1694823" cy="400110"/>
          </a:xfrm>
          <a:prstGeom prst="rect">
            <a:avLst/>
          </a:prstGeom>
          <a:noFill/>
        </p:spPr>
        <p:txBody>
          <a:bodyPr vert="horz" wrap="none" rtlCol="0">
            <a:spAutoFit/>
          </a:bodyPr>
          <a:lstStyle/>
          <a:p>
            <a:pPr defTabSz="914400"/>
            <a:r>
              <a:rPr lang="en-US" sz="2000" b="1" dirty="0">
                <a:solidFill>
                  <a:srgbClr val="70AD47">
                    <a:lumMod val="75000"/>
                  </a:srgbClr>
                </a:solidFill>
              </a:rPr>
              <a:t>Main Problem</a:t>
            </a:r>
            <a:endParaRPr lang="en-US" sz="2000" b="1" dirty="0">
              <a:solidFill>
                <a:srgbClr val="70AD47">
                  <a:lumMod val="75000"/>
                </a:srgbClr>
              </a:solidFill>
            </a:endParaRPr>
          </a:p>
        </p:txBody>
      </p:sp>
      <p:sp>
        <p:nvSpPr>
          <p:cNvPr id="10" name="TextBox 9"/>
          <p:cNvSpPr txBox="1"/>
          <p:nvPr/>
        </p:nvSpPr>
        <p:spPr>
          <a:xfrm>
            <a:off x="1490644" y="2893291"/>
            <a:ext cx="890180" cy="400110"/>
          </a:xfrm>
          <a:prstGeom prst="rect">
            <a:avLst/>
          </a:prstGeom>
          <a:noFill/>
        </p:spPr>
        <p:txBody>
          <a:bodyPr vert="horz" wrap="none" rtlCol="0">
            <a:spAutoFit/>
          </a:bodyPr>
          <a:lstStyle/>
          <a:p>
            <a:pPr defTabSz="914400"/>
            <a:r>
              <a:rPr lang="en-US" sz="2000" b="1">
                <a:solidFill>
                  <a:srgbClr val="70AD47">
                    <a:lumMod val="75000"/>
                  </a:srgbClr>
                </a:solidFill>
              </a:rPr>
              <a:t>Effects</a:t>
            </a:r>
            <a:endParaRPr lang="en-US" sz="2000" b="1" dirty="0">
              <a:solidFill>
                <a:srgbClr val="70AD47">
                  <a:lumMod val="75000"/>
                </a:srgbClr>
              </a:solidFill>
            </a:endParaRPr>
          </a:p>
        </p:txBody>
      </p:sp>
      <p:sp>
        <p:nvSpPr>
          <p:cNvPr id="11" name="TextBox 10"/>
          <p:cNvSpPr txBox="1"/>
          <p:nvPr/>
        </p:nvSpPr>
        <p:spPr>
          <a:xfrm>
            <a:off x="645692" y="4270679"/>
            <a:ext cx="920445" cy="400110"/>
          </a:xfrm>
          <a:prstGeom prst="rect">
            <a:avLst/>
          </a:prstGeom>
          <a:noFill/>
        </p:spPr>
        <p:txBody>
          <a:bodyPr vert="horz" wrap="none" rtlCol="0">
            <a:spAutoFit/>
          </a:bodyPr>
          <a:lstStyle/>
          <a:p>
            <a:pPr defTabSz="914400"/>
            <a:r>
              <a:rPr lang="en-US" sz="2000" b="1">
                <a:solidFill>
                  <a:srgbClr val="70AD47">
                    <a:lumMod val="75000"/>
                  </a:srgbClr>
                </a:solidFill>
              </a:rPr>
              <a:t>Causes</a:t>
            </a:r>
            <a:endParaRPr lang="en-US" sz="2000" b="1" dirty="0">
              <a:solidFill>
                <a:srgbClr val="70AD47">
                  <a:lumMod val="75000"/>
                </a:srgb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Examples of Objective Tree</a:t>
            </a:r>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pic>
        <p:nvPicPr>
          <p:cNvPr id="6" name="Picture 5"/>
          <p:cNvPicPr/>
          <p:nvPr/>
        </p:nvPicPr>
        <p:blipFill>
          <a:blip r:embed="rId1">
            <a:extLst>
              <a:ext uri="{28A0092B-C50C-407E-A947-70E740481C1C}">
                <a14:useLocalDpi xmlns:a14="http://schemas.microsoft.com/office/drawing/2010/main" val="0"/>
              </a:ext>
            </a:extLst>
          </a:blip>
          <a:stretch>
            <a:fillRect/>
          </a:stretch>
        </p:blipFill>
        <p:spPr>
          <a:xfrm>
            <a:off x="838200" y="1942997"/>
            <a:ext cx="8996516" cy="4717835"/>
          </a:xfrm>
          <a:prstGeom prst="rect">
            <a:avLst/>
          </a:prstGeom>
        </p:spPr>
      </p:pic>
      <p:sp>
        <p:nvSpPr>
          <p:cNvPr id="7" name="TextBox 6"/>
          <p:cNvSpPr txBox="1"/>
          <p:nvPr/>
        </p:nvSpPr>
        <p:spPr>
          <a:xfrm>
            <a:off x="7359445" y="3185651"/>
            <a:ext cx="4572645" cy="738664"/>
          </a:xfrm>
          <a:prstGeom prst="rect">
            <a:avLst/>
          </a:prstGeom>
          <a:noFill/>
        </p:spPr>
        <p:txBody>
          <a:bodyPr wrap="square" rtlCol="0">
            <a:spAutoFit/>
          </a:bodyPr>
          <a:lstStyle/>
          <a:p>
            <a:pPr defTabSz="914400"/>
            <a:r>
              <a:rPr lang="en-US" sz="2400" dirty="0">
                <a:solidFill>
                  <a:prstClr val="black"/>
                </a:solidFill>
              </a:rPr>
              <a:t>An Example of River Water Quality</a:t>
            </a:r>
            <a:endParaRPr lang="en-US" sz="2400" dirty="0">
              <a:solidFill>
                <a:prstClr val="black"/>
              </a:solidFill>
            </a:endParaRPr>
          </a:p>
          <a:p>
            <a:pPr algn="ctr" defTabSz="914400"/>
            <a:r>
              <a:rPr lang="en-US" dirty="0">
                <a:solidFill>
                  <a:prstClr val="black"/>
                </a:solidFill>
              </a:rPr>
              <a:t> </a:t>
            </a:r>
            <a:r>
              <a:rPr lang="en-US" sz="1200" dirty="0">
                <a:solidFill>
                  <a:prstClr val="black"/>
                </a:solidFill>
              </a:rPr>
              <a:t>(EC, 2004)</a:t>
            </a:r>
            <a:endParaRPr lang="en-US" sz="1200" dirty="0">
              <a:solidFill>
                <a:prstClr val="black"/>
              </a:solidFill>
            </a:endParaRPr>
          </a:p>
        </p:txBody>
      </p:sp>
      <p:sp>
        <p:nvSpPr>
          <p:cNvPr id="8" name="TextBox 7"/>
          <p:cNvSpPr txBox="1"/>
          <p:nvPr/>
        </p:nvSpPr>
        <p:spPr>
          <a:xfrm>
            <a:off x="3981691" y="2017041"/>
            <a:ext cx="2023887" cy="461665"/>
          </a:xfrm>
          <a:prstGeom prst="rect">
            <a:avLst/>
          </a:prstGeom>
          <a:noFill/>
        </p:spPr>
        <p:txBody>
          <a:bodyPr vert="horz" wrap="none" rtlCol="0">
            <a:spAutoFit/>
          </a:bodyPr>
          <a:lstStyle/>
          <a:p>
            <a:pPr defTabSz="914400"/>
            <a:r>
              <a:rPr lang="en-US" sz="2400" b="1" dirty="0">
                <a:solidFill>
                  <a:srgbClr val="1830C0"/>
                </a:solidFill>
              </a:rPr>
              <a:t>Objective Tree</a:t>
            </a:r>
            <a:endParaRPr lang="en-US" sz="2400" b="1" dirty="0">
              <a:solidFill>
                <a:srgbClr val="1830C0"/>
              </a:solidFill>
            </a:endParaRPr>
          </a:p>
        </p:txBody>
      </p:sp>
      <p:sp>
        <p:nvSpPr>
          <p:cNvPr id="9" name="TextBox 8"/>
          <p:cNvSpPr txBox="1"/>
          <p:nvPr/>
        </p:nvSpPr>
        <p:spPr>
          <a:xfrm>
            <a:off x="3485909" y="3338484"/>
            <a:ext cx="1058303" cy="400110"/>
          </a:xfrm>
          <a:prstGeom prst="rect">
            <a:avLst/>
          </a:prstGeom>
          <a:noFill/>
        </p:spPr>
        <p:txBody>
          <a:bodyPr vert="horz" wrap="none" rtlCol="0">
            <a:spAutoFit/>
          </a:bodyPr>
          <a:lstStyle/>
          <a:p>
            <a:pPr defTabSz="914400"/>
            <a:r>
              <a:rPr lang="en-US" sz="2000" b="1">
                <a:solidFill>
                  <a:srgbClr val="1830C0"/>
                </a:solidFill>
              </a:rPr>
              <a:t>Purpose</a:t>
            </a:r>
            <a:endParaRPr lang="en-US" sz="2000" b="1" dirty="0">
              <a:solidFill>
                <a:srgbClr val="1830C0"/>
              </a:solidFill>
            </a:endParaRPr>
          </a:p>
        </p:txBody>
      </p:sp>
      <p:sp>
        <p:nvSpPr>
          <p:cNvPr id="10" name="TextBox 9"/>
          <p:cNvSpPr txBox="1"/>
          <p:nvPr/>
        </p:nvSpPr>
        <p:spPr>
          <a:xfrm>
            <a:off x="628887" y="4034893"/>
            <a:ext cx="948914" cy="400110"/>
          </a:xfrm>
          <a:prstGeom prst="rect">
            <a:avLst/>
          </a:prstGeom>
          <a:noFill/>
        </p:spPr>
        <p:txBody>
          <a:bodyPr vert="horz" wrap="none" rtlCol="0">
            <a:spAutoFit/>
          </a:bodyPr>
          <a:lstStyle/>
          <a:p>
            <a:pPr defTabSz="914400"/>
            <a:r>
              <a:rPr lang="en-US" sz="2000" b="1" dirty="0">
                <a:solidFill>
                  <a:srgbClr val="1830C0"/>
                </a:solidFill>
              </a:rPr>
              <a:t>Results</a:t>
            </a:r>
            <a:endParaRPr lang="en-US" sz="2000" b="1" dirty="0">
              <a:solidFill>
                <a:srgbClr val="1830C0"/>
              </a:solidFill>
            </a:endParaRPr>
          </a:p>
        </p:txBody>
      </p:sp>
      <p:sp>
        <p:nvSpPr>
          <p:cNvPr id="11" name="TextBox 10"/>
          <p:cNvSpPr txBox="1"/>
          <p:nvPr/>
        </p:nvSpPr>
        <p:spPr>
          <a:xfrm>
            <a:off x="1154418" y="2970023"/>
            <a:ext cx="2822824" cy="400110"/>
          </a:xfrm>
          <a:prstGeom prst="rect">
            <a:avLst/>
          </a:prstGeom>
          <a:noFill/>
        </p:spPr>
        <p:txBody>
          <a:bodyPr vert="horz" wrap="none" rtlCol="0">
            <a:spAutoFit/>
          </a:bodyPr>
          <a:lstStyle/>
          <a:p>
            <a:pPr defTabSz="914400"/>
            <a:r>
              <a:rPr lang="en-US" sz="2000" b="1">
                <a:solidFill>
                  <a:srgbClr val="1830C0"/>
                </a:solidFill>
              </a:rPr>
              <a:t>Goals/Overall Objectives</a:t>
            </a:r>
            <a:endParaRPr lang="en-US" sz="2000" b="1" dirty="0">
              <a:solidFill>
                <a:srgbClr val="1830C0"/>
              </a:solidFill>
            </a:endParaRPr>
          </a:p>
        </p:txBody>
      </p:sp>
      <p:sp>
        <p:nvSpPr>
          <p:cNvPr id="12" name="TextBox 11"/>
          <p:cNvSpPr txBox="1"/>
          <p:nvPr/>
        </p:nvSpPr>
        <p:spPr>
          <a:xfrm>
            <a:off x="596092" y="4580833"/>
            <a:ext cx="1165704" cy="400110"/>
          </a:xfrm>
          <a:prstGeom prst="rect">
            <a:avLst/>
          </a:prstGeom>
          <a:noFill/>
        </p:spPr>
        <p:txBody>
          <a:bodyPr vert="horz" wrap="none" rtlCol="0">
            <a:spAutoFit/>
          </a:bodyPr>
          <a:lstStyle/>
          <a:p>
            <a:pPr defTabSz="914400"/>
            <a:r>
              <a:rPr lang="en-US" sz="2000" b="1">
                <a:solidFill>
                  <a:srgbClr val="1830C0"/>
                </a:solidFill>
              </a:rPr>
              <a:t>Activities</a:t>
            </a:r>
            <a:endParaRPr lang="en-US" sz="2000" b="1" dirty="0">
              <a:solidFill>
                <a:srgbClr val="183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5271" y="3483766"/>
            <a:ext cx="6096000" cy="369332"/>
          </a:xfrm>
          <a:prstGeom prst="rect">
            <a:avLst/>
          </a:prstGeom>
        </p:spPr>
        <p:txBody>
          <a:bodyPr>
            <a:spAutoFit/>
          </a:bodyPr>
          <a:lstStyle/>
          <a:p>
            <a:r>
              <a:rPr lang="en-US" dirty="0" smtClean="0"/>
              <a:t>.</a:t>
            </a:r>
            <a:endParaRPr lang="en-US" dirty="0"/>
          </a:p>
        </p:txBody>
      </p:sp>
      <p:sp>
        <p:nvSpPr>
          <p:cNvPr id="2" name="TextBox 1"/>
          <p:cNvSpPr txBox="1"/>
          <p:nvPr/>
        </p:nvSpPr>
        <p:spPr>
          <a:xfrm>
            <a:off x="3657600" y="3160600"/>
            <a:ext cx="4652683" cy="646331"/>
          </a:xfrm>
          <a:prstGeom prst="rect">
            <a:avLst/>
          </a:prstGeom>
          <a:noFill/>
        </p:spPr>
        <p:txBody>
          <a:bodyPr wrap="square" rtlCol="0">
            <a:spAutoFit/>
          </a:bodyPr>
          <a:lstStyle/>
          <a:p>
            <a:pPr algn="ctr"/>
            <a:r>
              <a:rPr lang="en-US" sz="3600" dirty="0" smtClean="0"/>
              <a:t>Class Activity</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sz="1200" dirty="0"/>
              <a:t>EC. (2004). Aid Delivery Methods: Project Cycle Management Guidelines. European Commission.</a:t>
            </a:r>
            <a:endParaRPr lang="en-US" sz="1200" dirty="0"/>
          </a:p>
          <a:p>
            <a:r>
              <a:rPr lang="en-US" sz="1200" dirty="0" err="1"/>
              <a:t>Groenendijk</a:t>
            </a:r>
            <a:r>
              <a:rPr lang="en-US" sz="1200" dirty="0"/>
              <a:t>, L. (2003). Planning and Management Tools: a Reference Book. The International Institute for Go-Information Science and Earth Observation.</a:t>
            </a:r>
            <a:endParaRPr lang="en-US" sz="1200" dirty="0"/>
          </a:p>
          <a:p>
            <a:r>
              <a:rPr lang="en-US" sz="1200" dirty="0"/>
              <a:t>Johns Hopkins University. (2013). Module 4: Designing a Program. Johns Hopkins University.</a:t>
            </a:r>
            <a:endParaRPr lang="en-US" sz="1200" dirty="0"/>
          </a:p>
          <a:p>
            <a:r>
              <a:rPr lang="en-US" sz="1400" dirty="0" smtClean="0"/>
              <a:t>Objective Tree Analysis. Retrieved on September 11, 2021 from https</a:t>
            </a:r>
            <a:r>
              <a:rPr lang="en-US" sz="1400" dirty="0"/>
              <a:t>://csnm.kku.ac.th/sites/default/files/public/learning/module/attachments/M3_S3_objective-tree_KSD_180916.pptx</a:t>
            </a:r>
            <a:endParaRPr lang="en-US" sz="1400"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EE52B42-E49E-5548-9FA8-A5A9E12C807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bjectives Tree </a:t>
            </a:r>
            <a:endParaRPr lang="en-US" dirty="0"/>
          </a:p>
        </p:txBody>
      </p:sp>
      <p:sp>
        <p:nvSpPr>
          <p:cNvPr id="3" name="Content Placeholder 2"/>
          <p:cNvSpPr>
            <a:spLocks noGrp="1"/>
          </p:cNvSpPr>
          <p:nvPr>
            <p:ph idx="1"/>
          </p:nvPr>
        </p:nvSpPr>
        <p:spPr/>
        <p:txBody>
          <a:bodyPr/>
          <a:lstStyle/>
          <a:p>
            <a:r>
              <a:rPr lang="en-US" dirty="0"/>
              <a:t>The </a:t>
            </a:r>
            <a:r>
              <a:rPr lang="en-US" dirty="0" smtClean="0"/>
              <a:t>is </a:t>
            </a:r>
            <a:r>
              <a:rPr lang="en-US" dirty="0"/>
              <a:t>a tool to aid analysis and the presentation of ideas. </a:t>
            </a:r>
            <a:endParaRPr lang="en-US" dirty="0" smtClean="0"/>
          </a:p>
          <a:p>
            <a:r>
              <a:rPr lang="en-US" dirty="0" smtClean="0"/>
              <a:t>Its </a:t>
            </a:r>
            <a:r>
              <a:rPr lang="en-US" dirty="0"/>
              <a:t>main strength is that it keeps the analysis of potential project objectives firmly rooted in addressing a range of clearly identified priority problems.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It will help to</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AutoNum type="arabicPeriod"/>
            </a:pPr>
            <a:r>
              <a:rPr lang="en-US" dirty="0" smtClean="0"/>
              <a:t>Demonstrate </a:t>
            </a:r>
            <a:r>
              <a:rPr lang="en-US" dirty="0"/>
              <a:t>and describe the situation in the future if all the identified problems were remedied </a:t>
            </a:r>
            <a:endParaRPr lang="en-US" dirty="0" smtClean="0"/>
          </a:p>
          <a:p>
            <a:pPr marL="457200" indent="-457200">
              <a:buAutoNum type="arabicPeriod" startAt="2"/>
            </a:pPr>
            <a:r>
              <a:rPr lang="en-US" dirty="0" smtClean="0"/>
              <a:t>Identify </a:t>
            </a:r>
            <a:r>
              <a:rPr lang="en-US" dirty="0"/>
              <a:t>possible objectives (intended results) and verify the hierarchy between them </a:t>
            </a:r>
            <a:endParaRPr lang="en-US" dirty="0"/>
          </a:p>
          <a:p>
            <a:pPr marL="457200" indent="-457200">
              <a:buAutoNum type="arabicPeriod" startAt="3"/>
            </a:pPr>
            <a:r>
              <a:rPr lang="en-US" dirty="0" smtClean="0"/>
              <a:t>Illustrate </a:t>
            </a:r>
            <a:r>
              <a:rPr lang="en-US" dirty="0"/>
              <a:t>and verify the causal (means-ends) relationships through a </a:t>
            </a:r>
            <a:r>
              <a:rPr lang="en-US" dirty="0" smtClean="0"/>
              <a:t>diagram</a:t>
            </a:r>
            <a:endParaRPr lang="en-US" dirty="0" smtClean="0"/>
          </a:p>
          <a:p>
            <a:pPr marL="0" indent="0">
              <a:buNone/>
            </a:pPr>
            <a:endParaRPr lang="en-US" dirty="0" smtClean="0"/>
          </a:p>
          <a:p>
            <a:pPr marL="457200" indent="-457200">
              <a:buAutoNum type="arabicPeriod" startAt="4"/>
            </a:pPr>
            <a:r>
              <a:rPr lang="en-US" dirty="0" smtClean="0"/>
              <a:t>Establish </a:t>
            </a:r>
            <a:r>
              <a:rPr lang="en-US" dirty="0"/>
              <a:t>priorities by: – assessing how realistic the achievement of some objectives may be and – identifying additional means that may be required to achieve the intended results </a:t>
            </a:r>
            <a:endParaRPr lang="en-US" dirty="0" smtClean="0"/>
          </a:p>
          <a:p>
            <a:pPr marL="457200" indent="-457200">
              <a:buAutoNum type="arabicPeriod" startAt="4"/>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a:t>
            </a:r>
            <a:r>
              <a:rPr lang="en-US" dirty="0"/>
              <a:t>steps in creating an objectives tree</a:t>
            </a:r>
            <a:r>
              <a:rPr lang="en-US" dirty="0" smtClean="0"/>
              <a:t>:</a:t>
            </a:r>
            <a:endParaRPr lang="en-US" dirty="0"/>
          </a:p>
        </p:txBody>
      </p:sp>
      <p:sp>
        <p:nvSpPr>
          <p:cNvPr id="3" name="Content Placeholder 2"/>
          <p:cNvSpPr>
            <a:spLocks noGrp="1"/>
          </p:cNvSpPr>
          <p:nvPr>
            <p:ph idx="1"/>
          </p:nvPr>
        </p:nvSpPr>
        <p:spPr>
          <a:xfrm>
            <a:off x="457200" y="2407025"/>
            <a:ext cx="11241741" cy="3899646"/>
          </a:xfrm>
        </p:spPr>
        <p:txBody>
          <a:bodyPr>
            <a:normAutofit fontScale="92500" lnSpcReduction="10000"/>
          </a:bodyPr>
          <a:lstStyle/>
          <a:p>
            <a:pPr marL="0" indent="0">
              <a:buNone/>
            </a:pPr>
            <a:r>
              <a:rPr lang="en-US" dirty="0" smtClean="0">
                <a:solidFill>
                  <a:srgbClr val="FF0000"/>
                </a:solidFill>
              </a:rPr>
              <a:t>Step </a:t>
            </a:r>
            <a:r>
              <a:rPr lang="en-US" dirty="0">
                <a:solidFill>
                  <a:srgbClr val="FF0000"/>
                </a:solidFill>
              </a:rPr>
              <a:t>1: </a:t>
            </a:r>
            <a:r>
              <a:rPr lang="en-US" dirty="0"/>
              <a:t>Turn each of the problems in the problem tree into positive statements (“objectives”) by reformulating the negative situations as desirable positive situations, based on the needs that arise from the problems. </a:t>
            </a:r>
            <a:endParaRPr lang="en-US" dirty="0" smtClean="0"/>
          </a:p>
          <a:p>
            <a:pPr lvl="1"/>
            <a:r>
              <a:rPr lang="en-US" dirty="0" smtClean="0"/>
              <a:t>Reproduce </a:t>
            </a:r>
            <a:r>
              <a:rPr lang="en-US" dirty="0"/>
              <a:t>the shape of the problem tree, substituting each problem with an objective. </a:t>
            </a:r>
            <a:endParaRPr lang="en-US" dirty="0"/>
          </a:p>
          <a:p>
            <a:pPr marL="0" indent="0">
              <a:buNone/>
            </a:pPr>
            <a:r>
              <a:rPr lang="en-US" dirty="0">
                <a:solidFill>
                  <a:srgbClr val="FF0000"/>
                </a:solidFill>
              </a:rPr>
              <a:t>Step 2: </a:t>
            </a:r>
            <a:r>
              <a:rPr lang="en-US" dirty="0"/>
              <a:t>Check the logic (the cause-effect relationships) to ensure that the objective makes sense. Will the achievement of the lower-level objectives help achieve the </a:t>
            </a:r>
            <a:r>
              <a:rPr lang="en-US" dirty="0" smtClean="0"/>
              <a:t>higher level </a:t>
            </a:r>
            <a:r>
              <a:rPr lang="en-US" dirty="0"/>
              <a:t>objectives? Modify the objectives, if necessary by: </a:t>
            </a:r>
            <a:endParaRPr lang="en-US" dirty="0" smtClean="0"/>
          </a:p>
          <a:p>
            <a:pPr>
              <a:buFont typeface="Wingdings" panose="05000000000000000000" pitchFamily="2" charset="2"/>
              <a:buChar char="Ø"/>
            </a:pPr>
            <a:r>
              <a:rPr lang="en-US" dirty="0" smtClean="0"/>
              <a:t>Revising </a:t>
            </a:r>
            <a:r>
              <a:rPr lang="en-US" dirty="0"/>
              <a:t>the statements to be more clear or accurate </a:t>
            </a:r>
            <a:endParaRPr lang="en-US" dirty="0" smtClean="0"/>
          </a:p>
          <a:p>
            <a:pPr>
              <a:buFont typeface="Wingdings" panose="05000000000000000000" pitchFamily="2" charset="2"/>
              <a:buChar char="Ø"/>
            </a:pPr>
            <a:r>
              <a:rPr lang="en-US" dirty="0" smtClean="0"/>
              <a:t>Adding </a:t>
            </a:r>
            <a:r>
              <a:rPr lang="en-US" dirty="0"/>
              <a:t>new objectives that are relevant/necessary </a:t>
            </a:r>
            <a:endParaRPr lang="en-US" dirty="0" smtClean="0"/>
          </a:p>
          <a:p>
            <a:pPr>
              <a:buFont typeface="Wingdings" panose="05000000000000000000" pitchFamily="2" charset="2"/>
              <a:buChar char="Ø"/>
            </a:pPr>
            <a:r>
              <a:rPr lang="en-US" dirty="0" smtClean="0"/>
              <a:t>Removing </a:t>
            </a:r>
            <a:r>
              <a:rPr lang="en-US" dirty="0"/>
              <a:t>objectives that are irrelevant or unnecessary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 for analysis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FF0000"/>
                </a:solidFill>
              </a:rPr>
              <a:t>Step </a:t>
            </a:r>
            <a:r>
              <a:rPr lang="en-US" dirty="0">
                <a:solidFill>
                  <a:srgbClr val="FF0000"/>
                </a:solidFill>
              </a:rPr>
              <a:t>1: </a:t>
            </a:r>
            <a:r>
              <a:rPr lang="en-US" dirty="0"/>
              <a:t>Define potential solutions. Look at the objectives tree and group objectives together to define broad potential “solutions”. This is done by looking at which objectives are directly linked to each other in a cause-effect </a:t>
            </a:r>
            <a:r>
              <a:rPr lang="en-US" dirty="0" smtClean="0"/>
              <a:t>relationship..</a:t>
            </a:r>
            <a:endParaRPr lang="en-US" dirty="0"/>
          </a:p>
          <a:p>
            <a:r>
              <a:rPr lang="en-US" dirty="0"/>
              <a:t>During the earlier analysis stage, the potential merits or difficulties of different ways of addressing the problems may well have already been discussed. These issues and options must now be looked at more closely to determine the likely scope of the intervention before more detailed design work is undertaken</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 for analysis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rgbClr val="FF0000"/>
                </a:solidFill>
              </a:rPr>
              <a:t>Step </a:t>
            </a:r>
            <a:r>
              <a:rPr lang="en-US" dirty="0">
                <a:solidFill>
                  <a:srgbClr val="FF0000"/>
                </a:solidFill>
              </a:rPr>
              <a:t>2: </a:t>
            </a:r>
            <a:r>
              <a:rPr lang="en-US" dirty="0"/>
              <a:t>Select the most appropriate solution. Based on the set of solutions identified in the objectives tree, the team will now need to weigh up the different options available and choose the most appropriate one for the implementing team. This will then determine the scope of the intervention. There is a variety of tools to assist in this process. Two tools described here are the </a:t>
            </a:r>
            <a:r>
              <a:rPr lang="en-US" b="1" dirty="0"/>
              <a:t>objectives analysis table </a:t>
            </a:r>
            <a:r>
              <a:rPr lang="en-US" dirty="0"/>
              <a:t>and </a:t>
            </a:r>
            <a:r>
              <a:rPr lang="en-US" b="1" dirty="0"/>
              <a:t>SWOT analysis</a:t>
            </a:r>
            <a:r>
              <a:rPr lang="en-US" dirty="0"/>
              <a:t>. </a:t>
            </a:r>
            <a:r>
              <a:rPr lang="en-US" dirty="0" smtClean="0"/>
              <a:t>The </a:t>
            </a:r>
            <a:r>
              <a:rPr lang="en-US" dirty="0"/>
              <a:t>objectives analysis table </a:t>
            </a:r>
            <a:r>
              <a:rPr lang="en-US" dirty="0" smtClean="0"/>
              <a:t>summarizes </a:t>
            </a:r>
            <a:r>
              <a:rPr lang="en-US" dirty="0"/>
              <a:t>and organizes the information on each issue in a comparative table</a:t>
            </a:r>
            <a:r>
              <a:rPr lang="en-US" dirty="0" smtClean="0"/>
              <a:t>.</a:t>
            </a:r>
            <a:endParaRPr lang="en-US" dirty="0" smtClean="0"/>
          </a:p>
          <a:p>
            <a:pPr lvl="1"/>
            <a:r>
              <a:rPr lang="en-US" dirty="0" smtClean="0"/>
              <a:t> </a:t>
            </a:r>
            <a:r>
              <a:rPr lang="en-US" dirty="0"/>
              <a:t>It is a useful tool to promote discussion and exchange among the team designing and implementing the intervention. As always, the quality of the analysis and the viability of the resulting decisions made will depend on the quality and legitimacy of the data being </a:t>
            </a:r>
            <a:r>
              <a:rPr lang="en-US" dirty="0" err="1"/>
              <a:t>analysed</a:t>
            </a:r>
            <a:r>
              <a:rPr lang="en-US" dirty="0"/>
              <a:t> (costs, prices, availability, local practices, etc.). The different criteria can be measured using numbers with 3 being the most positive and 1 the least positive); the solution that scores highest should be selected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054867" y="524436"/>
            <a:ext cx="8007429" cy="5755340"/>
          </a:xfrm>
          <a:prstGeom prst="rect">
            <a:avLst/>
          </a:prstGeom>
        </p:spPr>
      </p:pic>
      <p:sp>
        <p:nvSpPr>
          <p:cNvPr id="5" name="Rectangle 4"/>
          <p:cNvSpPr/>
          <p:nvPr/>
        </p:nvSpPr>
        <p:spPr>
          <a:xfrm>
            <a:off x="2644589" y="6427259"/>
            <a:ext cx="7252446" cy="369332"/>
          </a:xfrm>
          <a:prstGeom prst="rect">
            <a:avLst/>
          </a:prstGeom>
        </p:spPr>
        <p:txBody>
          <a:bodyPr wrap="square">
            <a:spAutoFit/>
          </a:bodyPr>
          <a:lstStyle/>
          <a:p>
            <a:r>
              <a:rPr lang="en-US" dirty="0"/>
              <a:t>https://www.wordstream.com/blog/ws/2017/12/20/swot-analysis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94484" y="1183341"/>
            <a:ext cx="10793503" cy="45719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11207</Words>
  <Application>WPS 演示</Application>
  <PresentationFormat>Widescreen</PresentationFormat>
  <Paragraphs>447</Paragraphs>
  <Slides>29</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29</vt:i4>
      </vt:variant>
    </vt:vector>
  </HeadingPairs>
  <TitlesOfParts>
    <vt:vector size="44" baseType="lpstr">
      <vt:lpstr>Arial</vt:lpstr>
      <vt:lpstr>宋体</vt:lpstr>
      <vt:lpstr>Wingdings</vt:lpstr>
      <vt:lpstr>Arial</vt:lpstr>
      <vt:lpstr>Garamond</vt:lpstr>
      <vt:lpstr>Segoe Print</vt:lpstr>
      <vt:lpstr>方正舒体</vt:lpstr>
      <vt:lpstr>微软雅黑</vt:lpstr>
      <vt:lpstr>Arial Unicode MS</vt:lpstr>
      <vt:lpstr>Calibri</vt:lpstr>
      <vt:lpstr>Times New Roman</vt:lpstr>
      <vt:lpstr>Cordia New</vt:lpstr>
      <vt:lpstr>Wingdings</vt:lpstr>
      <vt:lpstr>Organic</vt:lpstr>
      <vt:lpstr>Office Theme</vt:lpstr>
      <vt:lpstr>Development of Objectives</vt:lpstr>
      <vt:lpstr>Development of Objectives</vt:lpstr>
      <vt:lpstr>Objectives Tree </vt:lpstr>
      <vt:lpstr>It will help to:</vt:lpstr>
      <vt:lpstr>Basic steps in creating an objectives tree:</vt:lpstr>
      <vt:lpstr>Suggested method for analysis </vt:lpstr>
      <vt:lpstr>Suggested method for analysis </vt:lpstr>
      <vt:lpstr>PowerPoint 演示文稿</vt:lpstr>
      <vt:lpstr>PowerPoint 演示文稿</vt:lpstr>
      <vt:lpstr>PowerPoint 演示文稿</vt:lpstr>
      <vt:lpstr>PowerPoint 演示文稿</vt:lpstr>
      <vt:lpstr>What is an Objective Tree Analysis</vt:lpstr>
      <vt:lpstr>What is an Objective Tree Analysis</vt:lpstr>
      <vt:lpstr>What is an Objective Tree Analysis</vt:lpstr>
      <vt:lpstr>2. What is an Objective Tree Analysis</vt:lpstr>
      <vt:lpstr>Reformulating Problem Statements into Objective Statements</vt:lpstr>
      <vt:lpstr>Example</vt:lpstr>
      <vt:lpstr>Reformulating Problem Statements into Objective Statements</vt:lpstr>
      <vt:lpstr>Reformulating Problem Statements into Objective Statements</vt:lpstr>
      <vt:lpstr>Reformulating Problem Statements into Objective Statements</vt:lpstr>
      <vt:lpstr>Steps in Formulating an Objective Tree</vt:lpstr>
      <vt:lpstr>Steps in Formulating an Objective Tree</vt:lpstr>
      <vt:lpstr>Steps in Formulating an Objective Tree</vt:lpstr>
      <vt:lpstr>Steps in Formulating an Objective Tree</vt:lpstr>
      <vt:lpstr> Examples of Objective Tree</vt:lpstr>
      <vt:lpstr> Examples of Objective Tree</vt:lpstr>
      <vt:lpstr> Examples of Objective Tree</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Objectives</dc:title>
  <dc:creator>joy fabic</dc:creator>
  <cp:lastModifiedBy>Arvine</cp:lastModifiedBy>
  <cp:revision>14</cp:revision>
  <dcterms:created xsi:type="dcterms:W3CDTF">2020-08-03T07:00:00Z</dcterms:created>
  <dcterms:modified xsi:type="dcterms:W3CDTF">2021-09-18T07:47:44Z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9A8A6DBC553F425484CA841FEEB5CBCD</vt:lpwstr>
  </property>
  <property fmtid="{D5CDD505-2E9C-101B-9397-08002B2CF9AE}" pid="3" name="KSOProductBuildVer">
    <vt:lpwstr>2052-11.1.0.10700</vt:lpwstr>
  </property>
</Properties>
</file>