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82" r:id="rId4"/>
    <p:sldId id="257" r:id="rId5"/>
    <p:sldId id="258" r:id="rId6"/>
    <p:sldId id="259" r:id="rId7"/>
    <p:sldId id="261" r:id="rId8"/>
    <p:sldId id="260" r:id="rId9"/>
    <p:sldId id="262" r:id="rId10"/>
    <p:sldId id="263" r:id="rId11"/>
    <p:sldId id="266" r:id="rId12"/>
    <p:sldId id="265" r:id="rId13"/>
    <p:sldId id="264" r:id="rId14"/>
    <p:sldId id="267" r:id="rId15"/>
    <p:sldId id="268" r:id="rId16"/>
    <p:sldId id="272" r:id="rId17"/>
    <p:sldId id="269" r:id="rId18"/>
    <p:sldId id="274" r:id="rId19"/>
    <p:sldId id="273" r:id="rId20"/>
    <p:sldId id="270" r:id="rId21"/>
    <p:sldId id="276" r:id="rId22"/>
    <p:sldId id="275" r:id="rId23"/>
    <p:sldId id="277" r:id="rId24"/>
    <p:sldId id="278" r:id="rId25"/>
    <p:sldId id="271"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mspguide.org/tool/problem-tree" TargetMode="Externa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ifrc.org/Global/Publications/monitoring/PPP-Guidance-Manual-English.pdf" TargetMode="External"/><Relationship Id="rId2" Type="http://schemas.openxmlformats.org/officeDocument/2006/relationships/hyperlink" Target="http://web.undp.org/evaluation/handbook/documents/english/pme-handbook.pdf" TargetMode="External"/><Relationship Id="rId1" Type="http://schemas.openxmlformats.org/officeDocument/2006/relationships/hyperlink" Target="http://www.mspguide.org/tool/problem-tree"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Planning Phase</a:t>
            </a:r>
            <a:endParaRPr lang="en-US" dirty="0"/>
          </a:p>
        </p:txBody>
      </p:sp>
      <p:sp>
        <p:nvSpPr>
          <p:cNvPr id="3" name="Subtitle 2"/>
          <p:cNvSpPr>
            <a:spLocks noGrp="1"/>
          </p:cNvSpPr>
          <p:nvPr>
            <p:ph type="subTitle" idx="1"/>
          </p:nvPr>
        </p:nvSpPr>
        <p:spPr/>
        <p:txBody>
          <a:bodyPr/>
          <a:lstStyle/>
          <a:p>
            <a:r>
              <a:rPr lang="en-US" dirty="0" smtClean="0"/>
              <a:t>Analysis Stage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1. Stakeholders </a:t>
            </a:r>
            <a:r>
              <a:rPr lang="en-US" sz="2400" dirty="0" smtClean="0"/>
              <a:t>Analysis (Red Cross)</a:t>
            </a:r>
            <a:endParaRPr lang="en-US" sz="2400" dirty="0"/>
          </a:p>
        </p:txBody>
      </p:sp>
      <p:sp>
        <p:nvSpPr>
          <p:cNvPr id="3" name="Content Placeholder 2"/>
          <p:cNvSpPr>
            <a:spLocks noGrp="1"/>
          </p:cNvSpPr>
          <p:nvPr>
            <p:ph idx="1"/>
          </p:nvPr>
        </p:nvSpPr>
        <p:spPr>
          <a:xfrm>
            <a:off x="968188" y="2433918"/>
            <a:ext cx="10340787" cy="3792070"/>
          </a:xfrm>
        </p:spPr>
        <p:txBody>
          <a:bodyPr>
            <a:noAutofit/>
          </a:bodyPr>
          <a:lstStyle/>
          <a:p>
            <a:pPr marL="0" indent="0">
              <a:buNone/>
            </a:pPr>
            <a:r>
              <a:rPr lang="en-US" sz="1400" dirty="0" smtClean="0"/>
              <a:t>The </a:t>
            </a:r>
            <a:r>
              <a:rPr lang="en-US" sz="1400" dirty="0"/>
              <a:t>factors to be considered for each stakeholder may vary from context to context, but some key factors would normally include: </a:t>
            </a:r>
            <a:endParaRPr lang="en-US" sz="1400" dirty="0"/>
          </a:p>
          <a:p>
            <a:pPr marL="120650" indent="-120650">
              <a:buNone/>
            </a:pPr>
            <a:r>
              <a:rPr lang="en-US" sz="1400" dirty="0"/>
              <a:t>a</a:t>
            </a:r>
            <a:r>
              <a:rPr lang="en-US" sz="1400" b="1" dirty="0"/>
              <a:t>) Problems: </a:t>
            </a:r>
            <a:r>
              <a:rPr lang="en-US" sz="1400" dirty="0"/>
              <a:t>What are the key problems identified in the assessment and affecting the stakeholder in question? (e.g. poor health care/education, poor crop yield, high unemployment, etc.) </a:t>
            </a:r>
            <a:endParaRPr lang="en-US" sz="1400" dirty="0" smtClean="0"/>
          </a:p>
          <a:p>
            <a:pPr marL="0" indent="0">
              <a:buNone/>
            </a:pPr>
            <a:r>
              <a:rPr lang="en-US" sz="1400" dirty="0" smtClean="0"/>
              <a:t>b</a:t>
            </a:r>
            <a:r>
              <a:rPr lang="en-US" sz="1400" dirty="0"/>
              <a:t>) </a:t>
            </a:r>
            <a:r>
              <a:rPr lang="en-US" sz="1400" b="1" dirty="0"/>
              <a:t>Interests: </a:t>
            </a:r>
            <a:r>
              <a:rPr lang="en-US" sz="1400" dirty="0"/>
              <a:t>What motivates the stakeholder group? (e.g. music and dance, sport, technology, recognition, etc</a:t>
            </a:r>
            <a:r>
              <a:rPr lang="en-US" sz="1400" dirty="0" smtClean="0"/>
              <a:t>.)</a:t>
            </a:r>
            <a:endParaRPr lang="en-US" sz="1400" dirty="0" smtClean="0"/>
          </a:p>
          <a:p>
            <a:pPr marL="174625" indent="-174625">
              <a:buNone/>
            </a:pPr>
            <a:r>
              <a:rPr lang="en-US" sz="1400" dirty="0" smtClean="0"/>
              <a:t> </a:t>
            </a:r>
            <a:r>
              <a:rPr lang="en-US" sz="1400" dirty="0"/>
              <a:t>c) </a:t>
            </a:r>
            <a:r>
              <a:rPr lang="en-US" sz="1400" b="1" dirty="0"/>
              <a:t>Potential: </a:t>
            </a:r>
            <a:r>
              <a:rPr lang="en-US" sz="1400" dirty="0"/>
              <a:t>How can the stakeholder group contribute to resolving the issues identified? (e.g. high level of commitment in areas of interest, voluntarism, idealism, free time, knowledge of the environment, etc.) </a:t>
            </a:r>
            <a:endParaRPr lang="en-US" sz="1400" dirty="0" smtClean="0"/>
          </a:p>
          <a:p>
            <a:pPr marL="174625" indent="-174625">
              <a:buNone/>
            </a:pPr>
            <a:r>
              <a:rPr lang="en-US" sz="1400" dirty="0" smtClean="0"/>
              <a:t>d</a:t>
            </a:r>
            <a:r>
              <a:rPr lang="en-US" sz="1400" dirty="0"/>
              <a:t>) </a:t>
            </a:r>
            <a:r>
              <a:rPr lang="en-US" sz="1400" b="1" dirty="0"/>
              <a:t>Interaction: </a:t>
            </a:r>
            <a:r>
              <a:rPr lang="en-US" sz="1400" dirty="0"/>
              <a:t>How can the implementing team relate to this group? Which channels of communication can be used? (e.g. youth associations, community </a:t>
            </a:r>
            <a:r>
              <a:rPr lang="en-US" sz="1400" dirty="0" smtClean="0"/>
              <a:t>centers, </a:t>
            </a:r>
            <a:r>
              <a:rPr lang="en-US" sz="1400" dirty="0"/>
              <a:t>Red Cross Red Crescent members or trainers, school, families, etc.) </a:t>
            </a:r>
            <a:endParaRPr lang="en-US" sz="1400" dirty="0" smtClean="0"/>
          </a:p>
          <a:p>
            <a:pPr marL="174625" indent="-174625">
              <a:buNone/>
            </a:pPr>
            <a:r>
              <a:rPr lang="en-US" sz="1400" dirty="0" smtClean="0"/>
              <a:t>e</a:t>
            </a:r>
            <a:r>
              <a:rPr lang="en-US" sz="1400" dirty="0"/>
              <a:t>) </a:t>
            </a:r>
            <a:r>
              <a:rPr lang="en-US" sz="1400" b="1" dirty="0" smtClean="0"/>
              <a:t>Others</a:t>
            </a:r>
            <a:r>
              <a:rPr lang="en-US" sz="1400" b="1" dirty="0"/>
              <a:t>’ actions</a:t>
            </a:r>
            <a:r>
              <a:rPr lang="en-US" sz="1400" dirty="0"/>
              <a:t>: Is any other association, organization, group, etc. already implementing a project or action that targets the selected group? If so, identify them and their actions to avoid any overlap, as well as to establish the basis for a possible collaboration and to save effort and resources</a:t>
            </a:r>
            <a:r>
              <a:rPr lang="en-US" sz="1400" dirty="0" smtClean="0"/>
              <a:t>.</a:t>
            </a:r>
            <a:endParaRPr lang="en-US" sz="1400" dirty="0" smtClean="0"/>
          </a:p>
          <a:p>
            <a:pPr marL="174625" indent="-174625">
              <a:buNone/>
            </a:pPr>
            <a:r>
              <a:rPr lang="en-US" sz="1400" dirty="0" smtClean="0"/>
              <a:t> </a:t>
            </a:r>
            <a:r>
              <a:rPr lang="en-US" sz="1400" dirty="0"/>
              <a:t>f) </a:t>
            </a:r>
            <a:r>
              <a:rPr lang="en-US" sz="1400" b="1" dirty="0" smtClean="0"/>
              <a:t>School’s </a:t>
            </a:r>
            <a:r>
              <a:rPr lang="en-US" sz="1400" b="1" dirty="0"/>
              <a:t>actions: </a:t>
            </a:r>
            <a:r>
              <a:rPr lang="en-US" sz="1400" dirty="0"/>
              <a:t>Is there any previous or current </a:t>
            </a:r>
            <a:r>
              <a:rPr lang="en-US" sz="1400" dirty="0" smtClean="0"/>
              <a:t>school’s project/program </a:t>
            </a:r>
            <a:r>
              <a:rPr lang="en-US" sz="1400" dirty="0"/>
              <a:t>or service targeting this group? If so, the team should discuss with those implementing the </a:t>
            </a:r>
            <a:r>
              <a:rPr lang="en-US" sz="1400" dirty="0" smtClean="0"/>
              <a:t>project/program </a:t>
            </a:r>
            <a:r>
              <a:rPr lang="en-US" sz="1400" dirty="0"/>
              <a:t>to see if it is sufficient as it is or if it needs to be reinforced, improved or replaced.</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50577" y="1573306"/>
          <a:ext cx="10044952" cy="4728972"/>
        </p:xfrm>
        <a:graphic>
          <a:graphicData uri="http://schemas.openxmlformats.org/drawingml/2006/table">
            <a:tbl>
              <a:tblPr firstRow="1" firstCol="1" bandRow="1"/>
              <a:tblGrid>
                <a:gridCol w="1249403"/>
                <a:gridCol w="1758783"/>
                <a:gridCol w="1758783"/>
                <a:gridCol w="1758783"/>
                <a:gridCol w="1759600"/>
                <a:gridCol w="1759600"/>
              </a:tblGrid>
              <a:tr h="287489">
                <a:tc>
                  <a:txBody>
                    <a:bodyPr/>
                    <a:lstStyle/>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 </a:t>
                      </a:r>
                      <a:endParaRPr lang="en-US" sz="1000" dirty="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Community  leaders</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Women’s groups</a:t>
                      </a:r>
                      <a:endParaRPr lang="en-US" sz="10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Schoolchildren</a:t>
                      </a:r>
                      <a:endParaRPr lang="en-US" sz="10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National Society volunteers</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Local  authorities</a:t>
                      </a:r>
                      <a:endParaRPr lang="en-US" sz="1000">
                        <a:effectLst/>
                        <a:latin typeface="Calibri" panose="020F0502020204030204" charset="0"/>
                        <a:ea typeface="Calibri" panose="020F0502020204030204" charset="0"/>
                        <a:cs typeface="Times New Roman" panose="02020603050405020304" pitchFamily="18" charset="0"/>
                      </a:endParaRPr>
                    </a:p>
                    <a:p>
                      <a:pPr marL="0" marR="0" algn="ctr">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978">
                <a:tc>
                  <a:txBody>
                    <a:bodyPr/>
                    <a:lstStyle/>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Problems</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Have some responsibility to ensure the safety of the community</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Do not have enough information to prepare for disaster</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Vulnerable to disaster  and health risks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Need better links with community to reduce disaster risk</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Have to ensure the safety  of the community</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978">
                <a:tc>
                  <a:txBody>
                    <a:bodyPr/>
                    <a:lstStyle/>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Interests</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Want to ensure safer community</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Want to get a better understanding of disaster risk</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Want to be better protected from risk</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Want to be able to work well with the community</a:t>
                      </a:r>
                      <a:endParaRPr lang="en-US" sz="10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 </a:t>
                      </a:r>
                      <a:endParaRPr lang="en-US" sz="1000" dirty="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Want to demonstrate improvements in community safety</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978">
                <a:tc>
                  <a:txBody>
                    <a:bodyPr/>
                    <a:lstStyle/>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Potential</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Knowledge of the local situation and power relations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In-depth knowledge of the community (weather and harvest patterns)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Keen to learn and pass on messages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Committed and skilled facilitators and community motivators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Cooperation and support greatly facilitate project</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978">
                <a:tc>
                  <a:txBody>
                    <a:bodyPr/>
                    <a:lstStyle/>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Interaction</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Through monthly local committee meetings </a:t>
                      </a:r>
                      <a:endParaRPr lang="en-US" sz="10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 </a:t>
                      </a:r>
                      <a:endParaRPr lang="en-US" sz="1000" dirty="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Through monthly women’s group meetings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Arrange school visits through teachers who are linked to the National Society</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Through National Society branch structures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Through National Society branch structures</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978">
                <a:tc>
                  <a:txBody>
                    <a:bodyPr/>
                    <a:lstStyle/>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Others’  action</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Also work with the INGO “Disaster Relief Action” and several church groups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Some groups have relations with church groups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Many children attend church group activities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Good relations between other NGOs and church groups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Generally good relations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6210">
                <a:tc>
                  <a:txBody>
                    <a:bodyPr/>
                    <a:lstStyle/>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Red Cross Red Crescent action</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b="1">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The National Society (</a:t>
                      </a:r>
                      <a:r>
                        <a:rPr lang="en-US" sz="1000" dirty="0" err="1">
                          <a:effectLst/>
                          <a:latin typeface="Calibri" panose="020F0502020204030204" charset="0"/>
                          <a:ea typeface="Calibri" panose="020F0502020204030204" charset="0"/>
                          <a:cs typeface="Times New Roman" panose="02020603050405020304" pitchFamily="18" charset="0"/>
                        </a:rPr>
                        <a:t>Xland</a:t>
                      </a:r>
                      <a:r>
                        <a:rPr lang="en-US" sz="1000" dirty="0">
                          <a:effectLst/>
                          <a:latin typeface="Calibri" panose="020F0502020204030204" charset="0"/>
                          <a:ea typeface="Calibri" panose="020F0502020204030204" charset="0"/>
                          <a:cs typeface="Times New Roman" panose="02020603050405020304" pitchFamily="18" charset="0"/>
                        </a:rPr>
                        <a:t> Red Cross) has been working for many years across the country with community leaders Currently no active work on disaster management</a:t>
                      </a:r>
                      <a:endParaRPr lang="en-US" sz="1000" dirty="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Xland Red Cross has agreements in place with main groups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Zland Red Cross (partner National Society) supporting mothers’ clubs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No ongoing projects, good relations with all Red Cross Red Crescent actors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Good regular relations with the ICRC and the International Federation through Xland Red Cross</a:t>
                      </a:r>
                      <a:endParaRPr lang="en-US" sz="10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a:effectLst/>
                          <a:latin typeface="Calibri" panose="020F0502020204030204" charset="0"/>
                          <a:ea typeface="Calibri" panose="020F0502020204030204" charset="0"/>
                          <a:cs typeface="Times New Roman" panose="02020603050405020304" pitchFamily="18" charset="0"/>
                        </a:rPr>
                        <a:t> </a:t>
                      </a:r>
                      <a:endParaRPr lang="en-US" sz="100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ICRC and </a:t>
                      </a:r>
                      <a:r>
                        <a:rPr lang="en-US" sz="1000" dirty="0" err="1">
                          <a:effectLst/>
                          <a:latin typeface="Calibri" panose="020F0502020204030204" charset="0"/>
                          <a:ea typeface="Calibri" panose="020F0502020204030204" charset="0"/>
                          <a:cs typeface="Times New Roman" panose="02020603050405020304" pitchFamily="18" charset="0"/>
                        </a:rPr>
                        <a:t>Xland</a:t>
                      </a:r>
                      <a:r>
                        <a:rPr lang="en-US" sz="1000" dirty="0">
                          <a:effectLst/>
                          <a:latin typeface="Calibri" panose="020F0502020204030204" charset="0"/>
                          <a:ea typeface="Calibri" panose="020F0502020204030204" charset="0"/>
                          <a:cs typeface="Times New Roman" panose="02020603050405020304" pitchFamily="18" charset="0"/>
                        </a:rPr>
                        <a:t> Red Cross have carried out a dissemination campaign recently</a:t>
                      </a:r>
                      <a:endParaRPr lang="en-US" sz="10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000" dirty="0">
                          <a:effectLst/>
                          <a:latin typeface="Calibri" panose="020F0502020204030204" charset="0"/>
                          <a:ea typeface="Calibri" panose="020F0502020204030204" charset="0"/>
                          <a:cs typeface="Times New Roman" panose="02020603050405020304" pitchFamily="18" charset="0"/>
                        </a:rPr>
                        <a:t> </a:t>
                      </a:r>
                      <a:endParaRPr lang="en-US" sz="1000" dirty="0">
                        <a:effectLst/>
                        <a:latin typeface="Calibri" panose="020F0502020204030204" charset="0"/>
                        <a:ea typeface="Calibri" panose="020F0502020204030204" charset="0"/>
                        <a:cs typeface="Times New Roman" panose="02020603050405020304" pitchFamily="18" charset="0"/>
                      </a:endParaRPr>
                    </a:p>
                  </a:txBody>
                  <a:tcPr marL="60157" marR="60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1"/>
          <a:stretch>
            <a:fillRect/>
          </a:stretch>
        </p:blipFill>
        <p:spPr>
          <a:xfrm>
            <a:off x="3262204" y="818262"/>
            <a:ext cx="1552792" cy="676369"/>
          </a:xfrm>
          <a:prstGeom prst="rect">
            <a:avLst/>
          </a:prstGeom>
        </p:spPr>
      </p:pic>
      <p:pic>
        <p:nvPicPr>
          <p:cNvPr id="5" name="Picture 4"/>
          <p:cNvPicPr>
            <a:picLocks noChangeAspect="1"/>
          </p:cNvPicPr>
          <p:nvPr/>
        </p:nvPicPr>
        <p:blipFill>
          <a:blip r:embed="rId2"/>
          <a:stretch>
            <a:fillRect/>
          </a:stretch>
        </p:blipFill>
        <p:spPr>
          <a:xfrm>
            <a:off x="4926497" y="818261"/>
            <a:ext cx="3531325" cy="676369"/>
          </a:xfrm>
          <a:prstGeom prst="rect">
            <a:avLst/>
          </a:prstGeom>
        </p:spPr>
      </p:pic>
      <p:pic>
        <p:nvPicPr>
          <p:cNvPr id="6" name="Picture 5"/>
          <p:cNvPicPr>
            <a:picLocks noChangeAspect="1"/>
          </p:cNvPicPr>
          <p:nvPr/>
        </p:nvPicPr>
        <p:blipFill>
          <a:blip r:embed="rId3"/>
          <a:stretch>
            <a:fillRect/>
          </a:stretch>
        </p:blipFill>
        <p:spPr>
          <a:xfrm>
            <a:off x="8569323" y="875419"/>
            <a:ext cx="1381318" cy="619211"/>
          </a:xfrm>
          <a:prstGeom prst="rect">
            <a:avLst/>
          </a:prstGeom>
        </p:spPr>
      </p:pic>
      <p:sp>
        <p:nvSpPr>
          <p:cNvPr id="7" name="Rectangle 6"/>
          <p:cNvSpPr/>
          <p:nvPr/>
        </p:nvSpPr>
        <p:spPr>
          <a:xfrm>
            <a:off x="703299" y="506087"/>
            <a:ext cx="5924827" cy="369332"/>
          </a:xfrm>
          <a:prstGeom prst="rect">
            <a:avLst/>
          </a:prstGeom>
        </p:spPr>
        <p:txBody>
          <a:bodyPr wrap="none">
            <a:spAutoFit/>
          </a:bodyPr>
          <a:lstStyle/>
          <a:p>
            <a:r>
              <a:rPr lang="en-US" dirty="0"/>
              <a:t>FIGURE 3 Stakeholder analysis </a:t>
            </a:r>
            <a:r>
              <a:rPr lang="en-US" dirty="0" smtClean="0"/>
              <a:t>(Red Cross) (comparative </a:t>
            </a:r>
            <a:r>
              <a:rPr lang="en-US" dirty="0"/>
              <a:t>table)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2 </a:t>
            </a:r>
            <a:r>
              <a:rPr lang="en-US" dirty="0"/>
              <a:t>SWOT analysis </a:t>
            </a:r>
            <a:endParaRPr lang="en-US" dirty="0"/>
          </a:p>
        </p:txBody>
      </p:sp>
      <p:sp>
        <p:nvSpPr>
          <p:cNvPr id="3" name="Content Placeholder 2"/>
          <p:cNvSpPr>
            <a:spLocks noGrp="1"/>
          </p:cNvSpPr>
          <p:nvPr>
            <p:ph idx="1"/>
          </p:nvPr>
        </p:nvSpPr>
        <p:spPr>
          <a:xfrm>
            <a:off x="1381126" y="2634402"/>
            <a:ext cx="9601196" cy="3318936"/>
          </a:xfrm>
        </p:spPr>
        <p:txBody>
          <a:bodyPr>
            <a:normAutofit/>
          </a:bodyPr>
          <a:lstStyle/>
          <a:p>
            <a:pPr marL="228600" indent="-228600">
              <a:buNone/>
            </a:pPr>
            <a:r>
              <a:rPr lang="en-US" dirty="0" smtClean="0"/>
              <a:t>1. </a:t>
            </a:r>
            <a:r>
              <a:rPr lang="en-US" dirty="0"/>
              <a:t>“strengths” and “weaknesses” are taken to be factors internal to an organization and “opportunities” and “threats” to be external factors. </a:t>
            </a:r>
            <a:endParaRPr lang="en-US" dirty="0" smtClean="0"/>
          </a:p>
          <a:p>
            <a:pPr marL="282575" indent="-282575">
              <a:buNone/>
            </a:pPr>
            <a:r>
              <a:rPr lang="en-US" dirty="0" smtClean="0"/>
              <a:t>2. “strengths</a:t>
            </a:r>
            <a:r>
              <a:rPr lang="en-US" dirty="0"/>
              <a:t>” and “weaknesses” as current factors and “opportunities” and “threats” as future factors. </a:t>
            </a:r>
            <a:endParaRPr lang="en-US" dirty="0" smtClean="0"/>
          </a:p>
          <a:p>
            <a:pPr marL="0" indent="0">
              <a:buNone/>
            </a:pPr>
            <a:r>
              <a:rPr lang="en-US" dirty="0" smtClean="0"/>
              <a:t>3. not to use </a:t>
            </a:r>
            <a:r>
              <a:rPr lang="en-US" dirty="0"/>
              <a:t>a fixed definition but to leave the exercise very open</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Some </a:t>
            </a:r>
            <a:r>
              <a:rPr lang="en-US" sz="4000" dirty="0"/>
              <a:t>of the key questions to be answered would be: </a:t>
            </a:r>
            <a:endParaRPr lang="en-US" dirty="0"/>
          </a:p>
        </p:txBody>
      </p:sp>
      <p:sp>
        <p:nvSpPr>
          <p:cNvPr id="3" name="Content Placeholder 2"/>
          <p:cNvSpPr>
            <a:spLocks noGrp="1"/>
          </p:cNvSpPr>
          <p:nvPr>
            <p:ph idx="1"/>
          </p:nvPr>
        </p:nvSpPr>
        <p:spPr>
          <a:xfrm>
            <a:off x="1295401" y="2407024"/>
            <a:ext cx="9601196" cy="3468844"/>
          </a:xfrm>
        </p:spPr>
        <p:txBody>
          <a:bodyPr>
            <a:normAutofit fontScale="85000" lnSpcReduction="10000"/>
          </a:bodyPr>
          <a:lstStyle/>
          <a:p>
            <a:r>
              <a:rPr lang="en-US" dirty="0"/>
              <a:t>Where are we today in terms of strength and development? </a:t>
            </a:r>
            <a:endParaRPr lang="en-US" dirty="0" smtClean="0"/>
          </a:p>
          <a:p>
            <a:r>
              <a:rPr lang="en-US" dirty="0" smtClean="0"/>
              <a:t>Is </a:t>
            </a:r>
            <a:r>
              <a:rPr lang="en-US" dirty="0"/>
              <a:t>our environment (political/economic situation, culture, history, traditions, etc.) </a:t>
            </a:r>
            <a:r>
              <a:rPr lang="en-US" dirty="0" smtClean="0"/>
              <a:t>favorable </a:t>
            </a:r>
            <a:r>
              <a:rPr lang="en-US" dirty="0"/>
              <a:t>to </a:t>
            </a:r>
            <a:r>
              <a:rPr lang="en-US" dirty="0" smtClean="0"/>
              <a:t>project/program </a:t>
            </a:r>
            <a:r>
              <a:rPr lang="en-US" dirty="0"/>
              <a:t>implementation and the organization’s own development? </a:t>
            </a:r>
            <a:endParaRPr lang="en-US" dirty="0" smtClean="0"/>
          </a:p>
          <a:p>
            <a:r>
              <a:rPr lang="en-US" dirty="0" smtClean="0"/>
              <a:t>How </a:t>
            </a:r>
            <a:r>
              <a:rPr lang="en-US" dirty="0"/>
              <a:t>could we benefit from the </a:t>
            </a:r>
            <a:r>
              <a:rPr lang="en-US" dirty="0" smtClean="0"/>
              <a:t>project/program </a:t>
            </a:r>
            <a:r>
              <a:rPr lang="en-US" dirty="0"/>
              <a:t>for its long-term development (and not just from the capacity-building component of the </a:t>
            </a:r>
            <a:r>
              <a:rPr lang="en-US" dirty="0" smtClean="0"/>
              <a:t>project/program)? </a:t>
            </a:r>
            <a:endParaRPr lang="en-US" dirty="0" smtClean="0"/>
          </a:p>
          <a:p>
            <a:r>
              <a:rPr lang="en-US" dirty="0" smtClean="0"/>
              <a:t>What </a:t>
            </a:r>
            <a:r>
              <a:rPr lang="en-US" dirty="0"/>
              <a:t>are the risks related to the </a:t>
            </a:r>
            <a:r>
              <a:rPr lang="en-US" dirty="0" smtClean="0"/>
              <a:t>project/program </a:t>
            </a:r>
            <a:r>
              <a:rPr lang="en-US" dirty="0"/>
              <a:t>for the organization (i.e. side effects, hidden costs in the short and long term, burden, additional staff, logistics to sustain in the long term, public image/perception, etc.)? </a:t>
            </a:r>
            <a:endParaRPr lang="en-US" dirty="0" smtClean="0"/>
          </a:p>
          <a:p>
            <a:r>
              <a:rPr lang="en-US" dirty="0" smtClean="0"/>
              <a:t>What </a:t>
            </a:r>
            <a:r>
              <a:rPr lang="en-US" dirty="0"/>
              <a:t>is the expected impact on key aspects of the organization? Is that impact positive or negative for its long-term development?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SWOT analysis can reveal hidden obstacles to a potential </a:t>
            </a:r>
            <a:r>
              <a:rPr lang="en-US" dirty="0" smtClean="0"/>
              <a:t>project/program, </a:t>
            </a:r>
            <a:r>
              <a:rPr lang="en-US" dirty="0"/>
              <a:t>especially when participants have a wide range of interests and knowledge. </a:t>
            </a:r>
            <a:endParaRPr lang="en-US" dirty="0" smtClean="0"/>
          </a:p>
          <a:p>
            <a:r>
              <a:rPr lang="en-US" dirty="0" smtClean="0"/>
              <a:t>It </a:t>
            </a:r>
            <a:r>
              <a:rPr lang="en-US" dirty="0"/>
              <a:t>can similarly identify positive elements that may not be immediately evident. </a:t>
            </a:r>
            <a:endParaRPr lang="en-US" dirty="0" smtClean="0"/>
          </a:p>
          <a:p>
            <a:r>
              <a:rPr lang="en-US" dirty="0" smtClean="0"/>
              <a:t>Used </a:t>
            </a:r>
            <a:r>
              <a:rPr lang="en-US" dirty="0"/>
              <a:t>properly, a SWOT analysis can generate valuable data quickly.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custDataLst>
              <p:tags r:id="rId1"/>
            </p:custDataLst>
          </p:nvPr>
        </p:nvGraphicFramePr>
        <p:xfrm>
          <a:off x="833717" y="847164"/>
          <a:ext cx="10582836" cy="5149643"/>
        </p:xfrm>
        <a:graphic>
          <a:graphicData uri="http://schemas.openxmlformats.org/drawingml/2006/table">
            <a:tbl>
              <a:tblPr firstRow="1" firstCol="1" bandRow="1"/>
              <a:tblGrid>
                <a:gridCol w="5291418"/>
                <a:gridCol w="5291418"/>
              </a:tblGrid>
              <a:tr h="564777">
                <a:tc>
                  <a:txBody>
                    <a:bodyPr/>
                    <a:lstStyle/>
                    <a:p>
                      <a:pPr marL="0" marR="0" algn="ctr">
                        <a:lnSpc>
                          <a:spcPct val="107000"/>
                        </a:lnSpc>
                        <a:spcBef>
                          <a:spcPts val="0"/>
                        </a:spcBef>
                        <a:spcAft>
                          <a:spcPts val="0"/>
                        </a:spcAft>
                      </a:pPr>
                      <a:r>
                        <a:rPr lang="en-US" sz="2400" dirty="0" err="1" smtClean="0">
                          <a:effectLst/>
                          <a:latin typeface="Calibri" panose="020F0502020204030204" charset="0"/>
                          <a:ea typeface="Calibri" panose="020F0502020204030204" charset="0"/>
                          <a:cs typeface="Times New Roman" panose="02020603050405020304" pitchFamily="18" charset="0"/>
                        </a:rPr>
                        <a:t>STRengThS</a:t>
                      </a:r>
                      <a:endParaRPr lang="en-US" sz="24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err="1" smtClean="0">
                          <a:effectLst/>
                          <a:latin typeface="Calibri" panose="020F0502020204030204" charset="0"/>
                          <a:ea typeface="Calibri" panose="020F0502020204030204" charset="0"/>
                          <a:cs typeface="Times New Roman" panose="02020603050405020304" pitchFamily="18" charset="0"/>
                        </a:rPr>
                        <a:t>WeAKneSSeS</a:t>
                      </a:r>
                      <a:r>
                        <a:rPr lang="en-US" sz="2400" dirty="0">
                          <a:effectLst/>
                          <a:latin typeface="Calibri" panose="020F0502020204030204" charset="0"/>
                          <a:ea typeface="Calibri" panose="020F0502020204030204" charset="0"/>
                          <a:cs typeface="Times New Roman" panose="02020603050405020304" pitchFamily="18" charset="0"/>
                        </a:rPr>
                        <a:t> </a:t>
                      </a:r>
                      <a:endParaRPr lang="en-US" sz="24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9107">
                <a:tc>
                  <a:txBody>
                    <a:bodyPr/>
                    <a:lstStyle/>
                    <a:p>
                      <a:pPr marL="0" marR="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Good knowledge of the community</a:t>
                      </a:r>
                      <a:endParaRPr lang="en-US" sz="1800" dirty="0">
                        <a:effectLst/>
                        <a:latin typeface="Calibri" panose="020F0502020204030204" charset="0"/>
                        <a:ea typeface="Calibri" panose="020F0502020204030204" charset="0"/>
                        <a:cs typeface="Times New Roman" panose="02020603050405020304" pitchFamily="18" charset="0"/>
                      </a:endParaRPr>
                    </a:p>
                    <a:p>
                      <a:pPr marL="156845" marR="0" indent="-156845">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Good experience in disaster response and preparedness in other parts of the country </a:t>
                      </a:r>
                      <a:endParaRPr lang="en-US" sz="1800" dirty="0">
                        <a:effectLst/>
                        <a:latin typeface="Calibri" panose="020F0502020204030204" charset="0"/>
                        <a:ea typeface="Calibri" panose="020F0502020204030204" charset="0"/>
                        <a:cs typeface="Times New Roman" panose="02020603050405020304" pitchFamily="18" charset="0"/>
                      </a:endParaRPr>
                    </a:p>
                    <a:p>
                      <a:pPr marL="156845" marR="0" indent="-156845">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Understanding of issues of disaster risk reduction </a:t>
                      </a:r>
                      <a:endParaRPr lang="en-US" sz="1800" dirty="0">
                        <a:effectLst/>
                        <a:latin typeface="Calibri" panose="020F0502020204030204" charset="0"/>
                        <a:ea typeface="Calibri" panose="020F0502020204030204" charset="0"/>
                        <a:cs typeface="Times New Roman" panose="02020603050405020304" pitchFamily="18" charset="0"/>
                      </a:endParaRPr>
                    </a:p>
                    <a:p>
                      <a:pPr marL="99695" marR="0" indent="-99695">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Good links with the International Federation  and other National Societies</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 </a:t>
                      </a:r>
                      <a:endParaRPr lang="en-US" sz="18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indent="-10160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Little influence over local government structures </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No experience in training other institutions</a:t>
                      </a:r>
                      <a:endParaRPr lang="en-US" sz="18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777">
                <a:tc>
                  <a:txBody>
                    <a:bodyPr/>
                    <a:lstStyle/>
                    <a:p>
                      <a:pPr marL="0" marR="0" algn="ctr">
                        <a:lnSpc>
                          <a:spcPct val="107000"/>
                        </a:lnSpc>
                        <a:spcBef>
                          <a:spcPts val="0"/>
                        </a:spcBef>
                        <a:spcAft>
                          <a:spcPts val="0"/>
                        </a:spcAft>
                      </a:pPr>
                      <a:r>
                        <a:rPr lang="en-US" sz="2400" dirty="0" err="1" smtClean="0">
                          <a:effectLst/>
                          <a:latin typeface="Calibri" panose="020F0502020204030204" charset="0"/>
                          <a:ea typeface="Calibri" panose="020F0502020204030204" charset="0"/>
                          <a:cs typeface="Times New Roman" panose="02020603050405020304" pitchFamily="18" charset="0"/>
                        </a:rPr>
                        <a:t>oPPoRTUnITIeS</a:t>
                      </a:r>
                      <a:endParaRPr lang="en-US" sz="24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err="1">
                          <a:effectLst/>
                          <a:latin typeface="Calibri" panose="020F0502020204030204" charset="0"/>
                          <a:ea typeface="Calibri" panose="020F0502020204030204" charset="0"/>
                          <a:cs typeface="Times New Roman" panose="02020603050405020304" pitchFamily="18" charset="0"/>
                        </a:rPr>
                        <a:t>ThReATS</a:t>
                      </a:r>
                      <a:endParaRPr lang="en-US" sz="24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4330">
                <a:tc>
                  <a:txBody>
                    <a:bodyPr/>
                    <a:lstStyle/>
                    <a:p>
                      <a:pPr marL="99695" marR="0" indent="-99695">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Good links with schools through Red Cross Youth clubs </a:t>
                      </a:r>
                      <a:endParaRPr lang="en-US" sz="1800" dirty="0">
                        <a:effectLst/>
                        <a:latin typeface="Calibri" panose="020F0502020204030204" charset="0"/>
                        <a:ea typeface="Calibri" panose="020F0502020204030204" charset="0"/>
                        <a:cs typeface="Times New Roman" panose="02020603050405020304" pitchFamily="18" charset="0"/>
                      </a:endParaRPr>
                    </a:p>
                    <a:p>
                      <a:pPr marL="156845" marR="0" indent="-156845">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Funding and technical assistance are available from the International Federation and other National Societies</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 </a:t>
                      </a:r>
                      <a:endParaRPr lang="en-US" sz="18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indent="-10160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Government structures may not be able to support the work </a:t>
                      </a:r>
                      <a:endParaRPr lang="en-US" sz="1800" dirty="0">
                        <a:effectLst/>
                        <a:latin typeface="Calibri" panose="020F0502020204030204" charset="0"/>
                        <a:ea typeface="Calibri" panose="020F0502020204030204" charset="0"/>
                        <a:cs typeface="Times New Roman" panose="02020603050405020304" pitchFamily="18" charset="0"/>
                      </a:endParaRPr>
                    </a:p>
                    <a:p>
                      <a:pPr marL="101600" marR="0" indent="-10160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&gt; Communities may not be interested/willing to engage on disaster risk</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charset="0"/>
                          <a:ea typeface="Calibri" panose="020F0502020204030204" charset="0"/>
                          <a:cs typeface="Times New Roman" panose="02020603050405020304" pitchFamily="18" charset="0"/>
                        </a:rPr>
                        <a:t> </a:t>
                      </a:r>
                      <a:endParaRPr lang="en-US" sz="1800" dirty="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Suggested steps for an organizational  SWOT analysis </a:t>
            </a:r>
            <a:endParaRPr lang="en-US" dirty="0"/>
          </a:p>
        </p:txBody>
      </p:sp>
      <p:sp>
        <p:nvSpPr>
          <p:cNvPr id="3" name="Content Placeholder 2"/>
          <p:cNvSpPr>
            <a:spLocks noGrp="1"/>
          </p:cNvSpPr>
          <p:nvPr>
            <p:ph idx="1"/>
          </p:nvPr>
        </p:nvSpPr>
        <p:spPr>
          <a:xfrm>
            <a:off x="874058" y="2556932"/>
            <a:ext cx="10502153" cy="3722844"/>
          </a:xfrm>
        </p:spPr>
        <p:txBody>
          <a:bodyPr>
            <a:normAutofit/>
          </a:bodyPr>
          <a:lstStyle/>
          <a:p>
            <a:r>
              <a:rPr lang="en-US" dirty="0" smtClean="0"/>
              <a:t>Step </a:t>
            </a:r>
            <a:r>
              <a:rPr lang="en-US" dirty="0"/>
              <a:t>1: Ask participants to brainstorm the following question: “What are the strengths and weaknesses within the organization that could affect the problems we seek to address?” </a:t>
            </a:r>
            <a:endParaRPr lang="en-US" dirty="0" smtClean="0"/>
          </a:p>
          <a:p>
            <a:pPr lvl="1"/>
            <a:r>
              <a:rPr lang="en-US" dirty="0" smtClean="0"/>
              <a:t>Ask </a:t>
            </a:r>
            <a:r>
              <a:rPr lang="en-US" dirty="0"/>
              <a:t>group members to write their answers in large letters, using one to three words only, in the appropriate space. </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Suggested steps for an organizational  SWOT analysis </a:t>
            </a:r>
            <a:endParaRPr lang="en-US" dirty="0"/>
          </a:p>
        </p:txBody>
      </p:sp>
      <p:sp>
        <p:nvSpPr>
          <p:cNvPr id="3" name="Content Placeholder 2"/>
          <p:cNvSpPr>
            <a:spLocks noGrp="1"/>
          </p:cNvSpPr>
          <p:nvPr>
            <p:ph idx="1"/>
          </p:nvPr>
        </p:nvSpPr>
        <p:spPr>
          <a:xfrm>
            <a:off x="874058" y="2556932"/>
            <a:ext cx="10502153" cy="3722844"/>
          </a:xfrm>
        </p:spPr>
        <p:txBody>
          <a:bodyPr>
            <a:normAutofit/>
          </a:bodyPr>
          <a:lstStyle/>
          <a:p>
            <a:r>
              <a:rPr lang="en-US" dirty="0" smtClean="0"/>
              <a:t>Step </a:t>
            </a:r>
            <a:r>
              <a:rPr lang="en-US" dirty="0"/>
              <a:t>2: Ask participants to do the same with the question: “What are the opportunities and threats outside the organization that could affect the problems we seek to address?” Record the answers as before.</a:t>
            </a:r>
            <a:endParaRPr lang="en-US" dirty="0"/>
          </a:p>
          <a:p>
            <a:pPr lvl="1"/>
            <a:r>
              <a:rPr lang="en-US" dirty="0"/>
              <a:t>Depending on the size of the group, the facilitator might divide participants into one, two or four working groups. </a:t>
            </a:r>
            <a:endParaRPr lang="en-US" dirty="0" smtClean="0"/>
          </a:p>
          <a:p>
            <a:pPr lvl="1"/>
            <a:r>
              <a:rPr lang="en-US" dirty="0" smtClean="0"/>
              <a:t>Each </a:t>
            </a:r>
            <a:r>
              <a:rPr lang="en-US" dirty="0"/>
              <a:t>group should have a minimum of three and maximum of eight participants. </a:t>
            </a:r>
            <a:endParaRPr lang="en-US" dirty="0" smtClean="0"/>
          </a:p>
          <a:p>
            <a:pPr lvl="1"/>
            <a:r>
              <a:rPr lang="en-US" dirty="0" smtClean="0"/>
              <a:t>If </a:t>
            </a:r>
            <a:r>
              <a:rPr lang="en-US" dirty="0"/>
              <a:t>the facilitator chooses to have two working groups, he/she can ask one group to think about the strengths and weaknesses, while the other works on opportunities and threats. </a:t>
            </a:r>
            <a:endParaRPr lang="en-US"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Suggested steps for an organizational  SWOT analysis </a:t>
            </a:r>
            <a:endParaRPr lang="en-US" dirty="0"/>
          </a:p>
        </p:txBody>
      </p:sp>
      <p:sp>
        <p:nvSpPr>
          <p:cNvPr id="3" name="Content Placeholder 2"/>
          <p:cNvSpPr>
            <a:spLocks noGrp="1"/>
          </p:cNvSpPr>
          <p:nvPr>
            <p:ph idx="1"/>
          </p:nvPr>
        </p:nvSpPr>
        <p:spPr>
          <a:xfrm>
            <a:off x="874058" y="2556932"/>
            <a:ext cx="10502153" cy="3722844"/>
          </a:xfrm>
        </p:spPr>
        <p:txBody>
          <a:bodyPr>
            <a:normAutofit/>
          </a:bodyPr>
          <a:lstStyle/>
          <a:p>
            <a:r>
              <a:rPr lang="en-US" dirty="0" smtClean="0"/>
              <a:t>Step </a:t>
            </a:r>
            <a:r>
              <a:rPr lang="en-US" dirty="0"/>
              <a:t>3: After an agreed time (20–30 minutes), each group’s responses are explained to the others. </a:t>
            </a:r>
            <a:endParaRPr lang="en-US" dirty="0"/>
          </a:p>
          <a:p>
            <a:r>
              <a:rPr lang="en-US" dirty="0"/>
              <a:t>Step 4: The facilitator may then guide the group in a “focused discussion” based on questions such as </a:t>
            </a:r>
            <a:endParaRPr lang="en-US" dirty="0" smtClean="0"/>
          </a:p>
          <a:p>
            <a:pPr lvl="1"/>
            <a:r>
              <a:rPr lang="en-US" dirty="0" smtClean="0"/>
              <a:t>“</a:t>
            </a:r>
            <a:r>
              <a:rPr lang="en-US" dirty="0"/>
              <a:t>What do these results tell us</a:t>
            </a:r>
            <a:r>
              <a:rPr lang="en-US" dirty="0" smtClean="0"/>
              <a:t>?”,</a:t>
            </a:r>
            <a:endParaRPr lang="en-US" dirty="0" smtClean="0"/>
          </a:p>
          <a:p>
            <a:pPr lvl="1"/>
            <a:r>
              <a:rPr lang="en-US" dirty="0" smtClean="0"/>
              <a:t> </a:t>
            </a:r>
            <a:r>
              <a:rPr lang="en-US" dirty="0"/>
              <a:t>“What decisions should we take?” and </a:t>
            </a:r>
            <a:endParaRPr lang="en-US" dirty="0" smtClean="0"/>
          </a:p>
          <a:p>
            <a:pPr lvl="1"/>
            <a:r>
              <a:rPr lang="en-US" dirty="0" smtClean="0"/>
              <a:t>“</a:t>
            </a:r>
            <a:r>
              <a:rPr lang="en-US" dirty="0"/>
              <a:t>Are we ready to proceed? If so, what needs to be done first? If not, what needs to be done before we can proceed?”</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a:t>
            </a:r>
            <a:r>
              <a:rPr lang="en-US" dirty="0" smtClean="0"/>
              <a:t>analysis</a:t>
            </a:r>
            <a:br>
              <a:rPr lang="en-US" dirty="0" smtClean="0"/>
            </a:br>
            <a:r>
              <a:rPr lang="en-US" dirty="0" smtClean="0"/>
              <a:t>(</a:t>
            </a:r>
            <a:r>
              <a:rPr lang="en-US" dirty="0"/>
              <a:t>using the “problem tree” tool) </a:t>
            </a:r>
            <a:endParaRPr lang="en-US" dirty="0"/>
          </a:p>
        </p:txBody>
      </p:sp>
      <p:sp>
        <p:nvSpPr>
          <p:cNvPr id="3" name="Content Placeholder 2"/>
          <p:cNvSpPr>
            <a:spLocks noGrp="1"/>
          </p:cNvSpPr>
          <p:nvPr>
            <p:ph idx="1"/>
          </p:nvPr>
        </p:nvSpPr>
        <p:spPr/>
        <p:txBody>
          <a:bodyPr>
            <a:normAutofit/>
          </a:bodyPr>
          <a:lstStyle/>
          <a:p>
            <a:r>
              <a:rPr lang="en-US" dirty="0" smtClean="0"/>
              <a:t>Problem </a:t>
            </a:r>
            <a:r>
              <a:rPr lang="en-US" dirty="0"/>
              <a:t>analysis can be defined as the thorough study of one or more problems (identified during the assessment stage), to identify their causes and decide whether and how to tackle them. </a:t>
            </a:r>
            <a:endParaRPr lang="en-US" dirty="0" smtClean="0"/>
          </a:p>
          <a:p>
            <a:r>
              <a:rPr lang="en-US" dirty="0" smtClean="0"/>
              <a:t>A </a:t>
            </a:r>
            <a:r>
              <a:rPr lang="en-US" dirty="0"/>
              <a:t>“problem” is defined here as “an unsatisfactory situation that may be difficult to cope with”. </a:t>
            </a:r>
            <a:endParaRPr lang="en-US" dirty="0" smtClean="0"/>
          </a:p>
          <a:p>
            <a:r>
              <a:rPr lang="en-US" dirty="0" smtClean="0"/>
              <a:t>Problem </a:t>
            </a:r>
            <a:r>
              <a:rPr lang="en-US" dirty="0"/>
              <a:t>analysis is a critical stage of </a:t>
            </a:r>
            <a:r>
              <a:rPr lang="en-US" dirty="0" smtClean="0"/>
              <a:t>project/program </a:t>
            </a:r>
            <a:r>
              <a:rPr lang="en-US" dirty="0"/>
              <a:t>planning, as it guides all subsequent analysis and decision-making on priorities.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64978" y="80738"/>
            <a:ext cx="5236975" cy="67772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a:t>
            </a:r>
            <a:r>
              <a:rPr lang="en-US" dirty="0" smtClean="0"/>
              <a:t>analysis</a:t>
            </a:r>
            <a:br>
              <a:rPr lang="en-US" dirty="0" smtClean="0"/>
            </a:br>
            <a:r>
              <a:rPr lang="en-US" dirty="0" smtClean="0"/>
              <a:t>(</a:t>
            </a:r>
            <a:r>
              <a:rPr lang="en-US" dirty="0"/>
              <a:t>using the “problem tree” tool)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Merely </a:t>
            </a:r>
            <a:r>
              <a:rPr lang="en-US" dirty="0"/>
              <a:t>listing and ranking problems does not provide for a sufficiently deep analysis of the situation. </a:t>
            </a:r>
            <a:endParaRPr lang="en-US" dirty="0" smtClean="0"/>
          </a:p>
          <a:p>
            <a:r>
              <a:rPr lang="en-US" dirty="0" smtClean="0"/>
              <a:t>The </a:t>
            </a:r>
            <a:r>
              <a:rPr lang="en-US" dirty="0"/>
              <a:t>aim of problem analysis is to structure, summarize and organize the initial findings of an assessment in order to arrive at a clearer understanding of the situation under analysis. </a:t>
            </a:r>
            <a:endParaRPr lang="en-US" dirty="0" smtClean="0"/>
          </a:p>
          <a:p>
            <a:r>
              <a:rPr lang="en-US" dirty="0" smtClean="0"/>
              <a:t>It </a:t>
            </a:r>
            <a:r>
              <a:rPr lang="en-US" dirty="0"/>
              <a:t>involves identifying the negative aspects of an existing situation (i.e. “problems”) and then identifying the immediate and underlying causes. </a:t>
            </a:r>
            <a:endParaRPr lang="en-US" dirty="0" smtClean="0"/>
          </a:p>
          <a:p>
            <a:r>
              <a:rPr lang="en-US" dirty="0" smtClean="0"/>
              <a:t>By </a:t>
            </a:r>
            <a:r>
              <a:rPr lang="en-US" dirty="0"/>
              <a:t>identifying the causes of a problem, it is possible to start to identify possible solutions which will address the problem.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a:t>
            </a:r>
            <a:r>
              <a:rPr lang="en-US" dirty="0" smtClean="0"/>
              <a:t>analysis</a:t>
            </a:r>
            <a:br>
              <a:rPr lang="en-US" dirty="0" smtClean="0"/>
            </a:br>
            <a:r>
              <a:rPr lang="en-US" dirty="0" smtClean="0"/>
              <a:t>(</a:t>
            </a:r>
            <a:r>
              <a:rPr lang="en-US" dirty="0"/>
              <a:t>using the “problem tree” tool)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 </a:t>
            </a:r>
            <a:r>
              <a:rPr lang="en-US" dirty="0"/>
              <a:t>form of problem analysis may have been done during the initial assessment, in which case the information should be revisited, verified, and completed if necessary. If not, it should be started at this point, using the information discussed and </a:t>
            </a:r>
            <a:r>
              <a:rPr lang="en-US" dirty="0" smtClean="0"/>
              <a:t>analyzed </a:t>
            </a:r>
            <a:r>
              <a:rPr lang="en-US" dirty="0"/>
              <a:t>during the assessment and during the stakeholder and SWOT analyses. </a:t>
            </a:r>
            <a:endParaRPr lang="en-US" dirty="0"/>
          </a:p>
          <a:p>
            <a:r>
              <a:rPr lang="en-US" dirty="0"/>
              <a:t>A variety of tools can be used to support problem analysis. One commonly used tool is the “problem tree</a:t>
            </a:r>
            <a:r>
              <a:rPr lang="en-US" dirty="0" smtClean="0"/>
              <a:t>”. </a:t>
            </a:r>
            <a:endParaRPr lang="en-US" dirty="0" smtClean="0"/>
          </a:p>
          <a:p>
            <a:pPr lvl="1"/>
            <a:r>
              <a:rPr lang="en-US" dirty="0" smtClean="0"/>
              <a:t>This </a:t>
            </a:r>
            <a:r>
              <a:rPr lang="en-US" dirty="0"/>
              <a:t>visual method uses the analogy of a tree to facilitate the analysis of the problem(s). </a:t>
            </a:r>
            <a:endParaRPr lang="en-US" dirty="0" smtClean="0"/>
          </a:p>
          <a:p>
            <a:pPr lvl="1"/>
            <a:r>
              <a:rPr lang="en-US" dirty="0" smtClean="0"/>
              <a:t>The </a:t>
            </a:r>
            <a:r>
              <a:rPr lang="en-US" dirty="0"/>
              <a:t>exercise produces a summary picture of the existing negative situation, for example with the main problem as the “trunk”, the causes of the problem as the “roots” and the effects of the problem as the “branches”.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a:t>
            </a:r>
            <a:r>
              <a:rPr lang="en-US" dirty="0" smtClean="0"/>
              <a:t>analysis</a:t>
            </a:r>
            <a:br>
              <a:rPr lang="en-US" dirty="0" smtClean="0"/>
            </a:br>
            <a:r>
              <a:rPr lang="en-US" dirty="0" smtClean="0"/>
              <a:t>(</a:t>
            </a:r>
            <a:r>
              <a:rPr lang="en-US" dirty="0"/>
              <a:t>using the “problem tree” tool)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problem tree exercise can be carried out in three steps: </a:t>
            </a:r>
            <a:endParaRPr lang="en-US" dirty="0"/>
          </a:p>
          <a:p>
            <a:pPr marL="0" indent="0">
              <a:buNone/>
            </a:pPr>
            <a:r>
              <a:rPr lang="en-US" dirty="0"/>
              <a:t>Step 1: Discuss in a group the various issues that have been identified in the  assessment. </a:t>
            </a:r>
            <a:endParaRPr lang="en-US" dirty="0" smtClean="0"/>
          </a:p>
          <a:p>
            <a:pPr marL="0" indent="0">
              <a:buNone/>
            </a:pPr>
            <a:r>
              <a:rPr lang="en-US" dirty="0" smtClean="0"/>
              <a:t>Step </a:t>
            </a:r>
            <a:r>
              <a:rPr lang="en-US" dirty="0"/>
              <a:t>2: Identify and agree on the core problem(s) to be addressed. </a:t>
            </a:r>
            <a:endParaRPr lang="en-US" dirty="0" smtClean="0"/>
          </a:p>
          <a:p>
            <a:pPr marL="0" indent="0">
              <a:buNone/>
            </a:pPr>
            <a:r>
              <a:rPr lang="en-US" dirty="0" smtClean="0"/>
              <a:t>Step </a:t>
            </a:r>
            <a:r>
              <a:rPr lang="en-US" dirty="0"/>
              <a:t>3: Identify and </a:t>
            </a:r>
            <a:r>
              <a:rPr lang="en-US" dirty="0" smtClean="0"/>
              <a:t>analyze </a:t>
            </a:r>
            <a:r>
              <a:rPr lang="en-US" dirty="0"/>
              <a:t>the causes and effects of the core problem(s). </a:t>
            </a:r>
            <a:endParaRPr lang="en-US" dirty="0"/>
          </a:p>
          <a:p>
            <a:pPr marL="0" indent="0">
              <a:buNone/>
            </a:pPr>
            <a:endParaRPr lang="en-US" dirty="0" smtClean="0"/>
          </a:p>
          <a:p>
            <a:pPr marL="0" indent="0">
              <a:buNone/>
            </a:pPr>
            <a:r>
              <a:rPr lang="en-US" dirty="0" smtClean="0"/>
              <a:t>The third involves </a:t>
            </a:r>
            <a:r>
              <a:rPr lang="en-US" dirty="0"/>
              <a:t>repeatedly asking the question “why does this problem exist?” (the exercise is sometimes called a “why-why tree”). The analysis then looks at the connections (cause-effect relationship) between the problems identified. </a:t>
            </a:r>
            <a:endParaRPr lang="en-US" dirty="0"/>
          </a:p>
          <a:p>
            <a:r>
              <a:rPr lang="en-US" dirty="0"/>
              <a:t>The “problem tree” produced by the exercise should provide a robust but simplified version of reality. </a:t>
            </a:r>
            <a:endParaRPr lang="en-US" dirty="0" smtClean="0"/>
          </a:p>
          <a:p>
            <a:pPr lvl="1"/>
            <a:r>
              <a:rPr lang="en-US" dirty="0" smtClean="0"/>
              <a:t>A </a:t>
            </a:r>
            <a:r>
              <a:rPr lang="en-US" dirty="0"/>
              <a:t>problem tree cannot and should not contain or explain the complexities of every identifiable cause-effect relationship.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657600" y="580768"/>
            <a:ext cx="5554414" cy="5077082"/>
          </a:xfrm>
          <a:prstGeom prst="rect">
            <a:avLst/>
          </a:prstGeom>
        </p:spPr>
      </p:pic>
      <p:sp>
        <p:nvSpPr>
          <p:cNvPr id="3" name="Rectangle 2"/>
          <p:cNvSpPr/>
          <p:nvPr/>
        </p:nvSpPr>
        <p:spPr>
          <a:xfrm>
            <a:off x="4297042" y="5693376"/>
            <a:ext cx="4275529" cy="369332"/>
          </a:xfrm>
          <a:prstGeom prst="rect">
            <a:avLst/>
          </a:prstGeom>
        </p:spPr>
        <p:txBody>
          <a:bodyPr wrap="none">
            <a:spAutoFit/>
          </a:bodyPr>
          <a:lstStyle/>
          <a:p>
            <a:r>
              <a:rPr lang="en-US" dirty="0"/>
              <a:t>http://www.mspguide.org/tool/problem-tree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Variations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Objective </a:t>
            </a:r>
            <a:r>
              <a:rPr lang="en-US" dirty="0"/>
              <a:t>Tree: Following the problem tree analysis, it is possible to rephrase each of the problems into positive desirable outcomes – as if the problem had already been treated, the problem can be turned into an objectives tree. </a:t>
            </a:r>
            <a:endParaRPr lang="en-US" dirty="0" smtClean="0"/>
          </a:p>
          <a:p>
            <a:pPr lvl="1"/>
            <a:r>
              <a:rPr lang="en-US" dirty="0" smtClean="0"/>
              <a:t>In </a:t>
            </a:r>
            <a:r>
              <a:rPr lang="en-US" dirty="0"/>
              <a:t>this way, root causes and consequences are turned into root solutions, and key project or influencing entry points are quickly established. </a:t>
            </a:r>
            <a:endParaRPr lang="en-US" dirty="0"/>
          </a:p>
          <a:p>
            <a:r>
              <a:rPr lang="en-US" dirty="0"/>
              <a:t>Opportunity Tree: Instead of focusing on ‘problems’ it is possible to use the tree to </a:t>
            </a:r>
            <a:r>
              <a:rPr lang="en-US" dirty="0" smtClean="0"/>
              <a:t>analyze </a:t>
            </a:r>
            <a:r>
              <a:rPr lang="en-US" dirty="0"/>
              <a:t>opportunities. </a:t>
            </a:r>
            <a:endParaRPr lang="en-US" dirty="0" smtClean="0"/>
          </a:p>
          <a:p>
            <a:pPr lvl="1"/>
            <a:r>
              <a:rPr lang="en-US" dirty="0" smtClean="0"/>
              <a:t>This </a:t>
            </a:r>
            <a:r>
              <a:rPr lang="en-US" dirty="0"/>
              <a:t>implies changing the initial question from “what is the problem and what are underlying causes” to “what works well and what are underlying causes”.</a:t>
            </a:r>
            <a:endParaRPr lang="en-US" dirty="0"/>
          </a:p>
        </p:txBody>
      </p:sp>
      <p:sp>
        <p:nvSpPr>
          <p:cNvPr id="4" name="Rectangle 3"/>
          <p:cNvSpPr/>
          <p:nvPr/>
        </p:nvSpPr>
        <p:spPr>
          <a:xfrm>
            <a:off x="3393459" y="5875868"/>
            <a:ext cx="4275529" cy="369332"/>
          </a:xfrm>
          <a:prstGeom prst="rect">
            <a:avLst/>
          </a:prstGeom>
        </p:spPr>
        <p:txBody>
          <a:bodyPr wrap="none">
            <a:spAutoFit/>
          </a:bodyPr>
          <a:lstStyle/>
          <a:p>
            <a:r>
              <a:rPr lang="en-US" dirty="0">
                <a:hlinkClick r:id="rId1"/>
              </a:rPr>
              <a:t>http://www.mspguide.org/tool/problem-tree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1"/>
              </a:rPr>
              <a:t>http://</a:t>
            </a:r>
            <a:r>
              <a:rPr lang="en-US" dirty="0" smtClean="0">
                <a:hlinkClick r:id="rId1"/>
              </a:rPr>
              <a:t>www.mspguide.org/tool/problem-tree</a:t>
            </a:r>
            <a:endParaRPr lang="en-US" dirty="0" smtClean="0"/>
          </a:p>
          <a:p>
            <a:r>
              <a:rPr lang="en-US" dirty="0">
                <a:hlinkClick r:id="rId2"/>
              </a:rPr>
              <a:t>http://</a:t>
            </a:r>
            <a:r>
              <a:rPr lang="en-US" dirty="0" smtClean="0">
                <a:hlinkClick r:id="rId2"/>
              </a:rPr>
              <a:t>web.undp.org/evaluation/handbook/documents/english/pme-handbook.pdf</a:t>
            </a:r>
            <a:endParaRPr lang="en-US" dirty="0" smtClean="0"/>
          </a:p>
          <a:p>
            <a:r>
              <a:rPr lang="en-US" u="sng" dirty="0">
                <a:hlinkClick r:id="rId3"/>
              </a:rPr>
              <a:t>https://www.ifrc.org/Global/Publications/monitoring/PPP-Guidance-Manual-English.pdf</a:t>
            </a:r>
            <a:endParaRPr lang="en-US" dirty="0"/>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662651"/>
            <a:ext cx="9601196" cy="1303867"/>
          </a:xfrm>
        </p:spPr>
        <p:txBody>
          <a:bodyPr/>
          <a:lstStyle/>
          <a:p>
            <a:r>
              <a:rPr lang="en-US" dirty="0" smtClean="0"/>
              <a:t>End of Module 3 (Week 4)</a:t>
            </a:r>
            <a:endParaRPr lang="en-US" dirty="0"/>
          </a:p>
        </p:txBody>
      </p:sp>
      <p:sp>
        <p:nvSpPr>
          <p:cNvPr id="3" name="Content Placeholder 2"/>
          <p:cNvSpPr>
            <a:spLocks noGrp="1"/>
          </p:cNvSpPr>
          <p:nvPr>
            <p:ph idx="1"/>
          </p:nvPr>
        </p:nvSpPr>
        <p:spPr>
          <a:xfrm>
            <a:off x="1295401" y="4399005"/>
            <a:ext cx="9601196" cy="1742303"/>
          </a:xfrm>
        </p:spPr>
        <p:txBody>
          <a:bodyPr/>
          <a:lstStyle/>
          <a:p>
            <a:pPr marL="0" indent="0" algn="ctr">
              <a:buNone/>
            </a:pPr>
            <a:r>
              <a:rPr lang="en-US" dirty="0" smtClean="0"/>
              <a:t>Do SWOT Analysis relative to you problem in mind that you work on until the end of the course</a:t>
            </a:r>
            <a:endParaRPr lang="en-US" dirty="0"/>
          </a:p>
        </p:txBody>
      </p:sp>
      <p:pic>
        <p:nvPicPr>
          <p:cNvPr id="4" name="Picture 3"/>
          <p:cNvPicPr>
            <a:picLocks noChangeAspect="1"/>
          </p:cNvPicPr>
          <p:nvPr/>
        </p:nvPicPr>
        <p:blipFill>
          <a:blip r:embed="rId1"/>
          <a:stretch>
            <a:fillRect/>
          </a:stretch>
        </p:blipFill>
        <p:spPr>
          <a:xfrm>
            <a:off x="4407243" y="660857"/>
            <a:ext cx="3558745" cy="20017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Stage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&gt; Situation and problem analysis – This involves identifying the main strengths, interests, needs, constraints and opportunities of the implementing team and of key stakeholders and identifying the problems that need to be solved and their causes and consequences. </a:t>
            </a:r>
            <a:endParaRPr lang="en-US" dirty="0" smtClean="0"/>
          </a:p>
          <a:p>
            <a:r>
              <a:rPr lang="en-US" dirty="0" smtClean="0"/>
              <a:t>&gt; </a:t>
            </a:r>
            <a:r>
              <a:rPr lang="en-US" dirty="0"/>
              <a:t>Development of objectives – This involves developing objectives based on the identified problems and verifying the cause-effect relationships. </a:t>
            </a:r>
            <a:endParaRPr lang="en-US" dirty="0" smtClean="0"/>
          </a:p>
          <a:p>
            <a:r>
              <a:rPr lang="en-US" dirty="0" smtClean="0"/>
              <a:t>&gt; </a:t>
            </a:r>
            <a:r>
              <a:rPr lang="en-US" dirty="0"/>
              <a:t>Selection of objectives – This involves identifying the different options available to achieve the main objective and determining which one the implementing team or agency is best suited to tackle.</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Situation and problem analysis </a:t>
            </a:r>
            <a:endParaRPr lang="en-US" dirty="0"/>
          </a:p>
        </p:txBody>
      </p:sp>
      <p:sp>
        <p:nvSpPr>
          <p:cNvPr id="3" name="Content Placeholder 2"/>
          <p:cNvSpPr>
            <a:spLocks noGrp="1"/>
          </p:cNvSpPr>
          <p:nvPr>
            <p:ph idx="1"/>
          </p:nvPr>
        </p:nvSpPr>
        <p:spPr/>
        <p:txBody>
          <a:bodyPr/>
          <a:lstStyle/>
          <a:p>
            <a:r>
              <a:rPr lang="en-US" sz="2800" b="1" dirty="0" smtClean="0">
                <a:solidFill>
                  <a:srgbClr val="C00000"/>
                </a:solidFill>
              </a:rPr>
              <a:t>Aim: </a:t>
            </a:r>
            <a:r>
              <a:rPr lang="en-US" sz="2800" dirty="0" smtClean="0"/>
              <a:t>to </a:t>
            </a:r>
            <a:r>
              <a:rPr lang="en-US" sz="2800" dirty="0"/>
              <a:t>understand in more detail the information gathered during the assessment phase. </a:t>
            </a:r>
            <a:endParaRPr lang="en-US" sz="2800" dirty="0" smtClean="0"/>
          </a:p>
          <a:p>
            <a:endParaRPr lang="en-US" dirty="0"/>
          </a:p>
          <a:p>
            <a:r>
              <a:rPr lang="en-US" dirty="0" smtClean="0"/>
              <a:t>It </a:t>
            </a:r>
            <a:r>
              <a:rPr lang="en-US" dirty="0"/>
              <a:t>is often a transitional step between initial assessment and design, but exactly what steps are necessary will depend on how the initial assessment was carried out.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therefore useful for the people who carried out the initial assessment to participate in this stage of the planning phase. </a:t>
            </a:r>
            <a:endParaRPr lang="en-US" dirty="0" smtClean="0"/>
          </a:p>
          <a:p>
            <a:pPr lvl="1"/>
            <a:r>
              <a:rPr lang="en-US" dirty="0" smtClean="0"/>
              <a:t>As </a:t>
            </a:r>
            <a:r>
              <a:rPr lang="en-US" dirty="0"/>
              <a:t>a general rule, if the assessment team has already completed some of the steps outlined here (e.g. stakeholder analysis or problem analysis) and there is a consensus on the conclusions and recommendations between all those involved in the assessment and the planning of the intervention, these steps do not need to be repeated or supplemented.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Analysis</a:t>
            </a:r>
            <a:endParaRPr lang="en-US" dirty="0"/>
          </a:p>
        </p:txBody>
      </p:sp>
      <p:sp>
        <p:nvSpPr>
          <p:cNvPr id="3" name="Content Placeholder 2"/>
          <p:cNvSpPr>
            <a:spLocks noGrp="1"/>
          </p:cNvSpPr>
          <p:nvPr>
            <p:ph idx="1"/>
          </p:nvPr>
        </p:nvSpPr>
        <p:spPr>
          <a:xfrm>
            <a:off x="1295402" y="2435908"/>
            <a:ext cx="9905998" cy="3588373"/>
          </a:xfrm>
        </p:spPr>
        <p:txBody>
          <a:bodyPr>
            <a:normAutofit/>
          </a:bodyPr>
          <a:lstStyle/>
          <a:p>
            <a:r>
              <a:rPr lang="en-US" dirty="0"/>
              <a:t>A tool is only useful if used at the right time and in the right way. The same tool can also be used at different times. </a:t>
            </a:r>
            <a:endParaRPr lang="en-US" dirty="0"/>
          </a:p>
          <a:p>
            <a:pPr marL="282575" indent="-282575">
              <a:buNone/>
            </a:pPr>
            <a:r>
              <a:rPr lang="en-US" dirty="0"/>
              <a:t>1. </a:t>
            </a:r>
            <a:r>
              <a:rPr lang="en-US" dirty="0">
                <a:solidFill>
                  <a:srgbClr val="C00000"/>
                </a:solidFill>
              </a:rPr>
              <a:t>Stakeholder analysis </a:t>
            </a:r>
            <a:r>
              <a:rPr lang="en-US" dirty="0"/>
              <a:t>– to assess the problems, interests and potential of different groups in relation to the conclusions of the assessment </a:t>
            </a:r>
            <a:endParaRPr lang="en-US" dirty="0" smtClean="0"/>
          </a:p>
          <a:p>
            <a:pPr marL="282575" indent="-282575">
              <a:buNone/>
            </a:pPr>
            <a:r>
              <a:rPr lang="en-US" dirty="0" smtClean="0"/>
              <a:t>2</a:t>
            </a:r>
            <a:r>
              <a:rPr lang="en-US" dirty="0"/>
              <a:t>. </a:t>
            </a:r>
            <a:r>
              <a:rPr lang="en-US" dirty="0" err="1">
                <a:solidFill>
                  <a:srgbClr val="C00000"/>
                </a:solidFill>
              </a:rPr>
              <a:t>SWoT</a:t>
            </a:r>
            <a:r>
              <a:rPr lang="en-US" dirty="0">
                <a:solidFill>
                  <a:srgbClr val="C00000"/>
                </a:solidFill>
              </a:rPr>
              <a:t> analysis </a:t>
            </a:r>
            <a:r>
              <a:rPr lang="en-US" dirty="0"/>
              <a:t>– a tool with a wide range of uses, including, as suggested here, to assess the capacity of the implementing agency or team </a:t>
            </a:r>
            <a:endParaRPr lang="en-US" dirty="0" smtClean="0"/>
          </a:p>
          <a:p>
            <a:pPr marL="228600" indent="-228600">
              <a:buNone/>
            </a:pPr>
            <a:r>
              <a:rPr lang="en-US" dirty="0" smtClean="0"/>
              <a:t>3</a:t>
            </a:r>
            <a:r>
              <a:rPr lang="en-US" dirty="0"/>
              <a:t>. </a:t>
            </a:r>
            <a:r>
              <a:rPr lang="en-US" dirty="0">
                <a:solidFill>
                  <a:srgbClr val="C00000"/>
                </a:solidFill>
              </a:rPr>
              <a:t>Problem tree analysis </a:t>
            </a:r>
            <a:r>
              <a:rPr lang="en-US" dirty="0"/>
              <a:t>– to get an idea of the main problems and their causes, focusing on cause-effect relationships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Stakeholder </a:t>
            </a:r>
            <a:r>
              <a:rPr lang="en-US" dirty="0"/>
              <a:t>analysis </a:t>
            </a:r>
            <a:endParaRPr lang="en-US" dirty="0"/>
          </a:p>
        </p:txBody>
      </p:sp>
      <p:sp>
        <p:nvSpPr>
          <p:cNvPr id="3" name="Content Placeholder 2"/>
          <p:cNvSpPr>
            <a:spLocks noGrp="1"/>
          </p:cNvSpPr>
          <p:nvPr>
            <p:ph idx="1"/>
          </p:nvPr>
        </p:nvSpPr>
        <p:spPr/>
        <p:txBody>
          <a:bodyPr/>
          <a:lstStyle/>
          <a:p>
            <a:r>
              <a:rPr lang="en-US" dirty="0" smtClean="0"/>
              <a:t>“Stakeholder</a:t>
            </a:r>
            <a:r>
              <a:rPr lang="en-US" dirty="0"/>
              <a:t>” </a:t>
            </a:r>
            <a:r>
              <a:rPr lang="en-US" dirty="0" smtClean="0"/>
              <a:t>is </a:t>
            </a:r>
            <a:r>
              <a:rPr lang="en-US" dirty="0"/>
              <a:t>a person or group of people who have an interest in the intervention that is being planned. </a:t>
            </a:r>
            <a:endParaRPr lang="en-US" dirty="0" smtClean="0"/>
          </a:p>
          <a:p>
            <a:r>
              <a:rPr lang="en-US" dirty="0" smtClean="0"/>
              <a:t>“</a:t>
            </a:r>
            <a:r>
              <a:rPr lang="en-US" dirty="0"/>
              <a:t>Stakeholder analysis” is a technique used to identify and assess the interests of the people, groups or institutions that the intervention seeks to help and of others who may significantly influence the intervention’s success. </a:t>
            </a:r>
            <a:endParaRPr lang="en-US" dirty="0" smtClean="0"/>
          </a:p>
          <a:p>
            <a:pPr lvl="1"/>
            <a:r>
              <a:rPr lang="en-US" dirty="0" smtClean="0"/>
              <a:t>Overall Aim </a:t>
            </a:r>
            <a:r>
              <a:rPr lang="en-US" dirty="0"/>
              <a:t>of stakeholder </a:t>
            </a:r>
            <a:r>
              <a:rPr lang="en-US" dirty="0" smtClean="0"/>
              <a:t>analysis = to </a:t>
            </a:r>
            <a:r>
              <a:rPr lang="en-US" dirty="0"/>
              <a:t>ensure that the intervention takes place in the best possible conditions, by aligning it realistically with the needs and capacities of the stakeholders.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2. Stakeholders Analysis</a:t>
            </a:r>
            <a:endParaRPr lang="en-US" sz="2400" dirty="0"/>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US" dirty="0" smtClean="0"/>
              <a:t>Drawing up comparative table to identify the stakeholders</a:t>
            </a:r>
            <a:endParaRPr lang="en-US" dirty="0" smtClean="0"/>
          </a:p>
          <a:p>
            <a:pPr marL="0" indent="0">
              <a:buNone/>
            </a:pPr>
            <a:r>
              <a:rPr lang="en-US" dirty="0" smtClean="0"/>
              <a:t>Stakeholders are categorized as follows: </a:t>
            </a:r>
            <a:endParaRPr lang="en-US" dirty="0" smtClean="0"/>
          </a:p>
          <a:p>
            <a:pPr marL="0" indent="0">
              <a:buNone/>
            </a:pPr>
            <a:r>
              <a:rPr lang="en-US" dirty="0" smtClean="0"/>
              <a:t>a</a:t>
            </a:r>
            <a:r>
              <a:rPr lang="en-US" dirty="0"/>
              <a:t>) Institutions that will potentially be involved in the intervention: </a:t>
            </a:r>
            <a:endParaRPr lang="en-US" dirty="0" smtClean="0"/>
          </a:p>
          <a:p>
            <a:pPr marL="349250" indent="-349250">
              <a:buNone/>
            </a:pPr>
            <a:r>
              <a:rPr lang="en-US" dirty="0" smtClean="0"/>
              <a:t>b</a:t>
            </a:r>
            <a:r>
              <a:rPr lang="en-US" dirty="0"/>
              <a:t>) Target groups, for example vulnerable groups or potential beneficiaries, such as “mothers with young children”, “youth population under 30 years old” or, for a capacity-building project, “the National Society’s youth members”, etc. </a:t>
            </a:r>
            <a:endParaRPr lang="en-US" dirty="0" smtClean="0"/>
          </a:p>
          <a:p>
            <a:pPr marL="282575" indent="-282575">
              <a:buNone/>
            </a:pPr>
            <a:r>
              <a:rPr lang="en-US" dirty="0" smtClean="0"/>
              <a:t>c</a:t>
            </a:r>
            <a:r>
              <a:rPr lang="en-US" dirty="0"/>
              <a:t>) others, for example various associations, local groups, schools, local NGOs, community leaders, the media, etc.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1. Stakeholders </a:t>
            </a:r>
            <a:r>
              <a:rPr lang="en-US" sz="2400" dirty="0"/>
              <a:t>Analysis</a:t>
            </a:r>
            <a:endParaRPr lang="en-US" sz="2400" dirty="0"/>
          </a:p>
        </p:txBody>
      </p:sp>
      <p:sp>
        <p:nvSpPr>
          <p:cNvPr id="3" name="Content Placeholder 2"/>
          <p:cNvSpPr>
            <a:spLocks noGrp="1"/>
          </p:cNvSpPr>
          <p:nvPr>
            <p:ph idx="1"/>
          </p:nvPr>
        </p:nvSpPr>
        <p:spPr/>
        <p:txBody>
          <a:bodyPr>
            <a:normAutofit/>
          </a:bodyPr>
          <a:lstStyle/>
          <a:p>
            <a:r>
              <a:rPr lang="en-US" dirty="0"/>
              <a:t>Second, the problems, interests, needs, potential, interaction and other relevant factors are identified and </a:t>
            </a:r>
            <a:r>
              <a:rPr lang="en-US" dirty="0" smtClean="0"/>
              <a:t>analyzed </a:t>
            </a:r>
            <a:r>
              <a:rPr lang="en-US" dirty="0"/>
              <a:t>for each stakeholder. </a:t>
            </a:r>
            <a:endParaRPr lang="en-US" dirty="0" smtClean="0"/>
          </a:p>
          <a:p>
            <a:pPr lvl="1"/>
            <a:r>
              <a:rPr lang="en-US" dirty="0" smtClean="0"/>
              <a:t>The </a:t>
            </a:r>
            <a:r>
              <a:rPr lang="en-US" dirty="0"/>
              <a:t>factors to be considered for each stakeholder may vary from context to context, but some key factors would normally include: </a:t>
            </a:r>
            <a:endParaRPr lang="en-US" dirty="0"/>
          </a:p>
        </p:txBody>
      </p:sp>
    </p:spTree>
  </p:cSld>
  <p:clrMapOvr>
    <a:masterClrMapping/>
  </p:clrMapOvr>
</p:sld>
</file>

<file path=ppt/tags/tag1.xml><?xml version="1.0" encoding="utf-8"?>
<p:tagLst xmlns:p="http://schemas.openxmlformats.org/presentationml/2006/main">
  <p:tag name="KSO_WM_UNIT_TABLE_BEAUTIFY" val="smartTable{ff41eae6-ed37-43a9-97b1-86efa60dc2d9}"/>
</p:tagLst>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14082</Words>
  <Application>WPS 演示</Application>
  <PresentationFormat>Widescreen</PresentationFormat>
  <Paragraphs>295</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Arial</vt:lpstr>
      <vt:lpstr>Garamond</vt:lpstr>
      <vt:lpstr>Segoe Print</vt:lpstr>
      <vt:lpstr>微软雅黑</vt:lpstr>
      <vt:lpstr>Arial Unicode MS</vt:lpstr>
      <vt:lpstr>方正舒体</vt:lpstr>
      <vt:lpstr>Calibri</vt:lpstr>
      <vt:lpstr>Times New Roman</vt:lpstr>
      <vt:lpstr>Organic</vt:lpstr>
      <vt:lpstr>Planning Phase</vt:lpstr>
      <vt:lpstr>PowerPoint 演示文稿</vt:lpstr>
      <vt:lpstr>Analysis Stage</vt:lpstr>
      <vt:lpstr>1 Situation and problem analysis </vt:lpstr>
      <vt:lpstr>PowerPoint 演示文稿</vt:lpstr>
      <vt:lpstr>Tools for Analysis</vt:lpstr>
      <vt:lpstr>1. Stakeholder analysis </vt:lpstr>
      <vt:lpstr>2. Stakeholders Analysis</vt:lpstr>
      <vt:lpstr>1. Stakeholders Analysis</vt:lpstr>
      <vt:lpstr>1. Stakeholders Analysis (Red Cross)</vt:lpstr>
      <vt:lpstr>PowerPoint 演示文稿</vt:lpstr>
      <vt:lpstr>2 SWOT analysis </vt:lpstr>
      <vt:lpstr>Some of the key questions to be answered would be: </vt:lpstr>
      <vt:lpstr>PowerPoint 演示文稿</vt:lpstr>
      <vt:lpstr>PowerPoint 演示文稿</vt:lpstr>
      <vt:lpstr>Suggested steps for an organizational  SWOT analysis </vt:lpstr>
      <vt:lpstr>Suggested steps for an organizational  SWOT analysis </vt:lpstr>
      <vt:lpstr>Suggested steps for an organizational  SWOT analysis </vt:lpstr>
      <vt:lpstr>Problem analysis (using the “problem tree” tool) </vt:lpstr>
      <vt:lpstr>Problem analysis (using the “problem tree” tool) </vt:lpstr>
      <vt:lpstr>Problem analysis (using the “problem tree” tool) </vt:lpstr>
      <vt:lpstr>Problem analysis (using the “problem tree” tool) </vt:lpstr>
      <vt:lpstr>PowerPoint 演示文稿</vt:lpstr>
      <vt:lpstr>Variations </vt:lpstr>
      <vt:lpstr>PowerPoint 演示文稿</vt:lpstr>
      <vt:lpstr>End of Module 3 (Week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Phase</dc:title>
  <dc:creator>joy fabic</dc:creator>
  <cp:lastModifiedBy>Arvine</cp:lastModifiedBy>
  <cp:revision>20</cp:revision>
  <dcterms:created xsi:type="dcterms:W3CDTF">2020-08-02T08:43:00Z</dcterms:created>
  <dcterms:modified xsi:type="dcterms:W3CDTF">2021-09-18T10:10:19Z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11DEFB50E5E849BEB2BA4CA2E3713674</vt:lpwstr>
  </property>
  <property fmtid="{D5CDD505-2E9C-101B-9397-08002B2CF9AE}" pid="3" name="KSOProductBuildVer">
    <vt:lpwstr>2052-11.1.0.10700</vt:lpwstr>
  </property>
</Properties>
</file>