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0" r:id="rId4"/>
    <p:sldId id="271" r:id="rId5"/>
    <p:sldId id="261" r:id="rId6"/>
    <p:sldId id="257" r:id="rId7"/>
    <p:sldId id="262" r:id="rId8"/>
    <p:sldId id="263" r:id="rId9"/>
    <p:sldId id="264" r:id="rId10"/>
    <p:sldId id="268" r:id="rId11"/>
    <p:sldId id="265" r:id="rId12"/>
    <p:sldId id="266" r:id="rId13"/>
    <p:sldId id="267"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9/17/2021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rojectmanager.com/training/create-and-manage-project-budget" TargetMode="External"/><Relationship Id="rId2" Type="http://schemas.openxmlformats.org/officeDocument/2006/relationships/hyperlink" Target="https://www.projectmanager.com/blog/create-project-management-schedule" TargetMode="External"/><Relationship Id="rId1" Type="http://schemas.openxmlformats.org/officeDocument/2006/relationships/slideLayout" Target="../slideLayouts/slideLayout2.xml"/><Relationship Id="rId6" Type="http://schemas.openxmlformats.org/officeDocument/2006/relationships/hyperlink" Target="https://www.projectmanager.com/training/how-to-monitor-daily-progress-as-a-project-manager" TargetMode="External"/><Relationship Id="rId5" Type="http://schemas.openxmlformats.org/officeDocument/2006/relationships/hyperlink" Target="https://www.projectmanager.com/training/how-to-analyze-risks-project" TargetMode="External"/><Relationship Id="rId4" Type="http://schemas.openxmlformats.org/officeDocument/2006/relationships/hyperlink" Target="https://www.projectmanager.com/blog/milestones-project-managemen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textbc.ca/projectmanagement/chapter/chapter-8-overview-of-project-planning-project-management/" TargetMode="External"/><Relationship Id="rId2" Type="http://schemas.openxmlformats.org/officeDocument/2006/relationships/hyperlink" Target="https://www.projectmanager.com/project-planni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69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Project Planning</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8800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69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883674" cy="5889171"/>
          </a:xfrm>
        </p:spPr>
        <p:txBody>
          <a:bodyPr>
            <a:normAutofit/>
          </a:bodyPr>
          <a:lstStyle/>
          <a:p>
            <a:r>
              <a:rPr lang="en-US" dirty="0"/>
              <a:t>When articulating the project objectives you should follow the SMART rule:</a:t>
            </a:r>
          </a:p>
          <a:p>
            <a:endParaRPr lang="en-US" dirty="0"/>
          </a:p>
          <a:p>
            <a:r>
              <a:rPr lang="en-US" b="1" dirty="0"/>
              <a:t>Specific</a:t>
            </a:r>
            <a:r>
              <a:rPr lang="en-US" dirty="0"/>
              <a:t> – get into the details. Objectives should be specific and written in clear, concise, and under­standable terms.</a:t>
            </a:r>
          </a:p>
          <a:p>
            <a:r>
              <a:rPr lang="en-US" b="1" dirty="0"/>
              <a:t>Measurable</a:t>
            </a:r>
            <a:r>
              <a:rPr lang="en-US" dirty="0"/>
              <a:t> – use quantitative language. You need to know when you have successfully completed the task.</a:t>
            </a:r>
          </a:p>
          <a:p>
            <a:r>
              <a:rPr lang="en-US" b="1" dirty="0"/>
              <a:t>Acceptable</a:t>
            </a:r>
            <a:r>
              <a:rPr lang="en-US" dirty="0"/>
              <a:t> – agreed with the stakeholders.</a:t>
            </a:r>
          </a:p>
          <a:p>
            <a:r>
              <a:rPr lang="en-US" b="1" dirty="0"/>
              <a:t>Realistic</a:t>
            </a:r>
            <a:r>
              <a:rPr lang="en-US" dirty="0"/>
              <a:t> – in terms of achievement. Objectives that are impossible to accomplish are not realistic and not attainable. Objectives must be </a:t>
            </a:r>
            <a:r>
              <a:rPr lang="en-US" dirty="0" smtClean="0"/>
              <a:t>centered </a:t>
            </a:r>
            <a:r>
              <a:rPr lang="en-US" dirty="0"/>
              <a:t>in reality.</a:t>
            </a:r>
          </a:p>
          <a:p>
            <a:r>
              <a:rPr lang="en-US" b="1" dirty="0"/>
              <a:t>Time based </a:t>
            </a:r>
            <a:r>
              <a:rPr lang="en-US" dirty="0"/>
              <a:t>– deadlines not durations. Objectives should have a time frame with an end date assigned to them.</a:t>
            </a:r>
          </a:p>
        </p:txBody>
      </p:sp>
    </p:spTree>
    <p:extLst>
      <p:ext uri="{BB962C8B-B14F-4D97-AF65-F5344CB8AC3E}">
        <p14:creationId xmlns:p14="http://schemas.microsoft.com/office/powerpoint/2010/main" val="225078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69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315" y="217714"/>
            <a:ext cx="11393714" cy="6284686"/>
          </a:xfrm>
        </p:spPr>
        <p:txBody>
          <a:bodyPr>
            <a:normAutofit fontScale="92500" lnSpcReduction="10000"/>
          </a:bodyPr>
          <a:lstStyle/>
          <a:p>
            <a:pPr marL="0" indent="0">
              <a:buNone/>
            </a:pPr>
            <a:r>
              <a:rPr lang="en-US" b="1" dirty="0"/>
              <a:t>8. Create a Project Schedule</a:t>
            </a:r>
          </a:p>
          <a:p>
            <a:r>
              <a:rPr lang="en-US" dirty="0"/>
              <a:t>The </a:t>
            </a:r>
            <a:r>
              <a:rPr lang="en-US" dirty="0">
                <a:hlinkClick r:id="rId2"/>
              </a:rPr>
              <a:t>project schedule</a:t>
            </a:r>
            <a:r>
              <a:rPr lang="en-US" dirty="0"/>
              <a:t> is what everything hangs on. From your tasks to your </a:t>
            </a:r>
            <a:r>
              <a:rPr lang="en-US" dirty="0">
                <a:hlinkClick r:id="rId3"/>
              </a:rPr>
              <a:t>budget</a:t>
            </a:r>
            <a:r>
              <a:rPr lang="en-US" dirty="0"/>
              <a:t>, it’s all defined by time. Schedules are made up by collecting all the tasks needed to reach your final deliverable, and setting them on a project timeline that ends at your deadline. This can make for an unruly job ahead, which is why schedules are broken into phases, indicated by </a:t>
            </a:r>
            <a:r>
              <a:rPr lang="en-US" dirty="0">
                <a:hlinkClick r:id="rId4"/>
              </a:rPr>
              <a:t>milestones</a:t>
            </a:r>
            <a:r>
              <a:rPr lang="en-US" dirty="0"/>
              <a:t>, which mark the end of one project phase and the beginning of the next.</a:t>
            </a:r>
          </a:p>
          <a:p>
            <a:pPr marL="0" indent="0">
              <a:buNone/>
            </a:pPr>
            <a:r>
              <a:rPr lang="en-US" b="1" dirty="0"/>
              <a:t>9. Assign Tasks to Your Team Members</a:t>
            </a:r>
          </a:p>
          <a:p>
            <a:r>
              <a:rPr lang="en-US" dirty="0"/>
              <a:t>The plan is set, but it still exists in the abstract until you take the tasks on your schedule and begin assigning them out to your team members. Their roles and responsibilities must be clearly defined, so they know what to do. Then, when you assign them tasks from your plan, they should be clear, with directions and any related documentation they will need to execute the tasks.</a:t>
            </a:r>
          </a:p>
          <a:p>
            <a:pPr marL="0" indent="0">
              <a:buNone/>
            </a:pPr>
            <a:r>
              <a:rPr lang="en-US" b="1" dirty="0"/>
              <a:t>10. Do a Risk Analysis</a:t>
            </a:r>
          </a:p>
          <a:p>
            <a:r>
              <a:rPr lang="en-US" dirty="0"/>
              <a:t>Every project has some </a:t>
            </a:r>
            <a:r>
              <a:rPr lang="en-US" dirty="0">
                <a:hlinkClick r:id="rId5"/>
              </a:rPr>
              <a:t>level of risk</a:t>
            </a:r>
            <a:r>
              <a:rPr lang="en-US" dirty="0"/>
              <a:t>. There are several types of risk such as scope risk, technical risks and schedule risk, among others. Even if your project plan is thorough, internal and external factors can impact your project’s time, cost and scope (triple constraint). Therefore, you need to regard your planning as flexible. There are many ways to prepare for risk, such as developing a change management plan, but for now, the most important thing to do is to </a:t>
            </a:r>
            <a:r>
              <a:rPr lang="en-US" dirty="0">
                <a:hlinkClick r:id="rId6"/>
              </a:rPr>
              <a:t>track your progress</a:t>
            </a:r>
            <a:r>
              <a:rPr lang="en-US" dirty="0"/>
              <a:t> throughout the execution phase by using project status reports and/or project planning software to monitor risk</a:t>
            </a:r>
            <a:r>
              <a:rPr lang="en-US" dirty="0" smtClean="0"/>
              <a:t>.</a:t>
            </a:r>
            <a:endParaRPr lang="en-US" dirty="0"/>
          </a:p>
        </p:txBody>
      </p:sp>
    </p:spTree>
    <p:extLst>
      <p:ext uri="{BB962C8B-B14F-4D97-AF65-F5344CB8AC3E}">
        <p14:creationId xmlns:p14="http://schemas.microsoft.com/office/powerpoint/2010/main" val="180606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69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1115902" cy="5874657"/>
          </a:xfrm>
        </p:spPr>
        <p:txBody>
          <a:bodyPr>
            <a:normAutofit fontScale="92500" lnSpcReduction="10000"/>
          </a:bodyPr>
          <a:lstStyle/>
          <a:p>
            <a:pPr marL="0" indent="0">
              <a:buNone/>
            </a:pPr>
            <a:r>
              <a:rPr lang="en-US" b="1" dirty="0"/>
              <a:t>11. Create your Project Plan</a:t>
            </a:r>
          </a:p>
          <a:p>
            <a:r>
              <a:rPr lang="en-US" dirty="0"/>
              <a:t>As discussed above, a project management plan is a document that’s made of several elements. Before we get into a detailed explanation of each of them, it’s important to understand that you should include them all to have a solid project plan. The components that you’ll need might vary depending on your project, but in general terms, you’ll need these main documents to create your project management plan:</a:t>
            </a:r>
          </a:p>
          <a:p>
            <a:endParaRPr lang="en-US" dirty="0"/>
          </a:p>
          <a:p>
            <a:r>
              <a:rPr lang="en-US" dirty="0"/>
              <a:t>Project charter</a:t>
            </a:r>
          </a:p>
          <a:p>
            <a:r>
              <a:rPr lang="en-US" dirty="0"/>
              <a:t>Project schedule</a:t>
            </a:r>
          </a:p>
          <a:p>
            <a:r>
              <a:rPr lang="en-US" dirty="0"/>
              <a:t>Project budget</a:t>
            </a:r>
          </a:p>
          <a:p>
            <a:r>
              <a:rPr lang="en-US" dirty="0"/>
              <a:t>Project scope statement</a:t>
            </a:r>
          </a:p>
          <a:p>
            <a:r>
              <a:rPr lang="en-US" dirty="0"/>
              <a:t>Risk management plan</a:t>
            </a:r>
          </a:p>
          <a:p>
            <a:r>
              <a:rPr lang="en-US" dirty="0"/>
              <a:t>Change management plan</a:t>
            </a:r>
          </a:p>
          <a:p>
            <a:r>
              <a:rPr lang="en-US" dirty="0"/>
              <a:t>Cost management plan</a:t>
            </a:r>
          </a:p>
          <a:p>
            <a:r>
              <a:rPr lang="en-US" dirty="0"/>
              <a:t>Resource management plan</a:t>
            </a:r>
          </a:p>
          <a:p>
            <a:r>
              <a:rPr lang="en-US" dirty="0"/>
              <a:t>Stakeholder management plan</a:t>
            </a:r>
          </a:p>
        </p:txBody>
      </p:sp>
    </p:spTree>
    <p:extLst>
      <p:ext uri="{BB962C8B-B14F-4D97-AF65-F5344CB8AC3E}">
        <p14:creationId xmlns:p14="http://schemas.microsoft.com/office/powerpoint/2010/main" val="255239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69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1101388" cy="5787571"/>
          </a:xfrm>
        </p:spPr>
        <p:txBody>
          <a:bodyPr>
            <a:normAutofit/>
          </a:bodyPr>
          <a:lstStyle/>
          <a:p>
            <a:pPr marL="0" indent="0">
              <a:buNone/>
            </a:pPr>
            <a:r>
              <a:rPr lang="en-US" b="1" dirty="0"/>
              <a:t>12. Report Your Progress</a:t>
            </a:r>
          </a:p>
          <a:p>
            <a:r>
              <a:rPr lang="en-US" dirty="0"/>
              <a:t>Your ultimate goal is to ensure a successful project for your stakeholders. They’re invested, and will not be satisfied twiddling their thumbs without looking at project status reports to track progress. By constructing a work breakdown structure (WBS) during the project planning phase you can break down the project for them so that they understand how your project plan will be executed. Keeping stakeholders informed is important to manage their expectations and ensure that they’re satisfied. Having regular meetings where you present progress reports are a great way to show them that everything is moving forward as planned and to field any questions or concerns they might have. Your stakeholder management plan will specify how you’ll engage stakeholders in the project.</a:t>
            </a:r>
          </a:p>
        </p:txBody>
      </p:sp>
    </p:spTree>
    <p:extLst>
      <p:ext uri="{BB962C8B-B14F-4D97-AF65-F5344CB8AC3E}">
        <p14:creationId xmlns:p14="http://schemas.microsoft.com/office/powerpoint/2010/main" val="3547177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69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p:cNvSpPr/>
          <p:nvPr/>
        </p:nvSpPr>
        <p:spPr>
          <a:xfrm>
            <a:off x="717219" y="979436"/>
            <a:ext cx="11085575" cy="2739211"/>
          </a:xfrm>
          <a:prstGeom prst="rect">
            <a:avLst/>
          </a:prstGeom>
        </p:spPr>
        <p:txBody>
          <a:bodyPr wrap="square">
            <a:spAutoFit/>
          </a:bodyPr>
          <a:lstStyle/>
          <a:p>
            <a:r>
              <a:rPr lang="en-US" sz="2800" dirty="0" smtClean="0"/>
              <a:t>References</a:t>
            </a:r>
          </a:p>
          <a:p>
            <a:endParaRPr lang="en-US" dirty="0" smtClean="0"/>
          </a:p>
          <a:p>
            <a:pPr marL="285750" indent="-285750">
              <a:buFont typeface="Arial" panose="020B0604020202020204" pitchFamily="34" charset="0"/>
              <a:buChar char="•"/>
            </a:pPr>
            <a:r>
              <a:rPr lang="en-US" dirty="0" smtClean="0"/>
              <a:t>Project Plan. Retrieved on September 11, 2021 from </a:t>
            </a:r>
            <a:r>
              <a:rPr lang="en-US" dirty="0" smtClean="0">
                <a:hlinkClick r:id="rId2"/>
              </a:rPr>
              <a:t>https</a:t>
            </a:r>
            <a:r>
              <a:rPr lang="en-US" dirty="0">
                <a:hlinkClick r:id="rId2"/>
              </a:rPr>
              <a:t>://</a:t>
            </a:r>
            <a:r>
              <a:rPr lang="en-US" dirty="0" smtClean="0">
                <a:hlinkClick r:id="rId2"/>
              </a:rPr>
              <a:t>www.projectmanager.com/project-planning</a:t>
            </a:r>
            <a:endParaRPr lang="en-US" dirty="0" smtClean="0"/>
          </a:p>
          <a:p>
            <a:pPr marL="285750" indent="-285750">
              <a:buFont typeface="Arial" panose="020B0604020202020204" pitchFamily="34" charset="0"/>
              <a:buChar char="•"/>
            </a:pPr>
            <a:r>
              <a:rPr lang="en-US" dirty="0" smtClean="0"/>
              <a:t>Overview of Project Planning. Retrieved on September 11, 2021 from </a:t>
            </a:r>
            <a:r>
              <a:rPr lang="en-US" dirty="0" smtClean="0">
                <a:hlinkClick r:id="rId3"/>
              </a:rPr>
              <a:t>https</a:t>
            </a:r>
            <a:r>
              <a:rPr lang="en-US" dirty="0">
                <a:hlinkClick r:id="rId3"/>
              </a:rPr>
              <a:t>://opentextbc.ca/projectmanagement/chapter/chapter-8-overview-of-project-planning-project-management</a:t>
            </a:r>
            <a:r>
              <a:rPr lang="en-US" dirty="0" smtClean="0">
                <a:hlinkClick r:id="rId3"/>
              </a:rPr>
              <a:t>/</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3435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69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084" y="405115"/>
            <a:ext cx="11014487" cy="6192456"/>
          </a:xfrm>
        </p:spPr>
        <p:txBody>
          <a:bodyPr>
            <a:noAutofit/>
          </a:bodyPr>
          <a:lstStyle/>
          <a:p>
            <a:pPr marL="0" indent="0">
              <a:buNone/>
            </a:pPr>
            <a:r>
              <a:rPr lang="en-US" sz="1800" dirty="0"/>
              <a:t>The </a:t>
            </a:r>
            <a:r>
              <a:rPr lang="en-US" sz="2400" b="1" dirty="0"/>
              <a:t>basic processes </a:t>
            </a:r>
            <a:r>
              <a:rPr lang="en-US" sz="2400" dirty="0"/>
              <a:t>of</a:t>
            </a:r>
            <a:r>
              <a:rPr lang="en-US" sz="2400" b="1" dirty="0"/>
              <a:t> project planning </a:t>
            </a:r>
            <a:r>
              <a:rPr lang="en-US" sz="1800" dirty="0"/>
              <a:t>are:</a:t>
            </a:r>
          </a:p>
          <a:p>
            <a:endParaRPr lang="en-US" sz="1800" dirty="0"/>
          </a:p>
          <a:p>
            <a:r>
              <a:rPr lang="en-US" sz="1800" b="1" dirty="0"/>
              <a:t>Scope planning </a:t>
            </a:r>
            <a:r>
              <a:rPr lang="en-US" sz="1800" dirty="0"/>
              <a:t>– specifying the in-scope requirements for the project to facilitate creating the </a:t>
            </a:r>
            <a:r>
              <a:rPr lang="en-US" sz="1800" dirty="0" smtClean="0"/>
              <a:t>  work </a:t>
            </a:r>
            <a:r>
              <a:rPr lang="en-US" sz="1800" dirty="0"/>
              <a:t>breakdown </a:t>
            </a:r>
            <a:r>
              <a:rPr lang="en-US" sz="1800" dirty="0" smtClean="0"/>
              <a:t>structure</a:t>
            </a:r>
            <a:endParaRPr lang="en-US" sz="1800" dirty="0"/>
          </a:p>
          <a:p>
            <a:r>
              <a:rPr lang="en-US" sz="1800" b="1" dirty="0"/>
              <a:t>Preparation of the work breakdown structure </a:t>
            </a:r>
            <a:r>
              <a:rPr lang="en-US" sz="1800" dirty="0"/>
              <a:t>– spelling out the breakdown of the project into tasks and sub-tasks</a:t>
            </a:r>
          </a:p>
          <a:p>
            <a:r>
              <a:rPr lang="en-US" sz="1800" b="1" dirty="0"/>
              <a:t>Project schedule development </a:t>
            </a:r>
            <a:r>
              <a:rPr lang="en-US" sz="1800" dirty="0"/>
              <a:t>– listing the entire schedule of the activities and detailing their sequence of implementation</a:t>
            </a:r>
          </a:p>
          <a:p>
            <a:r>
              <a:rPr lang="en-US" sz="1800" b="1" dirty="0"/>
              <a:t>Resource planning </a:t>
            </a:r>
            <a:r>
              <a:rPr lang="en-US" sz="1800" dirty="0"/>
              <a:t>– indicating who will do what work, at which time, and if any special skills are needed to accomplish the project tasks</a:t>
            </a:r>
          </a:p>
          <a:p>
            <a:r>
              <a:rPr lang="en-US" sz="1800" b="1" dirty="0"/>
              <a:t>Budget planning </a:t>
            </a:r>
            <a:r>
              <a:rPr lang="en-US" sz="1800" dirty="0"/>
              <a:t>– specifying the budgeted cost to be incurred at the completion of the project</a:t>
            </a:r>
          </a:p>
          <a:p>
            <a:r>
              <a:rPr lang="en-US" sz="1800" b="1" dirty="0"/>
              <a:t>Procurement planning </a:t>
            </a:r>
            <a:r>
              <a:rPr lang="en-US" sz="1800" dirty="0"/>
              <a:t>– focusing on vendors outside your company and subcontracting</a:t>
            </a:r>
          </a:p>
          <a:p>
            <a:r>
              <a:rPr lang="en-US" sz="1800" b="1" dirty="0"/>
              <a:t>Risk management </a:t>
            </a:r>
            <a:r>
              <a:rPr lang="en-US" sz="1800" dirty="0"/>
              <a:t>– planning for possible risks and considering optional contingency plans and mitigation strategies</a:t>
            </a:r>
          </a:p>
          <a:p>
            <a:r>
              <a:rPr lang="en-US" sz="1800" b="1" dirty="0"/>
              <a:t>Quality planning </a:t>
            </a:r>
            <a:r>
              <a:rPr lang="en-US" sz="1800" dirty="0"/>
              <a:t>– assessing quality criteria to be used for the project</a:t>
            </a:r>
          </a:p>
          <a:p>
            <a:r>
              <a:rPr lang="en-US" sz="1800" b="1" dirty="0"/>
              <a:t>Communication planning </a:t>
            </a:r>
            <a:r>
              <a:rPr lang="en-US" sz="1800" dirty="0"/>
              <a:t>– designing the communication strategy with all project stakeholders</a:t>
            </a:r>
          </a:p>
        </p:txBody>
      </p:sp>
    </p:spTree>
    <p:extLst>
      <p:ext uri="{BB962C8B-B14F-4D97-AF65-F5344CB8AC3E}">
        <p14:creationId xmlns:p14="http://schemas.microsoft.com/office/powerpoint/2010/main" val="2078009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69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1130417" cy="5656943"/>
          </a:xfrm>
        </p:spPr>
        <p:txBody>
          <a:bodyPr>
            <a:normAutofit/>
          </a:bodyPr>
          <a:lstStyle/>
          <a:p>
            <a:r>
              <a:rPr lang="en-US" dirty="0"/>
              <a:t>The planning phase </a:t>
            </a:r>
            <a:r>
              <a:rPr lang="en-US" b="1" dirty="0"/>
              <a:t>refines</a:t>
            </a:r>
            <a:r>
              <a:rPr lang="en-US" dirty="0"/>
              <a:t> the project’s objectives, which were gathered during the initiation phase. It includes </a:t>
            </a:r>
            <a:r>
              <a:rPr lang="en-US" b="1" dirty="0"/>
              <a:t>planning the steps </a:t>
            </a:r>
            <a:r>
              <a:rPr lang="en-US" dirty="0"/>
              <a:t>necessary to meet those objectives by further identifying the specific activities and resources required to com­plete the project. Now that these objectives have been recognized, they must be </a:t>
            </a:r>
            <a:r>
              <a:rPr lang="en-US" b="1" dirty="0"/>
              <a:t>clearly articulated</a:t>
            </a:r>
            <a:r>
              <a:rPr lang="en-US" dirty="0"/>
              <a:t>, detailing an in-depth scrutiny of each recognized objective. With such scrutiny, our understanding of the objective may change. Often the very act of trying to describe something precisely gives us a better understanding of what we are looking at. This </a:t>
            </a:r>
            <a:r>
              <a:rPr lang="en-US" b="1" dirty="0"/>
              <a:t>articulation </a:t>
            </a:r>
            <a:r>
              <a:rPr lang="en-US" dirty="0"/>
              <a:t>serves as the basis for the development of requirements. </a:t>
            </a:r>
            <a:r>
              <a:rPr lang="en-US" dirty="0">
                <a:solidFill>
                  <a:srgbClr val="FF0000"/>
                </a:solidFill>
              </a:rPr>
              <a:t>What this means is that after an objective has been clearly articulated, we can describe it in concrete (measurable) terms and identify what we have to do to achieve it</a:t>
            </a:r>
            <a:r>
              <a:rPr lang="en-US" dirty="0"/>
              <a:t>. </a:t>
            </a:r>
          </a:p>
          <a:p>
            <a:r>
              <a:rPr lang="en-US" dirty="0"/>
              <a:t>Users will often begin </a:t>
            </a:r>
            <a:r>
              <a:rPr lang="en-US" b="1" dirty="0"/>
              <a:t>describing their objectives in qualitative language. </a:t>
            </a:r>
            <a:r>
              <a:rPr lang="en-US" dirty="0"/>
              <a:t>The project manager must work with the user to provide quantifiable definitions to those qualitative terms. These </a:t>
            </a:r>
            <a:r>
              <a:rPr lang="en-US" b="1" dirty="0"/>
              <a:t>quantifiable criteria </a:t>
            </a:r>
            <a:r>
              <a:rPr lang="en-US" dirty="0"/>
              <a:t>include schedule, cost, and quality measures. In the case of project objectives, these elements are used as measurements to determine project satisfaction and successful completion. </a:t>
            </a:r>
            <a:endParaRPr lang="en-US" dirty="0" smtClean="0"/>
          </a:p>
          <a:p>
            <a:r>
              <a:rPr lang="en-US" b="1" dirty="0" smtClean="0"/>
              <a:t>Subjective </a:t>
            </a:r>
            <a:r>
              <a:rPr lang="en-US" b="1" dirty="0"/>
              <a:t>evaluations </a:t>
            </a:r>
            <a:r>
              <a:rPr lang="en-US" dirty="0"/>
              <a:t>are replaced by actual numeric attributes.</a:t>
            </a:r>
          </a:p>
        </p:txBody>
      </p:sp>
    </p:spTree>
    <p:extLst>
      <p:ext uri="{BB962C8B-B14F-4D97-AF65-F5344CB8AC3E}">
        <p14:creationId xmlns:p14="http://schemas.microsoft.com/office/powerpoint/2010/main" val="522809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69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1275559" cy="5787571"/>
          </a:xfrm>
        </p:spPr>
        <p:txBody>
          <a:bodyPr>
            <a:normAutofit/>
          </a:bodyPr>
          <a:lstStyle/>
          <a:p>
            <a:pPr marL="0" indent="0">
              <a:buNone/>
            </a:pPr>
            <a:r>
              <a:rPr lang="en-US" dirty="0">
                <a:solidFill>
                  <a:srgbClr val="FF0000"/>
                </a:solidFill>
              </a:rPr>
              <a:t>Example 1</a:t>
            </a:r>
          </a:p>
          <a:p>
            <a:r>
              <a:rPr lang="en-US" dirty="0"/>
              <a:t>A web user may ask for a fast system. The quantitative requirement should be all screens must load in under three seconds. Describing the time limit during which the screen must load is specific and tangible. For that reason, you’ll know that the requirement has been successfully completed when the objective has been met.</a:t>
            </a:r>
          </a:p>
          <a:p>
            <a:endParaRPr lang="en-US" dirty="0"/>
          </a:p>
          <a:p>
            <a:pPr marL="0" indent="0">
              <a:buNone/>
            </a:pPr>
            <a:r>
              <a:rPr lang="en-US" dirty="0">
                <a:solidFill>
                  <a:srgbClr val="FF0000"/>
                </a:solidFill>
              </a:rPr>
              <a:t>Example 2</a:t>
            </a:r>
          </a:p>
          <a:p>
            <a:r>
              <a:rPr lang="en-US" dirty="0"/>
              <a:t>Let’s say that your company is going to produce a holiday batch of eggnog. Your objective statement might be stated this way: Christmas Cheer, Inc. will produce two million cases of holiday eggnog, to be shipped to our distributors by October 30, at a total cost of $1.5 million or less. The objective criteria in this statement are clearly stated and successful fulfillment can easily be measured. Stakeholders will know that the objectives are met when the two million cases are produced and shipped by the due date within the budget stated.</a:t>
            </a:r>
          </a:p>
        </p:txBody>
      </p:sp>
    </p:spTree>
    <p:extLst>
      <p:ext uri="{BB962C8B-B14F-4D97-AF65-F5344CB8AC3E}">
        <p14:creationId xmlns:p14="http://schemas.microsoft.com/office/powerpoint/2010/main" val="129615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69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5105896"/>
            <a:ext cx="8534400" cy="1507067"/>
          </a:xfrm>
        </p:spPr>
        <p:txBody>
          <a:bodyPr/>
          <a:lstStyle/>
          <a:p>
            <a:r>
              <a:rPr lang="en-US" dirty="0"/>
              <a:t>Project Planning </a:t>
            </a:r>
            <a:r>
              <a:rPr lang="en-US" dirty="0" smtClean="0"/>
              <a:t>Terms</a:t>
            </a:r>
            <a:endParaRPr lang="en-US" dirty="0"/>
          </a:p>
        </p:txBody>
      </p:sp>
      <p:sp>
        <p:nvSpPr>
          <p:cNvPr id="3" name="Content Placeholder 2"/>
          <p:cNvSpPr>
            <a:spLocks noGrp="1"/>
          </p:cNvSpPr>
          <p:nvPr>
            <p:ph idx="1"/>
          </p:nvPr>
        </p:nvSpPr>
        <p:spPr>
          <a:xfrm>
            <a:off x="684212" y="322730"/>
            <a:ext cx="10207906" cy="4948518"/>
          </a:xfrm>
        </p:spPr>
        <p:txBody>
          <a:bodyPr>
            <a:normAutofit/>
          </a:bodyPr>
          <a:lstStyle/>
          <a:p>
            <a:r>
              <a:rPr lang="en-US" b="1" dirty="0" smtClean="0"/>
              <a:t>Deliverable</a:t>
            </a:r>
            <a:r>
              <a:rPr lang="en-US" b="1" dirty="0"/>
              <a:t>: </a:t>
            </a:r>
            <a:r>
              <a:rPr lang="en-US" dirty="0"/>
              <a:t>The results of a project, such as a product, service, report, etc.</a:t>
            </a:r>
          </a:p>
          <a:p>
            <a:r>
              <a:rPr lang="en-US" b="1" dirty="0"/>
              <a:t>Stakeholder: </a:t>
            </a:r>
            <a:r>
              <a:rPr lang="en-US" dirty="0"/>
              <a:t>Anyone with a vested interest in the project—project manager, project sponsor, team members, customers, etc.</a:t>
            </a:r>
          </a:p>
          <a:p>
            <a:r>
              <a:rPr lang="en-US" b="1" dirty="0"/>
              <a:t>Tasks: </a:t>
            </a:r>
            <a:r>
              <a:rPr lang="en-US" dirty="0"/>
              <a:t>Small jobs that lead to the final deliverable.</a:t>
            </a:r>
          </a:p>
          <a:p>
            <a:r>
              <a:rPr lang="en-US" b="1" dirty="0"/>
              <a:t>Milestone: </a:t>
            </a:r>
            <a:r>
              <a:rPr lang="en-US" dirty="0"/>
              <a:t>The end of one project phase, and the beginning of the next.</a:t>
            </a:r>
          </a:p>
          <a:p>
            <a:r>
              <a:rPr lang="en-US" b="1" dirty="0"/>
              <a:t>Resources: </a:t>
            </a:r>
            <a:r>
              <a:rPr lang="en-US" dirty="0"/>
              <a:t>Anything you need to complete the project, such as personnel, supplies, materials, tools, people and more.</a:t>
            </a:r>
          </a:p>
          <a:p>
            <a:r>
              <a:rPr lang="en-US" b="1" dirty="0"/>
              <a:t>Budget</a:t>
            </a:r>
            <a:r>
              <a:rPr lang="en-US" dirty="0"/>
              <a:t>: Estimate of total cost related to completing a project.</a:t>
            </a:r>
          </a:p>
          <a:p>
            <a:r>
              <a:rPr lang="en-US" b="1" dirty="0"/>
              <a:t>Tracking &amp; Monitoring: </a:t>
            </a:r>
            <a:r>
              <a:rPr lang="en-US" dirty="0"/>
              <a:t>Collecting project data, and making sure it reflects the results you planned for</a:t>
            </a:r>
            <a:r>
              <a:rPr lang="en-US" dirty="0" smtClean="0"/>
              <a:t>.</a:t>
            </a:r>
            <a:endParaRPr lang="en-US" dirty="0"/>
          </a:p>
        </p:txBody>
      </p:sp>
    </p:spTree>
    <p:extLst>
      <p:ext uri="{BB962C8B-B14F-4D97-AF65-F5344CB8AC3E}">
        <p14:creationId xmlns:p14="http://schemas.microsoft.com/office/powerpoint/2010/main" val="130188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69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5257800"/>
            <a:ext cx="8534400" cy="1507067"/>
          </a:xfrm>
        </p:spPr>
        <p:txBody>
          <a:bodyPr/>
          <a:lstStyle/>
          <a:p>
            <a:r>
              <a:rPr lang="en-US" dirty="0"/>
              <a:t>Project Planning </a:t>
            </a:r>
            <a:r>
              <a:rPr lang="en-US" dirty="0" smtClean="0"/>
              <a:t>Steps</a:t>
            </a:r>
            <a:endParaRPr lang="en-US" dirty="0"/>
          </a:p>
        </p:txBody>
      </p:sp>
      <p:sp>
        <p:nvSpPr>
          <p:cNvPr id="3" name="Content Placeholder 2"/>
          <p:cNvSpPr>
            <a:spLocks noGrp="1"/>
          </p:cNvSpPr>
          <p:nvPr>
            <p:ph idx="1"/>
          </p:nvPr>
        </p:nvSpPr>
        <p:spPr>
          <a:xfrm>
            <a:off x="684212" y="147918"/>
            <a:ext cx="8534400" cy="5109882"/>
          </a:xfrm>
        </p:spPr>
        <p:txBody>
          <a:bodyPr>
            <a:normAutofit fontScale="62500" lnSpcReduction="20000"/>
          </a:bodyPr>
          <a:lstStyle/>
          <a:p>
            <a:endParaRPr lang="en-US" dirty="0"/>
          </a:p>
          <a:p>
            <a:pPr marL="0" indent="0">
              <a:buNone/>
            </a:pPr>
            <a:r>
              <a:rPr lang="en-US" sz="3200" dirty="0" smtClean="0"/>
              <a:t>1. Outline </a:t>
            </a:r>
            <a:r>
              <a:rPr lang="en-US" sz="3200" dirty="0"/>
              <a:t>the </a:t>
            </a:r>
            <a:r>
              <a:rPr lang="en-US" sz="3200" dirty="0" smtClean="0"/>
              <a:t>business/academic </a:t>
            </a:r>
            <a:r>
              <a:rPr lang="en-US" sz="3200" dirty="0"/>
              <a:t>case</a:t>
            </a:r>
          </a:p>
          <a:p>
            <a:pPr marL="0" indent="0">
              <a:buNone/>
            </a:pPr>
            <a:r>
              <a:rPr lang="en-US" sz="3200" dirty="0" smtClean="0"/>
              <a:t>2. Meet </a:t>
            </a:r>
            <a:r>
              <a:rPr lang="en-US" sz="3200" dirty="0"/>
              <a:t>with key stakeholders</a:t>
            </a:r>
          </a:p>
          <a:p>
            <a:pPr marL="0" indent="0">
              <a:buNone/>
            </a:pPr>
            <a:r>
              <a:rPr lang="en-US" sz="3200" dirty="0" smtClean="0"/>
              <a:t>3. Define </a:t>
            </a:r>
            <a:r>
              <a:rPr lang="en-US" sz="3200" dirty="0"/>
              <a:t>project scope</a:t>
            </a:r>
          </a:p>
          <a:p>
            <a:pPr marL="0" indent="0">
              <a:buNone/>
            </a:pPr>
            <a:r>
              <a:rPr lang="en-US" sz="3200" dirty="0" smtClean="0"/>
              <a:t>4. Assemble </a:t>
            </a:r>
            <a:r>
              <a:rPr lang="en-US" sz="3200" dirty="0"/>
              <a:t>a project team</a:t>
            </a:r>
          </a:p>
          <a:p>
            <a:pPr marL="0" indent="0">
              <a:buNone/>
            </a:pPr>
            <a:r>
              <a:rPr lang="en-US" sz="3200" dirty="0" smtClean="0"/>
              <a:t>5. Determine </a:t>
            </a:r>
            <a:r>
              <a:rPr lang="en-US" sz="3200" dirty="0"/>
              <a:t>a project budget</a:t>
            </a:r>
          </a:p>
          <a:p>
            <a:pPr marL="0" indent="0">
              <a:buNone/>
            </a:pPr>
            <a:r>
              <a:rPr lang="en-US" sz="3200" dirty="0" smtClean="0"/>
              <a:t>6. Set </a:t>
            </a:r>
            <a:r>
              <a:rPr lang="en-US" sz="3200" dirty="0"/>
              <a:t>project goals &amp; objectives</a:t>
            </a:r>
          </a:p>
          <a:p>
            <a:pPr marL="0" indent="0">
              <a:buNone/>
            </a:pPr>
            <a:r>
              <a:rPr lang="en-US" sz="3200" dirty="0" smtClean="0"/>
              <a:t>7. Outline </a:t>
            </a:r>
            <a:r>
              <a:rPr lang="en-US" sz="3200" dirty="0"/>
              <a:t>project deliverables</a:t>
            </a:r>
          </a:p>
          <a:p>
            <a:pPr marL="0" indent="0">
              <a:buNone/>
            </a:pPr>
            <a:r>
              <a:rPr lang="en-US" sz="3200" dirty="0" smtClean="0"/>
              <a:t>8. Create </a:t>
            </a:r>
            <a:r>
              <a:rPr lang="en-US" sz="3200" dirty="0"/>
              <a:t>a project schedule</a:t>
            </a:r>
          </a:p>
          <a:p>
            <a:pPr marL="0" indent="0">
              <a:buNone/>
            </a:pPr>
            <a:r>
              <a:rPr lang="en-US" sz="3200" dirty="0" smtClean="0"/>
              <a:t>9. Assign </a:t>
            </a:r>
            <a:r>
              <a:rPr lang="en-US" sz="3200" dirty="0"/>
              <a:t>tasks to your team members</a:t>
            </a:r>
          </a:p>
          <a:p>
            <a:pPr marL="0" indent="0">
              <a:buNone/>
            </a:pPr>
            <a:r>
              <a:rPr lang="en-US" sz="3200" dirty="0" smtClean="0"/>
              <a:t>10. Do </a:t>
            </a:r>
            <a:r>
              <a:rPr lang="en-US" sz="3200" dirty="0"/>
              <a:t>a risk analysis</a:t>
            </a:r>
          </a:p>
          <a:p>
            <a:pPr marL="0" indent="0">
              <a:buNone/>
            </a:pPr>
            <a:r>
              <a:rPr lang="en-US" sz="3200" dirty="0" smtClean="0"/>
              <a:t>11. Create </a:t>
            </a:r>
            <a:r>
              <a:rPr lang="en-US" sz="3200" dirty="0"/>
              <a:t>your project plan</a:t>
            </a:r>
          </a:p>
          <a:p>
            <a:pPr marL="0" indent="0">
              <a:buNone/>
            </a:pPr>
            <a:r>
              <a:rPr lang="en-US" sz="3200" dirty="0" smtClean="0"/>
              <a:t>12. Report </a:t>
            </a:r>
            <a:r>
              <a:rPr lang="en-US" sz="3200" dirty="0"/>
              <a:t>your progress</a:t>
            </a:r>
          </a:p>
        </p:txBody>
      </p:sp>
    </p:spTree>
    <p:extLst>
      <p:ext uri="{BB962C8B-B14F-4D97-AF65-F5344CB8AC3E}">
        <p14:creationId xmlns:p14="http://schemas.microsoft.com/office/powerpoint/2010/main" val="1518770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69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1290074" cy="5903686"/>
          </a:xfrm>
        </p:spPr>
        <p:txBody>
          <a:bodyPr/>
          <a:lstStyle/>
          <a:p>
            <a:pPr marL="457200" indent="-457200">
              <a:buAutoNum type="arabicPeriod"/>
            </a:pPr>
            <a:r>
              <a:rPr lang="en-US" b="1" dirty="0" smtClean="0"/>
              <a:t>Outline </a:t>
            </a:r>
            <a:r>
              <a:rPr lang="en-US" b="1" dirty="0"/>
              <a:t>the Business </a:t>
            </a:r>
            <a:r>
              <a:rPr lang="en-US" b="1" dirty="0" smtClean="0"/>
              <a:t>Case</a:t>
            </a:r>
          </a:p>
          <a:p>
            <a:pPr marL="0" indent="0">
              <a:buNone/>
            </a:pPr>
            <a:endParaRPr lang="en-US" dirty="0"/>
          </a:p>
          <a:p>
            <a:r>
              <a:rPr lang="en-US" dirty="0"/>
              <a:t>If you have a project, there’s a reason for it—that’s your business case. </a:t>
            </a:r>
            <a:endParaRPr lang="en-US" dirty="0" smtClean="0"/>
          </a:p>
          <a:p>
            <a:r>
              <a:rPr lang="en-US" dirty="0" smtClean="0"/>
              <a:t>The </a:t>
            </a:r>
            <a:r>
              <a:rPr lang="en-US" dirty="0"/>
              <a:t>business case outlines reasons why the project is being initiated, its benefits and the return on investment. If there’s a problem that is being solved, then that problem is outlined here. </a:t>
            </a:r>
            <a:endParaRPr lang="en-US" dirty="0" smtClean="0"/>
          </a:p>
          <a:p>
            <a:r>
              <a:rPr lang="en-US" dirty="0" smtClean="0"/>
              <a:t>The </a:t>
            </a:r>
            <a:r>
              <a:rPr lang="en-US" dirty="0"/>
              <a:t>business case will be presented to those who make decisions at your organization, explaining what has to be done, and how, along with a feasibility study to assess the practicality of the project. </a:t>
            </a:r>
            <a:endParaRPr lang="en-US" dirty="0" smtClean="0"/>
          </a:p>
          <a:p>
            <a:r>
              <a:rPr lang="en-US" dirty="0" smtClean="0"/>
              <a:t>If </a:t>
            </a:r>
            <a:r>
              <a:rPr lang="en-US" dirty="0"/>
              <a:t>approved, you have a project</a:t>
            </a:r>
          </a:p>
        </p:txBody>
      </p:sp>
    </p:spTree>
    <p:extLst>
      <p:ext uri="{BB962C8B-B14F-4D97-AF65-F5344CB8AC3E}">
        <p14:creationId xmlns:p14="http://schemas.microsoft.com/office/powerpoint/2010/main" val="77351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69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246743"/>
            <a:ext cx="10956245" cy="6241143"/>
          </a:xfrm>
        </p:spPr>
        <p:txBody>
          <a:bodyPr>
            <a:normAutofit fontScale="92500" lnSpcReduction="20000"/>
          </a:bodyPr>
          <a:lstStyle/>
          <a:p>
            <a:pPr marL="0" indent="0">
              <a:buNone/>
            </a:pPr>
            <a:r>
              <a:rPr lang="en-US" b="1" dirty="0"/>
              <a:t>2. Meet with Key Stakeholders</a:t>
            </a:r>
          </a:p>
          <a:p>
            <a:r>
              <a:rPr lang="en-US" dirty="0"/>
              <a:t>Every project has stakeholders, those who have a vested interest in the project. From the ones who profit from it, to the project team members who are responsible for its success. Therefore, any project manager must identify who these key stakeholders are during the project planning process, from customers to regulators. Meeting with them is crucial to get a better picture of what the project management plan should include and what is expected from the final deliverable.</a:t>
            </a:r>
          </a:p>
          <a:p>
            <a:endParaRPr lang="en-US" dirty="0"/>
          </a:p>
          <a:p>
            <a:pPr marL="0" indent="0">
              <a:buNone/>
            </a:pPr>
            <a:r>
              <a:rPr lang="en-US" b="1" dirty="0"/>
              <a:t>3. Define Project Scope</a:t>
            </a:r>
          </a:p>
          <a:p>
            <a:r>
              <a:rPr lang="en-US" dirty="0"/>
              <a:t>It refers to the work required to accomplish the project objectives and generate the required deliverables. The project scope should be defined and organized by a work breakdown structure (WBS). Therefore, the project scope includes what you must do in the project (deliverables, sub deliverables, work packages, activities, tasks), but also what is nonessential. The latter is important for the project plan, because knowing what isn’t high priority helps to avoid scope creep; that is, using valuable resources for something that isn’t key to your project’s success.</a:t>
            </a:r>
          </a:p>
          <a:p>
            <a:endParaRPr lang="en-US" dirty="0"/>
          </a:p>
          <a:p>
            <a:pPr marL="0" indent="0">
              <a:buNone/>
            </a:pPr>
            <a:r>
              <a:rPr lang="en-US" b="1" dirty="0"/>
              <a:t>4. Assemble a Project Team</a:t>
            </a:r>
          </a:p>
          <a:p>
            <a:r>
              <a:rPr lang="en-US" dirty="0"/>
              <a:t>You’ll need a capable project team to help you create your project plan and execute it successfully. It’s advisable to gather a diverse group of experienced professionals to build a multi-disciplinary team that sees your project management plan from different perspectives.</a:t>
            </a:r>
          </a:p>
        </p:txBody>
      </p:sp>
    </p:spTree>
    <p:extLst>
      <p:ext uri="{BB962C8B-B14F-4D97-AF65-F5344CB8AC3E}">
        <p14:creationId xmlns:p14="http://schemas.microsoft.com/office/powerpoint/2010/main" val="103343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69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771" y="406400"/>
            <a:ext cx="11495315" cy="6139543"/>
          </a:xfrm>
        </p:spPr>
        <p:txBody>
          <a:bodyPr>
            <a:normAutofit fontScale="85000" lnSpcReduction="20000"/>
          </a:bodyPr>
          <a:lstStyle/>
          <a:p>
            <a:pPr marL="0" indent="0">
              <a:buNone/>
            </a:pPr>
            <a:r>
              <a:rPr lang="en-US" b="1" dirty="0"/>
              <a:t>5. Determine a Project Budget</a:t>
            </a:r>
          </a:p>
          <a:p>
            <a:r>
              <a:rPr lang="en-US" dirty="0"/>
              <a:t>Once you define your project scope, you’ll have a task list that must be completed to deliver your project successfully. To do so, you’ll need resources such as equipment, materials, human capital, and of course, money. Your project budget will pay for all this. The first step to create a project budget is to estimate the costs associated with each task. Once you have those estimated costs, you can establish a cost baseline, which is the base for your project budget.</a:t>
            </a:r>
          </a:p>
          <a:p>
            <a:endParaRPr lang="en-US" dirty="0"/>
          </a:p>
          <a:p>
            <a:pPr marL="0" indent="0">
              <a:buNone/>
            </a:pPr>
            <a:r>
              <a:rPr lang="en-US" b="1" dirty="0"/>
              <a:t>6. Set Project Goals &amp; Objectives</a:t>
            </a:r>
          </a:p>
          <a:p>
            <a:r>
              <a:rPr lang="en-US" dirty="0"/>
              <a:t>Goals and objectives are different things when it comes to planning a project. Goals are the results you want to achieve, and are usually broad. Objectives, on the other hand, are more specific; measurable actions that must be taken to reach your goal. When creating a project plan, the goals and objectives naturally spring from the business case, but in this stage, you go into further detail. In a sense, you’re fine-tuning the goals set forth in the business case and creating tasks that are clearly defined. These goals and objectives are collected in a project charter, which you’ll use throughout the project life cycle.</a:t>
            </a:r>
          </a:p>
          <a:p>
            <a:endParaRPr lang="en-US" dirty="0"/>
          </a:p>
          <a:p>
            <a:pPr marL="0" indent="0">
              <a:buNone/>
            </a:pPr>
            <a:r>
              <a:rPr lang="en-US" b="1" dirty="0"/>
              <a:t>7. Outline Project Deliverables</a:t>
            </a:r>
          </a:p>
          <a:p>
            <a:r>
              <a:rPr lang="en-US" dirty="0"/>
              <a:t>A project can have numerous deliverables. A deliverable can be a good, service or result that is needed to complete a task, process, phase, subproject or project. For example, the final deliverable is the reason for the project, and once this deliverable is produced, the project is completed. As defined in the project scope, a project consists of subprojects, phases, work packages, activities and tasks, and each of these components can have a deliverable. The first thing to do is determine what the final deliverable is, and how you will know that the quality meets your stakeholder’s expectations. As for the other deliverables in the project, they must also be identified and someone on the team must be accountable for their successful completion.</a:t>
            </a:r>
          </a:p>
        </p:txBody>
      </p:sp>
    </p:spTree>
    <p:extLst>
      <p:ext uri="{BB962C8B-B14F-4D97-AF65-F5344CB8AC3E}">
        <p14:creationId xmlns:p14="http://schemas.microsoft.com/office/powerpoint/2010/main" val="38969534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49</TotalTime>
  <Words>1838</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Project Planning</vt:lpstr>
      <vt:lpstr>PowerPoint Presentation</vt:lpstr>
      <vt:lpstr>PowerPoint Presentation</vt:lpstr>
      <vt:lpstr>PowerPoint Presentation</vt:lpstr>
      <vt:lpstr>Project Planning Terms</vt:lpstr>
      <vt:lpstr>Project Planning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Planning</dc:title>
  <dc:creator>joy fabic</dc:creator>
  <cp:lastModifiedBy>joy fabic</cp:lastModifiedBy>
  <cp:revision>7</cp:revision>
  <dcterms:created xsi:type="dcterms:W3CDTF">2021-09-10T21:37:15Z</dcterms:created>
  <dcterms:modified xsi:type="dcterms:W3CDTF">2021-09-17T09:47:52Z</dcterms:modified>
</cp:coreProperties>
</file>