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5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3247-8CBA-42AF-820B-D6A4E55AA9F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8629-45E4-4DEB-B47F-876230EB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2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3247-8CBA-42AF-820B-D6A4E55AA9F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8629-45E4-4DEB-B47F-876230EB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0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3247-8CBA-42AF-820B-D6A4E55AA9F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8629-45E4-4DEB-B47F-876230EB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2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3247-8CBA-42AF-820B-D6A4E55AA9F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8629-45E4-4DEB-B47F-876230EB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8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3247-8CBA-42AF-820B-D6A4E55AA9F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8629-45E4-4DEB-B47F-876230EB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5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3247-8CBA-42AF-820B-D6A4E55AA9F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8629-45E4-4DEB-B47F-876230EB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9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3247-8CBA-42AF-820B-D6A4E55AA9F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8629-45E4-4DEB-B47F-876230EB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3247-8CBA-42AF-820B-D6A4E55AA9F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8629-45E4-4DEB-B47F-876230EB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2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3247-8CBA-42AF-820B-D6A4E55AA9F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8629-45E4-4DEB-B47F-876230EB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4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3247-8CBA-42AF-820B-D6A4E55AA9F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8629-45E4-4DEB-B47F-876230EB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7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43247-8CBA-42AF-820B-D6A4E55AA9F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8629-45E4-4DEB-B47F-876230EB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43247-8CBA-42AF-820B-D6A4E55AA9F1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8629-45E4-4DEB-B47F-876230EB3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6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accent4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Plan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accent4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</a:t>
            </a:r>
            <a:r>
              <a:rPr lang="en-US" dirty="0"/>
              <a:t>project goals and objectives, specifies tasks and how goals will be achieved, identifies what resources will be needed and associated budgets and timelines for completion. </a:t>
            </a:r>
            <a:endParaRPr lang="en-US" dirty="0" smtClean="0"/>
          </a:p>
          <a:p>
            <a:r>
              <a:rPr lang="en-US" dirty="0" smtClean="0"/>
              <a:t>defines </a:t>
            </a:r>
            <a:r>
              <a:rPr lang="en-US" dirty="0"/>
              <a:t>all work in a project and identifies who will do it. </a:t>
            </a:r>
            <a:endParaRPr lang="en-US" dirty="0" smtClean="0"/>
          </a:p>
          <a:p>
            <a:r>
              <a:rPr lang="en-US" dirty="0" smtClean="0"/>
              <a:t>consists </a:t>
            </a:r>
            <a:r>
              <a:rPr lang="en-US" dirty="0"/>
              <a:t>of: A statement of work, a resource list, work breakdown structure, a project schedule and a risk plan.</a:t>
            </a:r>
          </a:p>
        </p:txBody>
      </p:sp>
    </p:spTree>
    <p:extLst>
      <p:ext uri="{BB962C8B-B14F-4D97-AF65-F5344CB8AC3E}">
        <p14:creationId xmlns:p14="http://schemas.microsoft.com/office/powerpoint/2010/main" val="151382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accent4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788"/>
            <a:ext cx="10515600" cy="4437530"/>
          </a:xfrm>
        </p:spPr>
        <p:txBody>
          <a:bodyPr>
            <a:normAutofit/>
          </a:bodyPr>
          <a:lstStyle/>
          <a:p>
            <a:r>
              <a:rPr lang="en-US" dirty="0"/>
              <a:t>Having a well-developed project plan is one of the critical success factors for projects.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project plan is the Project Manager’s communications and control tool for use throughout the lifecycle of the project. </a:t>
            </a:r>
            <a:endParaRPr lang="en-US" dirty="0" smtClean="0"/>
          </a:p>
          <a:p>
            <a:pPr lvl="1"/>
            <a:r>
              <a:rPr lang="en-US" dirty="0" smtClean="0"/>
              <a:t>Project </a:t>
            </a:r>
            <a:r>
              <a:rPr lang="en-US" dirty="0"/>
              <a:t>plans are living documents, which provide project direction. </a:t>
            </a:r>
            <a:endParaRPr lang="en-US" dirty="0" smtClean="0"/>
          </a:p>
          <a:p>
            <a:pPr lvl="1"/>
            <a:r>
              <a:rPr lang="en-US" dirty="0" smtClean="0"/>
              <a:t>Project </a:t>
            </a:r>
            <a:r>
              <a:rPr lang="en-US" dirty="0"/>
              <a:t>plans contain all of the planning documents that are part of the entire process. </a:t>
            </a:r>
            <a:endParaRPr lang="en-US" dirty="0" smtClean="0"/>
          </a:p>
          <a:p>
            <a:r>
              <a:rPr lang="en-US" dirty="0" smtClean="0"/>
              <a:t>Components </a:t>
            </a:r>
            <a:r>
              <a:rPr lang="en-US" dirty="0"/>
              <a:t>of the project plan include baselines, baseline management plans, risk management, quality, procurement, resourcing and communications.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4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accent4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3035"/>
            <a:ext cx="10515600" cy="542392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project plan identifies the roles and responsibilities of stakeholders.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project manager gets clarity and agreement on what will be done, by whom, as well as which decisions each stakeholder will make.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scope of work statement is one of the most important documents in the project plan.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scope includes the business need and business problem, the project objectives, deliverables, and key milestones.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3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accent4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Project baselines are established in the project plan.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baselines include scope, schedule and cost baselines.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scope baseline will include all of the deliverables produced on the project.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deliverables can be developed into a work breakdown structure. </a:t>
            </a:r>
            <a:endParaRPr lang="en-US" dirty="0" smtClean="0"/>
          </a:p>
          <a:p>
            <a:pPr lvl="1"/>
            <a:r>
              <a:rPr lang="en-US" dirty="0" smtClean="0"/>
              <a:t>Schedule </a:t>
            </a:r>
            <a:r>
              <a:rPr lang="en-US" dirty="0"/>
              <a:t>and cost baselines will include estimates of the time to complete each task and the cost of each </a:t>
            </a:r>
            <a:r>
              <a:rPr lang="en-US" dirty="0" smtClean="0"/>
              <a:t>task.</a:t>
            </a:r>
          </a:p>
          <a:p>
            <a:pPr lvl="2"/>
            <a:r>
              <a:rPr lang="en-US" dirty="0" smtClean="0"/>
              <a:t>Task </a:t>
            </a:r>
            <a:r>
              <a:rPr lang="en-US" dirty="0"/>
              <a:t>dependency is identified in order to develop the critical path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9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accent4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project plan will also include a scope change plan, a process for issue escalation, a risk management plan and most importantly a communications plan. 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/>
              <a:t>managers spend a lot of time developing clear project plans.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well thought out project plan leads to smooth execution and successful completion.</a:t>
            </a:r>
          </a:p>
        </p:txBody>
      </p:sp>
    </p:spTree>
    <p:extLst>
      <p:ext uri="{BB962C8B-B14F-4D97-AF65-F5344CB8AC3E}">
        <p14:creationId xmlns:p14="http://schemas.microsoft.com/office/powerpoint/2010/main" val="185201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accent4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https://venngage.com/blog/project-plan-template/</a:t>
            </a:r>
          </a:p>
        </p:txBody>
      </p:sp>
    </p:spTree>
    <p:extLst>
      <p:ext uri="{BB962C8B-B14F-4D97-AF65-F5344CB8AC3E}">
        <p14:creationId xmlns:p14="http://schemas.microsoft.com/office/powerpoint/2010/main" val="8486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accent4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Name:	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Project Goal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59288"/>
              </p:ext>
            </p:extLst>
          </p:nvPr>
        </p:nvGraphicFramePr>
        <p:xfrm>
          <a:off x="941695" y="2183643"/>
          <a:ext cx="10263116" cy="3480179"/>
        </p:xfrm>
        <a:graphic>
          <a:graphicData uri="http://schemas.openxmlformats.org/drawingml/2006/table">
            <a:tbl>
              <a:tblPr firstRow="1" firstCol="1" bandRow="1"/>
              <a:tblGrid>
                <a:gridCol w="1099922">
                  <a:extLst>
                    <a:ext uri="{9D8B030D-6E8A-4147-A177-3AD203B41FA5}">
                      <a16:colId xmlns="" xmlns:a16="http://schemas.microsoft.com/office/drawing/2014/main" val="1834270766"/>
                    </a:ext>
                  </a:extLst>
                </a:gridCol>
                <a:gridCol w="1667227">
                  <a:extLst>
                    <a:ext uri="{9D8B030D-6E8A-4147-A177-3AD203B41FA5}">
                      <a16:colId xmlns="" xmlns:a16="http://schemas.microsoft.com/office/drawing/2014/main" val="953593992"/>
                    </a:ext>
                  </a:extLst>
                </a:gridCol>
                <a:gridCol w="1115338">
                  <a:extLst>
                    <a:ext uri="{9D8B030D-6E8A-4147-A177-3AD203B41FA5}">
                      <a16:colId xmlns="" xmlns:a16="http://schemas.microsoft.com/office/drawing/2014/main" val="1254980714"/>
                    </a:ext>
                  </a:extLst>
                </a:gridCol>
                <a:gridCol w="1156961">
                  <a:extLst>
                    <a:ext uri="{9D8B030D-6E8A-4147-A177-3AD203B41FA5}">
                      <a16:colId xmlns="" xmlns:a16="http://schemas.microsoft.com/office/drawing/2014/main" val="627211518"/>
                    </a:ext>
                  </a:extLst>
                </a:gridCol>
                <a:gridCol w="1083736">
                  <a:extLst>
                    <a:ext uri="{9D8B030D-6E8A-4147-A177-3AD203B41FA5}">
                      <a16:colId xmlns="" xmlns:a16="http://schemas.microsoft.com/office/drawing/2014/main" val="2689987049"/>
                    </a:ext>
                  </a:extLst>
                </a:gridCol>
                <a:gridCol w="941139">
                  <a:extLst>
                    <a:ext uri="{9D8B030D-6E8A-4147-A177-3AD203B41FA5}">
                      <a16:colId xmlns="" xmlns:a16="http://schemas.microsoft.com/office/drawing/2014/main" val="2586099589"/>
                    </a:ext>
                  </a:extLst>
                </a:gridCol>
                <a:gridCol w="868684">
                  <a:extLst>
                    <a:ext uri="{9D8B030D-6E8A-4147-A177-3AD203B41FA5}">
                      <a16:colId xmlns="" xmlns:a16="http://schemas.microsoft.com/office/drawing/2014/main" val="974309046"/>
                    </a:ext>
                  </a:extLst>
                </a:gridCol>
                <a:gridCol w="1193959">
                  <a:extLst>
                    <a:ext uri="{9D8B030D-6E8A-4147-A177-3AD203B41FA5}">
                      <a16:colId xmlns="" xmlns:a16="http://schemas.microsoft.com/office/drawing/2014/main" val="978524798"/>
                    </a:ext>
                  </a:extLst>
                </a:gridCol>
                <a:gridCol w="1136150">
                  <a:extLst>
                    <a:ext uri="{9D8B030D-6E8A-4147-A177-3AD203B41FA5}">
                      <a16:colId xmlns="" xmlns:a16="http://schemas.microsoft.com/office/drawing/2014/main" val="3285665067"/>
                    </a:ext>
                  </a:extLst>
                </a:gridCol>
              </a:tblGrid>
              <a:tr h="1015124"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Strategies/Activities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Timeframe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Person Responsible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Resources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Venue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Beneficiaries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18642614"/>
                  </a:ext>
                </a:extLst>
              </a:tr>
              <a:tr h="493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Human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Material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1688243"/>
                  </a:ext>
                </a:extLst>
              </a:tr>
              <a:tr h="49301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68384704"/>
                  </a:ext>
                </a:extLst>
              </a:tr>
              <a:tr h="49301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79289628"/>
                  </a:ext>
                </a:extLst>
              </a:tr>
              <a:tr h="49301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27945854"/>
                  </a:ext>
                </a:extLst>
              </a:tr>
              <a:tr h="49301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3601933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41695" y="6018277"/>
            <a:ext cx="2097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Project Proponent: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5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accent4">
                <a:lumMod val="20000"/>
                <a:lumOff val="8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384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Project Plan </vt:lpstr>
      <vt:lpstr>Project Plan </vt:lpstr>
      <vt:lpstr>PowerPoint Presentation</vt:lpstr>
      <vt:lpstr>PowerPoint Presentation</vt:lpstr>
      <vt:lpstr>PowerPoint Presentation</vt:lpstr>
      <vt:lpstr>PowerPoint Presentation</vt:lpstr>
      <vt:lpstr>Project plan</vt:lpstr>
      <vt:lpstr>Project Name:    Project Goal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joy fabic</cp:lastModifiedBy>
  <cp:revision>6</cp:revision>
  <dcterms:created xsi:type="dcterms:W3CDTF">2017-01-04T10:51:38Z</dcterms:created>
  <dcterms:modified xsi:type="dcterms:W3CDTF">2021-09-17T09:50:57Z</dcterms:modified>
</cp:coreProperties>
</file>