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3" r:id="rId9"/>
    <p:sldId id="261" r:id="rId10"/>
    <p:sldId id="267" r:id="rId11"/>
    <p:sldId id="268" r:id="rId12"/>
    <p:sldId id="266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8B15-A6C4-4B51-BD87-2BFCDF41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E9EC-8EC4-418D-B7A2-539B36E42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9FA40-308B-40C3-8878-27C81DD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1FDE-3773-4C2F-B930-2A8F063D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994A-3315-4431-91B7-6DAC17B8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519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62F4-A544-47E4-A65F-5FB58ABE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7F619-D443-4E0D-97D5-AD503C92C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179A-0206-4EB4-BC87-C165F41B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A8B3-0E79-47D1-A140-08107F4E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1825-7219-4A12-84B3-7967D7E5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344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9818C-B513-4B5B-8E93-943CD67D3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A98C4-1300-4D4F-8D84-8594AC5B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A5DF-D8F9-429F-9F5A-B5CE5CF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FCA6-00DE-4BF6-9174-8DA7626A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FD67-F9B4-43DA-98F0-EF20EFC5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017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E3DD-67A2-4505-B366-FEC1E398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5C50-958A-4E20-9EC1-5EBC3CF4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1E47A-02AE-412F-B59D-BADAF107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8EC0-FCEE-4BD2-9829-3543760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14EC-68BC-46C2-821F-7B751268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362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012B-6878-4412-96D8-429244FB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CDCD-F76A-416E-B0EB-799E07C0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241B-7D54-44E6-8015-35548AB3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9E7A-A78E-4BD5-9735-0E97F509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6978-2944-413D-937C-6BEE477C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37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0EFD-F09A-4BDB-8046-C4A15E47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F75F-986A-4110-AF98-D10077FB9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3756D-0F58-462F-98DE-D6FBBC9A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EF933-179E-4486-81A7-109E0400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88092-6270-401B-83B1-A0DE570A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F35B-FAA1-41A3-BF2E-0D998112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723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30C2-1591-4F7C-987C-348ACC27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28F5-F0EC-4601-A535-6DA4913E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99B00-B319-419C-9DA4-0F4A868E6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4BA6E-701E-40A4-981D-6BCFA54CF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03CB8-85B6-4C4A-8928-226E87C89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1F007-A1D0-4154-A95B-3A21E4FA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783B9-E073-41AE-8E28-E12CD739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D9ADB-7DBC-4E38-B9EB-3FA9C106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320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BC31-C4C1-488D-9FB9-EDC6FC75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04D26-10E7-4082-865A-0429ACE6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22E36-3A22-442F-9617-3839AC66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C0D07-852F-485C-8AB3-FDDC760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418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AA2A7-186B-48CC-A2AE-FAAF2BD3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DE65-6C59-43B4-9B18-DC6B429B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8272D-504E-4935-B737-0CF37CDE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315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8771-7CE9-4821-8B47-097AC194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4015-065A-4829-9B91-A2BCE0A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3DB1-95B0-4979-B70D-0343530AA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4BE1-34A5-412A-B1EF-E820EEE0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58896-BE5E-4419-8AF7-22280B4A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8AB6D-3E33-4BA5-94ED-D657CDCC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25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B32D-D6F5-4A7E-ADD9-01D4E7D0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A7EDA-2E9A-4235-BC21-91D648F18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47BD-0303-48D1-B244-2C17C22C3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6ACD-4491-4C07-9F25-D34C8BB8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B91-1170-42FC-A706-2657BAD0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C84B-0E1F-4887-BBC6-888E4AC6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313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4DB5A-78EF-44BD-BF6A-113F564B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3D4D-8447-4E4C-8828-870DF8AB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756B-34FA-4DBA-A384-1D352DD26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8CAC-23EC-44D9-89C3-7E1AC42097BC}" type="datetimeFigureOut">
              <a:rPr lang="en-PH" smtClean="0"/>
              <a:t>24/08/2020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7C7C-8F76-426C-A506-053079BCC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C65D-8AC3-4568-B687-165C7B1D0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432D-6477-49FC-9C99-38F1054755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04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BFC6-C6A6-4C98-8779-8EF31E294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PH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Input-Process-Output Framework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AE19F-C8CD-4D5E-AABB-E875260ED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Arthur S. </a:t>
            </a:r>
            <a:r>
              <a:rPr lang="en-PH" dirty="0" err="1"/>
              <a:t>Abulencia</a:t>
            </a:r>
            <a:endParaRPr lang="en-PH" dirty="0"/>
          </a:p>
          <a:p>
            <a:r>
              <a:rPr lang="en-PH" dirty="0"/>
              <a:t>Professor, GS 222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8115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B51B-3F05-4A66-BCE1-7192ACEC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2206-880B-433D-8952-81E76586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C0073-E029-449B-9FB6-BBBB6AD3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38" y="365125"/>
            <a:ext cx="9917723" cy="64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1CCB5B-B4D3-4385-9F9C-42E0B23C0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86" r="310" b="-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3E5F56-04AC-48F6-B30E-D9C4C1781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CDAEFB19-78B1-4412-8791-DEBC3BFF0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38AE7-2073-410C-AAA8-0522C32C9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33" b="2"/>
          <a:stretch/>
        </p:blipFill>
        <p:spPr>
          <a:xfrm>
            <a:off x="969264" y="960120"/>
            <a:ext cx="10277856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4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4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0C8B3-1112-440A-9367-C89CA825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IPO with Context </a:t>
            </a: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A09459-BD8B-4501-B209-4EBA05C55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37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FC40-FDC2-4525-BB56-9BDA2F29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31720-3449-4A64-86B2-CA473A297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8953"/>
              </p:ext>
            </p:extLst>
          </p:nvPr>
        </p:nvGraphicFramePr>
        <p:xfrm>
          <a:off x="838200" y="477078"/>
          <a:ext cx="10515597" cy="488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666465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8934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051293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INPUTS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PROCESSES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OUTPUTS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87640"/>
                  </a:ext>
                </a:extLst>
              </a:tr>
              <a:tr h="3975399">
                <a:tc>
                  <a:txBody>
                    <a:bodyPr/>
                    <a:lstStyle/>
                    <a:p>
                      <a:r>
                        <a:rPr lang="en-PH" dirty="0"/>
                        <a:t>-Professors who know how speak Chinese</a:t>
                      </a:r>
                    </a:p>
                    <a:p>
                      <a:r>
                        <a:rPr lang="en-PH" dirty="0"/>
                        <a:t>-Technology (e.g. internet, laptop </a:t>
                      </a:r>
                      <a:r>
                        <a:rPr lang="en-PH" dirty="0" err="1"/>
                        <a:t>etc</a:t>
                      </a:r>
                      <a:r>
                        <a:rPr lang="en-PH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PH" dirty="0"/>
                        <a:t>Experience of MA students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PH" dirty="0"/>
                        <a:t>Agent (company)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PH"/>
                        <a:t>Money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-JRU will consult with Chinese students, parents, professors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Curricular Program (Online MA Program for Chinese Students) of JRU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0928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BDA720A-8571-4A79-99BB-BA5A962D91B1}"/>
              </a:ext>
            </a:extLst>
          </p:cNvPr>
          <p:cNvGrpSpPr/>
          <p:nvPr/>
        </p:nvGrpSpPr>
        <p:grpSpPr>
          <a:xfrm>
            <a:off x="4161183" y="2902226"/>
            <a:ext cx="3909394" cy="529960"/>
            <a:chOff x="4161183" y="2902226"/>
            <a:chExt cx="3909394" cy="529960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DAF3A72-6F05-4A61-BE0E-9AD4A34FC83A}"/>
                </a:ext>
              </a:extLst>
            </p:cNvPr>
            <p:cNvSpPr/>
            <p:nvPr/>
          </p:nvSpPr>
          <p:spPr>
            <a:xfrm>
              <a:off x="4161183" y="2902226"/>
              <a:ext cx="384313" cy="526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8C06BC0-9126-49E2-81C2-1D555CEFFC64}"/>
                </a:ext>
              </a:extLst>
            </p:cNvPr>
            <p:cNvSpPr/>
            <p:nvPr/>
          </p:nvSpPr>
          <p:spPr>
            <a:xfrm>
              <a:off x="7686263" y="2905412"/>
              <a:ext cx="384314" cy="526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59758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7468-8209-4D62-9225-6982A900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aleway"/>
              </a:rPr>
              <a:t>Inputs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CCA8-DDFE-4147-8670-12FEED3E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22222"/>
                </a:solidFill>
                <a:latin typeface="Roboto"/>
              </a:rPr>
              <a:t>T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he resources that groups have at their disposal and are generally divided into three categories: 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oboto"/>
              </a:rPr>
              <a:t>individual-level factors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, 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oboto"/>
              </a:rPr>
              <a:t>group-level factors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, and 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oboto"/>
              </a:rPr>
              <a:t>environmental factors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</a:p>
          <a:p>
            <a:pPr algn="l"/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Individual-level factors = personal motivation, personality, abilities, experiences, and demographic attributes. </a:t>
            </a:r>
          </a:p>
          <a:p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24644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7468-8209-4D62-9225-6982A900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aleway"/>
              </a:rPr>
              <a:t>Inputs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CCA8-DDFE-4147-8670-12FEED3E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22222"/>
                </a:solidFill>
                <a:latin typeface="Roboto"/>
              </a:rPr>
              <a:t>G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roup-level factors = work structure, team norms, and group size. </a:t>
            </a:r>
          </a:p>
          <a:p>
            <a:pPr algn="l"/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Environmental factors =  reward structure, stress level, task characteristics, and organizational culture.</a:t>
            </a:r>
          </a:p>
          <a:p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2027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66EE-3628-40C7-AF87-EB1B946A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aleway"/>
              </a:rPr>
              <a:t>Processes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82B-6CAF-491D-A3C0-E9ED9818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The mediating mechanisms that 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oboto"/>
              </a:rPr>
              <a:t>convert inputs to outputs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. </a:t>
            </a:r>
          </a:p>
          <a:p>
            <a:pPr algn="l"/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Processes represent 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oboto"/>
              </a:rPr>
              <a:t>interactions that take place among team members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. </a:t>
            </a:r>
          </a:p>
          <a:p>
            <a:pPr algn="l"/>
            <a:r>
              <a:rPr lang="en-US" sz="3600" b="0" i="0" dirty="0">
                <a:solidFill>
                  <a:srgbClr val="222222"/>
                </a:solidFill>
                <a:effectLst/>
                <a:latin typeface="Roboto"/>
              </a:rPr>
              <a:t>In company, different teamwork behaviors have been proposed like coordination, communication, conflict management, and motivation.</a:t>
            </a:r>
          </a:p>
          <a:p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15681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5B17-4FBC-4A5C-A3F8-EF5E743A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F29-A135-4C3D-B00A-66801EFD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66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In comparison with inputs and outputs, group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processes are often more difficult to measure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, because a thorough understanding of what groups are doing and how they complete their work may require observing members while they actually perform a task.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This may lead to a more accurate reflection of the true group processes, as opposed to relying on members to self-report their processes retrospectively.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In addition, group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processes evolve over time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, which means that they cannot be adequately represented through a single observation. </a:t>
            </a:r>
          </a:p>
        </p:txBody>
      </p:sp>
    </p:spTree>
    <p:extLst>
      <p:ext uri="{BB962C8B-B14F-4D97-AF65-F5344CB8AC3E}">
        <p14:creationId xmlns:p14="http://schemas.microsoft.com/office/powerpoint/2010/main" val="25636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5B17-4FBC-4A5C-A3F8-EF5E743A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F29-A135-4C3D-B00A-66801EFD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These difficult methodological issues have caused many studies to ignore processes and focus only on inputs and outputs.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Empirical group research has therefore been criticized as treating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processes as a “black box”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(loosely specified and unmeasured)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Recently, a number of researchers have given renewed emphasis to the importance of capturing team member interactions,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emphasizing the need to measure processes longitudinally and with more sophisticated measures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37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D51B-10E0-484F-A6BE-DE04B5FB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aleway"/>
              </a:rPr>
              <a:t>Outputs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BAB5-5E64-4C72-B393-D37BED9A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Indicators of team effectiveness have generally been clustered into two general categories: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group performance and member reactions.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Group performance refers to the degree to which the group achieves the standard set by the users of its output.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Examples include quality, quantity, timeliness, efficiency, and costs. In contrast, member reactions involve perceptions of satisfaction with group functioning, team viability, and personal development.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494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D51B-10E0-484F-A6BE-DE04B5FB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aleway"/>
              </a:rPr>
              <a:t>Outputs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BAB5-5E64-4C72-B393-D37BED9A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For example, although the group may have been able to produce a high-quality product, mutual antagonism may be so high that members would prefer not to work with one another on future projects.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In addition, some groups contribute to member well-being and growth, whereas others block individual development and hinder personal needs from being met.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230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76A7-39F4-4E2E-93E4-E5C3760E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Outputs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A06D-137A-4088-AE20-9A068C1F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Both categories of outcomes are clearly important, but performance outcomes are especially valued in the teams literature.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This is because they can be measured more objectively (because they do not rely on team member self-reports) and make a strong case that inputs and processes affect the bottom line of group effectiveness.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6932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Roboto</vt:lpstr>
      <vt:lpstr>Office Theme</vt:lpstr>
      <vt:lpstr>Input-Process-Output Framework</vt:lpstr>
      <vt:lpstr>Inputs</vt:lpstr>
      <vt:lpstr>Inputs</vt:lpstr>
      <vt:lpstr>Processes</vt:lpstr>
      <vt:lpstr>Process </vt:lpstr>
      <vt:lpstr>Process </vt:lpstr>
      <vt:lpstr>Outputs</vt:lpstr>
      <vt:lpstr>Outputs</vt:lpstr>
      <vt:lpstr>Outputs </vt:lpstr>
      <vt:lpstr>PowerPoint Presentation</vt:lpstr>
      <vt:lpstr>PowerPoint Presentation</vt:lpstr>
      <vt:lpstr>PowerPoint Presentation</vt:lpstr>
      <vt:lpstr>IPO with Context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Input-Process-Output Framework</dc:title>
  <dc:creator>Kristina San Jose</dc:creator>
  <cp:lastModifiedBy>Kristina San Jose</cp:lastModifiedBy>
  <cp:revision>5</cp:revision>
  <dcterms:created xsi:type="dcterms:W3CDTF">2020-08-22T05:15:15Z</dcterms:created>
  <dcterms:modified xsi:type="dcterms:W3CDTF">2020-08-24T06:40:28Z</dcterms:modified>
</cp:coreProperties>
</file>