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228EDABF-FDC8-4C2E-9D95-27EE55C33B7B}" type="datetimeFigureOut">
              <a:rPr lang="en-PH" smtClean="0"/>
              <a:t>30/08/2020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647F614-FDAB-48CA-9F2D-5B7B7E5D0E64}" type="slidenum">
              <a:rPr lang="en-PH" smtClean="0"/>
              <a:t>‹#›</a:t>
            </a:fld>
            <a:endParaRPr lang="en-PH"/>
          </a:p>
        </p:txBody>
      </p:sp>
    </p:spTree>
    <p:extLst>
      <p:ext uri="{BB962C8B-B14F-4D97-AF65-F5344CB8AC3E}">
        <p14:creationId xmlns:p14="http://schemas.microsoft.com/office/powerpoint/2010/main" val="326435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28EDABF-FDC8-4C2E-9D95-27EE55C33B7B}" type="datetimeFigureOut">
              <a:rPr lang="en-PH" smtClean="0"/>
              <a:t>30/08/2020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647F614-FDAB-48CA-9F2D-5B7B7E5D0E64}" type="slidenum">
              <a:rPr lang="en-PH" smtClean="0"/>
              <a:t>‹#›</a:t>
            </a:fld>
            <a:endParaRPr lang="en-PH"/>
          </a:p>
        </p:txBody>
      </p:sp>
    </p:spTree>
    <p:extLst>
      <p:ext uri="{BB962C8B-B14F-4D97-AF65-F5344CB8AC3E}">
        <p14:creationId xmlns:p14="http://schemas.microsoft.com/office/powerpoint/2010/main" val="154827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28EDABF-FDC8-4C2E-9D95-27EE55C33B7B}" type="datetimeFigureOut">
              <a:rPr lang="en-PH" smtClean="0"/>
              <a:t>30/08/2020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647F614-FDAB-48CA-9F2D-5B7B7E5D0E64}" type="slidenum">
              <a:rPr lang="en-PH" smtClean="0"/>
              <a:t>‹#›</a:t>
            </a:fld>
            <a:endParaRPr lang="en-PH"/>
          </a:p>
        </p:txBody>
      </p:sp>
    </p:spTree>
    <p:extLst>
      <p:ext uri="{BB962C8B-B14F-4D97-AF65-F5344CB8AC3E}">
        <p14:creationId xmlns:p14="http://schemas.microsoft.com/office/powerpoint/2010/main" val="14576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28EDABF-FDC8-4C2E-9D95-27EE55C33B7B}" type="datetimeFigureOut">
              <a:rPr lang="en-PH" smtClean="0"/>
              <a:t>30/08/2020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647F614-FDAB-48CA-9F2D-5B7B7E5D0E64}" type="slidenum">
              <a:rPr lang="en-PH" smtClean="0"/>
              <a:t>‹#›</a:t>
            </a:fld>
            <a:endParaRPr lang="en-PH"/>
          </a:p>
        </p:txBody>
      </p:sp>
    </p:spTree>
    <p:extLst>
      <p:ext uri="{BB962C8B-B14F-4D97-AF65-F5344CB8AC3E}">
        <p14:creationId xmlns:p14="http://schemas.microsoft.com/office/powerpoint/2010/main" val="230025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8EDABF-FDC8-4C2E-9D95-27EE55C33B7B}" type="datetimeFigureOut">
              <a:rPr lang="en-PH" smtClean="0"/>
              <a:t>30/08/2020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647F614-FDAB-48CA-9F2D-5B7B7E5D0E64}" type="slidenum">
              <a:rPr lang="en-PH" smtClean="0"/>
              <a:t>‹#›</a:t>
            </a:fld>
            <a:endParaRPr lang="en-PH"/>
          </a:p>
        </p:txBody>
      </p:sp>
    </p:spTree>
    <p:extLst>
      <p:ext uri="{BB962C8B-B14F-4D97-AF65-F5344CB8AC3E}">
        <p14:creationId xmlns:p14="http://schemas.microsoft.com/office/powerpoint/2010/main" val="271576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228EDABF-FDC8-4C2E-9D95-27EE55C33B7B}" type="datetimeFigureOut">
              <a:rPr lang="en-PH" smtClean="0"/>
              <a:t>30/08/2020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647F614-FDAB-48CA-9F2D-5B7B7E5D0E64}" type="slidenum">
              <a:rPr lang="en-PH" smtClean="0"/>
              <a:t>‹#›</a:t>
            </a:fld>
            <a:endParaRPr lang="en-PH"/>
          </a:p>
        </p:txBody>
      </p:sp>
    </p:spTree>
    <p:extLst>
      <p:ext uri="{BB962C8B-B14F-4D97-AF65-F5344CB8AC3E}">
        <p14:creationId xmlns:p14="http://schemas.microsoft.com/office/powerpoint/2010/main" val="247780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228EDABF-FDC8-4C2E-9D95-27EE55C33B7B}" type="datetimeFigureOut">
              <a:rPr lang="en-PH" smtClean="0"/>
              <a:t>30/08/2020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647F614-FDAB-48CA-9F2D-5B7B7E5D0E64}" type="slidenum">
              <a:rPr lang="en-PH" smtClean="0"/>
              <a:t>‹#›</a:t>
            </a:fld>
            <a:endParaRPr lang="en-PH"/>
          </a:p>
        </p:txBody>
      </p:sp>
    </p:spTree>
    <p:extLst>
      <p:ext uri="{BB962C8B-B14F-4D97-AF65-F5344CB8AC3E}">
        <p14:creationId xmlns:p14="http://schemas.microsoft.com/office/powerpoint/2010/main" val="252584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228EDABF-FDC8-4C2E-9D95-27EE55C33B7B}" type="datetimeFigureOut">
              <a:rPr lang="en-PH" smtClean="0"/>
              <a:t>30/08/2020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5647F614-FDAB-48CA-9F2D-5B7B7E5D0E64}" type="slidenum">
              <a:rPr lang="en-PH" smtClean="0"/>
              <a:t>‹#›</a:t>
            </a:fld>
            <a:endParaRPr lang="en-PH"/>
          </a:p>
        </p:txBody>
      </p:sp>
    </p:spTree>
    <p:extLst>
      <p:ext uri="{BB962C8B-B14F-4D97-AF65-F5344CB8AC3E}">
        <p14:creationId xmlns:p14="http://schemas.microsoft.com/office/powerpoint/2010/main" val="52643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EDABF-FDC8-4C2E-9D95-27EE55C33B7B}" type="datetimeFigureOut">
              <a:rPr lang="en-PH" smtClean="0"/>
              <a:t>30/08/2020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5647F614-FDAB-48CA-9F2D-5B7B7E5D0E64}" type="slidenum">
              <a:rPr lang="en-PH" smtClean="0"/>
              <a:t>‹#›</a:t>
            </a:fld>
            <a:endParaRPr lang="en-PH"/>
          </a:p>
        </p:txBody>
      </p:sp>
    </p:spTree>
    <p:extLst>
      <p:ext uri="{BB962C8B-B14F-4D97-AF65-F5344CB8AC3E}">
        <p14:creationId xmlns:p14="http://schemas.microsoft.com/office/powerpoint/2010/main" val="386417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8EDABF-FDC8-4C2E-9D95-27EE55C33B7B}" type="datetimeFigureOut">
              <a:rPr lang="en-PH" smtClean="0"/>
              <a:t>30/08/2020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647F614-FDAB-48CA-9F2D-5B7B7E5D0E64}" type="slidenum">
              <a:rPr lang="en-PH" smtClean="0"/>
              <a:t>‹#›</a:t>
            </a:fld>
            <a:endParaRPr lang="en-PH"/>
          </a:p>
        </p:txBody>
      </p:sp>
    </p:spTree>
    <p:extLst>
      <p:ext uri="{BB962C8B-B14F-4D97-AF65-F5344CB8AC3E}">
        <p14:creationId xmlns:p14="http://schemas.microsoft.com/office/powerpoint/2010/main" val="169818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8EDABF-FDC8-4C2E-9D95-27EE55C33B7B}" type="datetimeFigureOut">
              <a:rPr lang="en-PH" smtClean="0"/>
              <a:t>30/08/2020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647F614-FDAB-48CA-9F2D-5B7B7E5D0E64}" type="slidenum">
              <a:rPr lang="en-PH" smtClean="0"/>
              <a:t>‹#›</a:t>
            </a:fld>
            <a:endParaRPr lang="en-PH"/>
          </a:p>
        </p:txBody>
      </p:sp>
    </p:spTree>
    <p:extLst>
      <p:ext uri="{BB962C8B-B14F-4D97-AF65-F5344CB8AC3E}">
        <p14:creationId xmlns:p14="http://schemas.microsoft.com/office/powerpoint/2010/main" val="399137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EDABF-FDC8-4C2E-9D95-27EE55C33B7B}" type="datetimeFigureOut">
              <a:rPr lang="en-PH" smtClean="0"/>
              <a:t>30/08/2020</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7F614-FDAB-48CA-9F2D-5B7B7E5D0E64}" type="slidenum">
              <a:rPr lang="en-PH" smtClean="0"/>
              <a:t>‹#›</a:t>
            </a:fld>
            <a:endParaRPr lang="en-PH"/>
          </a:p>
        </p:txBody>
      </p:sp>
    </p:spTree>
    <p:extLst>
      <p:ext uri="{BB962C8B-B14F-4D97-AF65-F5344CB8AC3E}">
        <p14:creationId xmlns:p14="http://schemas.microsoft.com/office/powerpoint/2010/main" val="3798946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i="1" dirty="0" smtClean="0"/>
              <a:t>Good morning!</a:t>
            </a:r>
            <a:endParaRPr lang="en-PH" b="1" i="1" dirty="0"/>
          </a:p>
        </p:txBody>
      </p:sp>
      <p:sp>
        <p:nvSpPr>
          <p:cNvPr id="3" name="Subtitle 2"/>
          <p:cNvSpPr>
            <a:spLocks noGrp="1"/>
          </p:cNvSpPr>
          <p:nvPr>
            <p:ph type="subTitle" idx="1"/>
          </p:nvPr>
        </p:nvSpPr>
        <p:spPr/>
        <p:txBody>
          <a:bodyPr/>
          <a:lstStyle/>
          <a:p>
            <a:r>
              <a:rPr lang="en-PH" sz="4400" dirty="0" smtClean="0"/>
              <a:t>G</a:t>
            </a:r>
            <a:r>
              <a:rPr lang="en-PH" sz="4400" dirty="0"/>
              <a:t>S</a:t>
            </a:r>
            <a:r>
              <a:rPr lang="en-PH" dirty="0" smtClean="0"/>
              <a:t> 606 , August 27- Sept 3,2020</a:t>
            </a:r>
            <a:endParaRPr lang="en-PH" dirty="0"/>
          </a:p>
        </p:txBody>
      </p:sp>
    </p:spTree>
    <p:extLst>
      <p:ext uri="{BB962C8B-B14F-4D97-AF65-F5344CB8AC3E}">
        <p14:creationId xmlns:p14="http://schemas.microsoft.com/office/powerpoint/2010/main" val="140618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732" y="326489"/>
            <a:ext cx="10515600" cy="1325563"/>
          </a:xfrm>
        </p:spPr>
        <p:txBody>
          <a:bodyPr/>
          <a:lstStyle/>
          <a:p>
            <a:r>
              <a:rPr lang="en-PH" b="1" dirty="0" smtClean="0">
                <a:solidFill>
                  <a:srgbClr val="002060"/>
                </a:solidFill>
              </a:rPr>
              <a:t>School-Based Management (SBM)</a:t>
            </a:r>
            <a:endParaRPr lang="en-PH" b="1" dirty="0">
              <a:solidFill>
                <a:srgbClr val="002060"/>
              </a:solidFill>
            </a:endParaRPr>
          </a:p>
        </p:txBody>
      </p:sp>
      <p:sp>
        <p:nvSpPr>
          <p:cNvPr id="3" name="Content Placeholder 2"/>
          <p:cNvSpPr>
            <a:spLocks noGrp="1"/>
          </p:cNvSpPr>
          <p:nvPr>
            <p:ph idx="1"/>
          </p:nvPr>
        </p:nvSpPr>
        <p:spPr>
          <a:xfrm>
            <a:off x="825321" y="1652052"/>
            <a:ext cx="10515600" cy="4351338"/>
          </a:xfrm>
        </p:spPr>
        <p:txBody>
          <a:bodyPr>
            <a:normAutofit/>
          </a:bodyPr>
          <a:lstStyle/>
          <a:p>
            <a:pPr marL="0" indent="0">
              <a:buNone/>
            </a:pPr>
            <a:r>
              <a:rPr lang="en-PH" sz="3600" dirty="0">
                <a:solidFill>
                  <a:srgbClr val="C00000"/>
                </a:solidFill>
              </a:rPr>
              <a:t>The School-Based Management (SBM) is a </a:t>
            </a:r>
            <a:r>
              <a:rPr lang="en-PH" sz="3600" dirty="0" err="1" smtClean="0">
                <a:solidFill>
                  <a:srgbClr val="C00000"/>
                </a:solidFill>
              </a:rPr>
              <a:t>DepEd</a:t>
            </a:r>
            <a:r>
              <a:rPr lang="en-PH" sz="3600" dirty="0" smtClean="0">
                <a:solidFill>
                  <a:srgbClr val="C00000"/>
                </a:solidFill>
              </a:rPr>
              <a:t> thrust </a:t>
            </a:r>
            <a:r>
              <a:rPr lang="en-PH" sz="3600" dirty="0">
                <a:solidFill>
                  <a:srgbClr val="C00000"/>
                </a:solidFill>
              </a:rPr>
              <a:t>that decentralizes the decision-making from the Central Office and field offices to individual schools to enable them to better respond to their specific education </a:t>
            </a:r>
            <a:r>
              <a:rPr lang="en-PH" sz="3600" dirty="0" smtClean="0">
                <a:solidFill>
                  <a:srgbClr val="C00000"/>
                </a:solidFill>
              </a:rPr>
              <a:t>needs. </a:t>
            </a:r>
            <a:endParaRPr lang="en-PH" sz="3600" dirty="0">
              <a:solidFill>
                <a:srgbClr val="C00000"/>
              </a:solidFill>
            </a:endParaRPr>
          </a:p>
        </p:txBody>
      </p:sp>
    </p:spTree>
    <p:extLst>
      <p:ext uri="{BB962C8B-B14F-4D97-AF65-F5344CB8AC3E}">
        <p14:creationId xmlns:p14="http://schemas.microsoft.com/office/powerpoint/2010/main" val="329933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05" y="240082"/>
            <a:ext cx="10515600" cy="1325563"/>
          </a:xfrm>
        </p:spPr>
        <p:txBody>
          <a:bodyPr/>
          <a:lstStyle/>
          <a:p>
            <a:r>
              <a:rPr lang="en-PH" b="1" dirty="0" smtClean="0"/>
              <a:t>Main Goal of School Based Management</a:t>
            </a:r>
            <a:endParaRPr lang="en-PH" b="1" dirty="0"/>
          </a:p>
        </p:txBody>
      </p:sp>
      <p:sp>
        <p:nvSpPr>
          <p:cNvPr id="3" name="Content Placeholder 2"/>
          <p:cNvSpPr>
            <a:spLocks noGrp="1"/>
          </p:cNvSpPr>
          <p:nvPr>
            <p:ph idx="1"/>
          </p:nvPr>
        </p:nvSpPr>
        <p:spPr>
          <a:xfrm>
            <a:off x="709411" y="1490775"/>
            <a:ext cx="10515600" cy="4351338"/>
          </a:xfrm>
        </p:spPr>
        <p:txBody>
          <a:bodyPr/>
          <a:lstStyle/>
          <a:p>
            <a:endParaRPr lang="en-PH" dirty="0" smtClean="0"/>
          </a:p>
          <a:p>
            <a:pPr marL="0" indent="0">
              <a:buNone/>
            </a:pPr>
            <a:r>
              <a:rPr lang="en-PH" sz="3200" dirty="0" smtClean="0">
                <a:solidFill>
                  <a:srgbClr val="C00000"/>
                </a:solidFill>
              </a:rPr>
              <a:t>The </a:t>
            </a:r>
            <a:r>
              <a:rPr lang="en-PH" sz="3200" dirty="0">
                <a:solidFill>
                  <a:srgbClr val="C00000"/>
                </a:solidFill>
              </a:rPr>
              <a:t>ultimate aim of school-based management is to improve the standard of teaching and students' learning outcomes through the concerted efforts of the key stakeholders, the leadership and commitment of frontline educators and the support of the g</a:t>
            </a:r>
            <a:r>
              <a:rPr lang="en-PH" sz="3200" dirty="0" smtClean="0">
                <a:solidFill>
                  <a:srgbClr val="C00000"/>
                </a:solidFill>
              </a:rPr>
              <a:t>overnment authority </a:t>
            </a:r>
            <a:r>
              <a:rPr lang="en-PH" sz="3200" dirty="0">
                <a:solidFill>
                  <a:srgbClr val="C00000"/>
                </a:solidFill>
              </a:rPr>
              <a:t>from state and district offices to individual schools.</a:t>
            </a:r>
          </a:p>
        </p:txBody>
      </p:sp>
    </p:spTree>
    <p:extLst>
      <p:ext uri="{BB962C8B-B14F-4D97-AF65-F5344CB8AC3E}">
        <p14:creationId xmlns:p14="http://schemas.microsoft.com/office/powerpoint/2010/main" val="333297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59" y="185530"/>
            <a:ext cx="10515600" cy="1325563"/>
          </a:xfrm>
        </p:spPr>
        <p:txBody>
          <a:bodyPr>
            <a:normAutofit/>
          </a:bodyPr>
          <a:lstStyle/>
          <a:p>
            <a:r>
              <a:rPr lang="en-PH" sz="4800" dirty="0" smtClean="0">
                <a:solidFill>
                  <a:srgbClr val="C00000"/>
                </a:solidFill>
              </a:rPr>
              <a:t>Four Principles of SBM</a:t>
            </a:r>
            <a:endParaRPr lang="en-PH" sz="4800" dirty="0">
              <a:solidFill>
                <a:srgbClr val="C00000"/>
              </a:solidFill>
            </a:endParaRPr>
          </a:p>
        </p:txBody>
      </p:sp>
      <p:sp>
        <p:nvSpPr>
          <p:cNvPr id="3" name="Content Placeholder 2"/>
          <p:cNvSpPr>
            <a:spLocks noGrp="1"/>
          </p:cNvSpPr>
          <p:nvPr>
            <p:ph idx="1"/>
          </p:nvPr>
        </p:nvSpPr>
        <p:spPr/>
        <p:txBody>
          <a:bodyPr/>
          <a:lstStyle/>
          <a:p>
            <a:pPr marL="0" indent="0">
              <a:buNone/>
            </a:pPr>
            <a:r>
              <a:rPr lang="en-PH" dirty="0" smtClean="0"/>
              <a:t>The </a:t>
            </a:r>
            <a:r>
              <a:rPr lang="en-PH" dirty="0"/>
              <a:t>four (4) principles were assigned percentage weights on the basis of their relative importance to the aim of </a:t>
            </a:r>
            <a:r>
              <a:rPr lang="en-PH" dirty="0" smtClean="0"/>
              <a:t>school --improved </a:t>
            </a:r>
            <a:r>
              <a:rPr lang="en-PH" dirty="0"/>
              <a:t>learning outcomes and school </a:t>
            </a:r>
            <a:r>
              <a:rPr lang="en-PH" dirty="0" smtClean="0"/>
              <a:t>operations.</a:t>
            </a:r>
          </a:p>
          <a:p>
            <a:r>
              <a:rPr lang="en-PH" dirty="0" smtClean="0">
                <a:solidFill>
                  <a:srgbClr val="C00000"/>
                </a:solidFill>
              </a:rPr>
              <a:t>Leadership </a:t>
            </a:r>
            <a:r>
              <a:rPr lang="en-PH" dirty="0">
                <a:solidFill>
                  <a:srgbClr val="C00000"/>
                </a:solidFill>
              </a:rPr>
              <a:t>and Governance - 30% </a:t>
            </a:r>
            <a:endParaRPr lang="en-PH" dirty="0" smtClean="0">
              <a:solidFill>
                <a:srgbClr val="C00000"/>
              </a:solidFill>
            </a:endParaRPr>
          </a:p>
          <a:p>
            <a:r>
              <a:rPr lang="en-PH" dirty="0" smtClean="0">
                <a:solidFill>
                  <a:srgbClr val="C00000"/>
                </a:solidFill>
              </a:rPr>
              <a:t>Curriculum </a:t>
            </a:r>
            <a:r>
              <a:rPr lang="en-PH" dirty="0">
                <a:solidFill>
                  <a:srgbClr val="C00000"/>
                </a:solidFill>
              </a:rPr>
              <a:t>and Learning – 30% </a:t>
            </a:r>
            <a:endParaRPr lang="en-PH" dirty="0" smtClean="0">
              <a:solidFill>
                <a:srgbClr val="C00000"/>
              </a:solidFill>
            </a:endParaRPr>
          </a:p>
          <a:p>
            <a:r>
              <a:rPr lang="en-PH" dirty="0" smtClean="0">
                <a:solidFill>
                  <a:srgbClr val="C00000"/>
                </a:solidFill>
              </a:rPr>
              <a:t>Accountability </a:t>
            </a:r>
            <a:r>
              <a:rPr lang="en-PH" dirty="0">
                <a:solidFill>
                  <a:srgbClr val="C00000"/>
                </a:solidFill>
              </a:rPr>
              <a:t>and Continuous Improvement – 25% </a:t>
            </a:r>
            <a:endParaRPr lang="en-PH" dirty="0" smtClean="0">
              <a:solidFill>
                <a:srgbClr val="C00000"/>
              </a:solidFill>
            </a:endParaRPr>
          </a:p>
          <a:p>
            <a:r>
              <a:rPr lang="en-PH" dirty="0" smtClean="0">
                <a:solidFill>
                  <a:srgbClr val="C00000"/>
                </a:solidFill>
              </a:rPr>
              <a:t>Management </a:t>
            </a:r>
            <a:r>
              <a:rPr lang="en-PH" dirty="0">
                <a:solidFill>
                  <a:srgbClr val="C00000"/>
                </a:solidFill>
              </a:rPr>
              <a:t>of Resources – 15</a:t>
            </a:r>
            <a:r>
              <a:rPr lang="en-PH">
                <a:solidFill>
                  <a:srgbClr val="C00000"/>
                </a:solidFill>
              </a:rPr>
              <a:t>% </a:t>
            </a:r>
            <a:endParaRPr lang="en-PH" dirty="0">
              <a:solidFill>
                <a:srgbClr val="C00000"/>
              </a:solidFill>
            </a:endParaRPr>
          </a:p>
        </p:txBody>
      </p:sp>
    </p:spTree>
    <p:extLst>
      <p:ext uri="{BB962C8B-B14F-4D97-AF65-F5344CB8AC3E}">
        <p14:creationId xmlns:p14="http://schemas.microsoft.com/office/powerpoint/2010/main" val="382235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2060"/>
                </a:solidFill>
              </a:rPr>
              <a:t>How is school system in the Philippines?</a:t>
            </a:r>
            <a:endParaRPr lang="en-PH" b="1" dirty="0">
              <a:solidFill>
                <a:srgbClr val="002060"/>
              </a:solidFill>
            </a:endParaRPr>
          </a:p>
        </p:txBody>
      </p:sp>
      <p:sp>
        <p:nvSpPr>
          <p:cNvPr id="3" name="Content Placeholder 2"/>
          <p:cNvSpPr>
            <a:spLocks noGrp="1"/>
          </p:cNvSpPr>
          <p:nvPr>
            <p:ph idx="1"/>
          </p:nvPr>
        </p:nvSpPr>
        <p:spPr/>
        <p:txBody>
          <a:bodyPr>
            <a:normAutofit/>
          </a:bodyPr>
          <a:lstStyle/>
          <a:p>
            <a:pPr marL="0" indent="0">
              <a:buNone/>
            </a:pPr>
            <a:r>
              <a:rPr lang="en-PH" sz="4000" b="1" dirty="0" smtClean="0">
                <a:solidFill>
                  <a:srgbClr val="C00000"/>
                </a:solidFill>
              </a:rPr>
              <a:t>By </a:t>
            </a:r>
            <a:r>
              <a:rPr lang="en-PH" sz="4000" b="1" dirty="0">
                <a:solidFill>
                  <a:srgbClr val="C00000"/>
                </a:solidFill>
              </a:rPr>
              <a:t>law, education is compulsory for thirteen years (kindergarten and grades 1–12) and is grouped into three levels: elementary school (kindergarten–grade 6), junior high school (grades 7–10), and senior high school (grades 11–12).</a:t>
            </a:r>
          </a:p>
        </p:txBody>
      </p:sp>
    </p:spTree>
    <p:extLst>
      <p:ext uri="{BB962C8B-B14F-4D97-AF65-F5344CB8AC3E}">
        <p14:creationId xmlns:p14="http://schemas.microsoft.com/office/powerpoint/2010/main" val="268129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PH" dirty="0"/>
          </a:p>
        </p:txBody>
      </p:sp>
      <p:pic>
        <p:nvPicPr>
          <p:cNvPr id="4" name="Picture 3"/>
          <p:cNvPicPr>
            <a:picLocks noChangeAspect="1"/>
          </p:cNvPicPr>
          <p:nvPr/>
        </p:nvPicPr>
        <p:blipFill>
          <a:blip r:embed="rId2"/>
          <a:stretch>
            <a:fillRect/>
          </a:stretch>
        </p:blipFill>
        <p:spPr>
          <a:xfrm>
            <a:off x="-128789" y="0"/>
            <a:ext cx="12696825" cy="9534525"/>
          </a:xfrm>
          <a:prstGeom prst="rect">
            <a:avLst/>
          </a:prstGeom>
        </p:spPr>
      </p:pic>
      <p:sp>
        <p:nvSpPr>
          <p:cNvPr id="3" name="Subtitle 2"/>
          <p:cNvSpPr>
            <a:spLocks noGrp="1"/>
          </p:cNvSpPr>
          <p:nvPr>
            <p:ph type="subTitle" idx="1"/>
          </p:nvPr>
        </p:nvSpPr>
        <p:spPr/>
        <p:txBody>
          <a:bodyPr/>
          <a:lstStyle/>
          <a:p>
            <a:endParaRPr lang="en-PH" dirty="0"/>
          </a:p>
        </p:txBody>
      </p:sp>
    </p:spTree>
    <p:extLst>
      <p:ext uri="{BB962C8B-B14F-4D97-AF65-F5344CB8AC3E}">
        <p14:creationId xmlns:p14="http://schemas.microsoft.com/office/powerpoint/2010/main" val="3608774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217</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Good morning!</vt:lpstr>
      <vt:lpstr>School-Based Management (SBM)</vt:lpstr>
      <vt:lpstr>Main Goal of School Based Management</vt:lpstr>
      <vt:lpstr>Four Principles of SBM</vt:lpstr>
      <vt:lpstr>How is school system in the Philippines?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Jhing Ogalinda</dc:creator>
  <cp:lastModifiedBy>Jhing Ogalinda</cp:lastModifiedBy>
  <cp:revision>8</cp:revision>
  <dcterms:created xsi:type="dcterms:W3CDTF">2020-08-19T00:23:16Z</dcterms:created>
  <dcterms:modified xsi:type="dcterms:W3CDTF">2020-08-30T12:51:39Z</dcterms:modified>
</cp:coreProperties>
</file>