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2" r:id="rId5"/>
    <p:sldId id="263" r:id="rId6"/>
    <p:sldId id="264" r:id="rId7"/>
    <p:sldId id="265" r:id="rId8"/>
    <p:sldId id="266" r:id="rId9"/>
    <p:sldId id="287" r:id="rId10"/>
    <p:sldId id="288" r:id="rId11"/>
    <p:sldId id="268" r:id="rId12"/>
    <p:sldId id="269" r:id="rId13"/>
    <p:sldId id="315" r:id="rId14"/>
    <p:sldId id="356" r:id="rId15"/>
    <p:sldId id="271" r:id="rId16"/>
    <p:sldId id="326" r:id="rId17"/>
    <p:sldId id="327" r:id="rId18"/>
    <p:sldId id="328" r:id="rId19"/>
    <p:sldId id="330" r:id="rId20"/>
    <p:sldId id="334" r:id="rId21"/>
    <p:sldId id="336" r:id="rId22"/>
    <p:sldId id="28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5" d="100"/>
          <a:sy n="85" d="100"/>
        </p:scale>
        <p:origin x="648" y="58"/>
      </p:cViewPr>
      <p:guideLst>
        <p:guide orient="horz" pos="2159"/>
        <p:guide pos="382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7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6C3075-5FC6-4713-9D9C-EE6B985216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pc="300" noProof="0" dirty="0">
              <a:ln>
                <a:noFill/>
              </a:ln>
              <a:solidFill>
                <a:schemeClr val="tx1">
                  <a:lumMod val="75000"/>
                  <a:lumOff val="25000"/>
                </a:schemeClr>
              </a:solidFill>
              <a:effectLst/>
              <a:uLnTx/>
              <a:uFillTx/>
              <a:cs typeface="微软雅黑" panose="020B0503020204020204"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1.xml"/><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tags" Target="../tags/tag8.xml"/><Relationship Id="rId14" Type="http://schemas.openxmlformats.org/officeDocument/2006/relationships/tags" Target="../tags/tag7.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77.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85.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94.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D69LXP2\Desktop\400px_tools/pic_temp/1_pic_quater_right_down.png" TargetMode="External"/><Relationship Id="rId7" Type="http://schemas.openxmlformats.org/officeDocument/2006/relationships/image" Target="../media/image3.png"/><Relationship Id="rId6" Type="http://schemas.openxmlformats.org/officeDocument/2006/relationships/tags" Target="../tags/tag104.xml"/><Relationship Id="rId5" Type="http://schemas.openxmlformats.org/officeDocument/2006/relationships/image" Target="file:///C:\Users\D69LXP2\Desktop\400px_tools/pic_temp/0_pic_quater_left_up.png" TargetMode="Externa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image" Target="file:///C:\Users\D69LXP2\Desktop\400px_tools/pic_temp/0_pic_quater_left_up.png" TargetMode="External"/><Relationship Id="rId4" Type="http://schemas.openxmlformats.org/officeDocument/2006/relationships/image" Target="../media/image2.png"/><Relationship Id="rId3" Type="http://schemas.openxmlformats.org/officeDocument/2006/relationships/tags" Target="../tags/tag111.xml"/><Relationship Id="rId2" Type="http://schemas.openxmlformats.org/officeDocument/2006/relationships/tags" Target="../tags/tag110.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D69LXP2\Desktop\400px_tools/pic_temp/1_pic_quater_right_down.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D69LXP2\Desktop\400px_tools/pic_temp/0_pic_quater_lef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image" Target="file:///C:\Users\D69LXP2\Desktop\400px_tools/pic_temp/1_pic_quater_right_down.png" TargetMode="External"/><Relationship Id="rId7" Type="http://schemas.openxmlformats.org/officeDocument/2006/relationships/image" Target="../media/image3.png"/><Relationship Id="rId6" Type="http://schemas.openxmlformats.org/officeDocument/2006/relationships/tags" Target="../tags/tag129.xml"/><Relationship Id="rId5" Type="http://schemas.openxmlformats.org/officeDocument/2006/relationships/image" Target="file:///C:\Users\D69LXP2\Desktop\400px_tools/pic_temp/0_pic_quater_left_up.png" TargetMode="External"/><Relationship Id="rId4" Type="http://schemas.openxmlformats.org/officeDocument/2006/relationships/image" Target="../media/image2.png"/><Relationship Id="rId3" Type="http://schemas.openxmlformats.org/officeDocument/2006/relationships/tags" Target="../tags/tag128.xml"/><Relationship Id="rId2" Type="http://schemas.openxmlformats.org/officeDocument/2006/relationships/tags" Target="../tags/tag127.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file:///C:\Users\D69LXP2\Desktop\400px_tools/pic_temp/1_pic_quater_right_down.png" TargetMode="External"/><Relationship Id="rId7" Type="http://schemas.openxmlformats.org/officeDocument/2006/relationships/image" Target="../media/image3.png"/><Relationship Id="rId6" Type="http://schemas.openxmlformats.org/officeDocument/2006/relationships/tags" Target="../tags/tag138.xml"/><Relationship Id="rId5" Type="http://schemas.openxmlformats.org/officeDocument/2006/relationships/image" Target="file:///C:\Users\D69LXP2\Desktop\400px_tools/pic_temp/0_pic_quater_left_up.png" TargetMode="External"/><Relationship Id="rId4" Type="http://schemas.openxmlformats.org/officeDocument/2006/relationships/image" Target="../media/image2.png"/><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image" Target="file:///C:\Users\D69LXP2\Desktop\400px_tools/pic_temp/1_pic_quater_left_down.png" TargetMode="External"/><Relationship Id="rId7" Type="http://schemas.openxmlformats.org/officeDocument/2006/relationships/image" Target="../media/image7.png"/><Relationship Id="rId6" Type="http://schemas.openxmlformats.org/officeDocument/2006/relationships/tags" Target="../tags/tag149.xml"/><Relationship Id="rId5" Type="http://schemas.openxmlformats.org/officeDocument/2006/relationships/image" Target="file:///C:\Users\D69LXP2\Desktop\400px_tools/pic_temp/0_pic_quater_right_down.png" TargetMode="External"/><Relationship Id="rId4" Type="http://schemas.openxmlformats.org/officeDocument/2006/relationships/image" Target="../media/image6.png"/><Relationship Id="rId3" Type="http://schemas.openxmlformats.org/officeDocument/2006/relationships/tags" Target="../tags/tag148.xml"/><Relationship Id="rId2" Type="http://schemas.openxmlformats.org/officeDocument/2006/relationships/tags" Target="../tags/tag147.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11.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file:///C:\Users\D69LXP2\Desktop\400px_tools/pic_temp/pic_half_top.png" TargetMode="External"/><Relationship Id="rId3" Type="http://schemas.openxmlformats.org/officeDocument/2006/relationships/image" Target="../media/image4.png"/><Relationship Id="rId2" Type="http://schemas.openxmlformats.org/officeDocument/2006/relationships/tags" Target="../tags/tag20.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2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37.xml"/><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D69LXP2\Desktop\20191217\picc\1\subject.png" TargetMode="External"/><Relationship Id="rId3" Type="http://schemas.openxmlformats.org/officeDocument/2006/relationships/image" Target="../media/image5.png"/><Relationship Id="rId2" Type="http://schemas.openxmlformats.org/officeDocument/2006/relationships/tags" Target="../tags/tag49.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5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file:///C:\Users\D69LXP2\Desktop\400px_tools/pic_temp/0_pic_quater_left_up.png" TargetMode="External"/><Relationship Id="rId7" Type="http://schemas.openxmlformats.org/officeDocument/2006/relationships/image" Target="../media/image2.png"/><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D69LXP2\Desktop\400px_tools/pic_temp/pic_sup.png" TargetMode="External"/><Relationship Id="rId3" Type="http://schemas.openxmlformats.org/officeDocument/2006/relationships/image" Target="../media/image1.jpeg"/><Relationship Id="rId2" Type="http://schemas.openxmlformats.org/officeDocument/2006/relationships/tags" Target="../tags/tag68.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image" Target="file:///C:\Users\D69LXP2\Desktop\400px_tools/pic_temp/1_pic_quater_right_down.png" TargetMode="Externa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5"/>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6" name="图片 5"/>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0095662" y="3687587"/>
            <a:ext cx="720090" cy="600549"/>
          </a:xfrm>
          <a:prstGeom prst="rect">
            <a:avLst/>
          </a:prstGeom>
        </p:spPr>
      </p:pic>
      <p:pic>
        <p:nvPicPr>
          <p:cNvPr id="5" name="图片 4"/>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378972" y="3678330"/>
            <a:ext cx="720090" cy="609806"/>
          </a:xfrm>
          <a:prstGeom prst="rect">
            <a:avLst/>
          </a:prstGeom>
        </p:spPr>
      </p:pic>
      <p:sp>
        <p:nvSpPr>
          <p:cNvPr id="16" name="日期占位符 15"/>
          <p:cNvSpPr>
            <a:spLocks noGrp="1"/>
          </p:cNvSpPr>
          <p:nvPr>
            <p:ph type="dt" sz="half" idx="10"/>
            <p:custDataLst>
              <p:tags r:id="rId1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15"/>
            </p:custDataLst>
          </p:nvPr>
        </p:nvSpPr>
        <p:spPr>
          <a:xfrm>
            <a:off x="2285970" y="2007552"/>
            <a:ext cx="7620061" cy="1149350"/>
          </a:xfrm>
        </p:spPr>
        <p:txBody>
          <a:bodyPr vert="horz" wrap="square" lIns="90170" tIns="46990" rIns="90170" bIns="0" anchor="ctr"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cxnSp>
        <p:nvCxnSpPr>
          <p:cNvPr id="10" name="直接连接符 9"/>
          <p:cNvCxnSpPr/>
          <p:nvPr>
            <p:custDataLst>
              <p:tags r:id="rId16"/>
            </p:custDataLst>
          </p:nvPr>
        </p:nvCxnSpPr>
        <p:spPr>
          <a:xfrm>
            <a:off x="2453005" y="3327717"/>
            <a:ext cx="728599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副标题 1"/>
          <p:cNvSpPr>
            <a:spLocks noGrp="1"/>
          </p:cNvSpPr>
          <p:nvPr>
            <p:ph type="subTitle" idx="13" hasCustomPrompt="1"/>
            <p:custDataLst>
              <p:tags r:id="rId17"/>
            </p:custDataLst>
          </p:nvPr>
        </p:nvSpPr>
        <p:spPr>
          <a:xfrm>
            <a:off x="2286000" y="3466465"/>
            <a:ext cx="7620000" cy="426085"/>
          </a:xfrm>
        </p:spPr>
        <p:txBody>
          <a:bodyPr vert="horz" wrap="square" lIns="90170" tIns="0" rIns="90170" bIns="4699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0" name="图片 9"/>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6" name="图片 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3" name="日期占位符 2"/>
          <p:cNvSpPr>
            <a:spLocks noGrp="1"/>
          </p:cNvSpPr>
          <p:nvPr>
            <p:ph type="dt" sz="half" idx="10"/>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292075" y="303809"/>
            <a:ext cx="11607851" cy="6250381"/>
          </a:xfrm>
          <a:prstGeom prst="rect">
            <a:avLst/>
          </a:prstGeom>
        </p:spPr>
      </p:pic>
      <p:sp>
        <p:nvSpPr>
          <p:cNvPr id="8" name="矩形 7"/>
          <p:cNvSpPr/>
          <p:nvPr>
            <p:custDataLst>
              <p:tags r:id="rId5"/>
            </p:custDataLst>
          </p:nvPr>
        </p:nvSpPr>
        <p:spPr>
          <a:xfrm>
            <a:off x="292075" y="303809"/>
            <a:ext cx="11607851" cy="6250382"/>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7" name="图片 6"/>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0549"/>
          </a:xfrm>
          <a:prstGeom prst="rect">
            <a:avLst/>
          </a:prstGeom>
        </p:spPr>
      </p:pic>
      <p:pic>
        <p:nvPicPr>
          <p:cNvPr id="6" name="图片 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6248194"/>
            <a:ext cx="720090" cy="609806"/>
          </a:xfrm>
          <a:prstGeom prst="rect">
            <a:avLst/>
          </a:prstGeom>
        </p:spPr>
      </p:pic>
      <p:sp>
        <p:nvSpPr>
          <p:cNvPr id="3" name="日期占位符 2"/>
          <p:cNvSpPr>
            <a:spLocks noGrp="1"/>
          </p:cNvSpPr>
          <p:nvPr>
            <p:ph type="dt" sz="half" idx="10"/>
            <p:custDataLst>
              <p:tags r:id="rId1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0" name="文本占位符 9"/>
          <p:cNvSpPr>
            <a:spLocks noGrp="1"/>
          </p:cNvSpPr>
          <p:nvPr>
            <p:ph type="body" idx="14" hasCustomPrompt="1"/>
            <p:custDataLst>
              <p:tags r:id="rId15"/>
            </p:custDataLst>
          </p:nvPr>
        </p:nvSpPr>
        <p:spPr>
          <a:xfrm>
            <a:off x="2920683" y="3678238"/>
            <a:ext cx="6350000" cy="1103630"/>
          </a:xfrm>
        </p:spPr>
        <p:txBody>
          <a:bodyPr vert="horz" wrap="square" lIns="90170" tIns="0" rIns="90170" bIns="46990" anchor="t" anchorCtr="0">
            <a:normAutofit/>
          </a:bodyPr>
          <a:lstStyle>
            <a:lvl1pPr marL="0" marR="0" indent="0" algn="ctr" rtl="0" eaLnBrk="1" fontAlgn="auto">
              <a:lnSpc>
                <a:spcPct val="120000"/>
              </a:lnSpc>
              <a:spcBef>
                <a:spcPts val="0"/>
              </a:spcBef>
              <a:spcAft>
                <a:spcPts val="0"/>
              </a:spcAft>
              <a:buClrTx/>
              <a:buSzPts val="1800"/>
              <a:buFont typeface="Arial" panose="020B0604020202020204" pitchFamily="34" charset="0"/>
              <a:buNone/>
              <a:defRPr sz="1800" b="0" spc="200">
                <a:solidFill>
                  <a:schemeClr val="bg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18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6"/>
            </p:custDataLst>
          </p:nvPr>
        </p:nvSpPr>
        <p:spPr>
          <a:xfrm>
            <a:off x="2920683" y="2076133"/>
            <a:ext cx="6350635" cy="1398905"/>
          </a:xfrm>
        </p:spPr>
        <p:txBody>
          <a:bodyPr vert="horz" wrap="square" lIns="90170" tIns="46990" rIns="90170" bIns="0" anchor="b" anchorCtr="0">
            <a:normAutofit/>
          </a:bodyPr>
          <a:lstStyle>
            <a:lvl1pPr marL="0" marR="0" indent="0" algn="ctr" defTabSz="914400" rtl="0" eaLnBrk="1" fontAlgn="auto" latinLnBrk="0" hangingPunct="1">
              <a:lnSpc>
                <a:spcPct val="100000"/>
              </a:lnSpc>
              <a:spcBef>
                <a:spcPct val="0"/>
              </a:spcBef>
              <a:spcAft>
                <a:spcPts val="0"/>
              </a:spcAft>
              <a:buClrTx/>
              <a:buSzPts val="8000"/>
              <a:buNone/>
              <a:defRPr sz="8000" b="0" spc="10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7" name="图片 6"/>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6" name="图片 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12"/>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0054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57451"/>
            <a:ext cx="720090" cy="600549"/>
          </a:xfrm>
          <a:prstGeom prst="rect">
            <a:avLst/>
          </a:prstGeom>
        </p:spPr>
      </p:pic>
      <p:pic>
        <p:nvPicPr>
          <p:cNvPr id="10" name="图片 9"/>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8194"/>
            <a:ext cx="720090" cy="60980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506764"/>
            <a:ext cx="1620202" cy="1351236"/>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485936"/>
            <a:ext cx="1620202" cy="1372063"/>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10" name="图片 9"/>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7" name="图片 6"/>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1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4064000" y="4719870"/>
            <a:ext cx="4064000" cy="213813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2116456" y="1869758"/>
            <a:ext cx="5767705" cy="835660"/>
          </a:xfrm>
        </p:spPr>
        <p:txBody>
          <a:bodyPr vert="horz" wrap="square" lIns="90170" tIns="46990" rIns="90170" bIns="0" anchor="b"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2116455" y="2938145"/>
            <a:ext cx="5767705" cy="386715"/>
          </a:xfrm>
        </p:spPr>
        <p:txBody>
          <a:bodyPr vert="horz" wrap="square" lIns="90170" tIns="46990" rIns="90170" bIns="4699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cxnSp>
        <p:nvCxnSpPr>
          <p:cNvPr id="8" name="直接连接符 7"/>
          <p:cNvCxnSpPr/>
          <p:nvPr>
            <p:custDataLst>
              <p:tags r:id="rId10"/>
            </p:custDataLst>
          </p:nvPr>
        </p:nvCxnSpPr>
        <p:spPr>
          <a:xfrm>
            <a:off x="2116455" y="2807653"/>
            <a:ext cx="643509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1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3" name="图片 12"/>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1" name="图片 10"/>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10" name="图片 9"/>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1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304800" y="1234440"/>
            <a:ext cx="4171258" cy="438912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标题 1"/>
          <p:cNvSpPr>
            <a:spLocks noGrp="1"/>
          </p:cNvSpPr>
          <p:nvPr>
            <p:ph type="title"/>
            <p:custDataLst>
              <p:tags r:id="rId1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0" name="图片 9"/>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custDataLst>
              <p:tags r:id="rId5"/>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7" name="图片 6"/>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sp>
        <p:nvSpPr>
          <p:cNvPr id="2" name="竖排标题 1"/>
          <p:cNvSpPr>
            <a:spLocks noGrp="1"/>
          </p:cNvSpPr>
          <p:nvPr>
            <p:ph type="title" orient="vert"/>
            <p:custDataLst>
              <p:tags r:id="rId1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slideLayout" Target="../slideLayouts/slideLayout2.xml"/><Relationship Id="rId19" Type="http://schemas.openxmlformats.org/officeDocument/2006/relationships/tags" Target="../tags/tag15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0.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29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8" Type="http://schemas.openxmlformats.org/officeDocument/2006/relationships/slideLayout" Target="../slideLayouts/slideLayout7.xml"/><Relationship Id="rId27" Type="http://schemas.openxmlformats.org/officeDocument/2006/relationships/tags" Target="../tags/tag316.xml"/><Relationship Id="rId26" Type="http://schemas.openxmlformats.org/officeDocument/2006/relationships/tags" Target="../tags/tag315.xml"/><Relationship Id="rId25" Type="http://schemas.openxmlformats.org/officeDocument/2006/relationships/tags" Target="../tags/tag314.xml"/><Relationship Id="rId24" Type="http://schemas.openxmlformats.org/officeDocument/2006/relationships/tags" Target="../tags/tag313.xml"/><Relationship Id="rId23" Type="http://schemas.openxmlformats.org/officeDocument/2006/relationships/tags" Target="../tags/tag312.xml"/><Relationship Id="rId22" Type="http://schemas.openxmlformats.org/officeDocument/2006/relationships/tags" Target="../tags/tag311.xml"/><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5.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4.xml"/></Relationships>
</file>

<file path=ppt/slides/_rels/slide1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320.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19.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18.xml"/><Relationship Id="rId18" Type="http://schemas.openxmlformats.org/officeDocument/2006/relationships/slideLayout" Target="../slideLayouts/slideLayout7.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7.xml"/></Relationships>
</file>

<file path=ppt/slides/_rels/slide1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332.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31.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30.xml"/><Relationship Id="rId11" Type="http://schemas.openxmlformats.org/officeDocument/2006/relationships/slideLayout" Target="../slideLayouts/slideLayout7.xml"/><Relationship Id="rId10" Type="http://schemas.openxmlformats.org/officeDocument/2006/relationships/tags" Target="../tags/tag333.xml"/><Relationship Id="rId1" Type="http://schemas.openxmlformats.org/officeDocument/2006/relationships/tags" Target="../tags/tag329.xml"/></Relationships>
</file>

<file path=ppt/slides/_rels/slide13.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tags" Target="../tags/tag33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3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35.xml"/><Relationship Id="rId10" Type="http://schemas.openxmlformats.org/officeDocument/2006/relationships/slideLayout" Target="../slideLayouts/slideLayout7.xml"/><Relationship Id="rId1" Type="http://schemas.openxmlformats.org/officeDocument/2006/relationships/tags" Target="../tags/tag334.xml"/></Relationships>
</file>

<file path=ppt/slides/_rels/slide14.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41.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40.xml"/><Relationship Id="rId10" Type="http://schemas.openxmlformats.org/officeDocument/2006/relationships/slideLayout" Target="../slideLayouts/slideLayout7.xml"/><Relationship Id="rId1" Type="http://schemas.openxmlformats.org/officeDocument/2006/relationships/tags" Target="../tags/tag339.xml"/></Relationships>
</file>

<file path=ppt/slides/_rels/slide15.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4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45.xml"/><Relationship Id="rId10" Type="http://schemas.openxmlformats.org/officeDocument/2006/relationships/slideLayout" Target="../slideLayouts/slideLayout7.xml"/><Relationship Id="rId1" Type="http://schemas.openxmlformats.org/officeDocument/2006/relationships/tags" Target="../tags/tag344.xml"/></Relationships>
</file>

<file path=ppt/slides/_rels/slide16.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51.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50.xml"/><Relationship Id="rId10" Type="http://schemas.openxmlformats.org/officeDocument/2006/relationships/slideLayout" Target="../slideLayouts/slideLayout7.xml"/><Relationship Id="rId1" Type="http://schemas.openxmlformats.org/officeDocument/2006/relationships/tags" Target="../tags/tag349.xml"/></Relationships>
</file>

<file path=ppt/slides/_rels/slide17.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5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55.xml"/><Relationship Id="rId10" Type="http://schemas.openxmlformats.org/officeDocument/2006/relationships/slideLayout" Target="../slideLayouts/slideLayout7.xml"/><Relationship Id="rId1" Type="http://schemas.openxmlformats.org/officeDocument/2006/relationships/tags" Target="../tags/tag354.xml"/></Relationships>
</file>

<file path=ppt/slides/_rels/slide18.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61.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60.xml"/><Relationship Id="rId10" Type="http://schemas.openxmlformats.org/officeDocument/2006/relationships/slideLayout" Target="../slideLayouts/slideLayout7.xml"/><Relationship Id="rId1" Type="http://schemas.openxmlformats.org/officeDocument/2006/relationships/tags" Target="../tags/tag359.xml"/></Relationships>
</file>

<file path=ppt/slides/_rels/slide19.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36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 Type="http://schemas.openxmlformats.org/officeDocument/2006/relationships/tags" Target="../tags/tag365.xml"/><Relationship Id="rId10" Type="http://schemas.openxmlformats.org/officeDocument/2006/relationships/slideLayout" Target="../slideLayouts/slideLayout7.xml"/><Relationship Id="rId1" Type="http://schemas.openxmlformats.org/officeDocument/2006/relationships/tags" Target="../tags/tag364.xml"/></Relationships>
</file>

<file path=ppt/slides/_rels/slide2.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9" Type="http://schemas.openxmlformats.org/officeDocument/2006/relationships/notesSlide" Target="../notesSlides/notesSlide2.xml"/><Relationship Id="rId38" Type="http://schemas.openxmlformats.org/officeDocument/2006/relationships/slideLayout" Target="../slideLayouts/slideLayout6.xml"/><Relationship Id="rId37" Type="http://schemas.openxmlformats.org/officeDocument/2006/relationships/tags" Target="../tags/tag200.xml"/><Relationship Id="rId36" Type="http://schemas.openxmlformats.org/officeDocument/2006/relationships/tags" Target="../tags/tag199.xml"/><Relationship Id="rId35" Type="http://schemas.openxmlformats.org/officeDocument/2006/relationships/tags" Target="../tags/tag198.xml"/><Relationship Id="rId34" Type="http://schemas.openxmlformats.org/officeDocument/2006/relationships/tags" Target="../tags/tag197.xml"/><Relationship Id="rId33" Type="http://schemas.openxmlformats.org/officeDocument/2006/relationships/tags" Target="../tags/tag196.xml"/><Relationship Id="rId32" Type="http://schemas.openxmlformats.org/officeDocument/2006/relationships/tags" Target="../tags/tag195.xml"/><Relationship Id="rId31" Type="http://schemas.openxmlformats.org/officeDocument/2006/relationships/tags" Target="../tags/tag194.xml"/><Relationship Id="rId30" Type="http://schemas.openxmlformats.org/officeDocument/2006/relationships/tags" Target="../tags/tag193.xml"/><Relationship Id="rId3" Type="http://schemas.openxmlformats.org/officeDocument/2006/relationships/tags" Target="../tags/tag166.xml"/><Relationship Id="rId29" Type="http://schemas.openxmlformats.org/officeDocument/2006/relationships/tags" Target="../tags/tag192.xml"/><Relationship Id="rId28" Type="http://schemas.openxmlformats.org/officeDocument/2006/relationships/tags" Target="../tags/tag191.xml"/><Relationship Id="rId27" Type="http://schemas.openxmlformats.org/officeDocument/2006/relationships/tags" Target="../tags/tag190.xml"/><Relationship Id="rId26" Type="http://schemas.openxmlformats.org/officeDocument/2006/relationships/tags" Target="../tags/tag189.xml"/><Relationship Id="rId25" Type="http://schemas.openxmlformats.org/officeDocument/2006/relationships/tags" Target="../tags/tag188.xml"/><Relationship Id="rId24" Type="http://schemas.openxmlformats.org/officeDocument/2006/relationships/tags" Target="../tags/tag187.xml"/><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tags" Target="../tags/tag165.xml"/><Relationship Id="rId19" Type="http://schemas.openxmlformats.org/officeDocument/2006/relationships/tags" Target="../tags/tag182.xml"/><Relationship Id="rId18" Type="http://schemas.openxmlformats.org/officeDocument/2006/relationships/tags" Target="../tags/tag181.xml"/><Relationship Id="rId17" Type="http://schemas.openxmlformats.org/officeDocument/2006/relationships/tags" Target="../tags/tag180.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1.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11.xml"/><Relationship Id="rId7" Type="http://schemas.openxmlformats.org/officeDocument/2006/relationships/image" Target="file:///C:\Users\D69LXP2\Desktop\400px_tools/pic_temp/0_pic_quater_left_up.png" TargetMode="External"/><Relationship Id="rId6" Type="http://schemas.openxmlformats.org/officeDocument/2006/relationships/image" Target="../media/image2.png"/><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file:///C:\Users\D69LXP2\Desktop\400px_tools/pic_temp/pic_sup.png" TargetMode="External"/><Relationship Id="rId2" Type="http://schemas.openxmlformats.org/officeDocument/2006/relationships/image" Target="../media/image1.jpeg"/><Relationship Id="rId18" Type="http://schemas.openxmlformats.org/officeDocument/2006/relationships/slideLayout" Target="../slideLayouts/slideLayout7.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image" Target="../media/image8.jpeg"/><Relationship Id="rId11" Type="http://schemas.openxmlformats.org/officeDocument/2006/relationships/tags" Target="../tags/tag212.xml"/><Relationship Id="rId10" Type="http://schemas.openxmlformats.org/officeDocument/2006/relationships/image" Target="file:///C:\Users\D69LXP2\Desktop\400px_tools/pic_temp/1_pic_quater_right_down.png" TargetMode="External"/><Relationship Id="rId1" Type="http://schemas.openxmlformats.org/officeDocument/2006/relationships/tags" Target="../tags/tag208.xml"/></Relationships>
</file>

<file path=ppt/slides/_rels/slide6.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220.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2" Type="http://schemas.openxmlformats.org/officeDocument/2006/relationships/slideLayout" Target="../slideLayouts/slideLayout7.xml"/><Relationship Id="rId21" Type="http://schemas.openxmlformats.org/officeDocument/2006/relationships/tags" Target="../tags/tag234.xml"/><Relationship Id="rId20" Type="http://schemas.openxmlformats.org/officeDocument/2006/relationships/tags" Target="../tags/tag233.xml"/><Relationship Id="rId2" Type="http://schemas.openxmlformats.org/officeDocument/2006/relationships/tags" Target="../tags/tag219.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8.xml"/></Relationships>
</file>

<file path=ppt/slides/_rels/slide7.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237.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6" Type="http://schemas.openxmlformats.org/officeDocument/2006/relationships/slideLayout" Target="../slideLayouts/slideLayout7.xml"/><Relationship Id="rId25" Type="http://schemas.openxmlformats.org/officeDocument/2006/relationships/tags" Target="../tags/tag253.xml"/><Relationship Id="rId24" Type="http://schemas.openxmlformats.org/officeDocument/2006/relationships/image" Target="../media/image10.jpeg"/><Relationship Id="rId23" Type="http://schemas.openxmlformats.org/officeDocument/2006/relationships/image" Target="../media/image9.png"/><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tags" Target="../tags/tag236.xml"/><Relationship Id="rId19" Type="http://schemas.openxmlformats.org/officeDocument/2006/relationships/tags" Target="../tags/tag249.xml"/><Relationship Id="rId18" Type="http://schemas.openxmlformats.org/officeDocument/2006/relationships/tags" Target="../tags/tag248.xml"/><Relationship Id="rId17" Type="http://schemas.openxmlformats.org/officeDocument/2006/relationships/tags" Target="../tags/tag247.xml"/><Relationship Id="rId16" Type="http://schemas.openxmlformats.org/officeDocument/2006/relationships/tags" Target="../tags/tag24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5.xml"/></Relationships>
</file>

<file path=ppt/slides/_rels/slide8.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25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6" Type="http://schemas.openxmlformats.org/officeDocument/2006/relationships/slideLayout" Target="../slideLayouts/slideLayout7.xml"/><Relationship Id="rId25" Type="http://schemas.openxmlformats.org/officeDocument/2006/relationships/tags" Target="../tags/tag273.xml"/><Relationship Id="rId24" Type="http://schemas.openxmlformats.org/officeDocument/2006/relationships/image" Target="../media/image11.png"/><Relationship Id="rId23" Type="http://schemas.openxmlformats.org/officeDocument/2006/relationships/tags" Target="../tags/tag272.xml"/><Relationship Id="rId22" Type="http://schemas.openxmlformats.org/officeDocument/2006/relationships/tags" Target="../tags/tag271.xml"/><Relationship Id="rId21" Type="http://schemas.openxmlformats.org/officeDocument/2006/relationships/tags" Target="../tags/tag270.xml"/><Relationship Id="rId20" Type="http://schemas.openxmlformats.org/officeDocument/2006/relationships/tags" Target="../tags/tag269.xml"/><Relationship Id="rId2" Type="http://schemas.openxmlformats.org/officeDocument/2006/relationships/tags" Target="../tags/tag255.xml"/><Relationship Id="rId19" Type="http://schemas.openxmlformats.org/officeDocument/2006/relationships/tags" Target="../tags/tag268.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4.xml"/></Relationships>
</file>

<file path=ppt/slides/_rels/slide9.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image" Target="file:///C:\Users\D69LXP2\Desktop\400px_tools/pic_temp/1_pic_quater_right_down.png" TargetMode="External"/><Relationship Id="rId6" Type="http://schemas.openxmlformats.org/officeDocument/2006/relationships/image" Target="../media/image3.png"/><Relationship Id="rId5" Type="http://schemas.openxmlformats.org/officeDocument/2006/relationships/tags" Target="../tags/tag276.xml"/><Relationship Id="rId4" Type="http://schemas.openxmlformats.org/officeDocument/2006/relationships/image" Target="file:///C:\Users\D69LXP2\Desktop\400px_tools/pic_temp/0_pic_quater_left_up.png" TargetMode="External"/><Relationship Id="rId3" Type="http://schemas.openxmlformats.org/officeDocument/2006/relationships/image" Target="../media/image2.png"/><Relationship Id="rId25" Type="http://schemas.openxmlformats.org/officeDocument/2006/relationships/slideLayout" Target="../slideLayouts/slideLayout7.xml"/><Relationship Id="rId24" Type="http://schemas.openxmlformats.org/officeDocument/2006/relationships/tags" Target="../tags/tag293.xml"/><Relationship Id="rId23" Type="http://schemas.openxmlformats.org/officeDocument/2006/relationships/tags" Target="../tags/tag292.xml"/><Relationship Id="rId22" Type="http://schemas.openxmlformats.org/officeDocument/2006/relationships/tags" Target="../tags/tag291.xml"/><Relationship Id="rId21" Type="http://schemas.openxmlformats.org/officeDocument/2006/relationships/tags" Target="../tags/tag290.xml"/><Relationship Id="rId20" Type="http://schemas.openxmlformats.org/officeDocument/2006/relationships/tags" Target="../tags/tag289.xml"/><Relationship Id="rId2" Type="http://schemas.openxmlformats.org/officeDocument/2006/relationships/tags" Target="../tags/tag275.xml"/><Relationship Id="rId19" Type="http://schemas.openxmlformats.org/officeDocument/2006/relationships/tags" Target="../tags/tag288.xml"/><Relationship Id="rId18" Type="http://schemas.openxmlformats.org/officeDocument/2006/relationships/tags" Target="../tags/tag287.xml"/><Relationship Id="rId17" Type="http://schemas.openxmlformats.org/officeDocument/2006/relationships/tags" Target="../tags/tag286.xml"/><Relationship Id="rId16" Type="http://schemas.openxmlformats.org/officeDocument/2006/relationships/tags" Target="../tags/tag285.xml"/><Relationship Id="rId15" Type="http://schemas.openxmlformats.org/officeDocument/2006/relationships/tags" Target="../tags/tag284.xml"/><Relationship Id="rId14" Type="http://schemas.openxmlformats.org/officeDocument/2006/relationships/tags" Target="../tags/tag283.xml"/><Relationship Id="rId13" Type="http://schemas.openxmlformats.org/officeDocument/2006/relationships/tags" Target="../tags/tag282.xml"/><Relationship Id="rId12" Type="http://schemas.openxmlformats.org/officeDocument/2006/relationships/tags" Target="../tags/tag281.xml"/><Relationship Id="rId11" Type="http://schemas.openxmlformats.org/officeDocument/2006/relationships/tags" Target="../tags/tag280.xml"/><Relationship Id="rId10" Type="http://schemas.openxmlformats.org/officeDocument/2006/relationships/tags" Target="../tags/tag279.xml"/><Relationship Id="rId1" Type="http://schemas.openxmlformats.org/officeDocument/2006/relationships/tags" Target="../tags/tag2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xfrm>
            <a:off x="2285939" y="1751520"/>
            <a:ext cx="7620061" cy="1149350"/>
          </a:xfrm>
        </p:spPr>
        <p:txBody>
          <a:bodyPr wrap="square">
            <a:normAutofit fontScale="90000"/>
          </a:bodyPr>
          <a:lstStyle/>
          <a:p>
            <a:r>
              <a:rPr lang="en-US" altLang="zh-CN" dirty="0"/>
              <a:t>DIVERSITY AT WORK</a:t>
            </a:r>
            <a:endParaRPr lang="en-US" altLang="zh-CN" dirty="0"/>
          </a:p>
        </p:txBody>
      </p:sp>
      <p:sp>
        <p:nvSpPr>
          <p:cNvPr id="2" name="副标题 1"/>
          <p:cNvSpPr>
            <a:spLocks noGrp="1"/>
          </p:cNvSpPr>
          <p:nvPr>
            <p:ph type="subTitle" idx="13"/>
            <p:custDataLst>
              <p:tags r:id="rId2"/>
            </p:custDataLst>
          </p:nvPr>
        </p:nvSpPr>
        <p:spPr>
          <a:xfrm>
            <a:off x="2029907" y="3073273"/>
            <a:ext cx="7620000" cy="1168400"/>
          </a:xfrm>
        </p:spPr>
        <p:txBody>
          <a:bodyPr wrap="square">
            <a:normAutofit fontScale="70000" lnSpcReduction="20000"/>
          </a:bodyPr>
          <a:lstStyle/>
          <a:p>
            <a:r>
              <a:rPr lang="en-US" altLang="zh-CN" dirty="0"/>
              <a:t>Group 7</a:t>
            </a:r>
            <a:endParaRPr lang="en-US" altLang="zh-CN" dirty="0"/>
          </a:p>
          <a:p>
            <a:endParaRPr lang="en-US" altLang="zh-CN" dirty="0"/>
          </a:p>
          <a:p>
            <a:r>
              <a:rPr lang="en-US" altLang="zh-CN" dirty="0"/>
              <a:t>Wei Chen(Seven)</a:t>
            </a:r>
            <a:endParaRPr lang="en-US" altLang="zh-CN" dirty="0"/>
          </a:p>
          <a:p>
            <a:r>
              <a:rPr lang="en-US" altLang="zh-CN" dirty="0" err="1"/>
              <a:t>Zhaoxian</a:t>
            </a:r>
            <a:r>
              <a:rPr lang="en-US" altLang="zh-CN" dirty="0"/>
              <a:t> Wen</a:t>
            </a:r>
            <a:endParaRPr lang="en-US" altLang="zh-CN" dirty="0"/>
          </a:p>
          <a:p>
            <a:r>
              <a:rPr lang="en-US" altLang="zh-CN" err="1"/>
              <a:t>Zhaohui</a:t>
            </a:r>
            <a:r>
              <a:rPr lang="en-US" altLang="zh-CN"/>
              <a:t> Xia</a:t>
            </a:r>
            <a:endParaRPr lang="en-US" altLang="zh-CN" dirty="0"/>
          </a:p>
          <a:p>
            <a:r>
              <a:rPr lang="en-US" altLang="zh-CN" dirty="0" err="1"/>
              <a:t>Qingzhi</a:t>
            </a:r>
            <a:r>
              <a:rPr lang="en-US" altLang="zh-CN" dirty="0"/>
              <a:t> Wu(Steven)</a:t>
            </a:r>
            <a:endParaRPr lang="en-US" altLang="zh-CN" dirty="0"/>
          </a:p>
          <a:p>
            <a:endParaRPr lang="en-US" altLang="zh-CN" dirty="0"/>
          </a:p>
          <a:p>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 name="文本框 1"/>
          <p:cNvSpPr txBox="1"/>
          <p:nvPr>
            <p:custDataLst>
              <p:tags r:id="rId8"/>
            </p:custDataLst>
          </p:nvPr>
        </p:nvSpPr>
        <p:spPr>
          <a:xfrm>
            <a:off x="1040235" y="2086610"/>
            <a:ext cx="2928620" cy="1683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点击此处添加正文，为了演示发布的良好效果，请您尽可能提炼思想的精髓，然后简单的阐述您的观点。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3" name="文本框 2"/>
          <p:cNvSpPr txBox="1"/>
          <p:nvPr>
            <p:custDataLst>
              <p:tags r:id="rId9"/>
            </p:custDataLst>
          </p:nvPr>
        </p:nvSpPr>
        <p:spPr>
          <a:xfrm>
            <a:off x="1040235" y="1679175"/>
            <a:ext cx="2928620"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4" name="椭圆 3"/>
          <p:cNvSpPr/>
          <p:nvPr>
            <p:custDataLst>
              <p:tags r:id="rId10"/>
            </p:custDataLst>
          </p:nvPr>
        </p:nvSpPr>
        <p:spPr>
          <a:xfrm>
            <a:off x="613515" y="169251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5" name="文本框 4"/>
          <p:cNvSpPr txBox="1"/>
          <p:nvPr>
            <p:custDataLst>
              <p:tags r:id="rId11"/>
            </p:custDataLst>
          </p:nvPr>
        </p:nvSpPr>
        <p:spPr>
          <a:xfrm>
            <a:off x="8651875" y="2086610"/>
            <a:ext cx="2928620" cy="1683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点击此处添加正文，为了演示发布的良好效果，请您尽可能提炼思想的精髓，然后简单的阐述您的观点。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6" name="文本框 5"/>
          <p:cNvSpPr txBox="1"/>
          <p:nvPr>
            <p:custDataLst>
              <p:tags r:id="rId12"/>
            </p:custDataLst>
          </p:nvPr>
        </p:nvSpPr>
        <p:spPr>
          <a:xfrm>
            <a:off x="8651875" y="1679175"/>
            <a:ext cx="2928620"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7" name="椭圆 6"/>
          <p:cNvSpPr/>
          <p:nvPr>
            <p:custDataLst>
              <p:tags r:id="rId13"/>
            </p:custDataLst>
          </p:nvPr>
        </p:nvSpPr>
        <p:spPr>
          <a:xfrm>
            <a:off x="8225155" y="169251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8" name="文本框 7"/>
          <p:cNvSpPr txBox="1"/>
          <p:nvPr>
            <p:custDataLst>
              <p:tags r:id="rId14"/>
            </p:custDataLst>
          </p:nvPr>
        </p:nvSpPr>
        <p:spPr>
          <a:xfrm>
            <a:off x="1040235" y="4566285"/>
            <a:ext cx="2928620" cy="1683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点击此处添加正文，为了演示发布的良好效果，请您尽可能提炼思想的精髓，然后简单的阐述您的观点。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9" name="文本框 8"/>
          <p:cNvSpPr txBox="1"/>
          <p:nvPr>
            <p:custDataLst>
              <p:tags r:id="rId15"/>
            </p:custDataLst>
          </p:nvPr>
        </p:nvSpPr>
        <p:spPr>
          <a:xfrm>
            <a:off x="1040235" y="4149225"/>
            <a:ext cx="2928620"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0" name="椭圆 9"/>
          <p:cNvSpPr/>
          <p:nvPr>
            <p:custDataLst>
              <p:tags r:id="rId16"/>
            </p:custDataLst>
          </p:nvPr>
        </p:nvSpPr>
        <p:spPr>
          <a:xfrm>
            <a:off x="613515" y="416256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1" name="文本框 10"/>
          <p:cNvSpPr txBox="1"/>
          <p:nvPr>
            <p:custDataLst>
              <p:tags r:id="rId17"/>
            </p:custDataLst>
          </p:nvPr>
        </p:nvSpPr>
        <p:spPr>
          <a:xfrm>
            <a:off x="4845050" y="2086610"/>
            <a:ext cx="2928620" cy="1683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点击此处添加正文，为了演示发布的良好效果，请您尽可能提炼思想的精髓，然后简单的阐述您的观点。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12" name="文本框 11"/>
          <p:cNvSpPr txBox="1"/>
          <p:nvPr>
            <p:custDataLst>
              <p:tags r:id="rId18"/>
            </p:custDataLst>
          </p:nvPr>
        </p:nvSpPr>
        <p:spPr>
          <a:xfrm>
            <a:off x="4845050" y="1679175"/>
            <a:ext cx="2928620"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3" name="椭圆 12"/>
          <p:cNvSpPr/>
          <p:nvPr>
            <p:custDataLst>
              <p:tags r:id="rId19"/>
            </p:custDataLst>
          </p:nvPr>
        </p:nvSpPr>
        <p:spPr>
          <a:xfrm>
            <a:off x="4418330" y="169251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4" name="文本框 13"/>
          <p:cNvSpPr txBox="1"/>
          <p:nvPr>
            <p:custDataLst>
              <p:tags r:id="rId20"/>
            </p:custDataLst>
          </p:nvPr>
        </p:nvSpPr>
        <p:spPr>
          <a:xfrm>
            <a:off x="4845050" y="4566285"/>
            <a:ext cx="2928620" cy="1683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点击此处添加正文，为了演示发布的良好效果，请您尽可能提炼思想的精髓，然后简单的阐述您的观点。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15" name="文本框 14"/>
          <p:cNvSpPr txBox="1"/>
          <p:nvPr>
            <p:custDataLst>
              <p:tags r:id="rId21"/>
            </p:custDataLst>
          </p:nvPr>
        </p:nvSpPr>
        <p:spPr>
          <a:xfrm>
            <a:off x="4845050" y="4149225"/>
            <a:ext cx="2928620"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6" name="椭圆 15"/>
          <p:cNvSpPr/>
          <p:nvPr>
            <p:custDataLst>
              <p:tags r:id="rId22"/>
            </p:custDataLst>
          </p:nvPr>
        </p:nvSpPr>
        <p:spPr>
          <a:xfrm>
            <a:off x="4418330" y="416256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5</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23"/>
            </p:custDataLst>
          </p:nvPr>
        </p:nvCxnSpPr>
        <p:spPr>
          <a:xfrm>
            <a:off x="7948030" y="1786855"/>
            <a:ext cx="0" cy="439356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4"/>
            </p:custDataLst>
          </p:nvPr>
        </p:nvCxnSpPr>
        <p:spPr>
          <a:xfrm>
            <a:off x="4290430" y="1786855"/>
            <a:ext cx="0" cy="439356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25"/>
            </p:custDataLst>
          </p:nvPr>
        </p:nvCxnSpPr>
        <p:spPr>
          <a:xfrm>
            <a:off x="791580" y="3928075"/>
            <a:ext cx="1061085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26"/>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Challenges of Diversity</a:t>
            </a:r>
            <a:endParaRPr lang="zh-CN" altLang="en-US" dirty="0">
              <a:latin typeface="Arial" panose="020B0604020202020204" pitchFamily="34" charset="0"/>
            </a:endParaRPr>
          </a:p>
        </p:txBody>
      </p:sp>
    </p:spTree>
    <p:custDataLst>
      <p:tags r:id="rId2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5" name="图片 2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26" name="图片 2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3" name="文本框 22"/>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Management of Diversity</a:t>
            </a:r>
            <a:endParaRPr lang="zh-CN" altLang="en-US" dirty="0">
              <a:latin typeface="Arial" panose="020B0604020202020204" pitchFamily="34" charset="0"/>
            </a:endParaRPr>
          </a:p>
        </p:txBody>
      </p:sp>
      <p:sp>
        <p:nvSpPr>
          <p:cNvPr id="35" name="object 2"/>
          <p:cNvSpPr txBox="1">
            <a:spLocks noGrp="1"/>
          </p:cNvSpPr>
          <p:nvPr/>
        </p:nvSpPr>
        <p:spPr>
          <a:xfrm>
            <a:off x="2536190" y="1652904"/>
            <a:ext cx="3507740" cy="574040"/>
          </a:xfrm>
          <a:prstGeom prst="rect">
            <a:avLst/>
          </a:prstGeom>
        </p:spPr>
        <p:txBody>
          <a:bodyPr vert="horz" wrap="square" lIns="0" tIns="12700" rIns="0" bIns="0" rtlCol="0">
            <a:spAutoFit/>
          </a:bodyPr>
          <a:lstStyle>
            <a:lvl1pPr>
              <a:defRPr sz="3600" b="0" i="0">
                <a:solidFill>
                  <a:srgbClr val="8B0038"/>
                </a:solidFill>
                <a:latin typeface="Arial" panose="020B0604020202020204"/>
                <a:ea typeface="+mj-ea"/>
                <a:cs typeface="Arial" panose="020B0604020202020204"/>
              </a:defRPr>
            </a:lvl1pPr>
          </a:lstStyle>
          <a:p>
            <a:pPr marL="12700">
              <a:lnSpc>
                <a:spcPct val="100000"/>
              </a:lnSpc>
              <a:spcBef>
                <a:spcPts val="100"/>
              </a:spcBef>
            </a:pPr>
            <a:r>
              <a:rPr spc="-5" dirty="0"/>
              <a:t>The</a:t>
            </a:r>
            <a:r>
              <a:rPr spc="-50" dirty="0"/>
              <a:t> </a:t>
            </a:r>
            <a:r>
              <a:rPr spc="-5" dirty="0"/>
              <a:t>programmes</a:t>
            </a:r>
            <a:endParaRPr spc="-5" dirty="0"/>
          </a:p>
        </p:txBody>
      </p:sp>
      <p:sp>
        <p:nvSpPr>
          <p:cNvPr id="36" name="object 3"/>
          <p:cNvSpPr/>
          <p:nvPr/>
        </p:nvSpPr>
        <p:spPr>
          <a:xfrm>
            <a:off x="2548890" y="2900045"/>
            <a:ext cx="204469" cy="204470"/>
          </a:xfrm>
          <a:prstGeom prst="rect">
            <a:avLst/>
          </a:prstGeom>
          <a:blipFill>
            <a:blip r:embed="rId9" cstate="print"/>
            <a:stretch>
              <a:fillRect/>
            </a:stretch>
          </a:blipFill>
        </p:spPr>
        <p:txBody>
          <a:bodyPr wrap="square" lIns="0" tIns="0" rIns="0" bIns="0" rtlCol="0"/>
          <a:lstStyle/>
          <a:p/>
        </p:txBody>
      </p:sp>
      <p:sp>
        <p:nvSpPr>
          <p:cNvPr id="37" name="object 4"/>
          <p:cNvSpPr txBox="1"/>
          <p:nvPr/>
        </p:nvSpPr>
        <p:spPr>
          <a:xfrm>
            <a:off x="2879090" y="2653665"/>
            <a:ext cx="5710555" cy="3369310"/>
          </a:xfrm>
          <a:prstGeom prst="rect">
            <a:avLst/>
          </a:prstGeom>
        </p:spPr>
        <p:txBody>
          <a:bodyPr vert="horz" wrap="square" lIns="0" tIns="12700" rIns="0" bIns="0" rtlCol="0">
            <a:spAutoFit/>
          </a:bodyPr>
          <a:lstStyle/>
          <a:p>
            <a:pPr marL="12700" marR="1113790">
              <a:lnSpc>
                <a:spcPct val="114000"/>
              </a:lnSpc>
              <a:spcBef>
                <a:spcPts val="100"/>
              </a:spcBef>
            </a:pPr>
            <a:r>
              <a:rPr sz="3200" spc="-5" dirty="0">
                <a:latin typeface="Arial" panose="020B0604020202020204"/>
                <a:cs typeface="Arial" panose="020B0604020202020204"/>
              </a:rPr>
              <a:t>Diversity recruitment  Diversity </a:t>
            </a:r>
            <a:r>
              <a:rPr sz="3200" dirty="0">
                <a:latin typeface="Arial" panose="020B0604020202020204"/>
                <a:cs typeface="Arial" panose="020B0604020202020204"/>
              </a:rPr>
              <a:t>advisory council  Work </a:t>
            </a:r>
            <a:r>
              <a:rPr sz="3200" spc="-5" dirty="0">
                <a:latin typeface="Arial" panose="020B0604020202020204"/>
                <a:cs typeface="Arial" panose="020B0604020202020204"/>
              </a:rPr>
              <a:t>life</a:t>
            </a:r>
            <a:r>
              <a:rPr sz="3200" dirty="0">
                <a:latin typeface="Arial" panose="020B0604020202020204"/>
                <a:cs typeface="Arial" panose="020B0604020202020204"/>
              </a:rPr>
              <a:t> balance</a:t>
            </a:r>
            <a:endParaRPr sz="3200">
              <a:latin typeface="Arial" panose="020B0604020202020204"/>
              <a:cs typeface="Arial" panose="020B0604020202020204"/>
            </a:endParaRPr>
          </a:p>
          <a:p>
            <a:pPr marL="12700" marR="5080" algn="just">
              <a:lnSpc>
                <a:spcPct val="114000"/>
              </a:lnSpc>
              <a:spcBef>
                <a:spcPts val="5"/>
              </a:spcBef>
            </a:pPr>
            <a:r>
              <a:rPr sz="3200" spc="-5" dirty="0">
                <a:latin typeface="Arial" panose="020B0604020202020204"/>
                <a:cs typeface="Arial" panose="020B0604020202020204"/>
              </a:rPr>
              <a:t>Diversity </a:t>
            </a:r>
            <a:r>
              <a:rPr sz="3200" dirty="0">
                <a:latin typeface="Arial" panose="020B0604020202020204"/>
                <a:cs typeface="Arial" panose="020B0604020202020204"/>
              </a:rPr>
              <a:t>partners and outreach  </a:t>
            </a:r>
            <a:r>
              <a:rPr sz="3200" spc="-5" dirty="0">
                <a:latin typeface="Arial" panose="020B0604020202020204"/>
                <a:cs typeface="Arial" panose="020B0604020202020204"/>
              </a:rPr>
              <a:t>Diversity training </a:t>
            </a:r>
            <a:r>
              <a:rPr sz="3200" dirty="0">
                <a:latin typeface="Arial" panose="020B0604020202020204"/>
                <a:cs typeface="Arial" panose="020B0604020202020204"/>
              </a:rPr>
              <a:t>and education  </a:t>
            </a:r>
            <a:r>
              <a:rPr sz="3200" spc="-5" dirty="0">
                <a:latin typeface="Arial" panose="020B0604020202020204"/>
                <a:cs typeface="Arial" panose="020B0604020202020204"/>
              </a:rPr>
              <a:t>Supplier diversity</a:t>
            </a:r>
            <a:endParaRPr sz="3200">
              <a:latin typeface="Arial" panose="020B0604020202020204"/>
              <a:cs typeface="Arial" panose="020B0604020202020204"/>
            </a:endParaRPr>
          </a:p>
        </p:txBody>
      </p:sp>
      <p:sp>
        <p:nvSpPr>
          <p:cNvPr id="38" name="object 5"/>
          <p:cNvSpPr/>
          <p:nvPr/>
        </p:nvSpPr>
        <p:spPr>
          <a:xfrm>
            <a:off x="2548890" y="3457575"/>
            <a:ext cx="204469" cy="204470"/>
          </a:xfrm>
          <a:prstGeom prst="rect">
            <a:avLst/>
          </a:prstGeom>
          <a:blipFill>
            <a:blip r:embed="rId9" cstate="print"/>
            <a:stretch>
              <a:fillRect/>
            </a:stretch>
          </a:blipFill>
        </p:spPr>
        <p:txBody>
          <a:bodyPr wrap="square" lIns="0" tIns="0" rIns="0" bIns="0" rtlCol="0"/>
          <a:lstStyle/>
          <a:p/>
        </p:txBody>
      </p:sp>
      <p:sp>
        <p:nvSpPr>
          <p:cNvPr id="39" name="object 6"/>
          <p:cNvSpPr/>
          <p:nvPr/>
        </p:nvSpPr>
        <p:spPr>
          <a:xfrm>
            <a:off x="2548890" y="4015104"/>
            <a:ext cx="204469" cy="204470"/>
          </a:xfrm>
          <a:prstGeom prst="rect">
            <a:avLst/>
          </a:prstGeom>
          <a:blipFill>
            <a:blip r:embed="rId9" cstate="print"/>
            <a:stretch>
              <a:fillRect/>
            </a:stretch>
          </a:blipFill>
        </p:spPr>
        <p:txBody>
          <a:bodyPr wrap="square" lIns="0" tIns="0" rIns="0" bIns="0" rtlCol="0"/>
          <a:lstStyle/>
          <a:p/>
        </p:txBody>
      </p:sp>
      <p:sp>
        <p:nvSpPr>
          <p:cNvPr id="40" name="object 7"/>
          <p:cNvSpPr/>
          <p:nvPr/>
        </p:nvSpPr>
        <p:spPr>
          <a:xfrm>
            <a:off x="2548890" y="4571365"/>
            <a:ext cx="204469" cy="204470"/>
          </a:xfrm>
          <a:prstGeom prst="rect">
            <a:avLst/>
          </a:prstGeom>
          <a:blipFill>
            <a:blip r:embed="rId9" cstate="print"/>
            <a:stretch>
              <a:fillRect/>
            </a:stretch>
          </a:blipFill>
        </p:spPr>
        <p:txBody>
          <a:bodyPr wrap="square" lIns="0" tIns="0" rIns="0" bIns="0" rtlCol="0"/>
          <a:lstStyle/>
          <a:p/>
        </p:txBody>
      </p:sp>
      <p:sp>
        <p:nvSpPr>
          <p:cNvPr id="41" name="object 8"/>
          <p:cNvSpPr/>
          <p:nvPr/>
        </p:nvSpPr>
        <p:spPr>
          <a:xfrm>
            <a:off x="2548890" y="5128895"/>
            <a:ext cx="204469" cy="204469"/>
          </a:xfrm>
          <a:prstGeom prst="rect">
            <a:avLst/>
          </a:prstGeom>
          <a:blipFill>
            <a:blip r:embed="rId9" cstate="print"/>
            <a:stretch>
              <a:fillRect/>
            </a:stretch>
          </a:blipFill>
        </p:spPr>
        <p:txBody>
          <a:bodyPr wrap="square" lIns="0" tIns="0" rIns="0" bIns="0" rtlCol="0"/>
          <a:lstStyle/>
          <a:p/>
        </p:txBody>
      </p:sp>
      <p:sp>
        <p:nvSpPr>
          <p:cNvPr id="42" name="object 9"/>
          <p:cNvSpPr/>
          <p:nvPr/>
        </p:nvSpPr>
        <p:spPr>
          <a:xfrm>
            <a:off x="2548890" y="5686425"/>
            <a:ext cx="204469" cy="204469"/>
          </a:xfrm>
          <a:prstGeom prst="rect">
            <a:avLst/>
          </a:prstGeom>
          <a:blipFill>
            <a:blip r:embed="rId9" cstate="print"/>
            <a:stretch>
              <a:fillRect/>
            </a:stretch>
          </a:blipFill>
        </p:spPr>
        <p:txBody>
          <a:bodyPr wrap="square" lIns="0" tIns="0" rIns="0" bIns="0" rtlCol="0"/>
          <a:lstStyle/>
          <a:p/>
        </p:txBody>
      </p:sp>
      <p:sp>
        <p:nvSpPr>
          <p:cNvPr id="2" name="矩形 1"/>
          <p:cNvSpPr/>
          <p:nvPr>
            <p:custDataLst>
              <p:tags r:id="rId10"/>
            </p:custDataLst>
          </p:nvPr>
        </p:nvSpPr>
        <p:spPr>
          <a:xfrm>
            <a:off x="34795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3" name="矩形 2"/>
          <p:cNvSpPr/>
          <p:nvPr>
            <p:custDataLst>
              <p:tags r:id="rId11"/>
            </p:custDataLst>
          </p:nvPr>
        </p:nvSpPr>
        <p:spPr>
          <a:xfrm>
            <a:off x="457175" y="60098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 name="矩形 3"/>
          <p:cNvSpPr/>
          <p:nvPr>
            <p:custDataLst>
              <p:tags r:id="rId12"/>
            </p:custDataLst>
          </p:nvPr>
        </p:nvSpPr>
        <p:spPr>
          <a:xfrm>
            <a:off x="474955" y="430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5" name="矩形 4"/>
          <p:cNvSpPr/>
          <p:nvPr>
            <p:custDataLst>
              <p:tags r:id="rId13"/>
            </p:custDataLst>
          </p:nvPr>
        </p:nvSpPr>
        <p:spPr>
          <a:xfrm>
            <a:off x="347955" y="435254"/>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14"/>
            </p:custDataLst>
          </p:nvPr>
        </p:nvPicPr>
        <p:blipFill>
          <a:blip r:embed="rId3" r:link="rId4" cstate="print">
            <a:extLst>
              <a:ext uri="{28A0092B-C50C-407E-A947-70E740481C1C}">
                <a14:useLocalDpi xmlns:a14="http://schemas.microsoft.com/office/drawing/2010/main" val="0"/>
              </a:ext>
            </a:extLst>
          </a:blip>
          <a:stretch>
            <a:fillRect/>
          </a:stretch>
        </p:blipFill>
        <p:spPr>
          <a:xfrm>
            <a:off x="-127000" y="4445"/>
            <a:ext cx="720090" cy="600549"/>
          </a:xfrm>
          <a:prstGeom prst="rect">
            <a:avLst/>
          </a:prstGeom>
        </p:spPr>
      </p:pic>
      <p:pic>
        <p:nvPicPr>
          <p:cNvPr id="7" name="图片 6"/>
          <p:cNvPicPr/>
          <p:nvPr>
            <p:custDataLst>
              <p:tags r:id="rId15"/>
            </p:custDataLst>
          </p:nvPr>
        </p:nvPicPr>
        <p:blipFill>
          <a:blip r:embed="rId6" r:link="rId7" cstate="print">
            <a:extLst>
              <a:ext uri="{28A0092B-C50C-407E-A947-70E740481C1C}">
                <a14:useLocalDpi xmlns:a14="http://schemas.microsoft.com/office/drawing/2010/main" val="0"/>
              </a:ext>
            </a:extLst>
          </a:blip>
          <a:stretch>
            <a:fillRect/>
          </a:stretch>
        </p:blipFill>
        <p:spPr>
          <a:xfrm>
            <a:off x="11344910" y="4445"/>
            <a:ext cx="720090" cy="609806"/>
          </a:xfrm>
          <a:prstGeom prst="rect">
            <a:avLst/>
          </a:prstGeom>
        </p:spPr>
      </p:pic>
      <p:sp>
        <p:nvSpPr>
          <p:cNvPr id="8" name="文本框 7"/>
          <p:cNvSpPr txBox="1"/>
          <p:nvPr>
            <p:custDataLst>
              <p:tags r:id="rId16"/>
            </p:custDataLst>
          </p:nvPr>
        </p:nvSpPr>
        <p:spPr>
          <a:xfrm>
            <a:off x="481400" y="61284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Management of Diversity</a:t>
            </a:r>
            <a:endParaRPr lang="zh-CN" altLang="en-US" dirty="0">
              <a:latin typeface="Arial" panose="020B0604020202020204" pitchFamily="34" charset="0"/>
            </a:endParaRPr>
          </a:p>
        </p:txBody>
      </p:sp>
      <p:sp>
        <p:nvSpPr>
          <p:cNvPr id="43" name="object 3"/>
          <p:cNvSpPr/>
          <p:nvPr/>
        </p:nvSpPr>
        <p:spPr>
          <a:xfrm>
            <a:off x="3001009" y="1891665"/>
            <a:ext cx="1760220" cy="0"/>
          </a:xfrm>
          <a:custGeom>
            <a:avLst/>
            <a:gdLst/>
            <a:ahLst/>
            <a:cxnLst/>
            <a:rect l="l" t="t" r="r" b="b"/>
            <a:pathLst>
              <a:path w="1760220">
                <a:moveTo>
                  <a:pt x="0" y="0"/>
                </a:moveTo>
                <a:lnTo>
                  <a:pt x="1760220" y="0"/>
                </a:lnTo>
              </a:path>
            </a:pathLst>
          </a:custGeom>
          <a:ln w="19050">
            <a:solidFill>
              <a:srgbClr val="BFBFBF"/>
            </a:solidFill>
          </a:ln>
        </p:spPr>
        <p:txBody>
          <a:bodyPr wrap="square" lIns="0" tIns="0" rIns="0" bIns="0" rtlCol="0"/>
          <a:lstStyle/>
          <a:p/>
        </p:txBody>
      </p:sp>
      <p:sp>
        <p:nvSpPr>
          <p:cNvPr id="44" name="object 4"/>
          <p:cNvSpPr txBox="1"/>
          <p:nvPr/>
        </p:nvSpPr>
        <p:spPr>
          <a:xfrm>
            <a:off x="967105" y="1431925"/>
            <a:ext cx="5257800" cy="44323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panose="020B0604020202020204"/>
                <a:cs typeface="Arial" panose="020B0604020202020204"/>
              </a:rPr>
              <a:t>The</a:t>
            </a:r>
            <a:r>
              <a:rPr sz="2800" spc="-50" dirty="0">
                <a:latin typeface="Arial" panose="020B0604020202020204"/>
                <a:cs typeface="Arial" panose="020B0604020202020204"/>
              </a:rPr>
              <a:t> </a:t>
            </a:r>
            <a:r>
              <a:rPr sz="2800" b="1" spc="-5" dirty="0">
                <a:latin typeface="Arial" panose="020B0604020202020204"/>
                <a:cs typeface="Arial" panose="020B0604020202020204"/>
              </a:rPr>
              <a:t>expressed</a:t>
            </a:r>
            <a:endParaRPr sz="2800">
              <a:latin typeface="Arial" panose="020B0604020202020204"/>
              <a:cs typeface="Arial" panose="020B0604020202020204"/>
            </a:endParaRPr>
          </a:p>
        </p:txBody>
      </p:sp>
      <p:sp>
        <p:nvSpPr>
          <p:cNvPr id="45" name="object 5"/>
          <p:cNvSpPr/>
          <p:nvPr/>
        </p:nvSpPr>
        <p:spPr>
          <a:xfrm>
            <a:off x="2984500" y="1875155"/>
            <a:ext cx="1760220" cy="0"/>
          </a:xfrm>
          <a:custGeom>
            <a:avLst/>
            <a:gdLst/>
            <a:ahLst/>
            <a:cxnLst/>
            <a:rect l="l" t="t" r="r" b="b"/>
            <a:pathLst>
              <a:path w="1760220">
                <a:moveTo>
                  <a:pt x="0" y="0"/>
                </a:moveTo>
                <a:lnTo>
                  <a:pt x="1760220" y="0"/>
                </a:lnTo>
              </a:path>
            </a:pathLst>
          </a:custGeom>
          <a:ln w="19050">
            <a:solidFill>
              <a:srgbClr val="000000"/>
            </a:solidFill>
          </a:ln>
        </p:spPr>
        <p:txBody>
          <a:bodyPr wrap="square" lIns="0" tIns="0" rIns="0" bIns="0" rtlCol="0"/>
          <a:lstStyle/>
          <a:p/>
        </p:txBody>
      </p:sp>
      <p:sp>
        <p:nvSpPr>
          <p:cNvPr id="46" name="object 6"/>
          <p:cNvSpPr txBox="1"/>
          <p:nvPr/>
        </p:nvSpPr>
        <p:spPr>
          <a:xfrm>
            <a:off x="822960" y="1873885"/>
            <a:ext cx="2738755" cy="3242945"/>
          </a:xfrm>
          <a:prstGeom prst="rect">
            <a:avLst/>
          </a:prstGeom>
        </p:spPr>
        <p:txBody>
          <a:bodyPr vert="horz" wrap="square" lIns="0" tIns="42545" rIns="0" bIns="0" rtlCol="0">
            <a:spAutoFit/>
          </a:bodyPr>
          <a:lstStyle/>
          <a:p>
            <a:pPr marL="12700" marR="5080">
              <a:lnSpc>
                <a:spcPct val="93000"/>
              </a:lnSpc>
              <a:spcBef>
                <a:spcPts val="335"/>
              </a:spcBef>
            </a:pPr>
            <a:r>
              <a:rPr sz="2800" dirty="0">
                <a:latin typeface="Arial" panose="020B0604020202020204"/>
                <a:cs typeface="Arial" panose="020B0604020202020204"/>
              </a:rPr>
              <a:t>difference  </a:t>
            </a:r>
            <a:r>
              <a:rPr sz="2800" spc="-5" dirty="0">
                <a:latin typeface="Arial" panose="020B0604020202020204"/>
                <a:cs typeface="Arial" panose="020B0604020202020204"/>
              </a:rPr>
              <a:t>between  </a:t>
            </a:r>
            <a:r>
              <a:rPr sz="2800" dirty="0">
                <a:latin typeface="Arial" panose="020B0604020202020204"/>
                <a:cs typeface="Arial" panose="020B0604020202020204"/>
              </a:rPr>
              <a:t>individuals at  the </a:t>
            </a:r>
            <a:r>
              <a:rPr sz="2800" spc="-5" dirty="0">
                <a:latin typeface="Arial" panose="020B0604020202020204"/>
                <a:cs typeface="Arial" panose="020B0604020202020204"/>
              </a:rPr>
              <a:t>workplace  </a:t>
            </a:r>
            <a:r>
              <a:rPr sz="2800" dirty="0">
                <a:latin typeface="Arial" panose="020B0604020202020204"/>
                <a:cs typeface="Arial" panose="020B0604020202020204"/>
              </a:rPr>
              <a:t>on basis of</a:t>
            </a:r>
            <a:r>
              <a:rPr sz="2800" spc="-65" dirty="0">
                <a:latin typeface="Arial" panose="020B0604020202020204"/>
                <a:cs typeface="Arial" panose="020B0604020202020204"/>
              </a:rPr>
              <a:t> </a:t>
            </a:r>
            <a:r>
              <a:rPr sz="2800" spc="-5" dirty="0">
                <a:latin typeface="Arial" panose="020B0604020202020204"/>
                <a:cs typeface="Arial" panose="020B0604020202020204"/>
              </a:rPr>
              <a:t>their  </a:t>
            </a:r>
            <a:r>
              <a:rPr sz="2800" dirty="0">
                <a:latin typeface="Arial" panose="020B0604020202020204"/>
                <a:cs typeface="Arial" panose="020B0604020202020204"/>
              </a:rPr>
              <a:t>age, </a:t>
            </a:r>
            <a:r>
              <a:rPr sz="2800" spc="-5" dirty="0">
                <a:latin typeface="Arial" panose="020B0604020202020204"/>
                <a:cs typeface="Arial" panose="020B0604020202020204"/>
              </a:rPr>
              <a:t>gender,  </a:t>
            </a:r>
            <a:r>
              <a:rPr sz="2800" dirty="0">
                <a:latin typeface="Arial" panose="020B0604020202020204"/>
                <a:cs typeface="Arial" panose="020B0604020202020204"/>
              </a:rPr>
              <a:t>race, </a:t>
            </a:r>
            <a:r>
              <a:rPr sz="2800" spc="-5" dirty="0">
                <a:latin typeface="Arial" panose="020B0604020202020204"/>
                <a:cs typeface="Arial" panose="020B0604020202020204"/>
              </a:rPr>
              <a:t>religeon,  atitude </a:t>
            </a:r>
            <a:r>
              <a:rPr sz="2800" dirty="0">
                <a:latin typeface="Arial" panose="020B0604020202020204"/>
                <a:cs typeface="Arial" panose="020B0604020202020204"/>
              </a:rPr>
              <a:t>etc</a:t>
            </a:r>
            <a:endParaRPr sz="2800">
              <a:latin typeface="Arial" panose="020B0604020202020204"/>
              <a:cs typeface="Arial" panose="020B0604020202020204"/>
            </a:endParaRPr>
          </a:p>
        </p:txBody>
      </p:sp>
      <p:grpSp>
        <p:nvGrpSpPr>
          <p:cNvPr id="47" name="object 7"/>
          <p:cNvGrpSpPr/>
          <p:nvPr/>
        </p:nvGrpSpPr>
        <p:grpSpPr>
          <a:xfrm>
            <a:off x="6274207" y="1884452"/>
            <a:ext cx="1395095" cy="983615"/>
            <a:chOff x="6528207" y="2007007"/>
            <a:chExt cx="1395095" cy="983615"/>
          </a:xfrm>
        </p:grpSpPr>
        <p:sp>
          <p:nvSpPr>
            <p:cNvPr id="48" name="object 8"/>
            <p:cNvSpPr/>
            <p:nvPr/>
          </p:nvSpPr>
          <p:spPr>
            <a:xfrm>
              <a:off x="6532880" y="2011680"/>
              <a:ext cx="1385570" cy="974090"/>
            </a:xfrm>
            <a:custGeom>
              <a:avLst/>
              <a:gdLst/>
              <a:ahLst/>
              <a:cxnLst/>
              <a:rect l="l" t="t" r="r" b="b"/>
              <a:pathLst>
                <a:path w="1385570" h="974089">
                  <a:moveTo>
                    <a:pt x="994410" y="0"/>
                  </a:moveTo>
                  <a:lnTo>
                    <a:pt x="943610" y="292100"/>
                  </a:lnTo>
                  <a:lnTo>
                    <a:pt x="881379" y="283210"/>
                  </a:lnTo>
                  <a:lnTo>
                    <a:pt x="819150" y="276860"/>
                  </a:lnTo>
                  <a:lnTo>
                    <a:pt x="755650" y="274320"/>
                  </a:lnTo>
                  <a:lnTo>
                    <a:pt x="693420" y="275590"/>
                  </a:lnTo>
                  <a:lnTo>
                    <a:pt x="629920" y="279400"/>
                  </a:lnTo>
                  <a:lnTo>
                    <a:pt x="567690" y="288290"/>
                  </a:lnTo>
                  <a:lnTo>
                    <a:pt x="505460" y="299720"/>
                  </a:lnTo>
                  <a:lnTo>
                    <a:pt x="444500" y="314960"/>
                  </a:lnTo>
                  <a:lnTo>
                    <a:pt x="383540" y="332740"/>
                  </a:lnTo>
                  <a:lnTo>
                    <a:pt x="323850" y="354330"/>
                  </a:lnTo>
                  <a:lnTo>
                    <a:pt x="266700" y="379730"/>
                  </a:lnTo>
                  <a:lnTo>
                    <a:pt x="209550" y="407670"/>
                  </a:lnTo>
                  <a:lnTo>
                    <a:pt x="154940" y="439420"/>
                  </a:lnTo>
                  <a:lnTo>
                    <a:pt x="101600" y="473710"/>
                  </a:lnTo>
                  <a:lnTo>
                    <a:pt x="49529" y="511810"/>
                  </a:lnTo>
                  <a:lnTo>
                    <a:pt x="0" y="551180"/>
                  </a:lnTo>
                  <a:lnTo>
                    <a:pt x="247650" y="854710"/>
                  </a:lnTo>
                  <a:lnTo>
                    <a:pt x="280670" y="828040"/>
                  </a:lnTo>
                  <a:lnTo>
                    <a:pt x="314960" y="802640"/>
                  </a:lnTo>
                  <a:lnTo>
                    <a:pt x="350520" y="779780"/>
                  </a:lnTo>
                  <a:lnTo>
                    <a:pt x="387350" y="759460"/>
                  </a:lnTo>
                  <a:lnTo>
                    <a:pt x="425450" y="740410"/>
                  </a:lnTo>
                  <a:lnTo>
                    <a:pt x="463550" y="723900"/>
                  </a:lnTo>
                  <a:lnTo>
                    <a:pt x="504190" y="708660"/>
                  </a:lnTo>
                  <a:lnTo>
                    <a:pt x="543560" y="697230"/>
                  </a:lnTo>
                  <a:lnTo>
                    <a:pt x="585470" y="687070"/>
                  </a:lnTo>
                  <a:lnTo>
                    <a:pt x="626110" y="679450"/>
                  </a:lnTo>
                  <a:lnTo>
                    <a:pt x="668020" y="673100"/>
                  </a:lnTo>
                  <a:lnTo>
                    <a:pt x="709929" y="670560"/>
                  </a:lnTo>
                  <a:lnTo>
                    <a:pt x="751840" y="669290"/>
                  </a:lnTo>
                  <a:lnTo>
                    <a:pt x="793750" y="671830"/>
                  </a:lnTo>
                  <a:lnTo>
                    <a:pt x="835660" y="675640"/>
                  </a:lnTo>
                  <a:lnTo>
                    <a:pt x="877570" y="681990"/>
                  </a:lnTo>
                  <a:lnTo>
                    <a:pt x="826770" y="974090"/>
                  </a:lnTo>
                  <a:lnTo>
                    <a:pt x="1385570" y="572770"/>
                  </a:lnTo>
                  <a:lnTo>
                    <a:pt x="994410" y="0"/>
                  </a:lnTo>
                  <a:close/>
                </a:path>
              </a:pathLst>
            </a:custGeom>
            <a:solidFill>
              <a:srgbClr val="C48AF8"/>
            </a:solidFill>
          </p:spPr>
          <p:txBody>
            <a:bodyPr wrap="square" lIns="0" tIns="0" rIns="0" bIns="0" rtlCol="0"/>
            <a:lstStyle/>
            <a:p/>
          </p:txBody>
        </p:sp>
        <p:sp>
          <p:nvSpPr>
            <p:cNvPr id="49" name="object 9"/>
            <p:cNvSpPr/>
            <p:nvPr/>
          </p:nvSpPr>
          <p:spPr>
            <a:xfrm>
              <a:off x="6532880" y="2011680"/>
              <a:ext cx="1385570" cy="974090"/>
            </a:xfrm>
            <a:custGeom>
              <a:avLst/>
              <a:gdLst/>
              <a:ahLst/>
              <a:cxnLst/>
              <a:rect l="l" t="t" r="r" b="b"/>
              <a:pathLst>
                <a:path w="1385570" h="974089">
                  <a:moveTo>
                    <a:pt x="877570" y="681990"/>
                  </a:moveTo>
                  <a:lnTo>
                    <a:pt x="835660" y="675640"/>
                  </a:lnTo>
                  <a:lnTo>
                    <a:pt x="793750" y="671830"/>
                  </a:lnTo>
                  <a:lnTo>
                    <a:pt x="751840" y="669290"/>
                  </a:lnTo>
                  <a:lnTo>
                    <a:pt x="709929" y="670560"/>
                  </a:lnTo>
                  <a:lnTo>
                    <a:pt x="668020" y="673100"/>
                  </a:lnTo>
                  <a:lnTo>
                    <a:pt x="626110" y="679450"/>
                  </a:lnTo>
                  <a:lnTo>
                    <a:pt x="585470" y="687070"/>
                  </a:lnTo>
                  <a:lnTo>
                    <a:pt x="543560" y="697230"/>
                  </a:lnTo>
                  <a:lnTo>
                    <a:pt x="504190" y="708660"/>
                  </a:lnTo>
                  <a:lnTo>
                    <a:pt x="463550" y="723900"/>
                  </a:lnTo>
                  <a:lnTo>
                    <a:pt x="425450" y="740410"/>
                  </a:lnTo>
                  <a:lnTo>
                    <a:pt x="387350" y="759460"/>
                  </a:lnTo>
                  <a:lnTo>
                    <a:pt x="350520" y="779780"/>
                  </a:lnTo>
                  <a:lnTo>
                    <a:pt x="314960" y="802640"/>
                  </a:lnTo>
                  <a:lnTo>
                    <a:pt x="280670" y="828040"/>
                  </a:lnTo>
                  <a:lnTo>
                    <a:pt x="247650" y="854710"/>
                  </a:lnTo>
                  <a:lnTo>
                    <a:pt x="0" y="551180"/>
                  </a:lnTo>
                  <a:lnTo>
                    <a:pt x="49529" y="511810"/>
                  </a:lnTo>
                  <a:lnTo>
                    <a:pt x="101600" y="473710"/>
                  </a:lnTo>
                  <a:lnTo>
                    <a:pt x="154940" y="439420"/>
                  </a:lnTo>
                  <a:lnTo>
                    <a:pt x="209550" y="407670"/>
                  </a:lnTo>
                  <a:lnTo>
                    <a:pt x="266700" y="379730"/>
                  </a:lnTo>
                  <a:lnTo>
                    <a:pt x="323850" y="354330"/>
                  </a:lnTo>
                  <a:lnTo>
                    <a:pt x="383540" y="332740"/>
                  </a:lnTo>
                  <a:lnTo>
                    <a:pt x="444500" y="314960"/>
                  </a:lnTo>
                  <a:lnTo>
                    <a:pt x="505460" y="299720"/>
                  </a:lnTo>
                  <a:lnTo>
                    <a:pt x="567690" y="288290"/>
                  </a:lnTo>
                  <a:lnTo>
                    <a:pt x="629920" y="279400"/>
                  </a:lnTo>
                  <a:lnTo>
                    <a:pt x="693420" y="275590"/>
                  </a:lnTo>
                  <a:lnTo>
                    <a:pt x="755650" y="274320"/>
                  </a:lnTo>
                  <a:lnTo>
                    <a:pt x="819150" y="276860"/>
                  </a:lnTo>
                  <a:lnTo>
                    <a:pt x="881379" y="283210"/>
                  </a:lnTo>
                  <a:lnTo>
                    <a:pt x="943610" y="292100"/>
                  </a:lnTo>
                  <a:lnTo>
                    <a:pt x="994410" y="0"/>
                  </a:lnTo>
                  <a:lnTo>
                    <a:pt x="1385570" y="572770"/>
                  </a:lnTo>
                  <a:lnTo>
                    <a:pt x="826770" y="974090"/>
                  </a:lnTo>
                  <a:lnTo>
                    <a:pt x="877570" y="681990"/>
                  </a:lnTo>
                  <a:close/>
                </a:path>
              </a:pathLst>
            </a:custGeom>
            <a:ln w="9344">
              <a:solidFill>
                <a:srgbClr val="000000"/>
              </a:solidFill>
            </a:ln>
          </p:spPr>
          <p:txBody>
            <a:bodyPr wrap="square" lIns="0" tIns="0" rIns="0" bIns="0" rtlCol="0"/>
            <a:lstStyle/>
            <a:p/>
          </p:txBody>
        </p:sp>
      </p:grpSp>
      <p:grpSp>
        <p:nvGrpSpPr>
          <p:cNvPr id="50" name="object 10"/>
          <p:cNvGrpSpPr/>
          <p:nvPr/>
        </p:nvGrpSpPr>
        <p:grpSpPr>
          <a:xfrm>
            <a:off x="7702957" y="3687852"/>
            <a:ext cx="805815" cy="1231265"/>
            <a:chOff x="7956957" y="3810407"/>
            <a:chExt cx="805815" cy="1231265"/>
          </a:xfrm>
        </p:grpSpPr>
        <p:sp>
          <p:nvSpPr>
            <p:cNvPr id="51" name="object 11"/>
            <p:cNvSpPr/>
            <p:nvPr/>
          </p:nvSpPr>
          <p:spPr>
            <a:xfrm>
              <a:off x="7961630" y="3815080"/>
              <a:ext cx="796290" cy="1221740"/>
            </a:xfrm>
            <a:custGeom>
              <a:avLst/>
              <a:gdLst/>
              <a:ahLst/>
              <a:cxnLst/>
              <a:rect l="l" t="t" r="r" b="b"/>
              <a:pathLst>
                <a:path w="796290" h="1221739">
                  <a:moveTo>
                    <a:pt x="781050" y="0"/>
                  </a:moveTo>
                  <a:lnTo>
                    <a:pt x="397510" y="72390"/>
                  </a:lnTo>
                  <a:lnTo>
                    <a:pt x="403860" y="115570"/>
                  </a:lnTo>
                  <a:lnTo>
                    <a:pt x="406400" y="157480"/>
                  </a:lnTo>
                  <a:lnTo>
                    <a:pt x="407670" y="200660"/>
                  </a:lnTo>
                  <a:lnTo>
                    <a:pt x="406400" y="243840"/>
                  </a:lnTo>
                  <a:lnTo>
                    <a:pt x="403860" y="287020"/>
                  </a:lnTo>
                  <a:lnTo>
                    <a:pt x="397510" y="328930"/>
                  </a:lnTo>
                  <a:lnTo>
                    <a:pt x="389890" y="370840"/>
                  </a:lnTo>
                  <a:lnTo>
                    <a:pt x="379729" y="412750"/>
                  </a:lnTo>
                  <a:lnTo>
                    <a:pt x="367029" y="454660"/>
                  </a:lnTo>
                  <a:lnTo>
                    <a:pt x="351790" y="495300"/>
                  </a:lnTo>
                  <a:lnTo>
                    <a:pt x="335279" y="534670"/>
                  </a:lnTo>
                  <a:lnTo>
                    <a:pt x="316229" y="572770"/>
                  </a:lnTo>
                  <a:lnTo>
                    <a:pt x="295910" y="610870"/>
                  </a:lnTo>
                  <a:lnTo>
                    <a:pt x="271779" y="647700"/>
                  </a:lnTo>
                  <a:lnTo>
                    <a:pt x="247650" y="683260"/>
                  </a:lnTo>
                  <a:lnTo>
                    <a:pt x="220979" y="716280"/>
                  </a:lnTo>
                  <a:lnTo>
                    <a:pt x="0" y="529590"/>
                  </a:lnTo>
                  <a:lnTo>
                    <a:pt x="52070" y="1221740"/>
                  </a:lnTo>
                  <a:lnTo>
                    <a:pt x="735329" y="1153160"/>
                  </a:lnTo>
                  <a:lnTo>
                    <a:pt x="514350" y="966470"/>
                  </a:lnTo>
                  <a:lnTo>
                    <a:pt x="554990" y="915670"/>
                  </a:lnTo>
                  <a:lnTo>
                    <a:pt x="591820" y="862330"/>
                  </a:lnTo>
                  <a:lnTo>
                    <a:pt x="627379" y="807720"/>
                  </a:lnTo>
                  <a:lnTo>
                    <a:pt x="657860" y="750570"/>
                  </a:lnTo>
                  <a:lnTo>
                    <a:pt x="687070" y="693420"/>
                  </a:lnTo>
                  <a:lnTo>
                    <a:pt x="712470" y="633730"/>
                  </a:lnTo>
                  <a:lnTo>
                    <a:pt x="734060" y="572770"/>
                  </a:lnTo>
                  <a:lnTo>
                    <a:pt x="753110" y="510540"/>
                  </a:lnTo>
                  <a:lnTo>
                    <a:pt x="768350" y="448310"/>
                  </a:lnTo>
                  <a:lnTo>
                    <a:pt x="781050" y="384810"/>
                  </a:lnTo>
                  <a:lnTo>
                    <a:pt x="788670" y="320040"/>
                  </a:lnTo>
                  <a:lnTo>
                    <a:pt x="793750" y="256540"/>
                  </a:lnTo>
                  <a:lnTo>
                    <a:pt x="796290" y="191770"/>
                  </a:lnTo>
                  <a:lnTo>
                    <a:pt x="795020" y="128270"/>
                  </a:lnTo>
                  <a:lnTo>
                    <a:pt x="789940" y="63500"/>
                  </a:lnTo>
                  <a:lnTo>
                    <a:pt x="781050" y="0"/>
                  </a:lnTo>
                  <a:close/>
                </a:path>
              </a:pathLst>
            </a:custGeom>
            <a:solidFill>
              <a:srgbClr val="C48AF8"/>
            </a:solidFill>
          </p:spPr>
          <p:txBody>
            <a:bodyPr wrap="square" lIns="0" tIns="0" rIns="0" bIns="0" rtlCol="0"/>
            <a:lstStyle/>
            <a:p/>
          </p:txBody>
        </p:sp>
        <p:sp>
          <p:nvSpPr>
            <p:cNvPr id="52" name="object 12"/>
            <p:cNvSpPr/>
            <p:nvPr/>
          </p:nvSpPr>
          <p:spPr>
            <a:xfrm>
              <a:off x="7961630" y="3815080"/>
              <a:ext cx="796290" cy="1221740"/>
            </a:xfrm>
            <a:custGeom>
              <a:avLst/>
              <a:gdLst/>
              <a:ahLst/>
              <a:cxnLst/>
              <a:rect l="l" t="t" r="r" b="b"/>
              <a:pathLst>
                <a:path w="796290" h="1221739">
                  <a:moveTo>
                    <a:pt x="220979" y="716280"/>
                  </a:moveTo>
                  <a:lnTo>
                    <a:pt x="247650" y="683260"/>
                  </a:lnTo>
                  <a:lnTo>
                    <a:pt x="271779" y="647700"/>
                  </a:lnTo>
                  <a:lnTo>
                    <a:pt x="295910" y="610870"/>
                  </a:lnTo>
                  <a:lnTo>
                    <a:pt x="316229" y="572770"/>
                  </a:lnTo>
                  <a:lnTo>
                    <a:pt x="335279" y="534670"/>
                  </a:lnTo>
                  <a:lnTo>
                    <a:pt x="351790" y="495300"/>
                  </a:lnTo>
                  <a:lnTo>
                    <a:pt x="367029" y="454660"/>
                  </a:lnTo>
                  <a:lnTo>
                    <a:pt x="379729" y="412750"/>
                  </a:lnTo>
                  <a:lnTo>
                    <a:pt x="389890" y="370840"/>
                  </a:lnTo>
                  <a:lnTo>
                    <a:pt x="397510" y="328930"/>
                  </a:lnTo>
                  <a:lnTo>
                    <a:pt x="403860" y="287020"/>
                  </a:lnTo>
                  <a:lnTo>
                    <a:pt x="406400" y="243840"/>
                  </a:lnTo>
                  <a:lnTo>
                    <a:pt x="407670" y="200660"/>
                  </a:lnTo>
                  <a:lnTo>
                    <a:pt x="406400" y="157480"/>
                  </a:lnTo>
                  <a:lnTo>
                    <a:pt x="403860" y="115570"/>
                  </a:lnTo>
                  <a:lnTo>
                    <a:pt x="397510" y="72390"/>
                  </a:lnTo>
                  <a:lnTo>
                    <a:pt x="781050" y="0"/>
                  </a:lnTo>
                  <a:lnTo>
                    <a:pt x="789940" y="63500"/>
                  </a:lnTo>
                  <a:lnTo>
                    <a:pt x="795020" y="128270"/>
                  </a:lnTo>
                  <a:lnTo>
                    <a:pt x="796290" y="191770"/>
                  </a:lnTo>
                  <a:lnTo>
                    <a:pt x="793750" y="256540"/>
                  </a:lnTo>
                  <a:lnTo>
                    <a:pt x="788670" y="320040"/>
                  </a:lnTo>
                  <a:lnTo>
                    <a:pt x="781050" y="384810"/>
                  </a:lnTo>
                  <a:lnTo>
                    <a:pt x="768350" y="448310"/>
                  </a:lnTo>
                  <a:lnTo>
                    <a:pt x="753110" y="510540"/>
                  </a:lnTo>
                  <a:lnTo>
                    <a:pt x="734060" y="572770"/>
                  </a:lnTo>
                  <a:lnTo>
                    <a:pt x="712470" y="633730"/>
                  </a:lnTo>
                  <a:lnTo>
                    <a:pt x="687070" y="693420"/>
                  </a:lnTo>
                  <a:lnTo>
                    <a:pt x="657860" y="750570"/>
                  </a:lnTo>
                  <a:lnTo>
                    <a:pt x="627379" y="807720"/>
                  </a:lnTo>
                  <a:lnTo>
                    <a:pt x="591820" y="862330"/>
                  </a:lnTo>
                  <a:lnTo>
                    <a:pt x="554990" y="915670"/>
                  </a:lnTo>
                  <a:lnTo>
                    <a:pt x="514350" y="966470"/>
                  </a:lnTo>
                  <a:lnTo>
                    <a:pt x="735329" y="1153160"/>
                  </a:lnTo>
                  <a:lnTo>
                    <a:pt x="52070" y="1221740"/>
                  </a:lnTo>
                  <a:lnTo>
                    <a:pt x="0" y="529590"/>
                  </a:lnTo>
                  <a:lnTo>
                    <a:pt x="220979" y="716280"/>
                  </a:lnTo>
                  <a:close/>
                </a:path>
              </a:pathLst>
            </a:custGeom>
            <a:ln w="9344">
              <a:solidFill>
                <a:srgbClr val="000000"/>
              </a:solidFill>
            </a:ln>
          </p:spPr>
          <p:txBody>
            <a:bodyPr wrap="square" lIns="0" tIns="0" rIns="0" bIns="0" rtlCol="0"/>
            <a:lstStyle/>
            <a:p/>
          </p:txBody>
        </p:sp>
      </p:grpSp>
      <p:grpSp>
        <p:nvGrpSpPr>
          <p:cNvPr id="53" name="object 13"/>
          <p:cNvGrpSpPr/>
          <p:nvPr/>
        </p:nvGrpSpPr>
        <p:grpSpPr>
          <a:xfrm>
            <a:off x="5340757" y="3771672"/>
            <a:ext cx="1114425" cy="1251585"/>
            <a:chOff x="5594757" y="3894227"/>
            <a:chExt cx="1114425" cy="1251585"/>
          </a:xfrm>
        </p:grpSpPr>
        <p:sp>
          <p:nvSpPr>
            <p:cNvPr id="54" name="object 14"/>
            <p:cNvSpPr/>
            <p:nvPr/>
          </p:nvSpPr>
          <p:spPr>
            <a:xfrm>
              <a:off x="5599430" y="3898900"/>
              <a:ext cx="1104900" cy="1242060"/>
            </a:xfrm>
            <a:custGeom>
              <a:avLst/>
              <a:gdLst/>
              <a:ahLst/>
              <a:cxnLst/>
              <a:rect l="l" t="t" r="r" b="b"/>
              <a:pathLst>
                <a:path w="1104900" h="1242060">
                  <a:moveTo>
                    <a:pt x="281940" y="0"/>
                  </a:moveTo>
                  <a:lnTo>
                    <a:pt x="0" y="626110"/>
                  </a:lnTo>
                  <a:lnTo>
                    <a:pt x="271780" y="529589"/>
                  </a:lnTo>
                  <a:lnTo>
                    <a:pt x="295910" y="589280"/>
                  </a:lnTo>
                  <a:lnTo>
                    <a:pt x="323850" y="647700"/>
                  </a:lnTo>
                  <a:lnTo>
                    <a:pt x="353060" y="704850"/>
                  </a:lnTo>
                  <a:lnTo>
                    <a:pt x="387350" y="760730"/>
                  </a:lnTo>
                  <a:lnTo>
                    <a:pt x="422910" y="814069"/>
                  </a:lnTo>
                  <a:lnTo>
                    <a:pt x="462280" y="866139"/>
                  </a:lnTo>
                  <a:lnTo>
                    <a:pt x="504190" y="915669"/>
                  </a:lnTo>
                  <a:lnTo>
                    <a:pt x="547370" y="962660"/>
                  </a:lnTo>
                  <a:lnTo>
                    <a:pt x="594360" y="1007110"/>
                  </a:lnTo>
                  <a:lnTo>
                    <a:pt x="642620" y="1050289"/>
                  </a:lnTo>
                  <a:lnTo>
                    <a:pt x="694690" y="1089660"/>
                  </a:lnTo>
                  <a:lnTo>
                    <a:pt x="746760" y="1125220"/>
                  </a:lnTo>
                  <a:lnTo>
                    <a:pt x="802640" y="1159510"/>
                  </a:lnTo>
                  <a:lnTo>
                    <a:pt x="858520" y="1189989"/>
                  </a:lnTo>
                  <a:lnTo>
                    <a:pt x="915670" y="1217930"/>
                  </a:lnTo>
                  <a:lnTo>
                    <a:pt x="975360" y="1242060"/>
                  </a:lnTo>
                  <a:lnTo>
                    <a:pt x="1104900" y="873760"/>
                  </a:lnTo>
                  <a:lnTo>
                    <a:pt x="1064260" y="857250"/>
                  </a:lnTo>
                  <a:lnTo>
                    <a:pt x="1026160" y="839469"/>
                  </a:lnTo>
                  <a:lnTo>
                    <a:pt x="988060" y="819150"/>
                  </a:lnTo>
                  <a:lnTo>
                    <a:pt x="952500" y="796289"/>
                  </a:lnTo>
                  <a:lnTo>
                    <a:pt x="916940" y="772160"/>
                  </a:lnTo>
                  <a:lnTo>
                    <a:pt x="882650" y="746760"/>
                  </a:lnTo>
                  <a:lnTo>
                    <a:pt x="849630" y="717550"/>
                  </a:lnTo>
                  <a:lnTo>
                    <a:pt x="819150" y="688339"/>
                  </a:lnTo>
                  <a:lnTo>
                    <a:pt x="789940" y="656589"/>
                  </a:lnTo>
                  <a:lnTo>
                    <a:pt x="762000" y="623569"/>
                  </a:lnTo>
                  <a:lnTo>
                    <a:pt x="735330" y="589280"/>
                  </a:lnTo>
                  <a:lnTo>
                    <a:pt x="711200" y="553719"/>
                  </a:lnTo>
                  <a:lnTo>
                    <a:pt x="689610" y="515619"/>
                  </a:lnTo>
                  <a:lnTo>
                    <a:pt x="669290" y="477519"/>
                  </a:lnTo>
                  <a:lnTo>
                    <a:pt x="651510" y="439419"/>
                  </a:lnTo>
                  <a:lnTo>
                    <a:pt x="635000" y="398780"/>
                  </a:lnTo>
                  <a:lnTo>
                    <a:pt x="908050" y="300989"/>
                  </a:lnTo>
                  <a:lnTo>
                    <a:pt x="281940" y="0"/>
                  </a:lnTo>
                  <a:close/>
                </a:path>
              </a:pathLst>
            </a:custGeom>
            <a:solidFill>
              <a:srgbClr val="C48AF8"/>
            </a:solidFill>
          </p:spPr>
          <p:txBody>
            <a:bodyPr wrap="square" lIns="0" tIns="0" rIns="0" bIns="0" rtlCol="0"/>
            <a:lstStyle/>
            <a:p/>
          </p:txBody>
        </p:sp>
        <p:sp>
          <p:nvSpPr>
            <p:cNvPr id="55" name="object 15"/>
            <p:cNvSpPr/>
            <p:nvPr/>
          </p:nvSpPr>
          <p:spPr>
            <a:xfrm>
              <a:off x="5599430" y="3898900"/>
              <a:ext cx="1104900" cy="1242060"/>
            </a:xfrm>
            <a:custGeom>
              <a:avLst/>
              <a:gdLst/>
              <a:ahLst/>
              <a:cxnLst/>
              <a:rect l="l" t="t" r="r" b="b"/>
              <a:pathLst>
                <a:path w="1104900" h="1242060">
                  <a:moveTo>
                    <a:pt x="635000" y="398780"/>
                  </a:moveTo>
                  <a:lnTo>
                    <a:pt x="651510" y="439419"/>
                  </a:lnTo>
                  <a:lnTo>
                    <a:pt x="669290" y="477519"/>
                  </a:lnTo>
                  <a:lnTo>
                    <a:pt x="689610" y="515619"/>
                  </a:lnTo>
                  <a:lnTo>
                    <a:pt x="711200" y="553719"/>
                  </a:lnTo>
                  <a:lnTo>
                    <a:pt x="735330" y="589280"/>
                  </a:lnTo>
                  <a:lnTo>
                    <a:pt x="762000" y="623569"/>
                  </a:lnTo>
                  <a:lnTo>
                    <a:pt x="789940" y="656589"/>
                  </a:lnTo>
                  <a:lnTo>
                    <a:pt x="819150" y="688339"/>
                  </a:lnTo>
                  <a:lnTo>
                    <a:pt x="849630" y="717550"/>
                  </a:lnTo>
                  <a:lnTo>
                    <a:pt x="882650" y="746760"/>
                  </a:lnTo>
                  <a:lnTo>
                    <a:pt x="916940" y="772160"/>
                  </a:lnTo>
                  <a:lnTo>
                    <a:pt x="952500" y="796289"/>
                  </a:lnTo>
                  <a:lnTo>
                    <a:pt x="988060" y="819150"/>
                  </a:lnTo>
                  <a:lnTo>
                    <a:pt x="1026160" y="839469"/>
                  </a:lnTo>
                  <a:lnTo>
                    <a:pt x="1064260" y="857250"/>
                  </a:lnTo>
                  <a:lnTo>
                    <a:pt x="1104900" y="873760"/>
                  </a:lnTo>
                  <a:lnTo>
                    <a:pt x="975360" y="1242060"/>
                  </a:lnTo>
                  <a:lnTo>
                    <a:pt x="915670" y="1217930"/>
                  </a:lnTo>
                  <a:lnTo>
                    <a:pt x="858520" y="1189989"/>
                  </a:lnTo>
                  <a:lnTo>
                    <a:pt x="802640" y="1159510"/>
                  </a:lnTo>
                  <a:lnTo>
                    <a:pt x="746760" y="1125220"/>
                  </a:lnTo>
                  <a:lnTo>
                    <a:pt x="694690" y="1089660"/>
                  </a:lnTo>
                  <a:lnTo>
                    <a:pt x="642620" y="1050289"/>
                  </a:lnTo>
                  <a:lnTo>
                    <a:pt x="594360" y="1007110"/>
                  </a:lnTo>
                  <a:lnTo>
                    <a:pt x="547370" y="962660"/>
                  </a:lnTo>
                  <a:lnTo>
                    <a:pt x="504190" y="915669"/>
                  </a:lnTo>
                  <a:lnTo>
                    <a:pt x="462280" y="866139"/>
                  </a:lnTo>
                  <a:lnTo>
                    <a:pt x="422910" y="814069"/>
                  </a:lnTo>
                  <a:lnTo>
                    <a:pt x="387350" y="760730"/>
                  </a:lnTo>
                  <a:lnTo>
                    <a:pt x="353060" y="704850"/>
                  </a:lnTo>
                  <a:lnTo>
                    <a:pt x="323850" y="647700"/>
                  </a:lnTo>
                  <a:lnTo>
                    <a:pt x="295910" y="589280"/>
                  </a:lnTo>
                  <a:lnTo>
                    <a:pt x="271780" y="529589"/>
                  </a:lnTo>
                  <a:lnTo>
                    <a:pt x="0" y="626110"/>
                  </a:lnTo>
                  <a:lnTo>
                    <a:pt x="281940" y="0"/>
                  </a:lnTo>
                  <a:lnTo>
                    <a:pt x="908050" y="300989"/>
                  </a:lnTo>
                  <a:lnTo>
                    <a:pt x="635000" y="398780"/>
                  </a:lnTo>
                  <a:close/>
                </a:path>
              </a:pathLst>
            </a:custGeom>
            <a:ln w="9344">
              <a:solidFill>
                <a:srgbClr val="000000"/>
              </a:solidFill>
            </a:ln>
          </p:spPr>
          <p:txBody>
            <a:bodyPr wrap="square" lIns="0" tIns="0" rIns="0" bIns="0" rtlCol="0"/>
            <a:lstStyle/>
            <a:p/>
          </p:txBody>
        </p:sp>
      </p:grpSp>
      <p:sp>
        <p:nvSpPr>
          <p:cNvPr id="56" name="object 16"/>
          <p:cNvSpPr txBox="1"/>
          <p:nvPr/>
        </p:nvSpPr>
        <p:spPr>
          <a:xfrm>
            <a:off x="8027669" y="2971165"/>
            <a:ext cx="1866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us</a:t>
            </a:r>
            <a:endParaRPr sz="1200">
              <a:latin typeface="Arial" panose="020B0604020202020204"/>
              <a:cs typeface="Arial" panose="020B0604020202020204"/>
            </a:endParaRPr>
          </a:p>
        </p:txBody>
      </p:sp>
      <p:sp>
        <p:nvSpPr>
          <p:cNvPr id="57" name="object 17"/>
          <p:cNvSpPr txBox="1"/>
          <p:nvPr/>
        </p:nvSpPr>
        <p:spPr>
          <a:xfrm>
            <a:off x="6225540" y="4921885"/>
            <a:ext cx="15938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OUR</a:t>
            </a:r>
            <a:r>
              <a:rPr sz="1200" spc="-30" dirty="0">
                <a:latin typeface="Arial" panose="020B0604020202020204"/>
                <a:cs typeface="Arial" panose="020B0604020202020204"/>
              </a:rPr>
              <a:t> </a:t>
            </a:r>
            <a:r>
              <a:rPr sz="1200" spc="-5" dirty="0">
                <a:latin typeface="Arial" panose="020B0604020202020204"/>
                <a:cs typeface="Arial" panose="020B0604020202020204"/>
              </a:rPr>
              <a:t>STYLE/METHOD</a:t>
            </a:r>
            <a:endParaRPr sz="1200">
              <a:latin typeface="Arial" panose="020B0604020202020204"/>
              <a:cs typeface="Arial" panose="020B0604020202020204"/>
            </a:endParaRPr>
          </a:p>
        </p:txBody>
      </p:sp>
      <p:sp>
        <p:nvSpPr>
          <p:cNvPr id="58" name="object 18"/>
          <p:cNvSpPr txBox="1"/>
          <p:nvPr/>
        </p:nvSpPr>
        <p:spPr>
          <a:xfrm>
            <a:off x="5797550" y="2971165"/>
            <a:ext cx="254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ME</a:t>
            </a:r>
            <a:endParaRPr sz="1200">
              <a:latin typeface="Arial" panose="020B0604020202020204"/>
              <a:cs typeface="Arial" panose="020B0604020202020204"/>
            </a:endParaRPr>
          </a:p>
        </p:txBody>
      </p:sp>
    </p:spTree>
    <p:custDataLst>
      <p:tags r:id="rId1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360020" y="723544"/>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5" name="图片 2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26" name="图片 2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3" name="文本框 22"/>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Management of Diversity</a:t>
            </a:r>
            <a:endParaRPr lang="zh-CN" altLang="en-US" dirty="0">
              <a:latin typeface="Arial" panose="020B0604020202020204" pitchFamily="34" charset="0"/>
            </a:endParaRPr>
          </a:p>
        </p:txBody>
      </p:sp>
      <p:sp>
        <p:nvSpPr>
          <p:cNvPr id="49" name="object 3"/>
          <p:cNvSpPr/>
          <p:nvPr/>
        </p:nvSpPr>
        <p:spPr>
          <a:xfrm>
            <a:off x="2527300" y="1724660"/>
            <a:ext cx="128269" cy="128270"/>
          </a:xfrm>
          <a:prstGeom prst="rect">
            <a:avLst/>
          </a:prstGeom>
          <a:blipFill>
            <a:blip r:embed="rId9" cstate="print"/>
            <a:stretch>
              <a:fillRect/>
            </a:stretch>
          </a:blipFill>
        </p:spPr>
        <p:txBody>
          <a:bodyPr wrap="square" lIns="0" tIns="0" rIns="0" bIns="0" rtlCol="0"/>
          <a:p/>
        </p:txBody>
      </p:sp>
      <p:sp>
        <p:nvSpPr>
          <p:cNvPr id="50" name="object 4"/>
          <p:cNvSpPr txBox="1"/>
          <p:nvPr/>
        </p:nvSpPr>
        <p:spPr>
          <a:xfrm>
            <a:off x="2857500" y="1610359"/>
            <a:ext cx="2600960" cy="3577590"/>
          </a:xfrm>
          <a:prstGeom prst="rect">
            <a:avLst/>
          </a:prstGeom>
        </p:spPr>
        <p:txBody>
          <a:bodyPr vert="horz" wrap="square" lIns="0" tIns="12700" rIns="0" bIns="0" rtlCol="0">
            <a:spAutoFit/>
          </a:bodyPr>
          <a:p>
            <a:pPr marL="12700">
              <a:lnSpc>
                <a:spcPct val="100000"/>
              </a:lnSpc>
              <a:spcBef>
                <a:spcPts val="100"/>
              </a:spcBef>
            </a:pPr>
            <a:r>
              <a:rPr sz="2000" dirty="0">
                <a:latin typeface="Arial" panose="020B0604020202020204"/>
                <a:cs typeface="Arial" panose="020B0604020202020204"/>
              </a:rPr>
              <a:t>Culture</a:t>
            </a:r>
            <a:endParaRPr sz="2000">
              <a:latin typeface="Arial" panose="020B0604020202020204"/>
              <a:cs typeface="Arial" panose="020B0604020202020204"/>
            </a:endParaRPr>
          </a:p>
          <a:p>
            <a:pPr marL="12700" marR="810895">
              <a:lnSpc>
                <a:spcPts val="2010"/>
              </a:lnSpc>
              <a:spcBef>
                <a:spcPts val="500"/>
              </a:spcBef>
            </a:pPr>
            <a:r>
              <a:rPr sz="2000" dirty="0">
                <a:latin typeface="Arial" panose="020B0604020202020204"/>
                <a:cs typeface="Arial" panose="020B0604020202020204"/>
              </a:rPr>
              <a:t>Gender</a:t>
            </a:r>
            <a:r>
              <a:rPr sz="2000" spc="-90" dirty="0">
                <a:latin typeface="Arial" panose="020B0604020202020204"/>
                <a:cs typeface="Arial" panose="020B0604020202020204"/>
              </a:rPr>
              <a:t> </a:t>
            </a:r>
            <a:r>
              <a:rPr sz="2000" dirty="0">
                <a:latin typeface="Arial" panose="020B0604020202020204"/>
                <a:cs typeface="Arial" panose="020B0604020202020204"/>
              </a:rPr>
              <a:t>/Sexual  </a:t>
            </a:r>
            <a:r>
              <a:rPr sz="2000" spc="-5" dirty="0">
                <a:latin typeface="Arial" panose="020B0604020202020204"/>
                <a:cs typeface="Arial" panose="020B0604020202020204"/>
              </a:rPr>
              <a:t>Orientation</a:t>
            </a:r>
            <a:endParaRPr sz="2000">
              <a:latin typeface="Arial" panose="020B0604020202020204"/>
              <a:cs typeface="Arial" panose="020B0604020202020204"/>
            </a:endParaRPr>
          </a:p>
          <a:p>
            <a:pPr marL="12700" marR="233045">
              <a:lnSpc>
                <a:spcPts val="2510"/>
              </a:lnSpc>
              <a:spcBef>
                <a:spcPts val="90"/>
              </a:spcBef>
            </a:pPr>
            <a:r>
              <a:rPr sz="2000" dirty="0">
                <a:latin typeface="Arial" panose="020B0604020202020204"/>
                <a:cs typeface="Arial" panose="020B0604020202020204"/>
              </a:rPr>
              <a:t>Religion /World</a:t>
            </a:r>
            <a:r>
              <a:rPr sz="2000" spc="-80" dirty="0">
                <a:latin typeface="Arial" panose="020B0604020202020204"/>
                <a:cs typeface="Arial" panose="020B0604020202020204"/>
              </a:rPr>
              <a:t> </a:t>
            </a:r>
            <a:r>
              <a:rPr sz="2000" spc="-5" dirty="0">
                <a:latin typeface="Arial" panose="020B0604020202020204"/>
                <a:cs typeface="Arial" panose="020B0604020202020204"/>
              </a:rPr>
              <a:t>View  </a:t>
            </a:r>
            <a:r>
              <a:rPr sz="2000" dirty="0">
                <a:latin typeface="Arial" panose="020B0604020202020204"/>
                <a:cs typeface="Arial" panose="020B0604020202020204"/>
              </a:rPr>
              <a:t>Age</a:t>
            </a:r>
            <a:endParaRPr sz="2000">
              <a:latin typeface="Arial" panose="020B0604020202020204"/>
              <a:cs typeface="Arial" panose="020B0604020202020204"/>
            </a:endParaRPr>
          </a:p>
          <a:p>
            <a:pPr marL="12700" marR="5080">
              <a:lnSpc>
                <a:spcPts val="2010"/>
              </a:lnSpc>
              <a:spcBef>
                <a:spcPts val="390"/>
              </a:spcBef>
            </a:pPr>
            <a:r>
              <a:rPr sz="2000" spc="-5" dirty="0">
                <a:latin typeface="Arial" panose="020B0604020202020204"/>
                <a:cs typeface="Arial" panose="020B0604020202020204"/>
              </a:rPr>
              <a:t>Nationality </a:t>
            </a:r>
            <a:r>
              <a:rPr sz="2000" dirty="0">
                <a:latin typeface="Arial" panose="020B0604020202020204"/>
                <a:cs typeface="Arial" panose="020B0604020202020204"/>
              </a:rPr>
              <a:t>Geographic  </a:t>
            </a:r>
            <a:r>
              <a:rPr sz="2000" spc="-5" dirty="0">
                <a:latin typeface="Arial" panose="020B0604020202020204"/>
                <a:cs typeface="Arial" panose="020B0604020202020204"/>
              </a:rPr>
              <a:t>factors/Time  </a:t>
            </a:r>
            <a:r>
              <a:rPr sz="2000" dirty="0">
                <a:latin typeface="Arial" panose="020B0604020202020204"/>
                <a:cs typeface="Arial" panose="020B0604020202020204"/>
              </a:rPr>
              <a:t>zones/Language</a:t>
            </a:r>
            <a:endParaRPr sz="2000">
              <a:latin typeface="Arial" panose="020B0604020202020204"/>
              <a:cs typeface="Arial" panose="020B0604020202020204"/>
            </a:endParaRPr>
          </a:p>
          <a:p>
            <a:pPr marL="12700">
              <a:lnSpc>
                <a:spcPct val="100000"/>
              </a:lnSpc>
              <a:spcBef>
                <a:spcPts val="100"/>
              </a:spcBef>
            </a:pPr>
            <a:r>
              <a:rPr sz="2000" dirty="0">
                <a:latin typeface="Arial" panose="020B0604020202020204"/>
                <a:cs typeface="Arial" panose="020B0604020202020204"/>
              </a:rPr>
              <a:t>Social</a:t>
            </a:r>
            <a:r>
              <a:rPr sz="2000" spc="-15" dirty="0">
                <a:latin typeface="Arial" panose="020B0604020202020204"/>
                <a:cs typeface="Arial" panose="020B0604020202020204"/>
              </a:rPr>
              <a:t> </a:t>
            </a:r>
            <a:r>
              <a:rPr sz="2000" dirty="0">
                <a:latin typeface="Arial" panose="020B0604020202020204"/>
                <a:cs typeface="Arial" panose="020B0604020202020204"/>
              </a:rPr>
              <a:t>class</a:t>
            </a:r>
            <a:endParaRPr sz="2000">
              <a:latin typeface="Arial" panose="020B0604020202020204"/>
              <a:cs typeface="Arial" panose="020B0604020202020204"/>
            </a:endParaRPr>
          </a:p>
          <a:p>
            <a:pPr marL="12700">
              <a:lnSpc>
                <a:spcPct val="100000"/>
              </a:lnSpc>
              <a:spcBef>
                <a:spcPts val="110"/>
              </a:spcBef>
            </a:pPr>
            <a:r>
              <a:rPr sz="2000" spc="-5" dirty="0">
                <a:latin typeface="Arial" panose="020B0604020202020204"/>
                <a:cs typeface="Arial" panose="020B0604020202020204"/>
              </a:rPr>
              <a:t>Mental </a:t>
            </a:r>
            <a:r>
              <a:rPr sz="2000" dirty="0">
                <a:latin typeface="Arial" panose="020B0604020202020204"/>
                <a:cs typeface="Arial" panose="020B0604020202020204"/>
              </a:rPr>
              <a:t>Physical</a:t>
            </a:r>
            <a:r>
              <a:rPr sz="2000" spc="-25" dirty="0">
                <a:latin typeface="Arial" panose="020B0604020202020204"/>
                <a:cs typeface="Arial" panose="020B0604020202020204"/>
              </a:rPr>
              <a:t> </a:t>
            </a:r>
            <a:r>
              <a:rPr sz="2000" spc="-5" dirty="0">
                <a:latin typeface="Arial" panose="020B0604020202020204"/>
                <a:cs typeface="Arial" panose="020B0604020202020204"/>
              </a:rPr>
              <a:t>ability</a:t>
            </a:r>
            <a:endParaRPr sz="2000">
              <a:latin typeface="Arial" panose="020B0604020202020204"/>
              <a:cs typeface="Arial" panose="020B0604020202020204"/>
            </a:endParaRPr>
          </a:p>
          <a:p>
            <a:pPr marL="12700" marR="1010285">
              <a:lnSpc>
                <a:spcPts val="2010"/>
              </a:lnSpc>
              <a:spcBef>
                <a:spcPts val="490"/>
              </a:spcBef>
            </a:pPr>
            <a:r>
              <a:rPr sz="2000" dirty="0">
                <a:latin typeface="Arial" panose="020B0604020202020204"/>
                <a:cs typeface="Arial" panose="020B0604020202020204"/>
              </a:rPr>
              <a:t>Profession/  </a:t>
            </a:r>
            <a:r>
              <a:rPr sz="2000" spc="-5" dirty="0">
                <a:latin typeface="Arial" panose="020B0604020202020204"/>
                <a:cs typeface="Arial" panose="020B0604020202020204"/>
              </a:rPr>
              <a:t>S</a:t>
            </a:r>
            <a:r>
              <a:rPr sz="2000" spc="5" dirty="0">
                <a:latin typeface="Arial" panose="020B0604020202020204"/>
                <a:cs typeface="Arial" panose="020B0604020202020204"/>
              </a:rPr>
              <a:t>p</a:t>
            </a:r>
            <a:r>
              <a:rPr sz="2000" spc="-5" dirty="0">
                <a:latin typeface="Arial" panose="020B0604020202020204"/>
                <a:cs typeface="Arial" panose="020B0604020202020204"/>
              </a:rPr>
              <a:t>e</a:t>
            </a:r>
            <a:r>
              <a:rPr sz="2000" spc="10" dirty="0">
                <a:latin typeface="Arial" panose="020B0604020202020204"/>
                <a:cs typeface="Arial" panose="020B0604020202020204"/>
              </a:rPr>
              <a:t>c</a:t>
            </a:r>
            <a:r>
              <a:rPr sz="2000" spc="5" dirty="0">
                <a:latin typeface="Arial" panose="020B0604020202020204"/>
                <a:cs typeface="Arial" panose="020B0604020202020204"/>
              </a:rPr>
              <a:t>i</a:t>
            </a:r>
            <a:r>
              <a:rPr sz="2000" spc="-5" dirty="0">
                <a:latin typeface="Arial" panose="020B0604020202020204"/>
                <a:cs typeface="Arial" panose="020B0604020202020204"/>
              </a:rPr>
              <a:t>al</a:t>
            </a:r>
            <a:r>
              <a:rPr sz="2000" spc="5" dirty="0">
                <a:latin typeface="Arial" panose="020B0604020202020204"/>
                <a:cs typeface="Arial" panose="020B0604020202020204"/>
              </a:rPr>
              <a:t>i</a:t>
            </a:r>
            <a:r>
              <a:rPr sz="2000" spc="10" dirty="0">
                <a:latin typeface="Arial" panose="020B0604020202020204"/>
                <a:cs typeface="Arial" panose="020B0604020202020204"/>
              </a:rPr>
              <a:t>z</a:t>
            </a:r>
            <a:r>
              <a:rPr sz="2000" spc="-5" dirty="0">
                <a:latin typeface="Arial" panose="020B0604020202020204"/>
                <a:cs typeface="Arial" panose="020B0604020202020204"/>
              </a:rPr>
              <a:t>a</a:t>
            </a:r>
            <a:r>
              <a:rPr sz="2000" dirty="0">
                <a:latin typeface="Arial" panose="020B0604020202020204"/>
                <a:cs typeface="Arial" panose="020B0604020202020204"/>
              </a:rPr>
              <a:t>t</a:t>
            </a:r>
            <a:r>
              <a:rPr sz="2000" spc="-5" dirty="0">
                <a:latin typeface="Arial" panose="020B0604020202020204"/>
                <a:cs typeface="Arial" panose="020B0604020202020204"/>
              </a:rPr>
              <a:t>io</a:t>
            </a:r>
            <a:r>
              <a:rPr sz="2000" dirty="0">
                <a:latin typeface="Arial" panose="020B0604020202020204"/>
                <a:cs typeface="Arial" panose="020B0604020202020204"/>
              </a:rPr>
              <a:t>n</a:t>
            </a:r>
            <a:endParaRPr sz="2000">
              <a:latin typeface="Arial" panose="020B0604020202020204"/>
              <a:cs typeface="Arial" panose="020B0604020202020204"/>
            </a:endParaRPr>
          </a:p>
        </p:txBody>
      </p:sp>
      <p:sp>
        <p:nvSpPr>
          <p:cNvPr id="51" name="object 5"/>
          <p:cNvSpPr/>
          <p:nvPr/>
        </p:nvSpPr>
        <p:spPr>
          <a:xfrm>
            <a:off x="2527300" y="2042160"/>
            <a:ext cx="128269" cy="128270"/>
          </a:xfrm>
          <a:prstGeom prst="rect">
            <a:avLst/>
          </a:prstGeom>
          <a:blipFill>
            <a:blip r:embed="rId9" cstate="print"/>
            <a:stretch>
              <a:fillRect/>
            </a:stretch>
          </a:blipFill>
        </p:spPr>
        <p:txBody>
          <a:bodyPr wrap="square" lIns="0" tIns="0" rIns="0" bIns="0" rtlCol="0"/>
          <a:p/>
        </p:txBody>
      </p:sp>
      <p:sp>
        <p:nvSpPr>
          <p:cNvPr id="52" name="object 6"/>
          <p:cNvSpPr/>
          <p:nvPr/>
        </p:nvSpPr>
        <p:spPr>
          <a:xfrm>
            <a:off x="2527300" y="2616200"/>
            <a:ext cx="128269" cy="128270"/>
          </a:xfrm>
          <a:prstGeom prst="rect">
            <a:avLst/>
          </a:prstGeom>
          <a:blipFill>
            <a:blip r:embed="rId9" cstate="print"/>
            <a:stretch>
              <a:fillRect/>
            </a:stretch>
          </a:blipFill>
        </p:spPr>
        <p:txBody>
          <a:bodyPr wrap="square" lIns="0" tIns="0" rIns="0" bIns="0" rtlCol="0"/>
          <a:p/>
        </p:txBody>
      </p:sp>
      <p:sp>
        <p:nvSpPr>
          <p:cNvPr id="53" name="object 7"/>
          <p:cNvSpPr/>
          <p:nvPr/>
        </p:nvSpPr>
        <p:spPr>
          <a:xfrm>
            <a:off x="2527300" y="2933700"/>
            <a:ext cx="128269" cy="128270"/>
          </a:xfrm>
          <a:prstGeom prst="rect">
            <a:avLst/>
          </a:prstGeom>
          <a:blipFill>
            <a:blip r:embed="rId9" cstate="print"/>
            <a:stretch>
              <a:fillRect/>
            </a:stretch>
          </a:blipFill>
        </p:spPr>
        <p:txBody>
          <a:bodyPr wrap="square" lIns="0" tIns="0" rIns="0" bIns="0" rtlCol="0"/>
          <a:p/>
        </p:txBody>
      </p:sp>
      <p:sp>
        <p:nvSpPr>
          <p:cNvPr id="54" name="object 8"/>
          <p:cNvSpPr/>
          <p:nvPr/>
        </p:nvSpPr>
        <p:spPr>
          <a:xfrm>
            <a:off x="2527300" y="3252470"/>
            <a:ext cx="128269" cy="128270"/>
          </a:xfrm>
          <a:prstGeom prst="rect">
            <a:avLst/>
          </a:prstGeom>
          <a:blipFill>
            <a:blip r:embed="rId9" cstate="print"/>
            <a:stretch>
              <a:fillRect/>
            </a:stretch>
          </a:blipFill>
        </p:spPr>
        <p:txBody>
          <a:bodyPr wrap="square" lIns="0" tIns="0" rIns="0" bIns="0" rtlCol="0"/>
          <a:p/>
        </p:txBody>
      </p:sp>
      <p:sp>
        <p:nvSpPr>
          <p:cNvPr id="55" name="object 9"/>
          <p:cNvSpPr/>
          <p:nvPr/>
        </p:nvSpPr>
        <p:spPr>
          <a:xfrm>
            <a:off x="2527300" y="4080509"/>
            <a:ext cx="128269" cy="128269"/>
          </a:xfrm>
          <a:prstGeom prst="rect">
            <a:avLst/>
          </a:prstGeom>
          <a:blipFill>
            <a:blip r:embed="rId9" cstate="print"/>
            <a:stretch>
              <a:fillRect/>
            </a:stretch>
          </a:blipFill>
        </p:spPr>
        <p:txBody>
          <a:bodyPr wrap="square" lIns="0" tIns="0" rIns="0" bIns="0" rtlCol="0"/>
          <a:p/>
        </p:txBody>
      </p:sp>
      <p:sp>
        <p:nvSpPr>
          <p:cNvPr id="56" name="object 10"/>
          <p:cNvSpPr/>
          <p:nvPr/>
        </p:nvSpPr>
        <p:spPr>
          <a:xfrm>
            <a:off x="2527300" y="4398009"/>
            <a:ext cx="128269" cy="128269"/>
          </a:xfrm>
          <a:prstGeom prst="rect">
            <a:avLst/>
          </a:prstGeom>
          <a:blipFill>
            <a:blip r:embed="rId9" cstate="print"/>
            <a:stretch>
              <a:fillRect/>
            </a:stretch>
          </a:blipFill>
        </p:spPr>
        <p:txBody>
          <a:bodyPr wrap="square" lIns="0" tIns="0" rIns="0" bIns="0" rtlCol="0"/>
          <a:p/>
        </p:txBody>
      </p:sp>
      <p:sp>
        <p:nvSpPr>
          <p:cNvPr id="57" name="object 11"/>
          <p:cNvSpPr/>
          <p:nvPr/>
        </p:nvSpPr>
        <p:spPr>
          <a:xfrm>
            <a:off x="2527300" y="4716779"/>
            <a:ext cx="128269" cy="128269"/>
          </a:xfrm>
          <a:prstGeom prst="rect">
            <a:avLst/>
          </a:prstGeom>
          <a:blipFill>
            <a:blip r:embed="rId9" cstate="print"/>
            <a:stretch>
              <a:fillRect/>
            </a:stretch>
          </a:blipFill>
        </p:spPr>
        <p:txBody>
          <a:bodyPr wrap="square" lIns="0" tIns="0" rIns="0" bIns="0" rtlCol="0"/>
          <a:p/>
        </p:txBody>
      </p:sp>
      <p:grpSp>
        <p:nvGrpSpPr>
          <p:cNvPr id="58" name="object 12"/>
          <p:cNvGrpSpPr/>
          <p:nvPr/>
        </p:nvGrpSpPr>
        <p:grpSpPr>
          <a:xfrm>
            <a:off x="5768657" y="3092767"/>
            <a:ext cx="1153160" cy="790575"/>
            <a:chOff x="5768657" y="3092767"/>
            <a:chExt cx="1153160" cy="790575"/>
          </a:xfrm>
        </p:grpSpPr>
        <p:sp>
          <p:nvSpPr>
            <p:cNvPr id="59" name="object 13"/>
            <p:cNvSpPr/>
            <p:nvPr/>
          </p:nvSpPr>
          <p:spPr>
            <a:xfrm>
              <a:off x="6535420" y="3606799"/>
              <a:ext cx="372110" cy="121920"/>
            </a:xfrm>
            <a:custGeom>
              <a:avLst/>
              <a:gdLst/>
              <a:ahLst/>
              <a:cxnLst/>
              <a:rect l="l" t="t" r="r" b="b"/>
              <a:pathLst>
                <a:path w="372109" h="121920">
                  <a:moveTo>
                    <a:pt x="372109" y="121919"/>
                  </a:moveTo>
                  <a:lnTo>
                    <a:pt x="0" y="0"/>
                  </a:lnTo>
                </a:path>
              </a:pathLst>
            </a:custGeom>
            <a:ln w="28393">
              <a:solidFill>
                <a:srgbClr val="000000"/>
              </a:solidFill>
            </a:ln>
          </p:spPr>
          <p:txBody>
            <a:bodyPr wrap="square" lIns="0" tIns="0" rIns="0" bIns="0" rtlCol="0"/>
            <a:p/>
          </p:txBody>
        </p:sp>
        <p:sp>
          <p:nvSpPr>
            <p:cNvPr id="60" name="object 14"/>
            <p:cNvSpPr/>
            <p:nvPr/>
          </p:nvSpPr>
          <p:spPr>
            <a:xfrm>
              <a:off x="5773420" y="3097529"/>
              <a:ext cx="781050" cy="781050"/>
            </a:xfrm>
            <a:custGeom>
              <a:avLst/>
              <a:gdLst/>
              <a:ahLst/>
              <a:cxnLst/>
              <a:rect l="l" t="t" r="r" b="b"/>
              <a:pathLst>
                <a:path w="781050" h="781050">
                  <a:moveTo>
                    <a:pt x="391159" y="0"/>
                  </a:moveTo>
                  <a:lnTo>
                    <a:pt x="342119" y="3028"/>
                  </a:lnTo>
                  <a:lnTo>
                    <a:pt x="294889" y="11873"/>
                  </a:lnTo>
                  <a:lnTo>
                    <a:pt x="249837" y="26174"/>
                  </a:lnTo>
                  <a:lnTo>
                    <a:pt x="207331" y="45569"/>
                  </a:lnTo>
                  <a:lnTo>
                    <a:pt x="167739" y="69699"/>
                  </a:lnTo>
                  <a:lnTo>
                    <a:pt x="131427" y="98203"/>
                  </a:lnTo>
                  <a:lnTo>
                    <a:pt x="98765" y="130719"/>
                  </a:lnTo>
                  <a:lnTo>
                    <a:pt x="70118" y="166888"/>
                  </a:lnTo>
                  <a:lnTo>
                    <a:pt x="45856" y="206348"/>
                  </a:lnTo>
                  <a:lnTo>
                    <a:pt x="26345" y="248739"/>
                  </a:lnTo>
                  <a:lnTo>
                    <a:pt x="11954" y="293700"/>
                  </a:lnTo>
                  <a:lnTo>
                    <a:pt x="3049" y="340871"/>
                  </a:lnTo>
                  <a:lnTo>
                    <a:pt x="0" y="389890"/>
                  </a:lnTo>
                  <a:lnTo>
                    <a:pt x="3049" y="438930"/>
                  </a:lnTo>
                  <a:lnTo>
                    <a:pt x="11954" y="486160"/>
                  </a:lnTo>
                  <a:lnTo>
                    <a:pt x="26345" y="531212"/>
                  </a:lnTo>
                  <a:lnTo>
                    <a:pt x="45856" y="573718"/>
                  </a:lnTo>
                  <a:lnTo>
                    <a:pt x="70118" y="613310"/>
                  </a:lnTo>
                  <a:lnTo>
                    <a:pt x="98765" y="649622"/>
                  </a:lnTo>
                  <a:lnTo>
                    <a:pt x="131427" y="682284"/>
                  </a:lnTo>
                  <a:lnTo>
                    <a:pt x="167739" y="710931"/>
                  </a:lnTo>
                  <a:lnTo>
                    <a:pt x="207331" y="735193"/>
                  </a:lnTo>
                  <a:lnTo>
                    <a:pt x="249837" y="754704"/>
                  </a:lnTo>
                  <a:lnTo>
                    <a:pt x="294889" y="769095"/>
                  </a:lnTo>
                  <a:lnTo>
                    <a:pt x="342119" y="778000"/>
                  </a:lnTo>
                  <a:lnTo>
                    <a:pt x="391159" y="781050"/>
                  </a:lnTo>
                  <a:lnTo>
                    <a:pt x="440178" y="778000"/>
                  </a:lnTo>
                  <a:lnTo>
                    <a:pt x="487349" y="769095"/>
                  </a:lnTo>
                  <a:lnTo>
                    <a:pt x="532310" y="754704"/>
                  </a:lnTo>
                  <a:lnTo>
                    <a:pt x="574701" y="735193"/>
                  </a:lnTo>
                  <a:lnTo>
                    <a:pt x="614161" y="710931"/>
                  </a:lnTo>
                  <a:lnTo>
                    <a:pt x="650330" y="682284"/>
                  </a:lnTo>
                  <a:lnTo>
                    <a:pt x="682846" y="649622"/>
                  </a:lnTo>
                  <a:lnTo>
                    <a:pt x="711350" y="613310"/>
                  </a:lnTo>
                  <a:lnTo>
                    <a:pt x="735480" y="573718"/>
                  </a:lnTo>
                  <a:lnTo>
                    <a:pt x="754875" y="531212"/>
                  </a:lnTo>
                  <a:lnTo>
                    <a:pt x="769176" y="486160"/>
                  </a:lnTo>
                  <a:lnTo>
                    <a:pt x="778021" y="438930"/>
                  </a:lnTo>
                  <a:lnTo>
                    <a:pt x="781050" y="389890"/>
                  </a:lnTo>
                  <a:lnTo>
                    <a:pt x="778021" y="340871"/>
                  </a:lnTo>
                  <a:lnTo>
                    <a:pt x="769176" y="293700"/>
                  </a:lnTo>
                  <a:lnTo>
                    <a:pt x="754875" y="248739"/>
                  </a:lnTo>
                  <a:lnTo>
                    <a:pt x="735480" y="206348"/>
                  </a:lnTo>
                  <a:lnTo>
                    <a:pt x="711350" y="166888"/>
                  </a:lnTo>
                  <a:lnTo>
                    <a:pt x="682846" y="130719"/>
                  </a:lnTo>
                  <a:lnTo>
                    <a:pt x="650330" y="98203"/>
                  </a:lnTo>
                  <a:lnTo>
                    <a:pt x="614161" y="69699"/>
                  </a:lnTo>
                  <a:lnTo>
                    <a:pt x="574701" y="45569"/>
                  </a:lnTo>
                  <a:lnTo>
                    <a:pt x="532310" y="26174"/>
                  </a:lnTo>
                  <a:lnTo>
                    <a:pt x="487349" y="11873"/>
                  </a:lnTo>
                  <a:lnTo>
                    <a:pt x="440178" y="3028"/>
                  </a:lnTo>
                  <a:lnTo>
                    <a:pt x="391159" y="0"/>
                  </a:lnTo>
                  <a:close/>
                </a:path>
              </a:pathLst>
            </a:custGeom>
            <a:solidFill>
              <a:srgbClr val="C48AF8"/>
            </a:solidFill>
          </p:spPr>
          <p:txBody>
            <a:bodyPr wrap="square" lIns="0" tIns="0" rIns="0" bIns="0" rtlCol="0"/>
            <a:p/>
          </p:txBody>
        </p:sp>
        <p:sp>
          <p:nvSpPr>
            <p:cNvPr id="61" name="object 15"/>
            <p:cNvSpPr/>
            <p:nvPr/>
          </p:nvSpPr>
          <p:spPr>
            <a:xfrm>
              <a:off x="5773420" y="3097529"/>
              <a:ext cx="781050" cy="781050"/>
            </a:xfrm>
            <a:custGeom>
              <a:avLst/>
              <a:gdLst/>
              <a:ahLst/>
              <a:cxnLst/>
              <a:rect l="l" t="t" r="r" b="b"/>
              <a:pathLst>
                <a:path w="781050" h="781050">
                  <a:moveTo>
                    <a:pt x="391159" y="781050"/>
                  </a:moveTo>
                  <a:lnTo>
                    <a:pt x="342119" y="778000"/>
                  </a:lnTo>
                  <a:lnTo>
                    <a:pt x="294889" y="769095"/>
                  </a:lnTo>
                  <a:lnTo>
                    <a:pt x="249837" y="754704"/>
                  </a:lnTo>
                  <a:lnTo>
                    <a:pt x="207331" y="735193"/>
                  </a:lnTo>
                  <a:lnTo>
                    <a:pt x="167739" y="710931"/>
                  </a:lnTo>
                  <a:lnTo>
                    <a:pt x="131427" y="682284"/>
                  </a:lnTo>
                  <a:lnTo>
                    <a:pt x="98765" y="649622"/>
                  </a:lnTo>
                  <a:lnTo>
                    <a:pt x="70118" y="613310"/>
                  </a:lnTo>
                  <a:lnTo>
                    <a:pt x="45856" y="573718"/>
                  </a:lnTo>
                  <a:lnTo>
                    <a:pt x="26345" y="531212"/>
                  </a:lnTo>
                  <a:lnTo>
                    <a:pt x="11954" y="486160"/>
                  </a:lnTo>
                  <a:lnTo>
                    <a:pt x="3049" y="438930"/>
                  </a:lnTo>
                  <a:lnTo>
                    <a:pt x="0" y="389890"/>
                  </a:lnTo>
                  <a:lnTo>
                    <a:pt x="3049" y="340871"/>
                  </a:lnTo>
                  <a:lnTo>
                    <a:pt x="11954" y="293700"/>
                  </a:lnTo>
                  <a:lnTo>
                    <a:pt x="26345" y="248739"/>
                  </a:lnTo>
                  <a:lnTo>
                    <a:pt x="45856" y="206348"/>
                  </a:lnTo>
                  <a:lnTo>
                    <a:pt x="70118" y="166888"/>
                  </a:lnTo>
                  <a:lnTo>
                    <a:pt x="98765" y="130719"/>
                  </a:lnTo>
                  <a:lnTo>
                    <a:pt x="131427" y="98203"/>
                  </a:lnTo>
                  <a:lnTo>
                    <a:pt x="167739" y="69699"/>
                  </a:lnTo>
                  <a:lnTo>
                    <a:pt x="207331" y="45569"/>
                  </a:lnTo>
                  <a:lnTo>
                    <a:pt x="249837" y="26174"/>
                  </a:lnTo>
                  <a:lnTo>
                    <a:pt x="294889" y="11873"/>
                  </a:lnTo>
                  <a:lnTo>
                    <a:pt x="342119" y="3028"/>
                  </a:lnTo>
                  <a:lnTo>
                    <a:pt x="391159" y="0"/>
                  </a:lnTo>
                  <a:lnTo>
                    <a:pt x="440178" y="3028"/>
                  </a:lnTo>
                  <a:lnTo>
                    <a:pt x="487349" y="11873"/>
                  </a:lnTo>
                  <a:lnTo>
                    <a:pt x="532310" y="26174"/>
                  </a:lnTo>
                  <a:lnTo>
                    <a:pt x="574701" y="45569"/>
                  </a:lnTo>
                  <a:lnTo>
                    <a:pt x="614161" y="69699"/>
                  </a:lnTo>
                  <a:lnTo>
                    <a:pt x="650330" y="98203"/>
                  </a:lnTo>
                  <a:lnTo>
                    <a:pt x="682846" y="130719"/>
                  </a:lnTo>
                  <a:lnTo>
                    <a:pt x="711350" y="166888"/>
                  </a:lnTo>
                  <a:lnTo>
                    <a:pt x="735480" y="206348"/>
                  </a:lnTo>
                  <a:lnTo>
                    <a:pt x="754875" y="248739"/>
                  </a:lnTo>
                  <a:lnTo>
                    <a:pt x="769176" y="293700"/>
                  </a:lnTo>
                  <a:lnTo>
                    <a:pt x="778021" y="340871"/>
                  </a:lnTo>
                  <a:lnTo>
                    <a:pt x="781050" y="389890"/>
                  </a:lnTo>
                  <a:lnTo>
                    <a:pt x="778021" y="438930"/>
                  </a:lnTo>
                  <a:lnTo>
                    <a:pt x="769176" y="486160"/>
                  </a:lnTo>
                  <a:lnTo>
                    <a:pt x="754875" y="531212"/>
                  </a:lnTo>
                  <a:lnTo>
                    <a:pt x="735480" y="573718"/>
                  </a:lnTo>
                  <a:lnTo>
                    <a:pt x="711350" y="613310"/>
                  </a:lnTo>
                  <a:lnTo>
                    <a:pt x="682846" y="649622"/>
                  </a:lnTo>
                  <a:lnTo>
                    <a:pt x="650330" y="682284"/>
                  </a:lnTo>
                  <a:lnTo>
                    <a:pt x="614161" y="710931"/>
                  </a:lnTo>
                  <a:lnTo>
                    <a:pt x="574701" y="735193"/>
                  </a:lnTo>
                  <a:lnTo>
                    <a:pt x="532310" y="754704"/>
                  </a:lnTo>
                  <a:lnTo>
                    <a:pt x="487349" y="769095"/>
                  </a:lnTo>
                  <a:lnTo>
                    <a:pt x="440178" y="778000"/>
                  </a:lnTo>
                  <a:lnTo>
                    <a:pt x="391159" y="781050"/>
                  </a:lnTo>
                  <a:close/>
                </a:path>
              </a:pathLst>
            </a:custGeom>
            <a:ln w="9344">
              <a:solidFill>
                <a:srgbClr val="000000"/>
              </a:solidFill>
            </a:ln>
          </p:spPr>
          <p:txBody>
            <a:bodyPr wrap="square" lIns="0" tIns="0" rIns="0" bIns="0" rtlCol="0"/>
            <a:p/>
          </p:txBody>
        </p:sp>
      </p:grpSp>
      <p:sp>
        <p:nvSpPr>
          <p:cNvPr id="62" name="object 16"/>
          <p:cNvSpPr txBox="1"/>
          <p:nvPr/>
        </p:nvSpPr>
        <p:spPr>
          <a:xfrm>
            <a:off x="6014720" y="3383279"/>
            <a:ext cx="298450" cy="208279"/>
          </a:xfrm>
          <a:prstGeom prst="rect">
            <a:avLst/>
          </a:prstGeom>
        </p:spPr>
        <p:txBody>
          <a:bodyPr vert="horz" wrap="square" lIns="0" tIns="12700" rIns="0" bIns="0" rtlCol="0">
            <a:spAutoFit/>
          </a:bodyPr>
          <a:p>
            <a:pPr marL="12700">
              <a:lnSpc>
                <a:spcPct val="100000"/>
              </a:lnSpc>
              <a:spcBef>
                <a:spcPts val="100"/>
              </a:spcBef>
            </a:pPr>
            <a:r>
              <a:rPr sz="1200" spc="5" dirty="0">
                <a:latin typeface="Arial" panose="020B0604020202020204"/>
                <a:cs typeface="Arial" panose="020B0604020202020204"/>
              </a:rPr>
              <a:t>A</a:t>
            </a:r>
            <a:r>
              <a:rPr sz="1200" dirty="0">
                <a:latin typeface="Arial" panose="020B0604020202020204"/>
                <a:cs typeface="Arial" panose="020B0604020202020204"/>
              </a:rPr>
              <a:t>ge</a:t>
            </a:r>
            <a:endParaRPr sz="1200">
              <a:latin typeface="Arial" panose="020B0604020202020204"/>
              <a:cs typeface="Arial" panose="020B0604020202020204"/>
            </a:endParaRPr>
          </a:p>
        </p:txBody>
      </p:sp>
      <p:grpSp>
        <p:nvGrpSpPr>
          <p:cNvPr id="63" name="object 17"/>
          <p:cNvGrpSpPr/>
          <p:nvPr/>
        </p:nvGrpSpPr>
        <p:grpSpPr>
          <a:xfrm>
            <a:off x="6195377" y="4147502"/>
            <a:ext cx="868680" cy="1041400"/>
            <a:chOff x="6195377" y="4147502"/>
            <a:chExt cx="868680" cy="1041400"/>
          </a:xfrm>
        </p:grpSpPr>
        <p:sp>
          <p:nvSpPr>
            <p:cNvPr id="64" name="object 18"/>
            <p:cNvSpPr/>
            <p:nvPr/>
          </p:nvSpPr>
          <p:spPr>
            <a:xfrm>
              <a:off x="6819900" y="4161790"/>
              <a:ext cx="229870" cy="316230"/>
            </a:xfrm>
            <a:custGeom>
              <a:avLst/>
              <a:gdLst/>
              <a:ahLst/>
              <a:cxnLst/>
              <a:rect l="l" t="t" r="r" b="b"/>
              <a:pathLst>
                <a:path w="229870" h="316229">
                  <a:moveTo>
                    <a:pt x="229870" y="0"/>
                  </a:moveTo>
                  <a:lnTo>
                    <a:pt x="0" y="316230"/>
                  </a:lnTo>
                </a:path>
              </a:pathLst>
            </a:custGeom>
            <a:ln w="28393">
              <a:solidFill>
                <a:srgbClr val="000000"/>
              </a:solidFill>
            </a:ln>
          </p:spPr>
          <p:txBody>
            <a:bodyPr wrap="square" lIns="0" tIns="0" rIns="0" bIns="0" rtlCol="0"/>
            <a:p/>
          </p:txBody>
        </p:sp>
        <p:sp>
          <p:nvSpPr>
            <p:cNvPr id="65" name="object 19"/>
            <p:cNvSpPr/>
            <p:nvPr/>
          </p:nvSpPr>
          <p:spPr>
            <a:xfrm>
              <a:off x="6200140" y="4403090"/>
              <a:ext cx="782320" cy="781050"/>
            </a:xfrm>
            <a:custGeom>
              <a:avLst/>
              <a:gdLst/>
              <a:ahLst/>
              <a:cxnLst/>
              <a:rect l="l" t="t" r="r" b="b"/>
              <a:pathLst>
                <a:path w="782320" h="781050">
                  <a:moveTo>
                    <a:pt x="391160" y="0"/>
                  </a:moveTo>
                  <a:lnTo>
                    <a:pt x="342119" y="3049"/>
                  </a:lnTo>
                  <a:lnTo>
                    <a:pt x="294889" y="11954"/>
                  </a:lnTo>
                  <a:lnTo>
                    <a:pt x="249837" y="26345"/>
                  </a:lnTo>
                  <a:lnTo>
                    <a:pt x="207331" y="45856"/>
                  </a:lnTo>
                  <a:lnTo>
                    <a:pt x="167739" y="70118"/>
                  </a:lnTo>
                  <a:lnTo>
                    <a:pt x="131427" y="98765"/>
                  </a:lnTo>
                  <a:lnTo>
                    <a:pt x="98765" y="131427"/>
                  </a:lnTo>
                  <a:lnTo>
                    <a:pt x="70118" y="167739"/>
                  </a:lnTo>
                  <a:lnTo>
                    <a:pt x="45856" y="207331"/>
                  </a:lnTo>
                  <a:lnTo>
                    <a:pt x="26345" y="249837"/>
                  </a:lnTo>
                  <a:lnTo>
                    <a:pt x="11954" y="294889"/>
                  </a:lnTo>
                  <a:lnTo>
                    <a:pt x="3049" y="342119"/>
                  </a:lnTo>
                  <a:lnTo>
                    <a:pt x="0" y="391160"/>
                  </a:lnTo>
                  <a:lnTo>
                    <a:pt x="3049" y="440178"/>
                  </a:lnTo>
                  <a:lnTo>
                    <a:pt x="11954" y="487349"/>
                  </a:lnTo>
                  <a:lnTo>
                    <a:pt x="26345" y="532310"/>
                  </a:lnTo>
                  <a:lnTo>
                    <a:pt x="45856" y="574701"/>
                  </a:lnTo>
                  <a:lnTo>
                    <a:pt x="70118" y="614161"/>
                  </a:lnTo>
                  <a:lnTo>
                    <a:pt x="98765" y="650330"/>
                  </a:lnTo>
                  <a:lnTo>
                    <a:pt x="131427" y="682846"/>
                  </a:lnTo>
                  <a:lnTo>
                    <a:pt x="167739" y="711350"/>
                  </a:lnTo>
                  <a:lnTo>
                    <a:pt x="207331" y="735480"/>
                  </a:lnTo>
                  <a:lnTo>
                    <a:pt x="249837" y="754875"/>
                  </a:lnTo>
                  <a:lnTo>
                    <a:pt x="294889" y="769176"/>
                  </a:lnTo>
                  <a:lnTo>
                    <a:pt x="342119" y="778021"/>
                  </a:lnTo>
                  <a:lnTo>
                    <a:pt x="391160" y="781050"/>
                  </a:lnTo>
                  <a:lnTo>
                    <a:pt x="440200" y="778021"/>
                  </a:lnTo>
                  <a:lnTo>
                    <a:pt x="487430" y="769176"/>
                  </a:lnTo>
                  <a:lnTo>
                    <a:pt x="532482" y="754875"/>
                  </a:lnTo>
                  <a:lnTo>
                    <a:pt x="574988" y="735480"/>
                  </a:lnTo>
                  <a:lnTo>
                    <a:pt x="614580" y="711350"/>
                  </a:lnTo>
                  <a:lnTo>
                    <a:pt x="650892" y="682846"/>
                  </a:lnTo>
                  <a:lnTo>
                    <a:pt x="683554" y="650330"/>
                  </a:lnTo>
                  <a:lnTo>
                    <a:pt x="712201" y="614161"/>
                  </a:lnTo>
                  <a:lnTo>
                    <a:pt x="736463" y="574701"/>
                  </a:lnTo>
                  <a:lnTo>
                    <a:pt x="755974" y="532310"/>
                  </a:lnTo>
                  <a:lnTo>
                    <a:pt x="770365" y="487349"/>
                  </a:lnTo>
                  <a:lnTo>
                    <a:pt x="779270" y="440178"/>
                  </a:lnTo>
                  <a:lnTo>
                    <a:pt x="782319" y="391160"/>
                  </a:lnTo>
                  <a:lnTo>
                    <a:pt x="779270" y="342119"/>
                  </a:lnTo>
                  <a:lnTo>
                    <a:pt x="770365" y="294889"/>
                  </a:lnTo>
                  <a:lnTo>
                    <a:pt x="755974" y="249837"/>
                  </a:lnTo>
                  <a:lnTo>
                    <a:pt x="736463" y="207331"/>
                  </a:lnTo>
                  <a:lnTo>
                    <a:pt x="712201" y="167739"/>
                  </a:lnTo>
                  <a:lnTo>
                    <a:pt x="683554" y="131427"/>
                  </a:lnTo>
                  <a:lnTo>
                    <a:pt x="650892" y="98765"/>
                  </a:lnTo>
                  <a:lnTo>
                    <a:pt x="614580" y="70118"/>
                  </a:lnTo>
                  <a:lnTo>
                    <a:pt x="574988" y="45856"/>
                  </a:lnTo>
                  <a:lnTo>
                    <a:pt x="532482" y="26345"/>
                  </a:lnTo>
                  <a:lnTo>
                    <a:pt x="487430" y="11954"/>
                  </a:lnTo>
                  <a:lnTo>
                    <a:pt x="440200" y="3049"/>
                  </a:lnTo>
                  <a:lnTo>
                    <a:pt x="391160" y="0"/>
                  </a:lnTo>
                  <a:close/>
                </a:path>
              </a:pathLst>
            </a:custGeom>
            <a:solidFill>
              <a:srgbClr val="C48AF8"/>
            </a:solidFill>
          </p:spPr>
          <p:txBody>
            <a:bodyPr wrap="square" lIns="0" tIns="0" rIns="0" bIns="0" rtlCol="0"/>
            <a:p/>
          </p:txBody>
        </p:sp>
        <p:sp>
          <p:nvSpPr>
            <p:cNvPr id="66" name="object 20"/>
            <p:cNvSpPr/>
            <p:nvPr/>
          </p:nvSpPr>
          <p:spPr>
            <a:xfrm>
              <a:off x="6200140" y="4403090"/>
              <a:ext cx="782320" cy="781050"/>
            </a:xfrm>
            <a:custGeom>
              <a:avLst/>
              <a:gdLst/>
              <a:ahLst/>
              <a:cxnLst/>
              <a:rect l="l" t="t" r="r" b="b"/>
              <a:pathLst>
                <a:path w="782320" h="781050">
                  <a:moveTo>
                    <a:pt x="391160" y="781050"/>
                  </a:moveTo>
                  <a:lnTo>
                    <a:pt x="342119" y="778021"/>
                  </a:lnTo>
                  <a:lnTo>
                    <a:pt x="294889" y="769176"/>
                  </a:lnTo>
                  <a:lnTo>
                    <a:pt x="249837" y="754875"/>
                  </a:lnTo>
                  <a:lnTo>
                    <a:pt x="207331" y="735480"/>
                  </a:lnTo>
                  <a:lnTo>
                    <a:pt x="167739" y="711350"/>
                  </a:lnTo>
                  <a:lnTo>
                    <a:pt x="131427" y="682846"/>
                  </a:lnTo>
                  <a:lnTo>
                    <a:pt x="98765" y="650330"/>
                  </a:lnTo>
                  <a:lnTo>
                    <a:pt x="70118" y="614161"/>
                  </a:lnTo>
                  <a:lnTo>
                    <a:pt x="45856" y="574701"/>
                  </a:lnTo>
                  <a:lnTo>
                    <a:pt x="26345" y="532310"/>
                  </a:lnTo>
                  <a:lnTo>
                    <a:pt x="11954" y="487349"/>
                  </a:lnTo>
                  <a:lnTo>
                    <a:pt x="3049" y="440178"/>
                  </a:lnTo>
                  <a:lnTo>
                    <a:pt x="0" y="391160"/>
                  </a:lnTo>
                  <a:lnTo>
                    <a:pt x="3049" y="342119"/>
                  </a:lnTo>
                  <a:lnTo>
                    <a:pt x="11954" y="294889"/>
                  </a:lnTo>
                  <a:lnTo>
                    <a:pt x="26345" y="249837"/>
                  </a:lnTo>
                  <a:lnTo>
                    <a:pt x="45856" y="207331"/>
                  </a:lnTo>
                  <a:lnTo>
                    <a:pt x="70118" y="167739"/>
                  </a:lnTo>
                  <a:lnTo>
                    <a:pt x="98765" y="131427"/>
                  </a:lnTo>
                  <a:lnTo>
                    <a:pt x="131427" y="98765"/>
                  </a:lnTo>
                  <a:lnTo>
                    <a:pt x="167739" y="70118"/>
                  </a:lnTo>
                  <a:lnTo>
                    <a:pt x="207331" y="45856"/>
                  </a:lnTo>
                  <a:lnTo>
                    <a:pt x="249837" y="26345"/>
                  </a:lnTo>
                  <a:lnTo>
                    <a:pt x="294889" y="11954"/>
                  </a:lnTo>
                  <a:lnTo>
                    <a:pt x="342119" y="3049"/>
                  </a:lnTo>
                  <a:lnTo>
                    <a:pt x="391160" y="0"/>
                  </a:lnTo>
                  <a:lnTo>
                    <a:pt x="440200" y="3049"/>
                  </a:lnTo>
                  <a:lnTo>
                    <a:pt x="487430" y="11954"/>
                  </a:lnTo>
                  <a:lnTo>
                    <a:pt x="532482" y="26345"/>
                  </a:lnTo>
                  <a:lnTo>
                    <a:pt x="574988" y="45856"/>
                  </a:lnTo>
                  <a:lnTo>
                    <a:pt x="614580" y="70118"/>
                  </a:lnTo>
                  <a:lnTo>
                    <a:pt x="650892" y="98765"/>
                  </a:lnTo>
                  <a:lnTo>
                    <a:pt x="683554" y="131427"/>
                  </a:lnTo>
                  <a:lnTo>
                    <a:pt x="712201" y="167739"/>
                  </a:lnTo>
                  <a:lnTo>
                    <a:pt x="736463" y="207331"/>
                  </a:lnTo>
                  <a:lnTo>
                    <a:pt x="755974" y="249837"/>
                  </a:lnTo>
                  <a:lnTo>
                    <a:pt x="770365" y="294889"/>
                  </a:lnTo>
                  <a:lnTo>
                    <a:pt x="779270" y="342119"/>
                  </a:lnTo>
                  <a:lnTo>
                    <a:pt x="782319" y="391160"/>
                  </a:lnTo>
                  <a:lnTo>
                    <a:pt x="779270" y="440178"/>
                  </a:lnTo>
                  <a:lnTo>
                    <a:pt x="770365" y="487349"/>
                  </a:lnTo>
                  <a:lnTo>
                    <a:pt x="755974" y="532310"/>
                  </a:lnTo>
                  <a:lnTo>
                    <a:pt x="736463" y="574701"/>
                  </a:lnTo>
                  <a:lnTo>
                    <a:pt x="712201" y="614161"/>
                  </a:lnTo>
                  <a:lnTo>
                    <a:pt x="683554" y="650330"/>
                  </a:lnTo>
                  <a:lnTo>
                    <a:pt x="650892" y="682846"/>
                  </a:lnTo>
                  <a:lnTo>
                    <a:pt x="614580" y="711350"/>
                  </a:lnTo>
                  <a:lnTo>
                    <a:pt x="574988" y="735480"/>
                  </a:lnTo>
                  <a:lnTo>
                    <a:pt x="532482" y="754875"/>
                  </a:lnTo>
                  <a:lnTo>
                    <a:pt x="487430" y="769176"/>
                  </a:lnTo>
                  <a:lnTo>
                    <a:pt x="440200" y="778021"/>
                  </a:lnTo>
                  <a:lnTo>
                    <a:pt x="391160" y="781050"/>
                  </a:lnTo>
                  <a:close/>
                </a:path>
              </a:pathLst>
            </a:custGeom>
            <a:ln w="9344">
              <a:solidFill>
                <a:srgbClr val="000000"/>
              </a:solidFill>
            </a:ln>
          </p:spPr>
          <p:txBody>
            <a:bodyPr wrap="square" lIns="0" tIns="0" rIns="0" bIns="0" rtlCol="0"/>
            <a:p/>
          </p:txBody>
        </p:sp>
      </p:grpSp>
      <p:sp>
        <p:nvSpPr>
          <p:cNvPr id="67" name="object 21"/>
          <p:cNvSpPr txBox="1"/>
          <p:nvPr/>
        </p:nvSpPr>
        <p:spPr>
          <a:xfrm>
            <a:off x="6217920" y="4690109"/>
            <a:ext cx="748030" cy="208279"/>
          </a:xfrm>
          <a:prstGeom prst="rect">
            <a:avLst/>
          </a:prstGeom>
        </p:spPr>
        <p:txBody>
          <a:bodyPr vert="horz" wrap="square" lIns="0" tIns="12700" rIns="0" bIns="0" rtlCol="0">
            <a:spAutoFit/>
          </a:bodyPr>
          <a:p>
            <a:pPr marL="12700">
              <a:lnSpc>
                <a:spcPct val="100000"/>
              </a:lnSpc>
              <a:spcBef>
                <a:spcPts val="100"/>
              </a:spcBef>
            </a:pPr>
            <a:r>
              <a:rPr sz="1200" dirty="0">
                <a:latin typeface="Arial" panose="020B0604020202020204"/>
                <a:cs typeface="Arial" panose="020B0604020202020204"/>
              </a:rPr>
              <a:t>Pro</a:t>
            </a:r>
            <a:r>
              <a:rPr sz="1200" spc="5" dirty="0">
                <a:latin typeface="Arial" panose="020B0604020202020204"/>
                <a:cs typeface="Arial" panose="020B0604020202020204"/>
              </a:rPr>
              <a:t>f</a:t>
            </a:r>
            <a:r>
              <a:rPr sz="1200" dirty="0">
                <a:latin typeface="Arial" panose="020B0604020202020204"/>
                <a:cs typeface="Arial" panose="020B0604020202020204"/>
              </a:rPr>
              <a:t>ess</a:t>
            </a:r>
            <a:r>
              <a:rPr sz="1200" spc="-10" dirty="0">
                <a:latin typeface="Arial" panose="020B0604020202020204"/>
                <a:cs typeface="Arial" panose="020B0604020202020204"/>
              </a:rPr>
              <a:t>i</a:t>
            </a:r>
            <a:r>
              <a:rPr sz="1200" spc="10" dirty="0">
                <a:latin typeface="Arial" panose="020B0604020202020204"/>
                <a:cs typeface="Arial" panose="020B0604020202020204"/>
              </a:rPr>
              <a:t>o</a:t>
            </a:r>
            <a:r>
              <a:rPr sz="1200" dirty="0">
                <a:latin typeface="Arial" panose="020B0604020202020204"/>
                <a:cs typeface="Arial" panose="020B0604020202020204"/>
              </a:rPr>
              <a:t>n</a:t>
            </a:r>
            <a:endParaRPr sz="1200">
              <a:latin typeface="Arial" panose="020B0604020202020204"/>
              <a:cs typeface="Arial" panose="020B0604020202020204"/>
            </a:endParaRPr>
          </a:p>
        </p:txBody>
      </p:sp>
      <p:grpSp>
        <p:nvGrpSpPr>
          <p:cNvPr id="68" name="object 22"/>
          <p:cNvGrpSpPr/>
          <p:nvPr/>
        </p:nvGrpSpPr>
        <p:grpSpPr>
          <a:xfrm>
            <a:off x="7492682" y="4146232"/>
            <a:ext cx="868680" cy="1041400"/>
            <a:chOff x="7492682" y="4146232"/>
            <a:chExt cx="868680" cy="1041400"/>
          </a:xfrm>
        </p:grpSpPr>
        <p:sp>
          <p:nvSpPr>
            <p:cNvPr id="69" name="object 23"/>
            <p:cNvSpPr/>
            <p:nvPr/>
          </p:nvSpPr>
          <p:spPr>
            <a:xfrm>
              <a:off x="7506969" y="4160520"/>
              <a:ext cx="228600" cy="316230"/>
            </a:xfrm>
            <a:custGeom>
              <a:avLst/>
              <a:gdLst/>
              <a:ahLst/>
              <a:cxnLst/>
              <a:rect l="l" t="t" r="r" b="b"/>
              <a:pathLst>
                <a:path w="228600" h="316229">
                  <a:moveTo>
                    <a:pt x="0" y="0"/>
                  </a:moveTo>
                  <a:lnTo>
                    <a:pt x="228600" y="316229"/>
                  </a:lnTo>
                </a:path>
              </a:pathLst>
            </a:custGeom>
            <a:ln w="28393">
              <a:solidFill>
                <a:srgbClr val="000000"/>
              </a:solidFill>
            </a:ln>
          </p:spPr>
          <p:txBody>
            <a:bodyPr wrap="square" lIns="0" tIns="0" rIns="0" bIns="0" rtlCol="0"/>
            <a:p/>
          </p:txBody>
        </p:sp>
        <p:sp>
          <p:nvSpPr>
            <p:cNvPr id="70" name="object 24"/>
            <p:cNvSpPr/>
            <p:nvPr/>
          </p:nvSpPr>
          <p:spPr>
            <a:xfrm>
              <a:off x="7575549" y="4401820"/>
              <a:ext cx="781050" cy="781050"/>
            </a:xfrm>
            <a:custGeom>
              <a:avLst/>
              <a:gdLst/>
              <a:ahLst/>
              <a:cxnLst/>
              <a:rect l="l" t="t" r="r" b="b"/>
              <a:pathLst>
                <a:path w="781050" h="781050">
                  <a:moveTo>
                    <a:pt x="391159" y="0"/>
                  </a:moveTo>
                  <a:lnTo>
                    <a:pt x="342119" y="3049"/>
                  </a:lnTo>
                  <a:lnTo>
                    <a:pt x="294889" y="11949"/>
                  </a:lnTo>
                  <a:lnTo>
                    <a:pt x="249837" y="26330"/>
                  </a:lnTo>
                  <a:lnTo>
                    <a:pt x="207331" y="45819"/>
                  </a:lnTo>
                  <a:lnTo>
                    <a:pt x="167739" y="70046"/>
                  </a:lnTo>
                  <a:lnTo>
                    <a:pt x="131427" y="98640"/>
                  </a:lnTo>
                  <a:lnTo>
                    <a:pt x="98765" y="131229"/>
                  </a:lnTo>
                  <a:lnTo>
                    <a:pt x="70118" y="167443"/>
                  </a:lnTo>
                  <a:lnTo>
                    <a:pt x="45856" y="206910"/>
                  </a:lnTo>
                  <a:lnTo>
                    <a:pt x="26345" y="249259"/>
                  </a:lnTo>
                  <a:lnTo>
                    <a:pt x="11954" y="294120"/>
                  </a:lnTo>
                  <a:lnTo>
                    <a:pt x="3049" y="341120"/>
                  </a:lnTo>
                  <a:lnTo>
                    <a:pt x="0" y="389889"/>
                  </a:lnTo>
                  <a:lnTo>
                    <a:pt x="3049" y="438930"/>
                  </a:lnTo>
                  <a:lnTo>
                    <a:pt x="11954" y="486160"/>
                  </a:lnTo>
                  <a:lnTo>
                    <a:pt x="26345" y="531212"/>
                  </a:lnTo>
                  <a:lnTo>
                    <a:pt x="45856" y="573718"/>
                  </a:lnTo>
                  <a:lnTo>
                    <a:pt x="70118" y="613310"/>
                  </a:lnTo>
                  <a:lnTo>
                    <a:pt x="98765" y="649622"/>
                  </a:lnTo>
                  <a:lnTo>
                    <a:pt x="131427" y="682284"/>
                  </a:lnTo>
                  <a:lnTo>
                    <a:pt x="167739" y="710931"/>
                  </a:lnTo>
                  <a:lnTo>
                    <a:pt x="207331" y="735193"/>
                  </a:lnTo>
                  <a:lnTo>
                    <a:pt x="249837" y="754704"/>
                  </a:lnTo>
                  <a:lnTo>
                    <a:pt x="294889" y="769095"/>
                  </a:lnTo>
                  <a:lnTo>
                    <a:pt x="342119" y="778000"/>
                  </a:lnTo>
                  <a:lnTo>
                    <a:pt x="391159" y="781049"/>
                  </a:lnTo>
                  <a:lnTo>
                    <a:pt x="439929" y="778000"/>
                  </a:lnTo>
                  <a:lnTo>
                    <a:pt x="486929" y="769095"/>
                  </a:lnTo>
                  <a:lnTo>
                    <a:pt x="531790" y="754704"/>
                  </a:lnTo>
                  <a:lnTo>
                    <a:pt x="574139" y="735193"/>
                  </a:lnTo>
                  <a:lnTo>
                    <a:pt x="613606" y="710931"/>
                  </a:lnTo>
                  <a:lnTo>
                    <a:pt x="649820" y="682284"/>
                  </a:lnTo>
                  <a:lnTo>
                    <a:pt x="682409" y="649622"/>
                  </a:lnTo>
                  <a:lnTo>
                    <a:pt x="711003" y="613310"/>
                  </a:lnTo>
                  <a:lnTo>
                    <a:pt x="735230" y="573718"/>
                  </a:lnTo>
                  <a:lnTo>
                    <a:pt x="754719" y="531212"/>
                  </a:lnTo>
                  <a:lnTo>
                    <a:pt x="769100" y="486160"/>
                  </a:lnTo>
                  <a:lnTo>
                    <a:pt x="778000" y="438930"/>
                  </a:lnTo>
                  <a:lnTo>
                    <a:pt x="781050" y="389889"/>
                  </a:lnTo>
                  <a:lnTo>
                    <a:pt x="778000" y="341120"/>
                  </a:lnTo>
                  <a:lnTo>
                    <a:pt x="769100" y="294120"/>
                  </a:lnTo>
                  <a:lnTo>
                    <a:pt x="754719" y="249259"/>
                  </a:lnTo>
                  <a:lnTo>
                    <a:pt x="735230" y="206910"/>
                  </a:lnTo>
                  <a:lnTo>
                    <a:pt x="711003" y="167443"/>
                  </a:lnTo>
                  <a:lnTo>
                    <a:pt x="682409" y="131229"/>
                  </a:lnTo>
                  <a:lnTo>
                    <a:pt x="649820" y="98640"/>
                  </a:lnTo>
                  <a:lnTo>
                    <a:pt x="613606" y="70046"/>
                  </a:lnTo>
                  <a:lnTo>
                    <a:pt x="574139" y="45819"/>
                  </a:lnTo>
                  <a:lnTo>
                    <a:pt x="531790" y="26330"/>
                  </a:lnTo>
                  <a:lnTo>
                    <a:pt x="486929" y="11949"/>
                  </a:lnTo>
                  <a:lnTo>
                    <a:pt x="439929" y="3049"/>
                  </a:lnTo>
                  <a:lnTo>
                    <a:pt x="391159" y="0"/>
                  </a:lnTo>
                  <a:close/>
                </a:path>
              </a:pathLst>
            </a:custGeom>
            <a:solidFill>
              <a:srgbClr val="C48AF8"/>
            </a:solidFill>
          </p:spPr>
          <p:txBody>
            <a:bodyPr wrap="square" lIns="0" tIns="0" rIns="0" bIns="0" rtlCol="0"/>
            <a:p/>
          </p:txBody>
        </p:sp>
        <p:sp>
          <p:nvSpPr>
            <p:cNvPr id="71" name="object 25"/>
            <p:cNvSpPr/>
            <p:nvPr/>
          </p:nvSpPr>
          <p:spPr>
            <a:xfrm>
              <a:off x="7575549" y="4401820"/>
              <a:ext cx="781050" cy="781050"/>
            </a:xfrm>
            <a:custGeom>
              <a:avLst/>
              <a:gdLst/>
              <a:ahLst/>
              <a:cxnLst/>
              <a:rect l="l" t="t" r="r" b="b"/>
              <a:pathLst>
                <a:path w="781050" h="781050">
                  <a:moveTo>
                    <a:pt x="391159" y="781049"/>
                  </a:moveTo>
                  <a:lnTo>
                    <a:pt x="342119" y="778000"/>
                  </a:lnTo>
                  <a:lnTo>
                    <a:pt x="294889" y="769095"/>
                  </a:lnTo>
                  <a:lnTo>
                    <a:pt x="249837" y="754704"/>
                  </a:lnTo>
                  <a:lnTo>
                    <a:pt x="207331" y="735193"/>
                  </a:lnTo>
                  <a:lnTo>
                    <a:pt x="167739" y="710931"/>
                  </a:lnTo>
                  <a:lnTo>
                    <a:pt x="131427" y="682284"/>
                  </a:lnTo>
                  <a:lnTo>
                    <a:pt x="98765" y="649622"/>
                  </a:lnTo>
                  <a:lnTo>
                    <a:pt x="70118" y="613310"/>
                  </a:lnTo>
                  <a:lnTo>
                    <a:pt x="45856" y="573718"/>
                  </a:lnTo>
                  <a:lnTo>
                    <a:pt x="26345" y="531212"/>
                  </a:lnTo>
                  <a:lnTo>
                    <a:pt x="11954" y="486160"/>
                  </a:lnTo>
                  <a:lnTo>
                    <a:pt x="3049" y="438930"/>
                  </a:lnTo>
                  <a:lnTo>
                    <a:pt x="0" y="389889"/>
                  </a:lnTo>
                  <a:lnTo>
                    <a:pt x="3049" y="341120"/>
                  </a:lnTo>
                  <a:lnTo>
                    <a:pt x="11954" y="294120"/>
                  </a:lnTo>
                  <a:lnTo>
                    <a:pt x="26345" y="249259"/>
                  </a:lnTo>
                  <a:lnTo>
                    <a:pt x="45856" y="206910"/>
                  </a:lnTo>
                  <a:lnTo>
                    <a:pt x="70118" y="167443"/>
                  </a:lnTo>
                  <a:lnTo>
                    <a:pt x="98765" y="131229"/>
                  </a:lnTo>
                  <a:lnTo>
                    <a:pt x="131427" y="98640"/>
                  </a:lnTo>
                  <a:lnTo>
                    <a:pt x="167739" y="70046"/>
                  </a:lnTo>
                  <a:lnTo>
                    <a:pt x="207331" y="45819"/>
                  </a:lnTo>
                  <a:lnTo>
                    <a:pt x="249837" y="26330"/>
                  </a:lnTo>
                  <a:lnTo>
                    <a:pt x="294889" y="11949"/>
                  </a:lnTo>
                  <a:lnTo>
                    <a:pt x="342119" y="3049"/>
                  </a:lnTo>
                  <a:lnTo>
                    <a:pt x="391159" y="0"/>
                  </a:lnTo>
                  <a:lnTo>
                    <a:pt x="439929" y="3049"/>
                  </a:lnTo>
                  <a:lnTo>
                    <a:pt x="486929" y="11949"/>
                  </a:lnTo>
                  <a:lnTo>
                    <a:pt x="531790" y="26330"/>
                  </a:lnTo>
                  <a:lnTo>
                    <a:pt x="574139" y="45819"/>
                  </a:lnTo>
                  <a:lnTo>
                    <a:pt x="613606" y="70046"/>
                  </a:lnTo>
                  <a:lnTo>
                    <a:pt x="649820" y="98640"/>
                  </a:lnTo>
                  <a:lnTo>
                    <a:pt x="682409" y="131229"/>
                  </a:lnTo>
                  <a:lnTo>
                    <a:pt x="711003" y="167443"/>
                  </a:lnTo>
                  <a:lnTo>
                    <a:pt x="735230" y="206910"/>
                  </a:lnTo>
                  <a:lnTo>
                    <a:pt x="754719" y="249259"/>
                  </a:lnTo>
                  <a:lnTo>
                    <a:pt x="769100" y="294120"/>
                  </a:lnTo>
                  <a:lnTo>
                    <a:pt x="778000" y="341120"/>
                  </a:lnTo>
                  <a:lnTo>
                    <a:pt x="781050" y="389889"/>
                  </a:lnTo>
                  <a:lnTo>
                    <a:pt x="778000" y="438930"/>
                  </a:lnTo>
                  <a:lnTo>
                    <a:pt x="769100" y="486160"/>
                  </a:lnTo>
                  <a:lnTo>
                    <a:pt x="754719" y="531212"/>
                  </a:lnTo>
                  <a:lnTo>
                    <a:pt x="735230" y="573718"/>
                  </a:lnTo>
                  <a:lnTo>
                    <a:pt x="711003" y="613310"/>
                  </a:lnTo>
                  <a:lnTo>
                    <a:pt x="682409" y="649622"/>
                  </a:lnTo>
                  <a:lnTo>
                    <a:pt x="649820" y="682284"/>
                  </a:lnTo>
                  <a:lnTo>
                    <a:pt x="613606" y="710931"/>
                  </a:lnTo>
                  <a:lnTo>
                    <a:pt x="574139" y="735193"/>
                  </a:lnTo>
                  <a:lnTo>
                    <a:pt x="531790" y="754704"/>
                  </a:lnTo>
                  <a:lnTo>
                    <a:pt x="486929" y="769095"/>
                  </a:lnTo>
                  <a:lnTo>
                    <a:pt x="439929" y="778000"/>
                  </a:lnTo>
                  <a:lnTo>
                    <a:pt x="391159" y="781049"/>
                  </a:lnTo>
                  <a:close/>
                </a:path>
              </a:pathLst>
            </a:custGeom>
            <a:ln w="9344">
              <a:solidFill>
                <a:srgbClr val="000000"/>
              </a:solidFill>
            </a:ln>
          </p:spPr>
          <p:txBody>
            <a:bodyPr wrap="square" lIns="0" tIns="0" rIns="0" bIns="0" rtlCol="0"/>
            <a:p/>
          </p:txBody>
        </p:sp>
      </p:grpSp>
      <p:sp>
        <p:nvSpPr>
          <p:cNvPr id="72" name="object 26"/>
          <p:cNvSpPr txBox="1"/>
          <p:nvPr/>
        </p:nvSpPr>
        <p:spPr>
          <a:xfrm>
            <a:off x="7698740" y="4687570"/>
            <a:ext cx="535940" cy="208279"/>
          </a:xfrm>
          <a:prstGeom prst="rect">
            <a:avLst/>
          </a:prstGeom>
        </p:spPr>
        <p:txBody>
          <a:bodyPr vert="horz" wrap="square" lIns="0" tIns="12700" rIns="0" bIns="0" rtlCol="0">
            <a:spAutoFit/>
          </a:bodyPr>
          <a:p>
            <a:pPr marL="12700">
              <a:lnSpc>
                <a:spcPct val="100000"/>
              </a:lnSpc>
              <a:spcBef>
                <a:spcPts val="100"/>
              </a:spcBef>
            </a:pPr>
            <a:r>
              <a:rPr sz="1200" spc="-5" dirty="0">
                <a:latin typeface="Arial" panose="020B0604020202020204"/>
                <a:cs typeface="Arial" panose="020B0604020202020204"/>
              </a:rPr>
              <a:t>G</a:t>
            </a:r>
            <a:r>
              <a:rPr sz="1200" dirty="0">
                <a:latin typeface="Arial" panose="020B0604020202020204"/>
                <a:cs typeface="Arial" panose="020B0604020202020204"/>
              </a:rPr>
              <a:t>en</a:t>
            </a:r>
            <a:r>
              <a:rPr sz="1200" spc="10" dirty="0">
                <a:latin typeface="Arial" panose="020B0604020202020204"/>
                <a:cs typeface="Arial" panose="020B0604020202020204"/>
              </a:rPr>
              <a:t>d</a:t>
            </a:r>
            <a:r>
              <a:rPr sz="1200" dirty="0">
                <a:latin typeface="Arial" panose="020B0604020202020204"/>
                <a:cs typeface="Arial" panose="020B0604020202020204"/>
              </a:rPr>
              <a:t>er</a:t>
            </a:r>
            <a:endParaRPr sz="1200">
              <a:latin typeface="Arial" panose="020B0604020202020204"/>
              <a:cs typeface="Arial" panose="020B0604020202020204"/>
            </a:endParaRPr>
          </a:p>
        </p:txBody>
      </p:sp>
      <p:grpSp>
        <p:nvGrpSpPr>
          <p:cNvPr id="73" name="object 27"/>
          <p:cNvGrpSpPr/>
          <p:nvPr/>
        </p:nvGrpSpPr>
        <p:grpSpPr>
          <a:xfrm>
            <a:off x="7632382" y="3088957"/>
            <a:ext cx="1153160" cy="790575"/>
            <a:chOff x="7632382" y="3088957"/>
            <a:chExt cx="1153160" cy="790575"/>
          </a:xfrm>
        </p:grpSpPr>
        <p:sp>
          <p:nvSpPr>
            <p:cNvPr id="74" name="object 28"/>
            <p:cNvSpPr/>
            <p:nvPr/>
          </p:nvSpPr>
          <p:spPr>
            <a:xfrm>
              <a:off x="7646669" y="3604260"/>
              <a:ext cx="372110" cy="120650"/>
            </a:xfrm>
            <a:custGeom>
              <a:avLst/>
              <a:gdLst/>
              <a:ahLst/>
              <a:cxnLst/>
              <a:rect l="l" t="t" r="r" b="b"/>
              <a:pathLst>
                <a:path w="372109" h="120650">
                  <a:moveTo>
                    <a:pt x="0" y="120650"/>
                  </a:moveTo>
                  <a:lnTo>
                    <a:pt x="372109" y="0"/>
                  </a:lnTo>
                </a:path>
              </a:pathLst>
            </a:custGeom>
            <a:ln w="28393">
              <a:solidFill>
                <a:srgbClr val="000000"/>
              </a:solidFill>
            </a:ln>
          </p:spPr>
          <p:txBody>
            <a:bodyPr wrap="square" lIns="0" tIns="0" rIns="0" bIns="0" rtlCol="0"/>
            <a:p/>
          </p:txBody>
        </p:sp>
        <p:sp>
          <p:nvSpPr>
            <p:cNvPr id="75" name="object 29"/>
            <p:cNvSpPr/>
            <p:nvPr/>
          </p:nvSpPr>
          <p:spPr>
            <a:xfrm>
              <a:off x="7999729" y="3093720"/>
              <a:ext cx="781050" cy="781050"/>
            </a:xfrm>
            <a:custGeom>
              <a:avLst/>
              <a:gdLst/>
              <a:ahLst/>
              <a:cxnLst/>
              <a:rect l="l" t="t" r="r" b="b"/>
              <a:pathLst>
                <a:path w="781050" h="781050">
                  <a:moveTo>
                    <a:pt x="389890" y="0"/>
                  </a:moveTo>
                  <a:lnTo>
                    <a:pt x="340871" y="3049"/>
                  </a:lnTo>
                  <a:lnTo>
                    <a:pt x="293700" y="11954"/>
                  </a:lnTo>
                  <a:lnTo>
                    <a:pt x="248739" y="26345"/>
                  </a:lnTo>
                  <a:lnTo>
                    <a:pt x="206348" y="45856"/>
                  </a:lnTo>
                  <a:lnTo>
                    <a:pt x="166888" y="70118"/>
                  </a:lnTo>
                  <a:lnTo>
                    <a:pt x="130719" y="98765"/>
                  </a:lnTo>
                  <a:lnTo>
                    <a:pt x="98203" y="131427"/>
                  </a:lnTo>
                  <a:lnTo>
                    <a:pt x="69699" y="167739"/>
                  </a:lnTo>
                  <a:lnTo>
                    <a:pt x="45569" y="207331"/>
                  </a:lnTo>
                  <a:lnTo>
                    <a:pt x="26174" y="249837"/>
                  </a:lnTo>
                  <a:lnTo>
                    <a:pt x="11873" y="294889"/>
                  </a:lnTo>
                  <a:lnTo>
                    <a:pt x="3028" y="342119"/>
                  </a:lnTo>
                  <a:lnTo>
                    <a:pt x="0" y="391159"/>
                  </a:lnTo>
                  <a:lnTo>
                    <a:pt x="3028" y="439929"/>
                  </a:lnTo>
                  <a:lnTo>
                    <a:pt x="11873" y="486929"/>
                  </a:lnTo>
                  <a:lnTo>
                    <a:pt x="26174" y="531790"/>
                  </a:lnTo>
                  <a:lnTo>
                    <a:pt x="45569" y="574139"/>
                  </a:lnTo>
                  <a:lnTo>
                    <a:pt x="69699" y="613606"/>
                  </a:lnTo>
                  <a:lnTo>
                    <a:pt x="98203" y="649820"/>
                  </a:lnTo>
                  <a:lnTo>
                    <a:pt x="130719" y="682409"/>
                  </a:lnTo>
                  <a:lnTo>
                    <a:pt x="166888" y="711003"/>
                  </a:lnTo>
                  <a:lnTo>
                    <a:pt x="206348" y="735230"/>
                  </a:lnTo>
                  <a:lnTo>
                    <a:pt x="248739" y="754719"/>
                  </a:lnTo>
                  <a:lnTo>
                    <a:pt x="293700" y="769100"/>
                  </a:lnTo>
                  <a:lnTo>
                    <a:pt x="340871" y="778000"/>
                  </a:lnTo>
                  <a:lnTo>
                    <a:pt x="389890" y="781049"/>
                  </a:lnTo>
                  <a:lnTo>
                    <a:pt x="438930" y="778000"/>
                  </a:lnTo>
                  <a:lnTo>
                    <a:pt x="486160" y="769100"/>
                  </a:lnTo>
                  <a:lnTo>
                    <a:pt x="531212" y="754719"/>
                  </a:lnTo>
                  <a:lnTo>
                    <a:pt x="573718" y="735230"/>
                  </a:lnTo>
                  <a:lnTo>
                    <a:pt x="613310" y="711003"/>
                  </a:lnTo>
                  <a:lnTo>
                    <a:pt x="649622" y="682409"/>
                  </a:lnTo>
                  <a:lnTo>
                    <a:pt x="682284" y="649820"/>
                  </a:lnTo>
                  <a:lnTo>
                    <a:pt x="710931" y="613606"/>
                  </a:lnTo>
                  <a:lnTo>
                    <a:pt x="735193" y="574139"/>
                  </a:lnTo>
                  <a:lnTo>
                    <a:pt x="754704" y="531790"/>
                  </a:lnTo>
                  <a:lnTo>
                    <a:pt x="769095" y="486929"/>
                  </a:lnTo>
                  <a:lnTo>
                    <a:pt x="778000" y="439929"/>
                  </a:lnTo>
                  <a:lnTo>
                    <a:pt x="781050" y="391159"/>
                  </a:lnTo>
                  <a:lnTo>
                    <a:pt x="778000" y="342119"/>
                  </a:lnTo>
                  <a:lnTo>
                    <a:pt x="769095" y="294889"/>
                  </a:lnTo>
                  <a:lnTo>
                    <a:pt x="754704" y="249837"/>
                  </a:lnTo>
                  <a:lnTo>
                    <a:pt x="735193" y="207331"/>
                  </a:lnTo>
                  <a:lnTo>
                    <a:pt x="710931" y="167739"/>
                  </a:lnTo>
                  <a:lnTo>
                    <a:pt x="682284" y="131427"/>
                  </a:lnTo>
                  <a:lnTo>
                    <a:pt x="649622" y="98765"/>
                  </a:lnTo>
                  <a:lnTo>
                    <a:pt x="613310" y="70118"/>
                  </a:lnTo>
                  <a:lnTo>
                    <a:pt x="573718" y="45856"/>
                  </a:lnTo>
                  <a:lnTo>
                    <a:pt x="531212" y="26345"/>
                  </a:lnTo>
                  <a:lnTo>
                    <a:pt x="486160" y="11954"/>
                  </a:lnTo>
                  <a:lnTo>
                    <a:pt x="438930" y="3049"/>
                  </a:lnTo>
                  <a:lnTo>
                    <a:pt x="389890" y="0"/>
                  </a:lnTo>
                  <a:close/>
                </a:path>
              </a:pathLst>
            </a:custGeom>
            <a:solidFill>
              <a:srgbClr val="C48AF8"/>
            </a:solidFill>
          </p:spPr>
          <p:txBody>
            <a:bodyPr wrap="square" lIns="0" tIns="0" rIns="0" bIns="0" rtlCol="0"/>
            <a:p/>
          </p:txBody>
        </p:sp>
        <p:sp>
          <p:nvSpPr>
            <p:cNvPr id="76" name="object 30"/>
            <p:cNvSpPr/>
            <p:nvPr/>
          </p:nvSpPr>
          <p:spPr>
            <a:xfrm>
              <a:off x="7999729" y="3093720"/>
              <a:ext cx="781050" cy="781050"/>
            </a:xfrm>
            <a:custGeom>
              <a:avLst/>
              <a:gdLst/>
              <a:ahLst/>
              <a:cxnLst/>
              <a:rect l="l" t="t" r="r" b="b"/>
              <a:pathLst>
                <a:path w="781050" h="781050">
                  <a:moveTo>
                    <a:pt x="389890" y="781049"/>
                  </a:moveTo>
                  <a:lnTo>
                    <a:pt x="340871" y="778000"/>
                  </a:lnTo>
                  <a:lnTo>
                    <a:pt x="293700" y="769100"/>
                  </a:lnTo>
                  <a:lnTo>
                    <a:pt x="248739" y="754719"/>
                  </a:lnTo>
                  <a:lnTo>
                    <a:pt x="206348" y="735230"/>
                  </a:lnTo>
                  <a:lnTo>
                    <a:pt x="166888" y="711003"/>
                  </a:lnTo>
                  <a:lnTo>
                    <a:pt x="130719" y="682409"/>
                  </a:lnTo>
                  <a:lnTo>
                    <a:pt x="98203" y="649820"/>
                  </a:lnTo>
                  <a:lnTo>
                    <a:pt x="69699" y="613606"/>
                  </a:lnTo>
                  <a:lnTo>
                    <a:pt x="45569" y="574139"/>
                  </a:lnTo>
                  <a:lnTo>
                    <a:pt x="26174" y="531790"/>
                  </a:lnTo>
                  <a:lnTo>
                    <a:pt x="11873" y="486929"/>
                  </a:lnTo>
                  <a:lnTo>
                    <a:pt x="3028" y="439929"/>
                  </a:lnTo>
                  <a:lnTo>
                    <a:pt x="0" y="391159"/>
                  </a:lnTo>
                  <a:lnTo>
                    <a:pt x="3028" y="342119"/>
                  </a:lnTo>
                  <a:lnTo>
                    <a:pt x="11873" y="294889"/>
                  </a:lnTo>
                  <a:lnTo>
                    <a:pt x="26174" y="249837"/>
                  </a:lnTo>
                  <a:lnTo>
                    <a:pt x="45569" y="207331"/>
                  </a:lnTo>
                  <a:lnTo>
                    <a:pt x="69699" y="167739"/>
                  </a:lnTo>
                  <a:lnTo>
                    <a:pt x="98203" y="131427"/>
                  </a:lnTo>
                  <a:lnTo>
                    <a:pt x="130719" y="98765"/>
                  </a:lnTo>
                  <a:lnTo>
                    <a:pt x="166888" y="70118"/>
                  </a:lnTo>
                  <a:lnTo>
                    <a:pt x="206348" y="45856"/>
                  </a:lnTo>
                  <a:lnTo>
                    <a:pt x="248739" y="26345"/>
                  </a:lnTo>
                  <a:lnTo>
                    <a:pt x="293700" y="11954"/>
                  </a:lnTo>
                  <a:lnTo>
                    <a:pt x="340871" y="3049"/>
                  </a:lnTo>
                  <a:lnTo>
                    <a:pt x="389890" y="0"/>
                  </a:lnTo>
                  <a:lnTo>
                    <a:pt x="438930" y="3049"/>
                  </a:lnTo>
                  <a:lnTo>
                    <a:pt x="486160" y="11954"/>
                  </a:lnTo>
                  <a:lnTo>
                    <a:pt x="531212" y="26345"/>
                  </a:lnTo>
                  <a:lnTo>
                    <a:pt x="573718" y="45856"/>
                  </a:lnTo>
                  <a:lnTo>
                    <a:pt x="613310" y="70118"/>
                  </a:lnTo>
                  <a:lnTo>
                    <a:pt x="649622" y="98765"/>
                  </a:lnTo>
                  <a:lnTo>
                    <a:pt x="682284" y="131427"/>
                  </a:lnTo>
                  <a:lnTo>
                    <a:pt x="710931" y="167739"/>
                  </a:lnTo>
                  <a:lnTo>
                    <a:pt x="735193" y="207331"/>
                  </a:lnTo>
                  <a:lnTo>
                    <a:pt x="754704" y="249837"/>
                  </a:lnTo>
                  <a:lnTo>
                    <a:pt x="769095" y="294889"/>
                  </a:lnTo>
                  <a:lnTo>
                    <a:pt x="778000" y="342119"/>
                  </a:lnTo>
                  <a:lnTo>
                    <a:pt x="781050" y="391159"/>
                  </a:lnTo>
                  <a:lnTo>
                    <a:pt x="778000" y="439929"/>
                  </a:lnTo>
                  <a:lnTo>
                    <a:pt x="769095" y="486929"/>
                  </a:lnTo>
                  <a:lnTo>
                    <a:pt x="754704" y="531790"/>
                  </a:lnTo>
                  <a:lnTo>
                    <a:pt x="735193" y="574139"/>
                  </a:lnTo>
                  <a:lnTo>
                    <a:pt x="710931" y="613606"/>
                  </a:lnTo>
                  <a:lnTo>
                    <a:pt x="682284" y="649820"/>
                  </a:lnTo>
                  <a:lnTo>
                    <a:pt x="649622" y="682409"/>
                  </a:lnTo>
                  <a:lnTo>
                    <a:pt x="613310" y="711003"/>
                  </a:lnTo>
                  <a:lnTo>
                    <a:pt x="573718" y="735230"/>
                  </a:lnTo>
                  <a:lnTo>
                    <a:pt x="531212" y="754719"/>
                  </a:lnTo>
                  <a:lnTo>
                    <a:pt x="486160" y="769100"/>
                  </a:lnTo>
                  <a:lnTo>
                    <a:pt x="438930" y="778000"/>
                  </a:lnTo>
                  <a:lnTo>
                    <a:pt x="389890" y="781049"/>
                  </a:lnTo>
                  <a:close/>
                </a:path>
              </a:pathLst>
            </a:custGeom>
            <a:ln w="9344">
              <a:solidFill>
                <a:srgbClr val="000000"/>
              </a:solidFill>
            </a:ln>
          </p:spPr>
          <p:txBody>
            <a:bodyPr wrap="square" lIns="0" tIns="0" rIns="0" bIns="0" rtlCol="0"/>
            <a:p/>
          </p:txBody>
        </p:sp>
      </p:grpSp>
      <p:sp>
        <p:nvSpPr>
          <p:cNvPr id="77" name="object 31"/>
          <p:cNvSpPr txBox="1"/>
          <p:nvPr/>
        </p:nvSpPr>
        <p:spPr>
          <a:xfrm>
            <a:off x="7918450" y="3380740"/>
            <a:ext cx="942340" cy="208279"/>
          </a:xfrm>
          <a:prstGeom prst="rect">
            <a:avLst/>
          </a:prstGeom>
        </p:spPr>
        <p:txBody>
          <a:bodyPr vert="horz" wrap="square" lIns="0" tIns="12700" rIns="0" bIns="0" rtlCol="0">
            <a:spAutoFit/>
          </a:bodyPr>
          <a:p>
            <a:pPr marL="12700">
              <a:lnSpc>
                <a:spcPct val="100000"/>
              </a:lnSpc>
              <a:spcBef>
                <a:spcPts val="100"/>
              </a:spcBef>
            </a:pPr>
            <a:r>
              <a:rPr sz="1200" spc="-5" dirty="0">
                <a:latin typeface="Arial" panose="020B0604020202020204"/>
                <a:cs typeface="Arial" panose="020B0604020202020204"/>
              </a:rPr>
              <a:t>Social</a:t>
            </a:r>
            <a:r>
              <a:rPr sz="1200" spc="-55" dirty="0">
                <a:latin typeface="Arial" panose="020B0604020202020204"/>
                <a:cs typeface="Arial" panose="020B0604020202020204"/>
              </a:rPr>
              <a:t> </a:t>
            </a:r>
            <a:r>
              <a:rPr sz="1200" dirty="0">
                <a:latin typeface="Arial" panose="020B0604020202020204"/>
                <a:cs typeface="Arial" panose="020B0604020202020204"/>
              </a:rPr>
              <a:t>factors</a:t>
            </a:r>
            <a:endParaRPr sz="1200">
              <a:latin typeface="Arial" panose="020B0604020202020204"/>
              <a:cs typeface="Arial" panose="020B0604020202020204"/>
            </a:endParaRPr>
          </a:p>
        </p:txBody>
      </p:sp>
      <p:grpSp>
        <p:nvGrpSpPr>
          <p:cNvPr id="78" name="object 32"/>
          <p:cNvGrpSpPr/>
          <p:nvPr/>
        </p:nvGrpSpPr>
        <p:grpSpPr>
          <a:xfrm>
            <a:off x="6881177" y="2281237"/>
            <a:ext cx="791845" cy="1189990"/>
            <a:chOff x="6881177" y="2281237"/>
            <a:chExt cx="791845" cy="1189990"/>
          </a:xfrm>
        </p:grpSpPr>
        <p:sp>
          <p:nvSpPr>
            <p:cNvPr id="79" name="object 33"/>
            <p:cNvSpPr/>
            <p:nvPr/>
          </p:nvSpPr>
          <p:spPr>
            <a:xfrm>
              <a:off x="7277100" y="3067050"/>
              <a:ext cx="0" cy="389890"/>
            </a:xfrm>
            <a:custGeom>
              <a:avLst/>
              <a:gdLst/>
              <a:ahLst/>
              <a:cxnLst/>
              <a:rect l="l" t="t" r="r" b="b"/>
              <a:pathLst>
                <a:path h="389889">
                  <a:moveTo>
                    <a:pt x="0" y="389889"/>
                  </a:moveTo>
                  <a:lnTo>
                    <a:pt x="0" y="0"/>
                  </a:lnTo>
                </a:path>
              </a:pathLst>
            </a:custGeom>
            <a:ln w="28393">
              <a:solidFill>
                <a:srgbClr val="000000"/>
              </a:solidFill>
            </a:ln>
          </p:spPr>
          <p:txBody>
            <a:bodyPr wrap="square" lIns="0" tIns="0" rIns="0" bIns="0" rtlCol="0"/>
            <a:p/>
          </p:txBody>
        </p:sp>
        <p:sp>
          <p:nvSpPr>
            <p:cNvPr id="80" name="object 34"/>
            <p:cNvSpPr/>
            <p:nvPr/>
          </p:nvSpPr>
          <p:spPr>
            <a:xfrm>
              <a:off x="6885940" y="2286000"/>
              <a:ext cx="782320" cy="781050"/>
            </a:xfrm>
            <a:custGeom>
              <a:avLst/>
              <a:gdLst/>
              <a:ahLst/>
              <a:cxnLst/>
              <a:rect l="l" t="t" r="r" b="b"/>
              <a:pathLst>
                <a:path w="782320" h="781050">
                  <a:moveTo>
                    <a:pt x="391159" y="0"/>
                  </a:moveTo>
                  <a:lnTo>
                    <a:pt x="342119" y="3028"/>
                  </a:lnTo>
                  <a:lnTo>
                    <a:pt x="294889" y="11873"/>
                  </a:lnTo>
                  <a:lnTo>
                    <a:pt x="249837" y="26174"/>
                  </a:lnTo>
                  <a:lnTo>
                    <a:pt x="207331" y="45569"/>
                  </a:lnTo>
                  <a:lnTo>
                    <a:pt x="167739" y="69699"/>
                  </a:lnTo>
                  <a:lnTo>
                    <a:pt x="131427" y="98203"/>
                  </a:lnTo>
                  <a:lnTo>
                    <a:pt x="98765" y="130719"/>
                  </a:lnTo>
                  <a:lnTo>
                    <a:pt x="70118" y="166888"/>
                  </a:lnTo>
                  <a:lnTo>
                    <a:pt x="45856" y="206348"/>
                  </a:lnTo>
                  <a:lnTo>
                    <a:pt x="26345" y="248739"/>
                  </a:lnTo>
                  <a:lnTo>
                    <a:pt x="11954" y="293700"/>
                  </a:lnTo>
                  <a:lnTo>
                    <a:pt x="3049" y="340871"/>
                  </a:lnTo>
                  <a:lnTo>
                    <a:pt x="0" y="389889"/>
                  </a:lnTo>
                  <a:lnTo>
                    <a:pt x="3049" y="438930"/>
                  </a:lnTo>
                  <a:lnTo>
                    <a:pt x="11954" y="486160"/>
                  </a:lnTo>
                  <a:lnTo>
                    <a:pt x="26345" y="531212"/>
                  </a:lnTo>
                  <a:lnTo>
                    <a:pt x="45856" y="573718"/>
                  </a:lnTo>
                  <a:lnTo>
                    <a:pt x="70118" y="613310"/>
                  </a:lnTo>
                  <a:lnTo>
                    <a:pt x="98765" y="649622"/>
                  </a:lnTo>
                  <a:lnTo>
                    <a:pt x="131427" y="682284"/>
                  </a:lnTo>
                  <a:lnTo>
                    <a:pt x="167739" y="710931"/>
                  </a:lnTo>
                  <a:lnTo>
                    <a:pt x="207331" y="735193"/>
                  </a:lnTo>
                  <a:lnTo>
                    <a:pt x="249837" y="754704"/>
                  </a:lnTo>
                  <a:lnTo>
                    <a:pt x="294889" y="769095"/>
                  </a:lnTo>
                  <a:lnTo>
                    <a:pt x="342119" y="778000"/>
                  </a:lnTo>
                  <a:lnTo>
                    <a:pt x="391159" y="781050"/>
                  </a:lnTo>
                  <a:lnTo>
                    <a:pt x="440200" y="778000"/>
                  </a:lnTo>
                  <a:lnTo>
                    <a:pt x="487430" y="769095"/>
                  </a:lnTo>
                  <a:lnTo>
                    <a:pt x="532482" y="754704"/>
                  </a:lnTo>
                  <a:lnTo>
                    <a:pt x="574988" y="735193"/>
                  </a:lnTo>
                  <a:lnTo>
                    <a:pt x="614580" y="710931"/>
                  </a:lnTo>
                  <a:lnTo>
                    <a:pt x="650892" y="682284"/>
                  </a:lnTo>
                  <a:lnTo>
                    <a:pt x="683554" y="649622"/>
                  </a:lnTo>
                  <a:lnTo>
                    <a:pt x="712201" y="613310"/>
                  </a:lnTo>
                  <a:lnTo>
                    <a:pt x="736463" y="573718"/>
                  </a:lnTo>
                  <a:lnTo>
                    <a:pt x="755974" y="531212"/>
                  </a:lnTo>
                  <a:lnTo>
                    <a:pt x="770365" y="486160"/>
                  </a:lnTo>
                  <a:lnTo>
                    <a:pt x="779270" y="438930"/>
                  </a:lnTo>
                  <a:lnTo>
                    <a:pt x="782319" y="389889"/>
                  </a:lnTo>
                  <a:lnTo>
                    <a:pt x="779270" y="340871"/>
                  </a:lnTo>
                  <a:lnTo>
                    <a:pt x="770365" y="293700"/>
                  </a:lnTo>
                  <a:lnTo>
                    <a:pt x="755974" y="248739"/>
                  </a:lnTo>
                  <a:lnTo>
                    <a:pt x="736463" y="206348"/>
                  </a:lnTo>
                  <a:lnTo>
                    <a:pt x="712201" y="166888"/>
                  </a:lnTo>
                  <a:lnTo>
                    <a:pt x="683554" y="130719"/>
                  </a:lnTo>
                  <a:lnTo>
                    <a:pt x="650892" y="98203"/>
                  </a:lnTo>
                  <a:lnTo>
                    <a:pt x="614580" y="69699"/>
                  </a:lnTo>
                  <a:lnTo>
                    <a:pt x="574988" y="45569"/>
                  </a:lnTo>
                  <a:lnTo>
                    <a:pt x="532482" y="26174"/>
                  </a:lnTo>
                  <a:lnTo>
                    <a:pt x="487430" y="11873"/>
                  </a:lnTo>
                  <a:lnTo>
                    <a:pt x="440200" y="3028"/>
                  </a:lnTo>
                  <a:lnTo>
                    <a:pt x="391159" y="0"/>
                  </a:lnTo>
                  <a:close/>
                </a:path>
              </a:pathLst>
            </a:custGeom>
            <a:solidFill>
              <a:srgbClr val="C48AF8"/>
            </a:solidFill>
          </p:spPr>
          <p:txBody>
            <a:bodyPr wrap="square" lIns="0" tIns="0" rIns="0" bIns="0" rtlCol="0"/>
            <a:p/>
          </p:txBody>
        </p:sp>
        <p:sp>
          <p:nvSpPr>
            <p:cNvPr id="81" name="object 35"/>
            <p:cNvSpPr/>
            <p:nvPr/>
          </p:nvSpPr>
          <p:spPr>
            <a:xfrm>
              <a:off x="6885940" y="2286000"/>
              <a:ext cx="782320" cy="781050"/>
            </a:xfrm>
            <a:custGeom>
              <a:avLst/>
              <a:gdLst/>
              <a:ahLst/>
              <a:cxnLst/>
              <a:rect l="l" t="t" r="r" b="b"/>
              <a:pathLst>
                <a:path w="782320" h="781050">
                  <a:moveTo>
                    <a:pt x="391159" y="781050"/>
                  </a:moveTo>
                  <a:lnTo>
                    <a:pt x="342119" y="778000"/>
                  </a:lnTo>
                  <a:lnTo>
                    <a:pt x="294889" y="769095"/>
                  </a:lnTo>
                  <a:lnTo>
                    <a:pt x="249837" y="754704"/>
                  </a:lnTo>
                  <a:lnTo>
                    <a:pt x="207331" y="735193"/>
                  </a:lnTo>
                  <a:lnTo>
                    <a:pt x="167739" y="710931"/>
                  </a:lnTo>
                  <a:lnTo>
                    <a:pt x="131427" y="682284"/>
                  </a:lnTo>
                  <a:lnTo>
                    <a:pt x="98765" y="649622"/>
                  </a:lnTo>
                  <a:lnTo>
                    <a:pt x="70118" y="613310"/>
                  </a:lnTo>
                  <a:lnTo>
                    <a:pt x="45856" y="573718"/>
                  </a:lnTo>
                  <a:lnTo>
                    <a:pt x="26345" y="531212"/>
                  </a:lnTo>
                  <a:lnTo>
                    <a:pt x="11954" y="486160"/>
                  </a:lnTo>
                  <a:lnTo>
                    <a:pt x="3049" y="438930"/>
                  </a:lnTo>
                  <a:lnTo>
                    <a:pt x="0" y="389889"/>
                  </a:lnTo>
                  <a:lnTo>
                    <a:pt x="3049" y="340871"/>
                  </a:lnTo>
                  <a:lnTo>
                    <a:pt x="11954" y="293700"/>
                  </a:lnTo>
                  <a:lnTo>
                    <a:pt x="26345" y="248739"/>
                  </a:lnTo>
                  <a:lnTo>
                    <a:pt x="45856" y="206348"/>
                  </a:lnTo>
                  <a:lnTo>
                    <a:pt x="70118" y="166888"/>
                  </a:lnTo>
                  <a:lnTo>
                    <a:pt x="98765" y="130719"/>
                  </a:lnTo>
                  <a:lnTo>
                    <a:pt x="131427" y="98203"/>
                  </a:lnTo>
                  <a:lnTo>
                    <a:pt x="167739" y="69699"/>
                  </a:lnTo>
                  <a:lnTo>
                    <a:pt x="207331" y="45569"/>
                  </a:lnTo>
                  <a:lnTo>
                    <a:pt x="249837" y="26174"/>
                  </a:lnTo>
                  <a:lnTo>
                    <a:pt x="294889" y="11873"/>
                  </a:lnTo>
                  <a:lnTo>
                    <a:pt x="342119" y="3028"/>
                  </a:lnTo>
                  <a:lnTo>
                    <a:pt x="391159" y="0"/>
                  </a:lnTo>
                  <a:lnTo>
                    <a:pt x="440200" y="3028"/>
                  </a:lnTo>
                  <a:lnTo>
                    <a:pt x="487430" y="11873"/>
                  </a:lnTo>
                  <a:lnTo>
                    <a:pt x="532482" y="26174"/>
                  </a:lnTo>
                  <a:lnTo>
                    <a:pt x="574988" y="45569"/>
                  </a:lnTo>
                  <a:lnTo>
                    <a:pt x="614580" y="69699"/>
                  </a:lnTo>
                  <a:lnTo>
                    <a:pt x="650892" y="98203"/>
                  </a:lnTo>
                  <a:lnTo>
                    <a:pt x="683554" y="130719"/>
                  </a:lnTo>
                  <a:lnTo>
                    <a:pt x="712201" y="166888"/>
                  </a:lnTo>
                  <a:lnTo>
                    <a:pt x="736463" y="206348"/>
                  </a:lnTo>
                  <a:lnTo>
                    <a:pt x="755974" y="248739"/>
                  </a:lnTo>
                  <a:lnTo>
                    <a:pt x="770365" y="293700"/>
                  </a:lnTo>
                  <a:lnTo>
                    <a:pt x="779270" y="340871"/>
                  </a:lnTo>
                  <a:lnTo>
                    <a:pt x="782319" y="389889"/>
                  </a:lnTo>
                  <a:lnTo>
                    <a:pt x="779270" y="438930"/>
                  </a:lnTo>
                  <a:lnTo>
                    <a:pt x="770365" y="486160"/>
                  </a:lnTo>
                  <a:lnTo>
                    <a:pt x="755974" y="531212"/>
                  </a:lnTo>
                  <a:lnTo>
                    <a:pt x="736463" y="573718"/>
                  </a:lnTo>
                  <a:lnTo>
                    <a:pt x="712201" y="613310"/>
                  </a:lnTo>
                  <a:lnTo>
                    <a:pt x="683554" y="649622"/>
                  </a:lnTo>
                  <a:lnTo>
                    <a:pt x="650892" y="682284"/>
                  </a:lnTo>
                  <a:lnTo>
                    <a:pt x="614580" y="710931"/>
                  </a:lnTo>
                  <a:lnTo>
                    <a:pt x="574988" y="735193"/>
                  </a:lnTo>
                  <a:lnTo>
                    <a:pt x="532482" y="754704"/>
                  </a:lnTo>
                  <a:lnTo>
                    <a:pt x="487430" y="769095"/>
                  </a:lnTo>
                  <a:lnTo>
                    <a:pt x="440200" y="778000"/>
                  </a:lnTo>
                  <a:lnTo>
                    <a:pt x="391159" y="781050"/>
                  </a:lnTo>
                  <a:close/>
                </a:path>
              </a:pathLst>
            </a:custGeom>
            <a:ln w="9344">
              <a:solidFill>
                <a:srgbClr val="000000"/>
              </a:solidFill>
            </a:ln>
          </p:spPr>
          <p:txBody>
            <a:bodyPr wrap="square" lIns="0" tIns="0" rIns="0" bIns="0" rtlCol="0"/>
            <a:p/>
          </p:txBody>
        </p:sp>
      </p:grpSp>
      <p:sp>
        <p:nvSpPr>
          <p:cNvPr id="82" name="object 36"/>
          <p:cNvSpPr txBox="1"/>
          <p:nvPr/>
        </p:nvSpPr>
        <p:spPr>
          <a:xfrm>
            <a:off x="7018019" y="2571750"/>
            <a:ext cx="516890" cy="208279"/>
          </a:xfrm>
          <a:prstGeom prst="rect">
            <a:avLst/>
          </a:prstGeom>
        </p:spPr>
        <p:txBody>
          <a:bodyPr vert="horz" wrap="square" lIns="0" tIns="12700" rIns="0" bIns="0" rtlCol="0">
            <a:spAutoFit/>
          </a:bodyPr>
          <a:p>
            <a:pPr marL="12700">
              <a:lnSpc>
                <a:spcPct val="100000"/>
              </a:lnSpc>
              <a:spcBef>
                <a:spcPts val="100"/>
              </a:spcBef>
            </a:pPr>
            <a:r>
              <a:rPr sz="1200" dirty="0">
                <a:latin typeface="Arial" panose="020B0604020202020204"/>
                <a:cs typeface="Arial" panose="020B0604020202020204"/>
              </a:rPr>
              <a:t>Cu</a:t>
            </a:r>
            <a:r>
              <a:rPr sz="1200" spc="-10" dirty="0">
                <a:latin typeface="Arial" panose="020B0604020202020204"/>
                <a:cs typeface="Arial" panose="020B0604020202020204"/>
              </a:rPr>
              <a:t>l</a:t>
            </a:r>
            <a:r>
              <a:rPr sz="1200" spc="5" dirty="0">
                <a:latin typeface="Arial" panose="020B0604020202020204"/>
                <a:cs typeface="Arial" panose="020B0604020202020204"/>
              </a:rPr>
              <a:t>t</a:t>
            </a:r>
            <a:r>
              <a:rPr sz="1200" dirty="0">
                <a:latin typeface="Arial" panose="020B0604020202020204"/>
                <a:cs typeface="Arial" panose="020B0604020202020204"/>
              </a:rPr>
              <a:t>u</a:t>
            </a:r>
            <a:r>
              <a:rPr sz="1200" spc="-10" dirty="0">
                <a:latin typeface="Arial" panose="020B0604020202020204"/>
                <a:cs typeface="Arial" panose="020B0604020202020204"/>
              </a:rPr>
              <a:t>r</a:t>
            </a:r>
            <a:r>
              <a:rPr sz="1200" dirty="0">
                <a:latin typeface="Arial" panose="020B0604020202020204"/>
                <a:cs typeface="Arial" panose="020B0604020202020204"/>
              </a:rPr>
              <a:t>e</a:t>
            </a:r>
            <a:endParaRPr sz="1200">
              <a:latin typeface="Arial" panose="020B0604020202020204"/>
              <a:cs typeface="Arial" panose="020B0604020202020204"/>
            </a:endParaRPr>
          </a:p>
        </p:txBody>
      </p:sp>
      <p:grpSp>
        <p:nvGrpSpPr>
          <p:cNvPr id="83" name="object 37"/>
          <p:cNvGrpSpPr/>
          <p:nvPr/>
        </p:nvGrpSpPr>
        <p:grpSpPr>
          <a:xfrm>
            <a:off x="6881267" y="3452267"/>
            <a:ext cx="791845" cy="791845"/>
            <a:chOff x="6881267" y="3452267"/>
            <a:chExt cx="791845" cy="791845"/>
          </a:xfrm>
        </p:grpSpPr>
        <p:sp>
          <p:nvSpPr>
            <p:cNvPr id="84" name="object 38"/>
            <p:cNvSpPr/>
            <p:nvPr/>
          </p:nvSpPr>
          <p:spPr>
            <a:xfrm>
              <a:off x="6885939" y="3456939"/>
              <a:ext cx="782320" cy="782320"/>
            </a:xfrm>
            <a:custGeom>
              <a:avLst/>
              <a:gdLst/>
              <a:ahLst/>
              <a:cxnLst/>
              <a:rect l="l" t="t" r="r" b="b"/>
              <a:pathLst>
                <a:path w="782320" h="782320">
                  <a:moveTo>
                    <a:pt x="391159" y="0"/>
                  </a:moveTo>
                  <a:lnTo>
                    <a:pt x="342119" y="3049"/>
                  </a:lnTo>
                  <a:lnTo>
                    <a:pt x="294889" y="11954"/>
                  </a:lnTo>
                  <a:lnTo>
                    <a:pt x="249837" y="26345"/>
                  </a:lnTo>
                  <a:lnTo>
                    <a:pt x="207331" y="45856"/>
                  </a:lnTo>
                  <a:lnTo>
                    <a:pt x="167739" y="70118"/>
                  </a:lnTo>
                  <a:lnTo>
                    <a:pt x="131427" y="98765"/>
                  </a:lnTo>
                  <a:lnTo>
                    <a:pt x="98765" y="131427"/>
                  </a:lnTo>
                  <a:lnTo>
                    <a:pt x="70118" y="167739"/>
                  </a:lnTo>
                  <a:lnTo>
                    <a:pt x="45856" y="207331"/>
                  </a:lnTo>
                  <a:lnTo>
                    <a:pt x="26345" y="249837"/>
                  </a:lnTo>
                  <a:lnTo>
                    <a:pt x="11954" y="294889"/>
                  </a:lnTo>
                  <a:lnTo>
                    <a:pt x="3049" y="342119"/>
                  </a:lnTo>
                  <a:lnTo>
                    <a:pt x="0" y="391160"/>
                  </a:lnTo>
                  <a:lnTo>
                    <a:pt x="3049" y="440200"/>
                  </a:lnTo>
                  <a:lnTo>
                    <a:pt x="11954" y="487430"/>
                  </a:lnTo>
                  <a:lnTo>
                    <a:pt x="26345" y="532482"/>
                  </a:lnTo>
                  <a:lnTo>
                    <a:pt x="45856" y="574988"/>
                  </a:lnTo>
                  <a:lnTo>
                    <a:pt x="70118" y="614580"/>
                  </a:lnTo>
                  <a:lnTo>
                    <a:pt x="98765" y="650892"/>
                  </a:lnTo>
                  <a:lnTo>
                    <a:pt x="131427" y="683554"/>
                  </a:lnTo>
                  <a:lnTo>
                    <a:pt x="167739" y="712201"/>
                  </a:lnTo>
                  <a:lnTo>
                    <a:pt x="207331" y="736463"/>
                  </a:lnTo>
                  <a:lnTo>
                    <a:pt x="249837" y="755974"/>
                  </a:lnTo>
                  <a:lnTo>
                    <a:pt x="294889" y="770365"/>
                  </a:lnTo>
                  <a:lnTo>
                    <a:pt x="342119" y="779270"/>
                  </a:lnTo>
                  <a:lnTo>
                    <a:pt x="391159" y="782320"/>
                  </a:lnTo>
                  <a:lnTo>
                    <a:pt x="440200" y="779270"/>
                  </a:lnTo>
                  <a:lnTo>
                    <a:pt x="487430" y="770365"/>
                  </a:lnTo>
                  <a:lnTo>
                    <a:pt x="532482" y="755974"/>
                  </a:lnTo>
                  <a:lnTo>
                    <a:pt x="574988" y="736463"/>
                  </a:lnTo>
                  <a:lnTo>
                    <a:pt x="614580" y="712201"/>
                  </a:lnTo>
                  <a:lnTo>
                    <a:pt x="650892" y="683554"/>
                  </a:lnTo>
                  <a:lnTo>
                    <a:pt x="683554" y="650892"/>
                  </a:lnTo>
                  <a:lnTo>
                    <a:pt x="712201" y="614580"/>
                  </a:lnTo>
                  <a:lnTo>
                    <a:pt x="736463" y="574988"/>
                  </a:lnTo>
                  <a:lnTo>
                    <a:pt x="755974" y="532482"/>
                  </a:lnTo>
                  <a:lnTo>
                    <a:pt x="770365" y="487430"/>
                  </a:lnTo>
                  <a:lnTo>
                    <a:pt x="779270" y="440200"/>
                  </a:lnTo>
                  <a:lnTo>
                    <a:pt x="782319" y="391160"/>
                  </a:lnTo>
                  <a:lnTo>
                    <a:pt x="779270" y="342119"/>
                  </a:lnTo>
                  <a:lnTo>
                    <a:pt x="770365" y="294889"/>
                  </a:lnTo>
                  <a:lnTo>
                    <a:pt x="755974" y="249837"/>
                  </a:lnTo>
                  <a:lnTo>
                    <a:pt x="736463" y="207331"/>
                  </a:lnTo>
                  <a:lnTo>
                    <a:pt x="712201" y="167739"/>
                  </a:lnTo>
                  <a:lnTo>
                    <a:pt x="683554" y="131427"/>
                  </a:lnTo>
                  <a:lnTo>
                    <a:pt x="650892" y="98765"/>
                  </a:lnTo>
                  <a:lnTo>
                    <a:pt x="614580" y="70118"/>
                  </a:lnTo>
                  <a:lnTo>
                    <a:pt x="574988" y="45856"/>
                  </a:lnTo>
                  <a:lnTo>
                    <a:pt x="532482" y="26345"/>
                  </a:lnTo>
                  <a:lnTo>
                    <a:pt x="487430" y="11954"/>
                  </a:lnTo>
                  <a:lnTo>
                    <a:pt x="440200" y="3049"/>
                  </a:lnTo>
                  <a:lnTo>
                    <a:pt x="391159" y="0"/>
                  </a:lnTo>
                  <a:close/>
                </a:path>
              </a:pathLst>
            </a:custGeom>
            <a:solidFill>
              <a:srgbClr val="C48AF8"/>
            </a:solidFill>
          </p:spPr>
          <p:txBody>
            <a:bodyPr wrap="square" lIns="0" tIns="0" rIns="0" bIns="0" rtlCol="0"/>
            <a:p/>
          </p:txBody>
        </p:sp>
        <p:sp>
          <p:nvSpPr>
            <p:cNvPr id="85" name="object 39"/>
            <p:cNvSpPr/>
            <p:nvPr/>
          </p:nvSpPr>
          <p:spPr>
            <a:xfrm>
              <a:off x="6885939" y="3456939"/>
              <a:ext cx="782320" cy="782320"/>
            </a:xfrm>
            <a:custGeom>
              <a:avLst/>
              <a:gdLst/>
              <a:ahLst/>
              <a:cxnLst/>
              <a:rect l="l" t="t" r="r" b="b"/>
              <a:pathLst>
                <a:path w="782320" h="782320">
                  <a:moveTo>
                    <a:pt x="391159" y="782320"/>
                  </a:moveTo>
                  <a:lnTo>
                    <a:pt x="342119" y="779270"/>
                  </a:lnTo>
                  <a:lnTo>
                    <a:pt x="294889" y="770365"/>
                  </a:lnTo>
                  <a:lnTo>
                    <a:pt x="249837" y="755974"/>
                  </a:lnTo>
                  <a:lnTo>
                    <a:pt x="207331" y="736463"/>
                  </a:lnTo>
                  <a:lnTo>
                    <a:pt x="167739" y="712201"/>
                  </a:lnTo>
                  <a:lnTo>
                    <a:pt x="131427" y="683554"/>
                  </a:lnTo>
                  <a:lnTo>
                    <a:pt x="98765" y="650892"/>
                  </a:lnTo>
                  <a:lnTo>
                    <a:pt x="70118" y="614580"/>
                  </a:lnTo>
                  <a:lnTo>
                    <a:pt x="45856" y="574988"/>
                  </a:lnTo>
                  <a:lnTo>
                    <a:pt x="26345" y="532482"/>
                  </a:lnTo>
                  <a:lnTo>
                    <a:pt x="11954" y="487430"/>
                  </a:lnTo>
                  <a:lnTo>
                    <a:pt x="3049" y="440200"/>
                  </a:lnTo>
                  <a:lnTo>
                    <a:pt x="0" y="391160"/>
                  </a:lnTo>
                  <a:lnTo>
                    <a:pt x="3049" y="342119"/>
                  </a:lnTo>
                  <a:lnTo>
                    <a:pt x="11954" y="294889"/>
                  </a:lnTo>
                  <a:lnTo>
                    <a:pt x="26345" y="249837"/>
                  </a:lnTo>
                  <a:lnTo>
                    <a:pt x="45856" y="207331"/>
                  </a:lnTo>
                  <a:lnTo>
                    <a:pt x="70118" y="167739"/>
                  </a:lnTo>
                  <a:lnTo>
                    <a:pt x="98765" y="131427"/>
                  </a:lnTo>
                  <a:lnTo>
                    <a:pt x="131427" y="98765"/>
                  </a:lnTo>
                  <a:lnTo>
                    <a:pt x="167739" y="70118"/>
                  </a:lnTo>
                  <a:lnTo>
                    <a:pt x="207331" y="45856"/>
                  </a:lnTo>
                  <a:lnTo>
                    <a:pt x="249837" y="26345"/>
                  </a:lnTo>
                  <a:lnTo>
                    <a:pt x="294889" y="11954"/>
                  </a:lnTo>
                  <a:lnTo>
                    <a:pt x="342119" y="3049"/>
                  </a:lnTo>
                  <a:lnTo>
                    <a:pt x="391159" y="0"/>
                  </a:lnTo>
                  <a:lnTo>
                    <a:pt x="440200" y="3049"/>
                  </a:lnTo>
                  <a:lnTo>
                    <a:pt x="487430" y="11954"/>
                  </a:lnTo>
                  <a:lnTo>
                    <a:pt x="532482" y="26345"/>
                  </a:lnTo>
                  <a:lnTo>
                    <a:pt x="574988" y="45856"/>
                  </a:lnTo>
                  <a:lnTo>
                    <a:pt x="614580" y="70118"/>
                  </a:lnTo>
                  <a:lnTo>
                    <a:pt x="650892" y="98765"/>
                  </a:lnTo>
                  <a:lnTo>
                    <a:pt x="683554" y="131427"/>
                  </a:lnTo>
                  <a:lnTo>
                    <a:pt x="712201" y="167739"/>
                  </a:lnTo>
                  <a:lnTo>
                    <a:pt x="736463" y="207331"/>
                  </a:lnTo>
                  <a:lnTo>
                    <a:pt x="755974" y="249837"/>
                  </a:lnTo>
                  <a:lnTo>
                    <a:pt x="770365" y="294889"/>
                  </a:lnTo>
                  <a:lnTo>
                    <a:pt x="779270" y="342119"/>
                  </a:lnTo>
                  <a:lnTo>
                    <a:pt x="782319" y="391160"/>
                  </a:lnTo>
                  <a:lnTo>
                    <a:pt x="779270" y="440200"/>
                  </a:lnTo>
                  <a:lnTo>
                    <a:pt x="770365" y="487430"/>
                  </a:lnTo>
                  <a:lnTo>
                    <a:pt x="755974" y="532482"/>
                  </a:lnTo>
                  <a:lnTo>
                    <a:pt x="736463" y="574988"/>
                  </a:lnTo>
                  <a:lnTo>
                    <a:pt x="712201" y="614580"/>
                  </a:lnTo>
                  <a:lnTo>
                    <a:pt x="683554" y="650892"/>
                  </a:lnTo>
                  <a:lnTo>
                    <a:pt x="650892" y="683554"/>
                  </a:lnTo>
                  <a:lnTo>
                    <a:pt x="614580" y="712201"/>
                  </a:lnTo>
                  <a:lnTo>
                    <a:pt x="574988" y="736463"/>
                  </a:lnTo>
                  <a:lnTo>
                    <a:pt x="532482" y="755974"/>
                  </a:lnTo>
                  <a:lnTo>
                    <a:pt x="487430" y="770365"/>
                  </a:lnTo>
                  <a:lnTo>
                    <a:pt x="440200" y="779270"/>
                  </a:lnTo>
                  <a:lnTo>
                    <a:pt x="391159" y="782320"/>
                  </a:lnTo>
                  <a:close/>
                </a:path>
              </a:pathLst>
            </a:custGeom>
            <a:ln w="9344">
              <a:solidFill>
                <a:srgbClr val="000000"/>
              </a:solidFill>
            </a:ln>
          </p:spPr>
          <p:txBody>
            <a:bodyPr wrap="square" lIns="0" tIns="0" rIns="0" bIns="0" rtlCol="0"/>
            <a:p/>
          </p:txBody>
        </p:sp>
      </p:grpSp>
      <p:sp>
        <p:nvSpPr>
          <p:cNvPr id="86" name="object 40"/>
          <p:cNvSpPr txBox="1"/>
          <p:nvPr/>
        </p:nvSpPr>
        <p:spPr>
          <a:xfrm>
            <a:off x="6831330" y="3743959"/>
            <a:ext cx="892810" cy="208279"/>
          </a:xfrm>
          <a:prstGeom prst="rect">
            <a:avLst/>
          </a:prstGeom>
        </p:spPr>
        <p:txBody>
          <a:bodyPr vert="horz" wrap="square" lIns="0" tIns="12700" rIns="0" bIns="0" rtlCol="0">
            <a:spAutoFit/>
          </a:bodyPr>
          <a:p>
            <a:pPr marL="12700">
              <a:lnSpc>
                <a:spcPct val="100000"/>
              </a:lnSpc>
              <a:spcBef>
                <a:spcPts val="100"/>
              </a:spcBef>
            </a:pPr>
            <a:r>
              <a:rPr sz="1200" spc="-5" dirty="0">
                <a:latin typeface="Arial" panose="020B0604020202020204"/>
                <a:cs typeface="Arial" panose="020B0604020202020204"/>
              </a:rPr>
              <a:t>O</a:t>
            </a:r>
            <a:r>
              <a:rPr sz="1200" dirty="0">
                <a:latin typeface="Arial" panose="020B0604020202020204"/>
                <a:cs typeface="Arial" panose="020B0604020202020204"/>
              </a:rPr>
              <a:t>rg</a:t>
            </a:r>
            <a:r>
              <a:rPr sz="1200" spc="10" dirty="0">
                <a:latin typeface="Arial" panose="020B0604020202020204"/>
                <a:cs typeface="Arial" panose="020B0604020202020204"/>
              </a:rPr>
              <a:t>a</a:t>
            </a:r>
            <a:r>
              <a:rPr sz="1200" dirty="0">
                <a:latin typeface="Arial" panose="020B0604020202020204"/>
                <a:cs typeface="Arial" panose="020B0604020202020204"/>
              </a:rPr>
              <a:t>n</a:t>
            </a:r>
            <a:r>
              <a:rPr sz="1200" spc="-10" dirty="0">
                <a:latin typeface="Arial" panose="020B0604020202020204"/>
                <a:cs typeface="Arial" panose="020B0604020202020204"/>
              </a:rPr>
              <a:t>i</a:t>
            </a:r>
            <a:r>
              <a:rPr sz="1200" dirty="0">
                <a:latin typeface="Arial" panose="020B0604020202020204"/>
                <a:cs typeface="Arial" panose="020B0604020202020204"/>
              </a:rPr>
              <a:t>za</a:t>
            </a:r>
            <a:r>
              <a:rPr sz="1200" spc="5" dirty="0">
                <a:latin typeface="Arial" panose="020B0604020202020204"/>
                <a:cs typeface="Arial" panose="020B0604020202020204"/>
              </a:rPr>
              <a:t>t</a:t>
            </a:r>
            <a:r>
              <a:rPr sz="1200" spc="-10" dirty="0">
                <a:latin typeface="Arial" panose="020B0604020202020204"/>
                <a:cs typeface="Arial" panose="020B0604020202020204"/>
              </a:rPr>
              <a:t>i</a:t>
            </a:r>
            <a:r>
              <a:rPr sz="1200" spc="10" dirty="0">
                <a:latin typeface="Arial" panose="020B0604020202020204"/>
                <a:cs typeface="Arial" panose="020B0604020202020204"/>
              </a:rPr>
              <a:t>o</a:t>
            </a:r>
            <a:r>
              <a:rPr sz="1200" dirty="0">
                <a:latin typeface="Arial" panose="020B0604020202020204"/>
                <a:cs typeface="Arial" panose="020B0604020202020204"/>
              </a:rPr>
              <a:t>n</a:t>
            </a:r>
            <a:endParaRPr sz="1200">
              <a:latin typeface="Arial" panose="020B0604020202020204"/>
              <a:cs typeface="Arial" panose="020B0604020202020204"/>
            </a:endParaRPr>
          </a:p>
        </p:txBody>
      </p:sp>
      <p:sp>
        <p:nvSpPr>
          <p:cNvPr id="88" name="object 2"/>
          <p:cNvSpPr txBox="1">
            <a:spLocks noGrp="1"/>
          </p:cNvSpPr>
          <p:nvPr/>
        </p:nvSpPr>
        <p:spPr>
          <a:xfrm>
            <a:off x="8356600" y="1036319"/>
            <a:ext cx="2391410" cy="574040"/>
          </a:xfrm>
          <a:prstGeom prst="rect">
            <a:avLst/>
          </a:prstGeom>
        </p:spPr>
        <p:txBody>
          <a:bodyPr vert="horz" wrap="square" lIns="0" tIns="12700" rIns="0" bIns="0" rtlCol="0">
            <a:spAutoFit/>
          </a:bodyPr>
          <a:lstStyle>
            <a:lvl1pPr>
              <a:defRPr sz="3600" b="0" i="0">
                <a:solidFill>
                  <a:srgbClr val="8B0038"/>
                </a:solidFill>
                <a:latin typeface="Arial" panose="020B0604020202020204"/>
                <a:ea typeface="+mj-ea"/>
                <a:cs typeface="Arial" panose="020B0604020202020204"/>
              </a:defRPr>
            </a:lvl1pPr>
          </a:lstStyle>
          <a:p>
            <a:pPr marL="12700">
              <a:lnSpc>
                <a:spcPct val="100000"/>
              </a:lnSpc>
              <a:spcBef>
                <a:spcPts val="100"/>
              </a:spcBef>
            </a:pPr>
            <a:r>
              <a:rPr dirty="0"/>
              <a:t>Real</a:t>
            </a:r>
            <a:r>
              <a:rPr spc="-85" dirty="0"/>
              <a:t> </a:t>
            </a:r>
            <a:r>
              <a:rPr dirty="0"/>
              <a:t>issues</a:t>
            </a:r>
            <a:endParaRPr dirty="0"/>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520770" y="60078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Management of Diversity</a:t>
            </a:r>
            <a:endParaRPr lang="en-US" altLang="zh-CN" dirty="0">
              <a:latin typeface="Arial" panose="020B0604020202020204" pitchFamily="34" charset="0"/>
            </a:endParaRPr>
          </a:p>
        </p:txBody>
      </p:sp>
      <p:sp>
        <p:nvSpPr>
          <p:cNvPr id="9" name="Title 1"/>
          <p:cNvSpPr>
            <a:spLocks noGrp="1"/>
          </p:cNvSpPr>
          <p:nvPr/>
        </p:nvSpPr>
        <p:spPr>
          <a:xfrm>
            <a:off x="2202180" y="1689735"/>
            <a:ext cx="7607935"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US" dirty="0"/>
              <a:t>What do you know about diversity ? </a:t>
            </a:r>
            <a:endParaRPr lang="en-PH" dirty="0"/>
          </a:p>
        </p:txBody>
      </p:sp>
      <p:sp>
        <p:nvSpPr>
          <p:cNvPr id="10" name="Text Placeholder 2"/>
          <p:cNvSpPr>
            <a:spLocks noGrp="1"/>
          </p:cNvSpPr>
          <p:nvPr/>
        </p:nvSpPr>
        <p:spPr>
          <a:xfrm>
            <a:off x="1972310" y="2860040"/>
            <a:ext cx="9043670" cy="3446780"/>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dirty="0" smtClean="0"/>
              <a:t>- Women </a:t>
            </a:r>
            <a:r>
              <a:rPr lang="en-US" sz="3200" dirty="0"/>
              <a:t>who work full time now make almost as much as their male counterparts </a:t>
            </a:r>
            <a:endParaRPr lang="en-US" sz="3200" dirty="0"/>
          </a:p>
          <a:p>
            <a:r>
              <a:rPr lang="en-US" sz="3200" dirty="0" smtClean="0"/>
              <a:t>- Increasing </a:t>
            </a:r>
            <a:r>
              <a:rPr lang="en-US" sz="3200" dirty="0"/>
              <a:t>the number of old aged employees </a:t>
            </a:r>
            <a:endParaRPr lang="en-US" sz="3200" dirty="0"/>
          </a:p>
          <a:p>
            <a:r>
              <a:rPr lang="en-US" sz="3200" dirty="0" smtClean="0"/>
              <a:t>- Foreign </a:t>
            </a:r>
            <a:r>
              <a:rPr lang="en-US" sz="3200" dirty="0"/>
              <a:t>employees are represented at all levels of management </a:t>
            </a:r>
            <a:endParaRPr lang="en-US" sz="3200" dirty="0"/>
          </a:p>
          <a:p>
            <a:r>
              <a:rPr lang="en-US" sz="3200" dirty="0" smtClean="0"/>
              <a:t>- Few </a:t>
            </a:r>
            <a:r>
              <a:rPr lang="en-US" sz="3200" dirty="0"/>
              <a:t>people hold biases and stereotypes about employees\ Flexible work </a:t>
            </a:r>
            <a:endParaRPr lang="en-PH" sz="3200" b="1" dirty="0"/>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3" name="Title 1"/>
          <p:cNvSpPr>
            <a:spLocks noGrp="1"/>
          </p:cNvSpPr>
          <p:nvPr/>
        </p:nvSpPr>
        <p:spPr>
          <a:xfrm>
            <a:off x="2388870" y="1685925"/>
            <a:ext cx="7365365"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US" dirty="0"/>
              <a:t>What do you need to know?</a:t>
            </a:r>
            <a:endParaRPr lang="en-PH" b="1" dirty="0"/>
          </a:p>
        </p:txBody>
      </p:sp>
      <p:sp>
        <p:nvSpPr>
          <p:cNvPr id="11" name="Text Placeholder 2"/>
          <p:cNvSpPr>
            <a:spLocks noGrp="1"/>
          </p:cNvSpPr>
          <p:nvPr/>
        </p:nvSpPr>
        <p:spPr>
          <a:xfrm>
            <a:off x="2160270" y="2676525"/>
            <a:ext cx="8651875" cy="3877945"/>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smtClean="0"/>
              <a:t>- As </a:t>
            </a:r>
            <a:r>
              <a:rPr lang="en-US" dirty="0"/>
              <a:t>a leader in diverse work place, the most important knowledge you can gain is how to build multi-cultural skills. </a:t>
            </a:r>
            <a:endParaRPr lang="en-US" dirty="0" smtClean="0"/>
          </a:p>
          <a:p>
            <a:r>
              <a:rPr lang="en-US" dirty="0" smtClean="0"/>
              <a:t> </a:t>
            </a:r>
            <a:r>
              <a:rPr lang="en-US" dirty="0"/>
              <a:t>What skills do you need? </a:t>
            </a:r>
            <a:endParaRPr lang="en-US" dirty="0" smtClean="0"/>
          </a:p>
          <a:p>
            <a:r>
              <a:rPr lang="en-US" dirty="0" smtClean="0"/>
              <a:t>- You </a:t>
            </a:r>
            <a:r>
              <a:rPr lang="en-US" dirty="0"/>
              <a:t>need those skills that will provide the basis for building productive relationship with all type of people skills for creating a work environment that provide challenge and support for people from all cultural backgrounds </a:t>
            </a:r>
            <a:endParaRPr lang="en-PH" dirty="0"/>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8953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4" name="Title 1"/>
          <p:cNvSpPr>
            <a:spLocks noGrp="1"/>
          </p:cNvSpPr>
          <p:nvPr/>
        </p:nvSpPr>
        <p:spPr>
          <a:xfrm>
            <a:off x="2279015" y="1478915"/>
            <a:ext cx="8531860"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PH" dirty="0"/>
              <a:t>Employees background Diverse society</a:t>
            </a:r>
            <a:endParaRPr lang="en-PH" dirty="0"/>
          </a:p>
        </p:txBody>
      </p:sp>
      <p:sp>
        <p:nvSpPr>
          <p:cNvPr id="11" name="Text Placeholder 2"/>
          <p:cNvSpPr>
            <a:spLocks noGrp="1"/>
          </p:cNvSpPr>
          <p:nvPr/>
        </p:nvSpPr>
        <p:spPr>
          <a:xfrm>
            <a:off x="2279015" y="2425700"/>
            <a:ext cx="9635490" cy="4431665"/>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PH" dirty="0" smtClean="0"/>
              <a:t>  </a:t>
            </a:r>
            <a:r>
              <a:rPr lang="en-PH" sz="3200" dirty="0" smtClean="0"/>
              <a:t>Every individual employee are:</a:t>
            </a:r>
            <a:endParaRPr lang="en-PH" sz="3200" dirty="0" smtClean="0"/>
          </a:p>
          <a:p>
            <a:endParaRPr lang="en-PH" sz="3200" dirty="0"/>
          </a:p>
          <a:p>
            <a:pPr marL="457200" indent="-457200">
              <a:buFont typeface="Wingdings" panose="05000000000000000000" pitchFamily="2" charset="2"/>
              <a:buChar char="ü"/>
            </a:pPr>
            <a:r>
              <a:rPr lang="en-PH" sz="3200" dirty="0" smtClean="0"/>
              <a:t>Men</a:t>
            </a:r>
            <a:endParaRPr lang="en-PH" sz="3200" dirty="0" smtClean="0"/>
          </a:p>
          <a:p>
            <a:pPr marL="457200" indent="-457200">
              <a:buFont typeface="Wingdings" panose="05000000000000000000" pitchFamily="2" charset="2"/>
              <a:buChar char="ü"/>
            </a:pPr>
            <a:r>
              <a:rPr lang="en-PH" sz="3200" dirty="0" smtClean="0"/>
              <a:t>Women</a:t>
            </a:r>
            <a:endParaRPr lang="en-PH" sz="3200" dirty="0" smtClean="0"/>
          </a:p>
          <a:p>
            <a:pPr marL="457200" indent="-457200">
              <a:buFont typeface="Wingdings" panose="05000000000000000000" pitchFamily="2" charset="2"/>
              <a:buChar char="ü"/>
            </a:pPr>
            <a:r>
              <a:rPr lang="en-PH" sz="3200" dirty="0" smtClean="0"/>
              <a:t>Single </a:t>
            </a:r>
            <a:endParaRPr lang="en-PH" sz="3200" dirty="0" smtClean="0"/>
          </a:p>
          <a:p>
            <a:pPr marL="457200" indent="-457200">
              <a:buFont typeface="Wingdings" panose="05000000000000000000" pitchFamily="2" charset="2"/>
              <a:buChar char="ü"/>
            </a:pPr>
            <a:r>
              <a:rPr lang="en-PH" sz="3200" dirty="0" smtClean="0"/>
              <a:t>Married</a:t>
            </a:r>
            <a:endParaRPr lang="en-PH" sz="3200" dirty="0" smtClean="0"/>
          </a:p>
          <a:p>
            <a:pPr marL="457200" indent="-457200">
              <a:buFont typeface="Wingdings" panose="05000000000000000000" pitchFamily="2" charset="2"/>
              <a:buChar char="ü"/>
            </a:pPr>
            <a:r>
              <a:rPr lang="en-PH" sz="3200" dirty="0" smtClean="0"/>
              <a:t>Minority</a:t>
            </a:r>
            <a:endParaRPr lang="en-PH" sz="3200" dirty="0" smtClean="0"/>
          </a:p>
          <a:p>
            <a:pPr marL="457200" indent="-457200">
              <a:buFont typeface="Wingdings" panose="05000000000000000000" pitchFamily="2" charset="2"/>
              <a:buChar char="ü"/>
            </a:pPr>
            <a:r>
              <a:rPr lang="en-PH" sz="3200" dirty="0" smtClean="0"/>
              <a:t>Disable</a:t>
            </a:r>
            <a:endParaRPr lang="en-PH" sz="3200" dirty="0" smtClean="0"/>
          </a:p>
          <a:p>
            <a:pPr marL="457200" indent="-457200">
              <a:buFont typeface="Wingdings" panose="05000000000000000000" pitchFamily="2" charset="2"/>
              <a:buChar char="ü"/>
            </a:pPr>
            <a:r>
              <a:rPr lang="en-PH" sz="3200" dirty="0" smtClean="0"/>
              <a:t>Older</a:t>
            </a:r>
            <a:endParaRPr lang="en-PH" sz="3200" dirty="0" smtClean="0"/>
          </a:p>
        </p:txBody>
      </p:sp>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4" name="Title 1"/>
          <p:cNvSpPr>
            <a:spLocks noGrp="1"/>
          </p:cNvSpPr>
          <p:nvPr/>
        </p:nvSpPr>
        <p:spPr>
          <a:xfrm>
            <a:off x="2432050" y="1794509"/>
            <a:ext cx="5465445" cy="57404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PH" dirty="0"/>
              <a:t>Multicultural skill building </a:t>
            </a:r>
            <a:endParaRPr lang="en-PH" dirty="0"/>
          </a:p>
        </p:txBody>
      </p:sp>
      <p:sp>
        <p:nvSpPr>
          <p:cNvPr id="11" name="Text Placeholder 2"/>
          <p:cNvSpPr>
            <a:spLocks noGrp="1"/>
          </p:cNvSpPr>
          <p:nvPr/>
        </p:nvSpPr>
        <p:spPr>
          <a:xfrm>
            <a:off x="2354580" y="2514600"/>
            <a:ext cx="6268084" cy="3447098"/>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dirty="0" smtClean="0"/>
              <a:t>-&gt;Become </a:t>
            </a:r>
            <a:r>
              <a:rPr lang="en-US" sz="3200" dirty="0"/>
              <a:t>aware of culture impact </a:t>
            </a:r>
            <a:endParaRPr lang="en-US" sz="3200" dirty="0" smtClean="0"/>
          </a:p>
          <a:p>
            <a:r>
              <a:rPr lang="en-US" sz="3200" dirty="0" smtClean="0"/>
              <a:t> </a:t>
            </a:r>
            <a:r>
              <a:rPr lang="en-US" sz="3200" dirty="0"/>
              <a:t>Learn about own culture’s values ,ways </a:t>
            </a:r>
            <a:endParaRPr lang="en-US" sz="3200" dirty="0" smtClean="0"/>
          </a:p>
          <a:p>
            <a:r>
              <a:rPr lang="en-US" sz="3200" dirty="0" smtClean="0"/>
              <a:t> -&gt;Recognize </a:t>
            </a:r>
            <a:r>
              <a:rPr lang="en-US" sz="3200" dirty="0"/>
              <a:t>own cultural biases </a:t>
            </a:r>
            <a:endParaRPr lang="en-US" sz="3200" dirty="0" smtClean="0"/>
          </a:p>
          <a:p>
            <a:r>
              <a:rPr lang="en-US" sz="3200" dirty="0" smtClean="0"/>
              <a:t> </a:t>
            </a:r>
            <a:r>
              <a:rPr lang="en-US" sz="3200" dirty="0"/>
              <a:t>Learn about other culture’s </a:t>
            </a:r>
            <a:r>
              <a:rPr lang="en-US" sz="3200" dirty="0" err="1"/>
              <a:t>values,ways</a:t>
            </a:r>
            <a:r>
              <a:rPr lang="en-US" sz="3200" dirty="0"/>
              <a:t> </a:t>
            </a:r>
            <a:endParaRPr lang="en-US" sz="3200" dirty="0" smtClean="0"/>
          </a:p>
          <a:p>
            <a:r>
              <a:rPr lang="en-US" sz="3200" dirty="0"/>
              <a:t>-</a:t>
            </a:r>
            <a:r>
              <a:rPr lang="en-US" sz="3200" dirty="0" smtClean="0"/>
              <a:t>&gt;Build </a:t>
            </a:r>
            <a:r>
              <a:rPr lang="en-US" sz="3200" dirty="0"/>
              <a:t>interaction skills</a:t>
            </a:r>
            <a:endParaRPr lang="en-PH" sz="3200" dirty="0"/>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4" name="Title 1"/>
          <p:cNvSpPr>
            <a:spLocks noGrp="1"/>
          </p:cNvSpPr>
          <p:nvPr/>
        </p:nvSpPr>
        <p:spPr>
          <a:xfrm>
            <a:off x="1495425" y="1472565"/>
            <a:ext cx="8220710"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PH" dirty="0"/>
              <a:t>Adopt seven leadership strategies</a:t>
            </a:r>
            <a:endParaRPr lang="en-PH" dirty="0"/>
          </a:p>
        </p:txBody>
      </p:sp>
      <p:sp>
        <p:nvSpPr>
          <p:cNvPr id="2" name="Text Placeholder 2"/>
          <p:cNvSpPr>
            <a:spLocks noGrp="1"/>
          </p:cNvSpPr>
          <p:nvPr/>
        </p:nvSpPr>
        <p:spPr>
          <a:xfrm>
            <a:off x="1265555" y="2802255"/>
            <a:ext cx="9656445" cy="3446780"/>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q"/>
            </a:pPr>
            <a:r>
              <a:rPr lang="en-US" sz="3200" dirty="0"/>
              <a:t>Promote tolerance </a:t>
            </a:r>
            <a:endParaRPr lang="en-US" sz="3200" dirty="0" smtClean="0"/>
          </a:p>
          <a:p>
            <a:pPr marL="457200" indent="-457200">
              <a:buFont typeface="Wingdings" panose="05000000000000000000" pitchFamily="2" charset="2"/>
              <a:buChar char="q"/>
            </a:pPr>
            <a:r>
              <a:rPr lang="en-US" sz="3200" dirty="0" smtClean="0"/>
              <a:t>Be </a:t>
            </a:r>
            <a:r>
              <a:rPr lang="en-US" sz="3200" dirty="0"/>
              <a:t>a role model of respect and appreciation </a:t>
            </a:r>
            <a:endParaRPr lang="en-US" sz="3200" dirty="0" smtClean="0"/>
          </a:p>
          <a:p>
            <a:pPr marL="457200" indent="-457200">
              <a:buFont typeface="Wingdings" panose="05000000000000000000" pitchFamily="2" charset="2"/>
              <a:buChar char="q"/>
            </a:pPr>
            <a:r>
              <a:rPr lang="en-US" sz="3200" dirty="0" smtClean="0"/>
              <a:t>Value </a:t>
            </a:r>
            <a:r>
              <a:rPr lang="en-US" sz="3200" dirty="0"/>
              <a:t>empathy </a:t>
            </a:r>
            <a:endParaRPr lang="en-US" sz="3200" dirty="0" smtClean="0"/>
          </a:p>
          <a:p>
            <a:pPr marL="457200" indent="-457200">
              <a:buFont typeface="Wingdings" panose="05000000000000000000" pitchFamily="2" charset="2"/>
              <a:buChar char="q"/>
            </a:pPr>
            <a:r>
              <a:rPr lang="en-US" sz="3200" dirty="0" smtClean="0"/>
              <a:t>Promote </a:t>
            </a:r>
            <a:r>
              <a:rPr lang="en-US" sz="3200" dirty="0"/>
              <a:t>trust &amp; good will </a:t>
            </a:r>
            <a:endParaRPr lang="en-US" sz="3200" dirty="0" smtClean="0"/>
          </a:p>
          <a:p>
            <a:pPr marL="457200" indent="-457200">
              <a:buFont typeface="Wingdings" panose="05000000000000000000" pitchFamily="2" charset="2"/>
              <a:buChar char="q"/>
            </a:pPr>
            <a:r>
              <a:rPr lang="en-US" sz="3200" dirty="0" smtClean="0"/>
              <a:t>Encourage </a:t>
            </a:r>
            <a:r>
              <a:rPr lang="en-US" sz="3200" dirty="0"/>
              <a:t>collaboration </a:t>
            </a:r>
            <a:endParaRPr lang="en-US" sz="3200" dirty="0" smtClean="0"/>
          </a:p>
          <a:p>
            <a:pPr marL="457200" indent="-457200">
              <a:buFont typeface="Wingdings" panose="05000000000000000000" pitchFamily="2" charset="2"/>
              <a:buChar char="q"/>
            </a:pPr>
            <a:r>
              <a:rPr lang="en-US" sz="3200" dirty="0" smtClean="0"/>
              <a:t> </a:t>
            </a:r>
            <a:r>
              <a:rPr lang="en-US" sz="3200" dirty="0"/>
              <a:t>Work towards synthesis </a:t>
            </a:r>
            <a:endParaRPr lang="en-US" sz="3200" dirty="0" smtClean="0"/>
          </a:p>
          <a:p>
            <a:pPr marL="457200" indent="-457200">
              <a:buFont typeface="Wingdings" panose="05000000000000000000" pitchFamily="2" charset="2"/>
              <a:buChar char="q"/>
            </a:pPr>
            <a:r>
              <a:rPr lang="en-US" sz="3200" dirty="0" smtClean="0"/>
              <a:t>Create </a:t>
            </a:r>
            <a:r>
              <a:rPr lang="en-US" sz="3200" dirty="0"/>
              <a:t>synergy</a:t>
            </a:r>
            <a:endParaRPr lang="en-PH" sz="3200" dirty="0"/>
          </a:p>
        </p:txBody>
      </p:sp>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2" name="Title 1"/>
          <p:cNvSpPr>
            <a:spLocks noGrp="1"/>
          </p:cNvSpPr>
          <p:nvPr/>
        </p:nvSpPr>
        <p:spPr>
          <a:xfrm>
            <a:off x="1242695" y="1523365"/>
            <a:ext cx="8049895"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US" dirty="0"/>
              <a:t>Advantages of managing diversity well</a:t>
            </a:r>
            <a:endParaRPr lang="en-PH" dirty="0"/>
          </a:p>
        </p:txBody>
      </p:sp>
      <p:sp>
        <p:nvSpPr>
          <p:cNvPr id="3" name="Text Placeholder 2"/>
          <p:cNvSpPr>
            <a:spLocks noGrp="1"/>
          </p:cNvSpPr>
          <p:nvPr/>
        </p:nvSpPr>
        <p:spPr>
          <a:xfrm>
            <a:off x="1165225" y="2853055"/>
            <a:ext cx="9232900" cy="3016250"/>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q"/>
            </a:pPr>
            <a:r>
              <a:rPr lang="en-US" dirty="0"/>
              <a:t>Attracting and retaining the best available human talents </a:t>
            </a:r>
            <a:endParaRPr lang="en-US" dirty="0" smtClean="0"/>
          </a:p>
          <a:p>
            <a:pPr marL="457200" indent="-457200">
              <a:buFont typeface="Wingdings" panose="05000000000000000000" pitchFamily="2" charset="2"/>
              <a:buChar char="q"/>
            </a:pPr>
            <a:r>
              <a:rPr lang="en-US" dirty="0" smtClean="0"/>
              <a:t> </a:t>
            </a:r>
            <a:r>
              <a:rPr lang="en-US" dirty="0"/>
              <a:t>Increasing organization flexibility </a:t>
            </a:r>
            <a:endParaRPr lang="en-US" dirty="0" smtClean="0"/>
          </a:p>
          <a:p>
            <a:pPr marL="457200" indent="-457200">
              <a:buFont typeface="Wingdings" panose="05000000000000000000" pitchFamily="2" charset="2"/>
              <a:buChar char="q"/>
            </a:pPr>
            <a:r>
              <a:rPr lang="en-US" dirty="0" smtClean="0"/>
              <a:t>Gaining </a:t>
            </a:r>
            <a:r>
              <a:rPr lang="en-US" dirty="0"/>
              <a:t>and keeping greater market share, locally and </a:t>
            </a:r>
            <a:r>
              <a:rPr lang="en-US" dirty="0" smtClean="0"/>
              <a:t>globally</a:t>
            </a:r>
            <a:endParaRPr lang="en-US" dirty="0" smtClean="0"/>
          </a:p>
          <a:p>
            <a:pPr marL="457200" indent="-457200">
              <a:buFont typeface="Wingdings" panose="05000000000000000000" pitchFamily="2" charset="2"/>
              <a:buChar char="q"/>
            </a:pPr>
            <a:r>
              <a:rPr lang="en-US" dirty="0" smtClean="0"/>
              <a:t>Reduce </a:t>
            </a:r>
            <a:r>
              <a:rPr lang="en-US" dirty="0"/>
              <a:t>cost </a:t>
            </a:r>
            <a:endParaRPr lang="en-US" dirty="0" smtClean="0"/>
          </a:p>
          <a:p>
            <a:pPr marL="457200" indent="-457200">
              <a:buFont typeface="Wingdings" panose="05000000000000000000" pitchFamily="2" charset="2"/>
              <a:buChar char="q"/>
            </a:pPr>
            <a:r>
              <a:rPr lang="en-US" dirty="0" smtClean="0"/>
              <a:t>Improving </a:t>
            </a:r>
            <a:r>
              <a:rPr lang="en-US" dirty="0"/>
              <a:t>the quality of management</a:t>
            </a:r>
            <a:endParaRPr lang="en-PH" dirty="0"/>
          </a:p>
        </p:txBody>
      </p:sp>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5" name="文本框 4"/>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Examples</a:t>
            </a:r>
            <a:endParaRPr lang="zh-CN" altLang="en-US" dirty="0">
              <a:latin typeface="Arial" panose="020B0604020202020204" pitchFamily="34" charset="0"/>
            </a:endParaRPr>
          </a:p>
        </p:txBody>
      </p:sp>
      <p:sp>
        <p:nvSpPr>
          <p:cNvPr id="4" name="Title 1"/>
          <p:cNvSpPr>
            <a:spLocks noGrp="1"/>
          </p:cNvSpPr>
          <p:nvPr/>
        </p:nvSpPr>
        <p:spPr>
          <a:xfrm>
            <a:off x="1294130" y="1574165"/>
            <a:ext cx="9135745" cy="553720"/>
          </a:xfrm>
          <a:prstGeom prst="rect">
            <a:avLst/>
          </a:prstGeom>
        </p:spPr>
        <p:txBody>
          <a:bodyPr wrap="square" lIns="0" tIns="0" rIns="0" bIns="0">
            <a:spAutoFit/>
          </a:bodyPr>
          <a:lstStyle>
            <a:lvl1pPr>
              <a:defRPr sz="3600" b="0" i="0">
                <a:solidFill>
                  <a:srgbClr val="8B0038"/>
                </a:solidFill>
                <a:latin typeface="Arial" panose="020B0604020202020204"/>
                <a:ea typeface="+mj-ea"/>
                <a:cs typeface="Arial" panose="020B0604020202020204"/>
              </a:defRPr>
            </a:lvl1pPr>
          </a:lstStyle>
          <a:p>
            <a:r>
              <a:rPr lang="en-US" dirty="0"/>
              <a:t>Common belief of Male Female differences</a:t>
            </a:r>
            <a:endParaRPr lang="en-PH" dirty="0"/>
          </a:p>
        </p:txBody>
      </p:sp>
      <p:sp>
        <p:nvSpPr>
          <p:cNvPr id="9" name="Text Placeholder 2"/>
          <p:cNvSpPr>
            <a:spLocks noGrp="1"/>
          </p:cNvSpPr>
          <p:nvPr/>
        </p:nvSpPr>
        <p:spPr>
          <a:xfrm>
            <a:off x="720090" y="2903855"/>
            <a:ext cx="10859770" cy="3016250"/>
          </a:xfrm>
          <a:prstGeom prst="rect">
            <a:avLst/>
          </a:prstGeom>
        </p:spPr>
        <p:txBody>
          <a:bodyPr wrap="square" lIns="0" tIns="0" rIns="0" bIns="0">
            <a:spAutoFit/>
          </a:bodyPr>
          <a:lstStyle>
            <a:lvl1pPr marL="0">
              <a:defRPr sz="2800" b="0" i="0">
                <a:solidFill>
                  <a:schemeClr val="tx1"/>
                </a:solidFill>
                <a:latin typeface="Arial" panose="020B0604020202020204"/>
                <a:ea typeface="+mn-ea"/>
                <a:cs typeface="Arial" panose="020B0604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smtClean="0"/>
              <a:t>MALE -</a:t>
            </a:r>
            <a:endParaRPr lang="en-US" dirty="0" smtClean="0"/>
          </a:p>
          <a:p>
            <a:pPr marL="457200" indent="-457200">
              <a:buFont typeface="Wingdings" panose="05000000000000000000" pitchFamily="2" charset="2"/>
              <a:buChar char="Ø"/>
            </a:pPr>
            <a:r>
              <a:rPr lang="en-US" dirty="0" smtClean="0"/>
              <a:t> Aggressive </a:t>
            </a:r>
            <a:r>
              <a:rPr lang="en-US" dirty="0"/>
              <a:t>,Strong, proud, Confident ,Independent ,Courageous ,Disorganized and Ambitious </a:t>
            </a:r>
            <a:endParaRPr lang="en-US" dirty="0" smtClean="0"/>
          </a:p>
          <a:p>
            <a:r>
              <a:rPr lang="en-US" dirty="0" smtClean="0"/>
              <a:t>FEMALE  -</a:t>
            </a:r>
            <a:endParaRPr lang="en-US" dirty="0" smtClean="0"/>
          </a:p>
          <a:p>
            <a:pPr marL="457200" indent="-457200">
              <a:buFont typeface="Wingdings" panose="05000000000000000000" pitchFamily="2" charset="2"/>
              <a:buChar char="Ø"/>
            </a:pPr>
            <a:r>
              <a:rPr lang="en-US" dirty="0" err="1" smtClean="0"/>
              <a:t>Emotional,Talkative,Sensitive,Affectionate,Man</a:t>
            </a:r>
            <a:r>
              <a:rPr lang="en-US" dirty="0" smtClean="0"/>
              <a:t> </a:t>
            </a:r>
            <a:r>
              <a:rPr lang="en-US" dirty="0" err="1"/>
              <a:t>ipulative</a:t>
            </a:r>
            <a:r>
              <a:rPr lang="en-US" dirty="0"/>
              <a:t>(say men) creative (say </a:t>
            </a:r>
            <a:r>
              <a:rPr lang="en-US" dirty="0" smtClean="0"/>
              <a:t>women)</a:t>
            </a:r>
            <a:r>
              <a:rPr lang="en-US" dirty="0" err="1" smtClean="0"/>
              <a:t>Moody,Patient,Romantic,Cautious,Thrifty</a:t>
            </a:r>
            <a:endParaRPr lang="en-PH" dirty="0"/>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custDataLst>
              <p:tags r:id="rId1"/>
            </p:custDataLst>
          </p:nvPr>
        </p:nvSpPr>
        <p:spPr bwMode="auto">
          <a:xfrm>
            <a:off x="5839460" y="1265872"/>
            <a:ext cx="4840729" cy="46984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88" name="梯形 87"/>
          <p:cNvSpPr/>
          <p:nvPr>
            <p:custDataLst>
              <p:tags r:id="rId2"/>
            </p:custDataLst>
          </p:nvPr>
        </p:nvSpPr>
        <p:spPr bwMode="auto">
          <a:xfrm flipV="1">
            <a:off x="6059806" y="1735130"/>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89" name="梯形 88"/>
          <p:cNvSpPr/>
          <p:nvPr>
            <p:custDataLst>
              <p:tags r:id="rId3"/>
            </p:custDataLst>
          </p:nvPr>
        </p:nvSpPr>
        <p:spPr bwMode="auto">
          <a:xfrm>
            <a:off x="6060441" y="1219353"/>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90" name="矩形 89"/>
          <p:cNvSpPr/>
          <p:nvPr>
            <p:custDataLst>
              <p:tags r:id="rId4"/>
            </p:custDataLst>
          </p:nvPr>
        </p:nvSpPr>
        <p:spPr bwMode="auto">
          <a:xfrm>
            <a:off x="6185536" y="1217027"/>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01</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91" name="文本框 90"/>
          <p:cNvSpPr txBox="1"/>
          <p:nvPr>
            <p:custDataLst>
              <p:tags r:id="rId5"/>
            </p:custDataLst>
          </p:nvPr>
        </p:nvSpPr>
        <p:spPr>
          <a:xfrm>
            <a:off x="7034531" y="1239038"/>
            <a:ext cx="3215640" cy="472769"/>
          </a:xfrm>
          <a:prstGeom prst="rect">
            <a:avLst/>
          </a:prstGeom>
          <a:noFill/>
        </p:spPr>
        <p:txBody>
          <a:bodyPr wrap="square" rtlCol="0" anchor="ctr" anchorCtr="0">
            <a:normAutofit fontScale="85000" lnSpcReduction="10000"/>
          </a:bodyPr>
          <a:lstStyle/>
          <a:p>
            <a:pPr lvl="0" algn="l">
              <a:lnSpc>
                <a:spcPct val="100000"/>
              </a:lnSpc>
              <a:buClrTx/>
              <a:buSzTx/>
              <a:buFontTx/>
            </a:pPr>
            <a:r>
              <a:rPr lang="en-US" altLang="zh-CN" sz="2000" b="1" spc="300" dirty="0">
                <a:solidFill>
                  <a:schemeClr val="tx1">
                    <a:lumMod val="85000"/>
                    <a:lumOff val="15000"/>
                  </a:schemeClr>
                </a:solidFill>
                <a:latin typeface="Arial" panose="020B0604020202020204" pitchFamily="34" charset="0"/>
                <a:ea typeface="微软雅黑" panose="020B0503020204020204" charset="-122"/>
                <a:sym typeface="+mn-ea"/>
              </a:rPr>
              <a:t>Factors in Workplace</a:t>
            </a:r>
            <a:endParaRPr lang="zh-CN" altLang="en-US" sz="20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93" name="圆角矩形 92"/>
          <p:cNvSpPr/>
          <p:nvPr>
            <p:custDataLst>
              <p:tags r:id="rId6"/>
            </p:custDataLst>
          </p:nvPr>
        </p:nvSpPr>
        <p:spPr bwMode="auto">
          <a:xfrm>
            <a:off x="5839460" y="2046287"/>
            <a:ext cx="4840731" cy="46984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94" name="梯形 93"/>
          <p:cNvSpPr/>
          <p:nvPr>
            <p:custDataLst>
              <p:tags r:id="rId7"/>
            </p:custDataLst>
          </p:nvPr>
        </p:nvSpPr>
        <p:spPr bwMode="auto">
          <a:xfrm flipV="1">
            <a:off x="6059806" y="2515545"/>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95" name="梯形 94"/>
          <p:cNvSpPr/>
          <p:nvPr>
            <p:custDataLst>
              <p:tags r:id="rId8"/>
            </p:custDataLst>
          </p:nvPr>
        </p:nvSpPr>
        <p:spPr bwMode="auto">
          <a:xfrm>
            <a:off x="6060441" y="1999768"/>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96" name="矩形 95"/>
          <p:cNvSpPr/>
          <p:nvPr>
            <p:custDataLst>
              <p:tags r:id="rId9"/>
            </p:custDataLst>
          </p:nvPr>
        </p:nvSpPr>
        <p:spPr bwMode="auto">
          <a:xfrm>
            <a:off x="6185536" y="1997442"/>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02</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97" name="文本框 96"/>
          <p:cNvSpPr txBox="1"/>
          <p:nvPr>
            <p:custDataLst>
              <p:tags r:id="rId10"/>
            </p:custDataLst>
          </p:nvPr>
        </p:nvSpPr>
        <p:spPr>
          <a:xfrm>
            <a:off x="6951346" y="2050282"/>
            <a:ext cx="3728842" cy="472769"/>
          </a:xfrm>
          <a:prstGeom prst="rect">
            <a:avLst/>
          </a:prstGeom>
          <a:noFill/>
        </p:spPr>
        <p:txBody>
          <a:bodyPr wrap="square" rtlCol="0" anchor="ctr" anchorCtr="0">
            <a:normAutofit/>
          </a:bodyPr>
          <a:lstStyle/>
          <a:p>
            <a:pPr lvl="0" algn="l">
              <a:lnSpc>
                <a:spcPct val="100000"/>
              </a:lnSpc>
              <a:buClrTx/>
              <a:buSzTx/>
              <a:buFontTx/>
            </a:pPr>
            <a:r>
              <a:rPr lang="en-US" altLang="zh-CN" sz="1700" b="1" spc="300" dirty="0">
                <a:solidFill>
                  <a:schemeClr val="tx1">
                    <a:lumMod val="85000"/>
                    <a:lumOff val="15000"/>
                  </a:schemeClr>
                </a:solidFill>
                <a:uFillTx/>
                <a:latin typeface="Arial" panose="020B0604020202020204" pitchFamily="34" charset="0"/>
                <a:ea typeface="微软雅黑" panose="020B0503020204020204" charset="-122"/>
                <a:sym typeface="+mn-ea"/>
              </a:rPr>
              <a:t>Diversity Definition</a:t>
            </a:r>
            <a:endParaRPr lang="zh-CN" altLang="en-US" sz="17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99" name="圆角矩形 98"/>
          <p:cNvSpPr/>
          <p:nvPr>
            <p:custDataLst>
              <p:tags r:id="rId11"/>
            </p:custDataLst>
          </p:nvPr>
        </p:nvSpPr>
        <p:spPr bwMode="auto">
          <a:xfrm>
            <a:off x="5839461" y="2826702"/>
            <a:ext cx="4840730" cy="46984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100" name="梯形 99"/>
          <p:cNvSpPr/>
          <p:nvPr>
            <p:custDataLst>
              <p:tags r:id="rId12"/>
            </p:custDataLst>
          </p:nvPr>
        </p:nvSpPr>
        <p:spPr bwMode="auto">
          <a:xfrm flipV="1">
            <a:off x="6059806" y="3295960"/>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01" name="梯形 100"/>
          <p:cNvSpPr/>
          <p:nvPr>
            <p:custDataLst>
              <p:tags r:id="rId13"/>
            </p:custDataLst>
          </p:nvPr>
        </p:nvSpPr>
        <p:spPr bwMode="auto">
          <a:xfrm>
            <a:off x="6060441" y="2780183"/>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02" name="矩形 101"/>
          <p:cNvSpPr/>
          <p:nvPr>
            <p:custDataLst>
              <p:tags r:id="rId14"/>
            </p:custDataLst>
          </p:nvPr>
        </p:nvSpPr>
        <p:spPr bwMode="auto">
          <a:xfrm>
            <a:off x="6185536" y="2777857"/>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03</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103" name="文本框 102"/>
          <p:cNvSpPr txBox="1"/>
          <p:nvPr>
            <p:custDataLst>
              <p:tags r:id="rId15"/>
            </p:custDataLst>
          </p:nvPr>
        </p:nvSpPr>
        <p:spPr>
          <a:xfrm>
            <a:off x="6951345" y="2830697"/>
            <a:ext cx="3728845" cy="472769"/>
          </a:xfrm>
          <a:prstGeom prst="rect">
            <a:avLst/>
          </a:prstGeom>
          <a:noFill/>
        </p:spPr>
        <p:txBody>
          <a:bodyPr wrap="square" rtlCol="0" anchor="ctr" anchorCtr="0">
            <a:normAutofit fontScale="85000" lnSpcReduction="10000"/>
          </a:bodyPr>
          <a:lstStyle/>
          <a:p>
            <a:pPr lvl="0" algn="l">
              <a:lnSpc>
                <a:spcPct val="100000"/>
              </a:lnSpc>
              <a:buClrTx/>
              <a:buSzTx/>
              <a:buFontTx/>
            </a:pPr>
            <a:r>
              <a:rPr lang="en-US" altLang="zh-CN" sz="2000" b="1" spc="300" dirty="0">
                <a:solidFill>
                  <a:schemeClr val="tx1">
                    <a:lumMod val="85000"/>
                    <a:lumOff val="15000"/>
                  </a:schemeClr>
                </a:solidFill>
                <a:latin typeface="Arial" panose="020B0604020202020204" pitchFamily="34" charset="0"/>
                <a:ea typeface="微软雅黑" panose="020B0503020204020204" charset="-122"/>
                <a:sym typeface="+mn-ea"/>
              </a:rPr>
              <a:t>Importance of Diversity</a:t>
            </a:r>
            <a:endParaRPr lang="zh-CN" altLang="en-US" sz="20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105" name="圆角矩形 104"/>
          <p:cNvSpPr/>
          <p:nvPr>
            <p:custDataLst>
              <p:tags r:id="rId16"/>
            </p:custDataLst>
          </p:nvPr>
        </p:nvSpPr>
        <p:spPr bwMode="auto">
          <a:xfrm>
            <a:off x="5839461" y="3607117"/>
            <a:ext cx="4840728" cy="46984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106" name="梯形 105"/>
          <p:cNvSpPr/>
          <p:nvPr>
            <p:custDataLst>
              <p:tags r:id="rId17"/>
            </p:custDataLst>
          </p:nvPr>
        </p:nvSpPr>
        <p:spPr bwMode="auto">
          <a:xfrm flipV="1">
            <a:off x="6059806" y="4076375"/>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07" name="梯形 106"/>
          <p:cNvSpPr/>
          <p:nvPr>
            <p:custDataLst>
              <p:tags r:id="rId18"/>
            </p:custDataLst>
          </p:nvPr>
        </p:nvSpPr>
        <p:spPr bwMode="auto">
          <a:xfrm>
            <a:off x="6060441" y="3560598"/>
            <a:ext cx="880110" cy="4651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08" name="矩形 107"/>
          <p:cNvSpPr/>
          <p:nvPr>
            <p:custDataLst>
              <p:tags r:id="rId19"/>
            </p:custDataLst>
          </p:nvPr>
        </p:nvSpPr>
        <p:spPr bwMode="auto">
          <a:xfrm>
            <a:off x="6185536" y="3558272"/>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04</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109" name="文本框 108"/>
          <p:cNvSpPr txBox="1"/>
          <p:nvPr>
            <p:custDataLst>
              <p:tags r:id="rId20"/>
            </p:custDataLst>
          </p:nvPr>
        </p:nvSpPr>
        <p:spPr>
          <a:xfrm>
            <a:off x="6951346" y="3611112"/>
            <a:ext cx="3215640" cy="472769"/>
          </a:xfrm>
          <a:prstGeom prst="rect">
            <a:avLst/>
          </a:prstGeom>
          <a:noFill/>
        </p:spPr>
        <p:txBody>
          <a:bodyPr wrap="square" rtlCol="0" anchor="ctr" anchorCtr="0">
            <a:normAutofit fontScale="85000" lnSpcReduction="10000"/>
          </a:bodyPr>
          <a:lstStyle/>
          <a:p>
            <a:pPr lvl="0" algn="l">
              <a:lnSpc>
                <a:spcPct val="100000"/>
              </a:lnSpc>
              <a:buClrTx/>
              <a:buSzTx/>
              <a:buFontTx/>
            </a:pPr>
            <a:r>
              <a:rPr lang="en-US" altLang="zh-CN" sz="2000" b="1" spc="300" dirty="0">
                <a:solidFill>
                  <a:schemeClr val="tx1">
                    <a:lumMod val="85000"/>
                    <a:lumOff val="15000"/>
                  </a:schemeClr>
                </a:solidFill>
                <a:uFillTx/>
                <a:latin typeface="Arial" panose="020B0604020202020204" pitchFamily="34" charset="0"/>
                <a:ea typeface="微软雅黑" panose="020B0503020204020204" charset="-122"/>
                <a:sym typeface="+mn-ea"/>
              </a:rPr>
              <a:t>Benefits of Diversity</a:t>
            </a:r>
            <a:endParaRPr lang="zh-CN" altLang="en-US" sz="20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111" name="圆角矩形 110"/>
          <p:cNvSpPr/>
          <p:nvPr>
            <p:custDataLst>
              <p:tags r:id="rId21"/>
            </p:custDataLst>
          </p:nvPr>
        </p:nvSpPr>
        <p:spPr bwMode="auto">
          <a:xfrm>
            <a:off x="5839461" y="4387582"/>
            <a:ext cx="4840728"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112" name="梯形 111"/>
          <p:cNvSpPr/>
          <p:nvPr>
            <p:custDataLst>
              <p:tags r:id="rId22"/>
            </p:custDataLst>
          </p:nvPr>
        </p:nvSpPr>
        <p:spPr bwMode="auto">
          <a:xfrm flipV="1">
            <a:off x="6059806" y="4856847"/>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13" name="梯形 112"/>
          <p:cNvSpPr/>
          <p:nvPr>
            <p:custDataLst>
              <p:tags r:id="rId23"/>
            </p:custDataLst>
          </p:nvPr>
        </p:nvSpPr>
        <p:spPr bwMode="auto">
          <a:xfrm>
            <a:off x="6060441" y="4341227"/>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14" name="矩形 113"/>
          <p:cNvSpPr/>
          <p:nvPr>
            <p:custDataLst>
              <p:tags r:id="rId24"/>
            </p:custDataLst>
          </p:nvPr>
        </p:nvSpPr>
        <p:spPr bwMode="auto">
          <a:xfrm>
            <a:off x="6185536" y="4338687"/>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05</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115" name="文本框 114"/>
          <p:cNvSpPr txBox="1"/>
          <p:nvPr>
            <p:custDataLst>
              <p:tags r:id="rId25"/>
            </p:custDataLst>
          </p:nvPr>
        </p:nvSpPr>
        <p:spPr>
          <a:xfrm>
            <a:off x="6951346" y="4391392"/>
            <a:ext cx="3728842" cy="473075"/>
          </a:xfrm>
          <a:prstGeom prst="rect">
            <a:avLst/>
          </a:prstGeom>
          <a:noFill/>
        </p:spPr>
        <p:txBody>
          <a:bodyPr wrap="square" rtlCol="0" anchor="ctr" anchorCtr="0">
            <a:normAutofit fontScale="85000" lnSpcReduction="10000"/>
          </a:bodyPr>
          <a:lstStyle/>
          <a:p>
            <a:pPr lvl="0" algn="l">
              <a:lnSpc>
                <a:spcPct val="100000"/>
              </a:lnSpc>
              <a:buClrTx/>
              <a:buSzTx/>
              <a:buFontTx/>
            </a:pPr>
            <a:r>
              <a:rPr lang="en-US" altLang="zh-CN" sz="2000" b="1" spc="300" dirty="0">
                <a:solidFill>
                  <a:schemeClr val="tx1">
                    <a:lumMod val="85000"/>
                    <a:lumOff val="15000"/>
                  </a:schemeClr>
                </a:solidFill>
                <a:latin typeface="Arial" panose="020B0604020202020204" pitchFamily="34" charset="0"/>
                <a:ea typeface="微软雅黑" panose="020B0503020204020204" charset="-122"/>
                <a:sym typeface="+mn-ea"/>
              </a:rPr>
              <a:t>Challenges of Diversity</a:t>
            </a:r>
            <a:endParaRPr lang="zh-CN" altLang="en-US" sz="20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117" name="圆角矩形 116"/>
          <p:cNvSpPr/>
          <p:nvPr>
            <p:custDataLst>
              <p:tags r:id="rId26"/>
            </p:custDataLst>
          </p:nvPr>
        </p:nvSpPr>
        <p:spPr bwMode="auto">
          <a:xfrm>
            <a:off x="5839461" y="5167997"/>
            <a:ext cx="4840728"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118" name="梯形 117"/>
          <p:cNvSpPr/>
          <p:nvPr>
            <p:custDataLst>
              <p:tags r:id="rId27"/>
            </p:custDataLst>
          </p:nvPr>
        </p:nvSpPr>
        <p:spPr bwMode="auto">
          <a:xfrm flipV="1">
            <a:off x="6059806" y="5637262"/>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19" name="梯形 118"/>
          <p:cNvSpPr/>
          <p:nvPr>
            <p:custDataLst>
              <p:tags r:id="rId28"/>
            </p:custDataLst>
          </p:nvPr>
        </p:nvSpPr>
        <p:spPr bwMode="auto">
          <a:xfrm>
            <a:off x="6060441" y="5121642"/>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120" name="矩形 119"/>
          <p:cNvSpPr/>
          <p:nvPr>
            <p:custDataLst>
              <p:tags r:id="rId29"/>
            </p:custDataLst>
          </p:nvPr>
        </p:nvSpPr>
        <p:spPr bwMode="auto">
          <a:xfrm>
            <a:off x="6185536" y="5119102"/>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06</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121" name="文本框 120"/>
          <p:cNvSpPr txBox="1"/>
          <p:nvPr>
            <p:custDataLst>
              <p:tags r:id="rId30"/>
            </p:custDataLst>
          </p:nvPr>
        </p:nvSpPr>
        <p:spPr>
          <a:xfrm>
            <a:off x="6951346" y="5171807"/>
            <a:ext cx="3728842" cy="473075"/>
          </a:xfrm>
          <a:prstGeom prst="rect">
            <a:avLst/>
          </a:prstGeom>
          <a:noFill/>
        </p:spPr>
        <p:txBody>
          <a:bodyPr wrap="square" rtlCol="0" anchor="ctr" anchorCtr="0">
            <a:normAutofit fontScale="85000" lnSpcReduction="10000"/>
          </a:bodyPr>
          <a:lstStyle/>
          <a:p>
            <a:pPr lvl="0" algn="l">
              <a:lnSpc>
                <a:spcPct val="100000"/>
              </a:lnSpc>
              <a:buClrTx/>
              <a:buSzTx/>
              <a:buFontTx/>
            </a:pPr>
            <a:r>
              <a:rPr lang="en-US" altLang="zh-CN" sz="2000" b="1" spc="300" dirty="0">
                <a:solidFill>
                  <a:schemeClr val="tx1">
                    <a:lumMod val="85000"/>
                    <a:lumOff val="15000"/>
                  </a:schemeClr>
                </a:solidFill>
                <a:uFillTx/>
                <a:latin typeface="Arial" panose="020B0604020202020204" pitchFamily="34" charset="0"/>
                <a:ea typeface="微软雅黑" panose="020B0503020204020204" charset="-122"/>
                <a:sym typeface="+mn-ea"/>
              </a:rPr>
              <a:t>Management of Diversity</a:t>
            </a:r>
            <a:endParaRPr lang="zh-CN" altLang="en-US" sz="20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5" name="文本框 4"/>
          <p:cNvSpPr txBox="1"/>
          <p:nvPr>
            <p:custDataLst>
              <p:tags r:id="rId31"/>
            </p:custDataLst>
          </p:nvPr>
        </p:nvSpPr>
        <p:spPr>
          <a:xfrm>
            <a:off x="5812918" y="379462"/>
            <a:ext cx="3387112" cy="706755"/>
          </a:xfrm>
          <a:prstGeom prst="rect">
            <a:avLst/>
          </a:prstGeom>
          <a:noFill/>
        </p:spPr>
        <p:txBody>
          <a:bodyPr wrap="square" lIns="91440" tIns="45720" rIns="91440" bIns="45720" rtlCol="0" anchor="b" anchorCtr="0">
            <a:normAutofit/>
          </a:bodyPr>
          <a:lstStyle/>
          <a:p>
            <a:r>
              <a:rPr lang="en-US" altLang="zh-CN" sz="3200" b="1" spc="600" dirty="0">
                <a:solidFill>
                  <a:schemeClr val="tx1">
                    <a:lumMod val="85000"/>
                    <a:lumOff val="15000"/>
                  </a:schemeClr>
                </a:solidFill>
                <a:latin typeface="Arial" panose="020B0604020202020204" pitchFamily="34" charset="0"/>
                <a:ea typeface="微软雅黑" panose="020B0503020204020204" charset="-122"/>
              </a:rPr>
              <a:t>CONTENTS</a:t>
            </a:r>
            <a:endParaRPr lang="en-US" altLang="zh-CN" sz="3200" b="1" spc="600" dirty="0">
              <a:solidFill>
                <a:schemeClr val="tx1">
                  <a:lumMod val="85000"/>
                  <a:lumOff val="15000"/>
                </a:schemeClr>
              </a:solidFill>
              <a:latin typeface="Arial" panose="020B0604020202020204" pitchFamily="34" charset="0"/>
              <a:ea typeface="微软雅黑" panose="020B0503020204020204" charset="-122"/>
            </a:endParaRPr>
          </a:p>
        </p:txBody>
      </p:sp>
      <p:sp>
        <p:nvSpPr>
          <p:cNvPr id="35" name="圆角矩形 34"/>
          <p:cNvSpPr/>
          <p:nvPr>
            <p:custDataLst>
              <p:tags r:id="rId32"/>
            </p:custDataLst>
          </p:nvPr>
        </p:nvSpPr>
        <p:spPr bwMode="auto">
          <a:xfrm>
            <a:off x="5812917" y="5912534"/>
            <a:ext cx="4867271"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charset="-122"/>
            </a:endParaRPr>
          </a:p>
        </p:txBody>
      </p:sp>
      <p:sp>
        <p:nvSpPr>
          <p:cNvPr id="36" name="梯形 35"/>
          <p:cNvSpPr/>
          <p:nvPr>
            <p:custDataLst>
              <p:tags r:id="rId33"/>
            </p:custDataLst>
          </p:nvPr>
        </p:nvSpPr>
        <p:spPr bwMode="auto">
          <a:xfrm flipV="1">
            <a:off x="6071236" y="6408771"/>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37" name="梯形 36"/>
          <p:cNvSpPr/>
          <p:nvPr>
            <p:custDataLst>
              <p:tags r:id="rId34"/>
            </p:custDataLst>
          </p:nvPr>
        </p:nvSpPr>
        <p:spPr bwMode="auto">
          <a:xfrm>
            <a:off x="6060441" y="5820459"/>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charset="-122"/>
            </a:endParaRPr>
          </a:p>
        </p:txBody>
      </p:sp>
      <p:sp>
        <p:nvSpPr>
          <p:cNvPr id="38" name="矩形 37"/>
          <p:cNvSpPr/>
          <p:nvPr>
            <p:custDataLst>
              <p:tags r:id="rId35"/>
            </p:custDataLst>
          </p:nvPr>
        </p:nvSpPr>
        <p:spPr bwMode="auto">
          <a:xfrm>
            <a:off x="6185536" y="584667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charset="-122"/>
                <a:sym typeface="+mn-ea"/>
              </a:rPr>
              <a:t>07</a:t>
            </a:r>
            <a:endParaRPr lang="en-US" altLang="zh-CN" sz="2000" b="1" dirty="0">
              <a:solidFill>
                <a:schemeClr val="accent1"/>
              </a:solidFill>
              <a:latin typeface="Arial" panose="020B0604020202020204" pitchFamily="34" charset="0"/>
              <a:ea typeface="微软雅黑" panose="020B0503020204020204" charset="-122"/>
              <a:sym typeface="+mn-ea"/>
            </a:endParaRPr>
          </a:p>
        </p:txBody>
      </p:sp>
      <p:sp>
        <p:nvSpPr>
          <p:cNvPr id="39" name="文本框 38"/>
          <p:cNvSpPr txBox="1"/>
          <p:nvPr>
            <p:custDataLst>
              <p:tags r:id="rId36"/>
            </p:custDataLst>
          </p:nvPr>
        </p:nvSpPr>
        <p:spPr>
          <a:xfrm>
            <a:off x="6924802" y="5916344"/>
            <a:ext cx="3755385" cy="473075"/>
          </a:xfrm>
          <a:prstGeom prst="rect">
            <a:avLst/>
          </a:prstGeom>
          <a:noFill/>
        </p:spPr>
        <p:txBody>
          <a:bodyPr wrap="square" rtlCol="0" anchor="ctr" anchorCtr="0">
            <a:normAutofit/>
          </a:bodyPr>
          <a:lstStyle/>
          <a:p>
            <a:pPr lvl="0" algn="l">
              <a:lnSpc>
                <a:spcPct val="100000"/>
              </a:lnSpc>
              <a:buClrTx/>
              <a:buSzTx/>
              <a:buFontTx/>
            </a:pPr>
            <a:r>
              <a:rPr lang="en-US" altLang="zh-CN" sz="1700" b="1" spc="300" dirty="0">
                <a:solidFill>
                  <a:schemeClr val="tx1">
                    <a:lumMod val="85000"/>
                    <a:lumOff val="15000"/>
                  </a:schemeClr>
                </a:solidFill>
                <a:uFillTx/>
                <a:latin typeface="Arial" panose="020B0604020202020204" pitchFamily="34" charset="0"/>
                <a:ea typeface="微软雅黑" panose="020B0503020204020204" charset="-122"/>
                <a:sym typeface="+mn-ea"/>
              </a:rPr>
              <a:t>Diversity Examples</a:t>
            </a:r>
            <a:endParaRPr lang="zh-CN" altLang="en-US" sz="1700" b="1" spc="300" dirty="0">
              <a:solidFill>
                <a:schemeClr val="tx1">
                  <a:lumMod val="85000"/>
                  <a:lumOff val="15000"/>
                </a:schemeClr>
              </a:solidFill>
              <a:uFillTx/>
              <a:latin typeface="Arial" panose="020B0604020202020204" pitchFamily="34" charset="0"/>
              <a:ea typeface="微软雅黑" panose="020B0503020204020204" charset="-122"/>
              <a:sym typeface="+mn-ea"/>
            </a:endParaRPr>
          </a:p>
        </p:txBody>
      </p:sp>
    </p:spTree>
    <p:custDataLst>
      <p:tags r:id="rId3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4"/>
            <p:custDataLst>
              <p:tags r:id="rId1"/>
            </p:custDataLst>
          </p:nvPr>
        </p:nvSpPr>
        <p:spPr>
          <a:xfrm>
            <a:off x="2920683" y="3678238"/>
            <a:ext cx="6350000" cy="1103630"/>
          </a:xfrm>
        </p:spPr>
        <p:txBody>
          <a:bodyPr/>
          <a:lstStyle/>
          <a:p>
            <a:r>
              <a:rPr lang="zh-CN" altLang="en-US"/>
              <a:t>单击此处输入你的副标题，文字是您思想的提炼，为了最终演示发布的良好效果，请尽量言简意赅的阐述观点，以便观者可以准确理解您所传达的信息。</a:t>
            </a:r>
            <a:endParaRPr lang="zh-CN" altLang="en-US"/>
          </a:p>
        </p:txBody>
      </p:sp>
      <p:sp>
        <p:nvSpPr>
          <p:cNvPr id="3" name="标题 2"/>
          <p:cNvSpPr>
            <a:spLocks noGrp="1"/>
          </p:cNvSpPr>
          <p:nvPr>
            <p:ph type="title" idx="13"/>
            <p:custDataLst>
              <p:tags r:id="rId2"/>
            </p:custDataLst>
          </p:nvPr>
        </p:nvSpPr>
        <p:spPr>
          <a:xfrm>
            <a:off x="2920683" y="2076133"/>
            <a:ext cx="6350635" cy="1398905"/>
          </a:xfrm>
        </p:spPr>
        <p:txBody>
          <a:bodyPr/>
          <a:lstStyle/>
          <a:p>
            <a:r>
              <a:rPr lang="en-US" altLang="zh-CN"/>
              <a:t>THANKS</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8551545" y="1800543"/>
            <a:ext cx="1524000" cy="15240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en-US" altLang="zh-CN" sz="7200" spc="200" dirty="0">
                <a:solidFill>
                  <a:schemeClr val="accent1"/>
                </a:solidFill>
                <a:latin typeface="Arial" panose="020B0604020202020204" pitchFamily="34" charset="0"/>
                <a:ea typeface="微软雅黑" panose="020B0503020204020204" charset="-122"/>
              </a:rPr>
              <a:t>01</a:t>
            </a:r>
            <a:endParaRPr lang="en-US" altLang="zh-CN" sz="7200" spc="200" dirty="0">
              <a:solidFill>
                <a:schemeClr val="accent1"/>
              </a:solidFill>
              <a:latin typeface="Arial" panose="020B0604020202020204" pitchFamily="34" charset="0"/>
              <a:ea typeface="微软雅黑" panose="020B0503020204020204" charset="-122"/>
            </a:endParaRPr>
          </a:p>
        </p:txBody>
      </p:sp>
      <p:sp>
        <p:nvSpPr>
          <p:cNvPr id="5" name="标题 4"/>
          <p:cNvSpPr>
            <a:spLocks noGrp="1"/>
          </p:cNvSpPr>
          <p:nvPr>
            <p:ph type="ctrTitle" idx="14"/>
            <p:custDataLst>
              <p:tags r:id="rId2"/>
            </p:custDataLst>
          </p:nvPr>
        </p:nvSpPr>
        <p:spPr>
          <a:xfrm>
            <a:off x="2116456" y="1869758"/>
            <a:ext cx="5767705" cy="835660"/>
          </a:xfrm>
        </p:spPr>
        <p:txBody>
          <a:bodyPr wrap="square">
            <a:normAutofit/>
          </a:bodyPr>
          <a:lstStyle/>
          <a:p>
            <a:pPr lvl="0" algn="l">
              <a:buSzTx/>
              <a:buFontTx/>
            </a:pPr>
            <a:r>
              <a:rPr lang="en-US" altLang="zh-CN" sz="3600" b="1" spc="300" dirty="0">
                <a:ea typeface="微软雅黑" panose="020B0503020204020204" charset="-122"/>
                <a:sym typeface="+mn-ea"/>
              </a:rPr>
              <a:t>Factors in Workplace</a:t>
            </a:r>
            <a:endParaRPr lang="zh-CN" altLang="en-US" sz="3600" b="1" spc="300" dirty="0">
              <a:ea typeface="微软雅黑" panose="020B0503020204020204" charset="-122"/>
              <a:sym typeface="+mn-ea"/>
            </a:endParaRPr>
          </a:p>
        </p:txBody>
      </p:sp>
      <p:sp>
        <p:nvSpPr>
          <p:cNvPr id="4" name="副标题 3"/>
          <p:cNvSpPr>
            <a:spLocks noGrp="1"/>
          </p:cNvSpPr>
          <p:nvPr>
            <p:ph type="subTitle" idx="13"/>
            <p:custDataLst>
              <p:tags r:id="rId3"/>
            </p:custDataLst>
          </p:nvPr>
        </p:nvSpPr>
        <p:spPr>
          <a:xfrm>
            <a:off x="2116455" y="2938145"/>
            <a:ext cx="5767705" cy="1469263"/>
          </a:xfrm>
        </p:spPr>
        <p:txBody>
          <a:bodyPr wrap="square">
            <a:normAutofit/>
          </a:bodyPr>
          <a:lstStyle/>
          <a:p>
            <a:pPr algn="just"/>
            <a:r>
              <a:rPr lang="en-US" altLang="zh-CN" dirty="0"/>
              <a:t>Introduce the workplace conditions, include what kind of factors.</a:t>
            </a:r>
            <a:endParaRPr lang="zh-CN" altLang="en-US"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400" y="1491101"/>
            <a:ext cx="10970190" cy="4758499"/>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WF1: </a:t>
            </a:r>
            <a:r>
              <a:rPr lang="en-US" altLang="zh-CN" spc="0" dirty="0" err="1">
                <a:solidFill>
                  <a:schemeClr val="tx1">
                    <a:lumMod val="65000"/>
                    <a:lumOff val="35000"/>
                  </a:schemeClr>
                </a:solidFill>
                <a:latin typeface="Arial" panose="020B0604020202020204" pitchFamily="34" charset="0"/>
              </a:rPr>
              <a:t>Organisational</a:t>
            </a:r>
            <a:r>
              <a:rPr lang="en-US" altLang="zh-CN" spc="0" dirty="0">
                <a:solidFill>
                  <a:schemeClr val="tx1">
                    <a:lumMod val="65000"/>
                    <a:lumOff val="35000"/>
                  </a:schemeClr>
                </a:solidFill>
                <a:latin typeface="Arial" panose="020B0604020202020204" pitchFamily="34" charset="0"/>
              </a:rPr>
              <a:t> culture</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WF2: Psychological and social support</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WF3: Clear leadership and expectations</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WF4: Civility and respect</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WF5: Psychological competencies and requirements</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WF6: Growth and development</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WF7: Recognition and reward</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WF8: Good involvement and Influence by staff</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WF9: Workload management</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WF10: Engagement</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WF11: Balance</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WF12: Psychological protection</a:t>
            </a:r>
            <a:endParaRPr lang="en-US" altLang="zh-CN" spc="0" dirty="0">
              <a:solidFill>
                <a:schemeClr val="tx1">
                  <a:lumMod val="65000"/>
                  <a:lumOff val="35000"/>
                </a:schemeClr>
              </a:solidFill>
              <a:latin typeface="Arial" panose="020B0604020202020204" pitchFamily="34" charset="0"/>
            </a:endParaRPr>
          </a:p>
          <a:p>
            <a:pPr marL="0" indent="0">
              <a:lnSpc>
                <a:spcPts val="1100"/>
              </a:lnSpc>
              <a:spcBef>
                <a:spcPts val="1000"/>
              </a:spcBef>
              <a:buNone/>
            </a:pPr>
            <a:r>
              <a:rPr lang="en-US" altLang="zh-CN" spc="0" dirty="0">
                <a:solidFill>
                  <a:schemeClr val="tx1">
                    <a:lumMod val="65000"/>
                    <a:lumOff val="35000"/>
                  </a:schemeClr>
                </a:solidFill>
                <a:latin typeface="Arial" panose="020B0604020202020204" pitchFamily="34" charset="0"/>
              </a:rPr>
              <a:t>WF13: Protection of physical safety</a:t>
            </a:r>
            <a:endParaRPr lang="zh-CN" altLang="en-US" spc="0" dirty="0">
              <a:solidFill>
                <a:schemeClr val="tx1">
                  <a:lumMod val="65000"/>
                  <a:lumOff val="35000"/>
                </a:schemeClr>
              </a:solidFill>
              <a:latin typeface="Arial" panose="020B060402020202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dirty="0">
                <a:solidFill>
                  <a:schemeClr val="tx1">
                    <a:lumMod val="85000"/>
                    <a:lumOff val="15000"/>
                  </a:schemeClr>
                </a:solidFill>
                <a:uFillTx/>
                <a:latin typeface="Arial" panose="020B0604020202020204" pitchFamily="34" charset="0"/>
              </a:rPr>
              <a:t>The 13 Workplace Factors</a:t>
            </a:r>
            <a:endParaRPr lang="zh-CN" altLang="en-US" dirty="0">
              <a:solidFill>
                <a:schemeClr val="tx1">
                  <a:lumMod val="85000"/>
                  <a:lumOff val="15000"/>
                </a:schemeClr>
              </a:solidFill>
              <a:uFillTx/>
              <a:latin typeface="Arial" panose="020B0604020202020204" pitchFamily="3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4"/>
            </p:custDataLst>
          </p:nvPr>
        </p:nvSpPr>
        <p:spPr>
          <a:xfrm>
            <a:off x="0" y="302438"/>
            <a:ext cx="12192000" cy="625312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9" name="图片 8"/>
          <p:cNvPicPr/>
          <p:nvPr>
            <p:custDataLst>
              <p:tags r:id="rId8"/>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6248194"/>
            <a:ext cx="720090" cy="609806"/>
          </a:xfrm>
          <a:prstGeom prst="rect">
            <a:avLst/>
          </a:prstGeom>
        </p:spPr>
      </p:pic>
      <p:pic>
        <p:nvPicPr>
          <p:cNvPr id="11" name="图片 10"/>
          <p:cNvPicPr/>
          <p:nvPr>
            <p:custDataLst>
              <p:tags r:id="rId11"/>
            </p:custDataLst>
          </p:nvPr>
        </p:nvPicPr>
        <p:blipFill rotWithShape="1">
          <a:blip r:embed="rId12"/>
          <a:srcRect/>
          <a:stretch>
            <a:fillRect/>
          </a:stretch>
        </p:blipFill>
        <p:spPr>
          <a:xfrm>
            <a:off x="605870" y="1500061"/>
            <a:ext cx="5261530" cy="4620996"/>
          </a:xfrm>
          <a:prstGeom prst="rect">
            <a:avLst/>
          </a:prstGeom>
        </p:spPr>
      </p:pic>
      <p:sp>
        <p:nvSpPr>
          <p:cNvPr id="3" name="文本框 2"/>
          <p:cNvSpPr txBox="1"/>
          <p:nvPr>
            <p:custDataLst>
              <p:tags r:id="rId13"/>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Diversity Definition</a:t>
            </a:r>
            <a:endParaRPr lang="zh-CN" altLang="en-US" dirty="0">
              <a:latin typeface="Arial" panose="020B0604020202020204" pitchFamily="34" charset="0"/>
            </a:endParaRPr>
          </a:p>
        </p:txBody>
      </p:sp>
      <p:sp>
        <p:nvSpPr>
          <p:cNvPr id="4" name="文本占位符 5"/>
          <p:cNvSpPr txBox="1"/>
          <p:nvPr>
            <p:custDataLst>
              <p:tags r:id="rId14"/>
            </p:custDataLst>
          </p:nvPr>
        </p:nvSpPr>
        <p:spPr>
          <a:xfrm>
            <a:off x="6324600" y="1500061"/>
            <a:ext cx="5261531" cy="2081898"/>
          </a:xfrm>
          <a:prstGeom prst="rect">
            <a:avLst/>
          </a:prstGeom>
        </p:spPr>
        <p:txBody>
          <a:bodyPr wrap="square" anchor="t" anchorCtr="0">
            <a:norm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dirty="0">
                <a:solidFill>
                  <a:schemeClr val="tx1">
                    <a:lumMod val="65000"/>
                    <a:lumOff val="35000"/>
                  </a:schemeClr>
                </a:solidFill>
                <a:latin typeface="Arial" panose="020B0604020202020204" pitchFamily="34" charset="0"/>
                <a:ea typeface="微软雅黑" panose="020B0503020204020204" charset="-122"/>
                <a:sym typeface="+mn-ea"/>
              </a:rPr>
              <a:t>Diversity in the workplace refers to an organization that intentionally employs a workforce comprised of individuals with a range of characteristics, such as gender, religion, race, age, ethnicity, sexual orientation, education, and other attributes.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5" name="文本占位符 5"/>
          <p:cNvSpPr txBox="1"/>
          <p:nvPr>
            <p:custDataLst>
              <p:tags r:id="rId15"/>
            </p:custDataLst>
          </p:nvPr>
        </p:nvSpPr>
        <p:spPr>
          <a:xfrm>
            <a:off x="6324600" y="4039159"/>
            <a:ext cx="5261531" cy="2081898"/>
          </a:xfrm>
          <a:prstGeom prst="rect">
            <a:avLst/>
          </a:prstGeom>
        </p:spPr>
        <p:txBody>
          <a:bodyPr wrap="square">
            <a:normAutofit fontScale="92500" lnSpcReduction="10000"/>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startAt="2"/>
            </a:pPr>
            <a:r>
              <a:rPr lang="en-US" altLang="zh-CN" dirty="0">
                <a:solidFill>
                  <a:schemeClr val="tx1">
                    <a:lumMod val="65000"/>
                    <a:lumOff val="35000"/>
                  </a:schemeClr>
                </a:solidFill>
                <a:latin typeface="Arial" panose="020B0604020202020204" pitchFamily="34" charset="0"/>
                <a:ea typeface="微软雅黑" panose="020B0503020204020204" charset="-122"/>
                <a:sym typeface="+mn-ea"/>
              </a:rPr>
              <a:t>Diversity in the workplace leads to a plethora of benefits - both from an internal and external perspective. However, that doesn’t mean implementing diversity initiatives at work isn’t without its unique set of challenges. We’ll review both sides of the equation in the sections below.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10" name="矩形 9"/>
          <p:cNvSpPr/>
          <p:nvPr>
            <p:custDataLst>
              <p:tags r:id="rId16"/>
            </p:custDataLst>
          </p:nvPr>
        </p:nvSpPr>
        <p:spPr>
          <a:xfrm>
            <a:off x="5688276" y="604383"/>
            <a:ext cx="811070" cy="76854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55000" lnSpcReduction="20000"/>
          </a:bodyPr>
          <a:lstStyle/>
          <a:p>
            <a:pPr algn="ctr"/>
            <a:r>
              <a:rPr lang="en-US" altLang="zh-CN" sz="7200" spc="200" dirty="0">
                <a:solidFill>
                  <a:schemeClr val="tx1"/>
                </a:solidFill>
                <a:latin typeface="Arial" panose="020B0604020202020204" pitchFamily="34" charset="0"/>
                <a:ea typeface="微软雅黑" panose="020B0503020204020204" charset="-122"/>
              </a:rPr>
              <a:t>02</a:t>
            </a:r>
            <a:endParaRPr lang="en-US" altLang="zh-CN" sz="7200" spc="200" dirty="0">
              <a:solidFill>
                <a:schemeClr val="tx1"/>
              </a:solidFill>
              <a:latin typeface="Arial" panose="020B0604020202020204" pitchFamily="34" charset="0"/>
              <a:ea typeface="微软雅黑" panose="020B0503020204020204" charset="-122"/>
            </a:endParaRPr>
          </a:p>
        </p:txBody>
      </p:sp>
    </p:spTree>
    <p:custDataLst>
      <p:tags r:id="rId1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sp>
        <p:nvSpPr>
          <p:cNvPr id="2" name="文本框 1"/>
          <p:cNvSpPr txBox="1"/>
          <p:nvPr>
            <p:custDataLst>
              <p:tags r:id="rId8"/>
            </p:custDataLst>
          </p:nvPr>
        </p:nvSpPr>
        <p:spPr>
          <a:xfrm>
            <a:off x="1035756" y="2367280"/>
            <a:ext cx="2738386" cy="3665967"/>
          </a:xfrm>
          <a:prstGeom prst="rect">
            <a:avLst/>
          </a:prstGeom>
          <a:noFill/>
        </p:spPr>
        <p:txBody>
          <a:bodyPr wrap="square" rtlCol="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mn-ea"/>
              </a:rPr>
              <a:t>Every culture, every nationality, every single person sees the world in a different way. Similarly, every culture, nationality, and person has different knowledge, perspectives, and points of view. When all of these different views are shared together, miracles can happen.</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3" name="文本框 2"/>
          <p:cNvSpPr txBox="1"/>
          <p:nvPr>
            <p:custDataLst>
              <p:tags r:id="rId9"/>
            </p:custDataLst>
          </p:nvPr>
        </p:nvSpPr>
        <p:spPr>
          <a:xfrm>
            <a:off x="1035756" y="1962720"/>
            <a:ext cx="3123868" cy="398780"/>
          </a:xfrm>
          <a:prstGeom prst="rect">
            <a:avLst/>
          </a:prstGeom>
          <a:noFill/>
        </p:spPr>
        <p:txBody>
          <a:bodyPr wrap="square" rtlCol="0">
            <a:noAutofit/>
          </a:bodyPr>
          <a:lstStyle/>
          <a:p>
            <a:pPr algn="l"/>
            <a:r>
              <a:rPr lang="en-US" altLang="zh-CN" sz="1600" b="1" dirty="0">
                <a:solidFill>
                  <a:schemeClr val="tx1">
                    <a:lumMod val="85000"/>
                    <a:lumOff val="15000"/>
                  </a:schemeClr>
                </a:solidFill>
                <a:latin typeface="Arial" panose="020B0604020202020204" pitchFamily="34" charset="0"/>
                <a:ea typeface="微软雅黑" panose="020B0503020204020204" charset="-122"/>
              </a:rPr>
              <a:t>Diversity drives creativity and innovation</a:t>
            </a:r>
            <a:endParaRPr lang="zh-CN" altLang="en-US" sz="16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4" name="椭圆 3"/>
          <p:cNvSpPr/>
          <p:nvPr>
            <p:custDataLst>
              <p:tags r:id="rId10"/>
            </p:custDataLst>
          </p:nvPr>
        </p:nvSpPr>
        <p:spPr>
          <a:xfrm>
            <a:off x="609035" y="197605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lt1"/>
                </a:solidFill>
                <a:latin typeface="Arial" panose="020B0604020202020204" pitchFamily="34" charset="0"/>
                <a:ea typeface="微软雅黑" panose="020B0503020204020204" charset="-122"/>
                <a:cs typeface="Arial" panose="020B0604020202020204" pitchFamily="34" charset="0"/>
              </a:rPr>
              <a:t>1</a:t>
            </a:r>
            <a:endParaRPr lang="en-US" altLang="zh-CN" b="1" dirty="0">
              <a:solidFill>
                <a:schemeClr val="lt1"/>
              </a:solidFill>
              <a:latin typeface="Arial" panose="020B0604020202020204" pitchFamily="34" charset="0"/>
              <a:ea typeface="微软雅黑" panose="020B0503020204020204" charset="-122"/>
              <a:cs typeface="Arial" panose="020B0604020202020204" pitchFamily="34" charset="0"/>
            </a:endParaRPr>
          </a:p>
        </p:txBody>
      </p:sp>
      <p:cxnSp>
        <p:nvCxnSpPr>
          <p:cNvPr id="5" name="直接连接符 4"/>
          <p:cNvCxnSpPr/>
          <p:nvPr>
            <p:custDataLst>
              <p:tags r:id="rId11"/>
            </p:custDataLst>
          </p:nvPr>
        </p:nvCxnSpPr>
        <p:spPr>
          <a:xfrm>
            <a:off x="4174938" y="1842397"/>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2"/>
            </p:custDataLst>
          </p:nvPr>
        </p:nvSpPr>
        <p:spPr>
          <a:xfrm>
            <a:off x="4295565" y="2355272"/>
            <a:ext cx="3100318" cy="367797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mn-ea"/>
              </a:rPr>
              <a:t>Studies have actually shown that organizations that promote diversity and inclusion are happier and more productive than ones who don’t. Why? Because having a more diverse group of people means you will have a more diverse set of skills. </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7" name="文本框 6"/>
          <p:cNvSpPr txBox="1"/>
          <p:nvPr>
            <p:custDataLst>
              <p:tags r:id="rId13"/>
            </p:custDataLst>
          </p:nvPr>
        </p:nvSpPr>
        <p:spPr>
          <a:xfrm>
            <a:off x="4672571" y="1934780"/>
            <a:ext cx="2933200" cy="398780"/>
          </a:xfrm>
          <a:prstGeom prst="rect">
            <a:avLst/>
          </a:prstGeom>
          <a:noFill/>
        </p:spPr>
        <p:txBody>
          <a:bodyPr wrap="square" rtlCol="0">
            <a:noAutofit/>
          </a:bodyPr>
          <a:lstStyle/>
          <a:p>
            <a:pPr algn="l"/>
            <a:r>
              <a:rPr lang="en-US" altLang="zh-CN" sz="1600" b="1" dirty="0">
                <a:solidFill>
                  <a:schemeClr val="tx1">
                    <a:lumMod val="85000"/>
                    <a:lumOff val="15000"/>
                  </a:schemeClr>
                </a:solidFill>
                <a:latin typeface="Arial" panose="020B0604020202020204" pitchFamily="34" charset="0"/>
                <a:ea typeface="微软雅黑" panose="020B0503020204020204" charset="-122"/>
              </a:rPr>
              <a:t>Higher rates of Productivity and Performance</a:t>
            </a:r>
            <a:endParaRPr lang="zh-CN" altLang="en-US" sz="16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8" name="椭圆 7"/>
          <p:cNvSpPr/>
          <p:nvPr>
            <p:custDataLst>
              <p:tags r:id="rId14"/>
            </p:custDataLst>
          </p:nvPr>
        </p:nvSpPr>
        <p:spPr>
          <a:xfrm>
            <a:off x="4295564" y="196272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9" name="文本框 8"/>
          <p:cNvSpPr txBox="1"/>
          <p:nvPr>
            <p:custDataLst>
              <p:tags r:id="rId15"/>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Importance of Diversity</a:t>
            </a:r>
            <a:endParaRPr lang="zh-CN" altLang="en-US" dirty="0">
              <a:latin typeface="Arial" panose="020B0604020202020204" pitchFamily="34" charset="0"/>
            </a:endParaRPr>
          </a:p>
        </p:txBody>
      </p:sp>
      <p:sp>
        <p:nvSpPr>
          <p:cNvPr id="13" name="矩形 12"/>
          <p:cNvSpPr/>
          <p:nvPr>
            <p:custDataLst>
              <p:tags r:id="rId16"/>
            </p:custDataLst>
          </p:nvPr>
        </p:nvSpPr>
        <p:spPr>
          <a:xfrm>
            <a:off x="6794700" y="577506"/>
            <a:ext cx="811070" cy="76854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55000" lnSpcReduction="20000"/>
          </a:bodyPr>
          <a:lstStyle/>
          <a:p>
            <a:pPr algn="ctr"/>
            <a:r>
              <a:rPr lang="en-US" altLang="zh-CN" sz="7200" spc="200" dirty="0">
                <a:solidFill>
                  <a:schemeClr val="tx1"/>
                </a:solidFill>
                <a:latin typeface="Arial" panose="020B0604020202020204" pitchFamily="34" charset="0"/>
                <a:ea typeface="微软雅黑" panose="020B0503020204020204" charset="-122"/>
              </a:rPr>
              <a:t>03</a:t>
            </a:r>
            <a:endParaRPr lang="en-US" altLang="zh-CN" sz="7200" spc="200" dirty="0">
              <a:solidFill>
                <a:schemeClr val="tx1"/>
              </a:solidFill>
              <a:latin typeface="Arial" panose="020B0604020202020204" pitchFamily="34" charset="0"/>
              <a:ea typeface="微软雅黑" panose="020B0503020204020204" charset="-122"/>
            </a:endParaRPr>
          </a:p>
        </p:txBody>
      </p:sp>
      <p:cxnSp>
        <p:nvCxnSpPr>
          <p:cNvPr id="14" name="直接连接符 13"/>
          <p:cNvCxnSpPr/>
          <p:nvPr>
            <p:custDataLst>
              <p:tags r:id="rId17"/>
            </p:custDataLst>
          </p:nvPr>
        </p:nvCxnSpPr>
        <p:spPr>
          <a:xfrm>
            <a:off x="7751856" y="193478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18"/>
            </p:custDataLst>
          </p:nvPr>
        </p:nvSpPr>
        <p:spPr>
          <a:xfrm>
            <a:off x="7978504" y="197605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6" name="文本框 15"/>
          <p:cNvSpPr txBox="1"/>
          <p:nvPr>
            <p:custDataLst>
              <p:tags r:id="rId19"/>
            </p:custDataLst>
          </p:nvPr>
        </p:nvSpPr>
        <p:spPr>
          <a:xfrm>
            <a:off x="8395574" y="1920175"/>
            <a:ext cx="2933200" cy="398780"/>
          </a:xfrm>
          <a:prstGeom prst="rect">
            <a:avLst/>
          </a:prstGeom>
          <a:noFill/>
        </p:spPr>
        <p:txBody>
          <a:bodyPr wrap="square" rtlCol="0">
            <a:noAutofit/>
          </a:bodyPr>
          <a:lstStyle/>
          <a:p>
            <a:pPr algn="l"/>
            <a:r>
              <a:rPr lang="en-US" altLang="zh-CN" sz="1600" b="1" i="0" dirty="0">
                <a:solidFill>
                  <a:srgbClr val="32323C"/>
                </a:solidFill>
                <a:effectLst/>
                <a:latin typeface="Open Sans" panose="020B0606030504020204" pitchFamily="34" charset="0"/>
              </a:rPr>
              <a:t>Personal Growth</a:t>
            </a:r>
            <a:endParaRPr lang="zh-CN" altLang="en-US" sz="16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7" name="文本框 16"/>
          <p:cNvSpPr txBox="1"/>
          <p:nvPr>
            <p:custDataLst>
              <p:tags r:id="rId20"/>
            </p:custDataLst>
          </p:nvPr>
        </p:nvSpPr>
        <p:spPr>
          <a:xfrm>
            <a:off x="7917306" y="2355272"/>
            <a:ext cx="3100318" cy="3677975"/>
          </a:xfrm>
          <a:prstGeom prst="rect">
            <a:avLst/>
          </a:prstGeom>
          <a:noFill/>
        </p:spPr>
        <p:txBody>
          <a:bodyPr wrap="square" rtlCol="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mn-ea"/>
              </a:rPr>
              <a:t>Diversity is an awesome way for us to explore our inner curiosities. It gives us the opportunity to live outside of our comfort zone, enhance our learning, and develop an overall sense of personal growth. How? In order to progress in our own personal development, we must take the time to ask questions and learn about various topics. The more diverse our social group, the more we have to learn</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Tree>
    <p:custDataLst>
      <p:tags r:id="rId2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5" name="图片 1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16" name="图片 1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cxnSp>
        <p:nvCxnSpPr>
          <p:cNvPr id="2" name="直接连接符 1"/>
          <p:cNvCxnSpPr/>
          <p:nvPr>
            <p:custDataLst>
              <p:tags r:id="rId8"/>
            </p:custDataLst>
          </p:nvPr>
        </p:nvCxnSpPr>
        <p:spPr>
          <a:xfrm>
            <a:off x="5337746" y="2041547"/>
            <a:ext cx="0" cy="424415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9"/>
            </p:custDataLst>
          </p:nvPr>
        </p:nvSpPr>
        <p:spPr>
          <a:xfrm>
            <a:off x="1181100" y="2377440"/>
            <a:ext cx="4090670" cy="1294765"/>
          </a:xfrm>
          <a:prstGeom prst="rect">
            <a:avLst/>
          </a:prstGeom>
          <a:noFill/>
        </p:spPr>
        <p:txBody>
          <a:bodyPr wrap="square" rtlCol="0">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Another benefit diversity brings is an increase in innovation and creativity. This can help motivate employees, foster camaraderie, and ultimately promote team unity.</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4" name="文本框 3"/>
          <p:cNvSpPr txBox="1"/>
          <p:nvPr>
            <p:custDataLst>
              <p:tags r:id="rId10"/>
            </p:custDataLst>
          </p:nvPr>
        </p:nvSpPr>
        <p:spPr>
          <a:xfrm>
            <a:off x="1146541" y="2012650"/>
            <a:ext cx="3042753" cy="414321"/>
          </a:xfrm>
          <a:prstGeom prst="rect">
            <a:avLst/>
          </a:prstGeom>
          <a:noFill/>
        </p:spPr>
        <p:txBody>
          <a:bodyPr wrap="square" rtlCol="0">
            <a:normAutofit fontScale="67500" lnSpcReduction="10000"/>
          </a:bodyPr>
          <a:lstStyle/>
          <a:p>
            <a:pPr algn="l"/>
            <a:r>
              <a:rPr lang="en-US" altLang="zh-CN" sz="2000" b="1" dirty="0">
                <a:solidFill>
                  <a:schemeClr val="tx1">
                    <a:lumMod val="85000"/>
                    <a:lumOff val="15000"/>
                  </a:schemeClr>
                </a:solidFill>
                <a:latin typeface="Arial" panose="020B0604020202020204" pitchFamily="34" charset="0"/>
                <a:ea typeface="微软雅黑" panose="020B0503020204020204" charset="-122"/>
              </a:rPr>
              <a:t>I</a:t>
            </a:r>
            <a:r>
              <a:rPr lang="zh-CN" altLang="en-US" sz="2000" b="1" dirty="0">
                <a:solidFill>
                  <a:schemeClr val="tx1">
                    <a:lumMod val="85000"/>
                    <a:lumOff val="15000"/>
                  </a:schemeClr>
                </a:solidFill>
                <a:latin typeface="Arial" panose="020B0604020202020204" pitchFamily="34" charset="0"/>
                <a:ea typeface="微软雅黑" panose="020B0503020204020204" charset="-122"/>
              </a:rPr>
              <a:t>ncrease in innovation and creativity</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5" name="椭圆 4"/>
          <p:cNvSpPr/>
          <p:nvPr>
            <p:custDataLst>
              <p:tags r:id="rId11"/>
            </p:custDataLst>
          </p:nvPr>
        </p:nvSpPr>
        <p:spPr>
          <a:xfrm>
            <a:off x="703191" y="2026505"/>
            <a:ext cx="356263" cy="35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6" name="文本框 5"/>
          <p:cNvSpPr txBox="1"/>
          <p:nvPr>
            <p:custDataLst>
              <p:tags r:id="rId12"/>
            </p:custDataLst>
          </p:nvPr>
        </p:nvSpPr>
        <p:spPr>
          <a:xfrm>
            <a:off x="1249680" y="4399915"/>
            <a:ext cx="4090670" cy="1741805"/>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Diversity in the workplace can also lead to faster problem-solving. A study published by the Harvard Business Review found that higher cognitive diversity correlates with better performance.</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7" name="文本框 6"/>
          <p:cNvSpPr txBox="1"/>
          <p:nvPr>
            <p:custDataLst>
              <p:tags r:id="rId13"/>
            </p:custDataLst>
          </p:nvPr>
        </p:nvSpPr>
        <p:spPr>
          <a:xfrm>
            <a:off x="1241162" y="3985827"/>
            <a:ext cx="3042753" cy="414321"/>
          </a:xfrm>
          <a:prstGeom prst="rect">
            <a:avLst/>
          </a:prstGeom>
          <a:noFill/>
        </p:spPr>
        <p:txBody>
          <a:bodyPr wrap="square" rtlCol="0">
            <a:normAutofit fontScale="87500" lnSpcReduction="20000"/>
          </a:bodyPr>
          <a:lstStyle/>
          <a:p>
            <a:pPr algn="l"/>
            <a:r>
              <a:rPr lang="en-US" altLang="zh-CN" sz="2000" dirty="0">
                <a:solidFill>
                  <a:schemeClr val="tx1">
                    <a:lumMod val="65000"/>
                    <a:lumOff val="35000"/>
                  </a:schemeClr>
                </a:solidFill>
                <a:uFillTx/>
                <a:latin typeface="Arial" panose="020B0604020202020204" pitchFamily="34" charset="0"/>
                <a:ea typeface="微软雅黑" panose="020B0503020204020204" charset="-122"/>
                <a:sym typeface="+mn-ea"/>
              </a:rPr>
              <a:t>L</a:t>
            </a:r>
            <a:r>
              <a:rPr lang="zh-CN" altLang="en-US" sz="2000" dirty="0">
                <a:solidFill>
                  <a:schemeClr val="tx1">
                    <a:lumMod val="65000"/>
                    <a:lumOff val="35000"/>
                  </a:schemeClr>
                </a:solidFill>
                <a:uFillTx/>
                <a:latin typeface="Arial" panose="020B0604020202020204" pitchFamily="34" charset="0"/>
                <a:ea typeface="微软雅黑" panose="020B0503020204020204" charset="-122"/>
                <a:sym typeface="+mn-ea"/>
              </a:rPr>
              <a:t>ead to faster problem-solving</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8" name="椭圆 7"/>
          <p:cNvSpPr/>
          <p:nvPr>
            <p:custDataLst>
              <p:tags r:id="rId14"/>
            </p:custDataLst>
          </p:nvPr>
        </p:nvSpPr>
        <p:spPr>
          <a:xfrm>
            <a:off x="697564" y="3986189"/>
            <a:ext cx="356263" cy="35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9" name="文本框 8"/>
          <p:cNvSpPr txBox="1"/>
          <p:nvPr>
            <p:custDataLst>
              <p:tags r:id="rId15"/>
            </p:custDataLst>
          </p:nvPr>
        </p:nvSpPr>
        <p:spPr>
          <a:xfrm>
            <a:off x="5899150" y="2410460"/>
            <a:ext cx="3771265" cy="1376680"/>
          </a:xfrm>
          <a:prstGeom prst="rect">
            <a:avLst/>
          </a:prstGeom>
          <a:noFill/>
        </p:spPr>
        <p:txBody>
          <a:bodyPr wrap="square" rtlCol="0">
            <a:normAutofit fontScale="7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Additionally, workplace diversity leads to better decision-making. A study that analyzed 600 business decisions made by 200 teams found that the decision-making of diverse teams outperforms individual decision-making up to 87% of the time.</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sp>
        <p:nvSpPr>
          <p:cNvPr id="10" name="文本框 9"/>
          <p:cNvSpPr txBox="1"/>
          <p:nvPr>
            <p:custDataLst>
              <p:tags r:id="rId16"/>
            </p:custDataLst>
          </p:nvPr>
        </p:nvSpPr>
        <p:spPr>
          <a:xfrm>
            <a:off x="5927075" y="2065174"/>
            <a:ext cx="3042753" cy="414321"/>
          </a:xfrm>
          <a:prstGeom prst="rect">
            <a:avLst/>
          </a:prstGeom>
          <a:noFill/>
        </p:spPr>
        <p:txBody>
          <a:bodyPr wrap="square" rtlCol="0">
            <a:normAutofit fontScale="77500" lnSpcReduction="10000"/>
          </a:bodyPr>
          <a:lstStyle/>
          <a:p>
            <a:pPr algn="l"/>
            <a:r>
              <a:rPr lang="zh-CN" altLang="en-US" sz="2000" dirty="0">
                <a:solidFill>
                  <a:schemeClr val="tx1">
                    <a:lumMod val="65000"/>
                    <a:lumOff val="35000"/>
                  </a:schemeClr>
                </a:solidFill>
                <a:uFillTx/>
                <a:latin typeface="Arial" panose="020B0604020202020204" pitchFamily="34" charset="0"/>
                <a:ea typeface="微软雅黑" panose="020B0503020204020204" charset="-122"/>
                <a:sym typeface="+mn-ea"/>
              </a:rPr>
              <a:t> </a:t>
            </a:r>
            <a:r>
              <a:rPr lang="en-US" altLang="zh-CN" sz="2000" dirty="0">
                <a:solidFill>
                  <a:schemeClr val="tx1">
                    <a:lumMod val="65000"/>
                    <a:lumOff val="35000"/>
                  </a:schemeClr>
                </a:solidFill>
                <a:uFillTx/>
                <a:latin typeface="Arial" panose="020B0604020202020204" pitchFamily="34" charset="0"/>
                <a:ea typeface="微软雅黑" panose="020B0503020204020204" charset="-122"/>
                <a:sym typeface="+mn-ea"/>
              </a:rPr>
              <a:t>L</a:t>
            </a:r>
            <a:r>
              <a:rPr lang="zh-CN" altLang="en-US" sz="2000" dirty="0">
                <a:solidFill>
                  <a:schemeClr val="tx1">
                    <a:lumMod val="65000"/>
                    <a:lumOff val="35000"/>
                  </a:schemeClr>
                </a:solidFill>
                <a:uFillTx/>
                <a:latin typeface="Arial" panose="020B0604020202020204" pitchFamily="34" charset="0"/>
                <a:ea typeface="微软雅黑" panose="020B0503020204020204" charset="-122"/>
                <a:sym typeface="+mn-ea"/>
              </a:rPr>
              <a:t>eads to better decision-making</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1" name="椭圆 10"/>
          <p:cNvSpPr/>
          <p:nvPr>
            <p:custDataLst>
              <p:tags r:id="rId17"/>
            </p:custDataLst>
          </p:nvPr>
        </p:nvSpPr>
        <p:spPr>
          <a:xfrm>
            <a:off x="5562777" y="2041679"/>
            <a:ext cx="356263" cy="35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custDataLst>
              <p:tags r:id="rId18"/>
            </p:custDataLst>
          </p:nvPr>
        </p:nvSpPr>
        <p:spPr>
          <a:xfrm>
            <a:off x="608400" y="60078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Benefits of Diversity</a:t>
            </a:r>
            <a:endParaRPr lang="zh-CN" altLang="en-US" dirty="0">
              <a:latin typeface="Arial" panose="020B0604020202020204" pitchFamily="34" charset="0"/>
            </a:endParaRPr>
          </a:p>
        </p:txBody>
      </p:sp>
      <p:sp>
        <p:nvSpPr>
          <p:cNvPr id="17" name="文本框 16"/>
          <p:cNvSpPr txBox="1"/>
          <p:nvPr>
            <p:custDataLst>
              <p:tags r:id="rId19"/>
            </p:custDataLst>
          </p:nvPr>
        </p:nvSpPr>
        <p:spPr>
          <a:xfrm>
            <a:off x="608401" y="1195248"/>
            <a:ext cx="4695120"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sz="2000" dirty="0">
                <a:latin typeface="Arial" panose="020B0604020202020204" pitchFamily="34" charset="0"/>
              </a:rPr>
              <a:t>To Employees</a:t>
            </a:r>
            <a:endParaRPr lang="zh-CN" altLang="en-US" sz="2000" dirty="0">
              <a:latin typeface="Arial" panose="020B0604020202020204" pitchFamily="34" charset="0"/>
            </a:endParaRPr>
          </a:p>
        </p:txBody>
      </p:sp>
      <p:sp>
        <p:nvSpPr>
          <p:cNvPr id="18" name="椭圆 17"/>
          <p:cNvSpPr/>
          <p:nvPr>
            <p:custDataLst>
              <p:tags r:id="rId20"/>
            </p:custDataLst>
          </p:nvPr>
        </p:nvSpPr>
        <p:spPr>
          <a:xfrm>
            <a:off x="5574207" y="3986684"/>
            <a:ext cx="356263" cy="35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9" name="文本框 18"/>
          <p:cNvSpPr txBox="1"/>
          <p:nvPr>
            <p:custDataLst>
              <p:tags r:id="rId21"/>
            </p:custDataLst>
          </p:nvPr>
        </p:nvSpPr>
        <p:spPr>
          <a:xfrm>
            <a:off x="6038200" y="4020339"/>
            <a:ext cx="3042753" cy="414321"/>
          </a:xfrm>
          <a:prstGeom prst="rect">
            <a:avLst/>
          </a:prstGeom>
          <a:noFill/>
        </p:spPr>
        <p:txBody>
          <a:bodyPr wrap="square" rtlCol="0">
            <a:normAutofit fontScale="77500" lnSpcReduction="10000"/>
          </a:bodyPr>
          <a:lstStyle/>
          <a:p>
            <a:pPr algn="l"/>
            <a:r>
              <a:rPr lang="en-US" altLang="zh-CN" sz="2000" b="1" dirty="0">
                <a:solidFill>
                  <a:schemeClr val="tx1">
                    <a:lumMod val="85000"/>
                    <a:lumOff val="15000"/>
                  </a:schemeClr>
                </a:solidFill>
                <a:latin typeface="Arial" panose="020B0604020202020204" pitchFamily="34" charset="0"/>
                <a:ea typeface="微软雅黑" panose="020B0503020204020204" charset="-122"/>
              </a:rPr>
              <a:t>I</a:t>
            </a:r>
            <a:r>
              <a:rPr lang="zh-CN" altLang="en-US" sz="2000" b="1" dirty="0">
                <a:solidFill>
                  <a:schemeClr val="tx1">
                    <a:lumMod val="85000"/>
                    <a:lumOff val="15000"/>
                  </a:schemeClr>
                </a:solidFill>
                <a:latin typeface="Arial" panose="020B0604020202020204" pitchFamily="34" charset="0"/>
                <a:ea typeface="微软雅黑" panose="020B0503020204020204" charset="-122"/>
              </a:rPr>
              <a:t>ncrease employee engagement.</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20" name="文本框 19"/>
          <p:cNvSpPr txBox="1"/>
          <p:nvPr>
            <p:custDataLst>
              <p:tags r:id="rId22"/>
            </p:custDataLst>
          </p:nvPr>
        </p:nvSpPr>
        <p:spPr>
          <a:xfrm>
            <a:off x="6038017" y="4434972"/>
            <a:ext cx="3289498" cy="14606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rPr>
              <a:t>Finally, diversity in the workplace may increase employee engagement. Employees are more likely to be engaged when they feel included.</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mn-ea"/>
            </a:endParaRPr>
          </a:p>
        </p:txBody>
      </p:sp>
      <p:pic>
        <p:nvPicPr>
          <p:cNvPr id="25" name="图片 24" descr="blog-benefits-of-diversity-in-the-workplace"/>
          <p:cNvPicPr>
            <a:picLocks noChangeAspect="1"/>
          </p:cNvPicPr>
          <p:nvPr/>
        </p:nvPicPr>
        <p:blipFill>
          <a:blip r:embed="rId23"/>
          <a:stretch>
            <a:fillRect/>
          </a:stretch>
        </p:blipFill>
        <p:spPr>
          <a:xfrm rot="960000">
            <a:off x="9557385" y="501650"/>
            <a:ext cx="2577465" cy="1901825"/>
          </a:xfrm>
          <a:prstGeom prst="rect">
            <a:avLst/>
          </a:prstGeom>
        </p:spPr>
      </p:pic>
      <p:pic>
        <p:nvPicPr>
          <p:cNvPr id="26" name="图片 25" descr="diversity.9db5ab9cef8aab142fc92b649a726488"/>
          <p:cNvPicPr>
            <a:picLocks noChangeAspect="1"/>
          </p:cNvPicPr>
          <p:nvPr/>
        </p:nvPicPr>
        <p:blipFill>
          <a:blip r:embed="rId24"/>
          <a:stretch>
            <a:fillRect/>
          </a:stretch>
        </p:blipFill>
        <p:spPr>
          <a:xfrm rot="21300000">
            <a:off x="6972935" y="117475"/>
            <a:ext cx="2773680" cy="1846580"/>
          </a:xfrm>
          <a:prstGeom prst="rect">
            <a:avLst/>
          </a:prstGeom>
        </p:spPr>
      </p:pic>
    </p:spTree>
    <p:custDataLst>
      <p:tags r:id="rId2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0" y="635"/>
            <a:ext cx="12192000" cy="6857365"/>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8" name="图片 1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19" name="图片 1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cxnSp>
        <p:nvCxnSpPr>
          <p:cNvPr id="2" name="直接连接符 1"/>
          <p:cNvCxnSpPr/>
          <p:nvPr>
            <p:custDataLst>
              <p:tags r:id="rId8"/>
            </p:custDataLst>
          </p:nvPr>
        </p:nvCxnSpPr>
        <p:spPr>
          <a:xfrm>
            <a:off x="788527" y="4284310"/>
            <a:ext cx="1061085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6122527" y="209737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0"/>
            </p:custDataLst>
          </p:nvPr>
        </p:nvSpPr>
        <p:spPr>
          <a:xfrm>
            <a:off x="1035406" y="2961005"/>
            <a:ext cx="4673593" cy="1405820"/>
          </a:xfrm>
          <a:prstGeom prst="rect">
            <a:avLst/>
          </a:prstGeom>
          <a:noFill/>
        </p:spPr>
        <p:txBody>
          <a:bodyPr wrap="square" rtlCol="0">
            <a:normAutofit fontScale="7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a:t>
            </a:r>
            <a:r>
              <a:rPr lang="zh-CN" altLang="en-US" sz="1600" b="1" dirty="0">
                <a:solidFill>
                  <a:schemeClr val="tx1">
                    <a:lumMod val="65000"/>
                    <a:lumOff val="35000"/>
                  </a:schemeClr>
                </a:solidFill>
                <a:latin typeface="Arial" panose="020B0604020202020204" pitchFamily="34" charset="0"/>
                <a:ea typeface="微软雅黑" panose="020B0503020204020204" charset="-122"/>
                <a:sym typeface="+mn-ea"/>
              </a:rPr>
              <a:t> A diverse workplace allows for more ideas and processes. This diversity of talent means a broader range of skills among employees, as well as a diversity of experiences and perspectives which increases the potential for increased productivity</a:t>
            </a:r>
            <a:r>
              <a:rPr lang="en-US" altLang="zh-CN" sz="1600" b="1" dirty="0">
                <a:solidFill>
                  <a:schemeClr val="tx1">
                    <a:lumMod val="65000"/>
                    <a:lumOff val="35000"/>
                  </a:schemeClr>
                </a:solidFill>
                <a:latin typeface="Arial" panose="020B0604020202020204" pitchFamily="34" charset="0"/>
                <a:ea typeface="微软雅黑" panose="020B0503020204020204" charset="-122"/>
                <a:sym typeface="+mn-ea"/>
              </a:rPr>
              <a:t>.</a:t>
            </a:r>
            <a:endParaRPr lang="en-US" altLang="zh-CN" sz="1600" b="1"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11"/>
            </p:custDataLst>
          </p:nvPr>
        </p:nvSpPr>
        <p:spPr>
          <a:xfrm>
            <a:off x="1035406" y="2513265"/>
            <a:ext cx="4673593" cy="398780"/>
          </a:xfrm>
          <a:prstGeom prst="rect">
            <a:avLst/>
          </a:prstGeom>
          <a:noFill/>
        </p:spPr>
        <p:txBody>
          <a:bodyPr wrap="square" rtlCol="0">
            <a:normAutofit/>
          </a:bodyPr>
          <a:lstStyle/>
          <a:p>
            <a:pPr algn="l"/>
            <a:r>
              <a:rPr lang="zh-CN" altLang="en-US" sz="2000" b="1" dirty="0">
                <a:solidFill>
                  <a:schemeClr val="tx1">
                    <a:lumMod val="65000"/>
                    <a:lumOff val="35000"/>
                  </a:schemeClr>
                </a:solidFill>
                <a:latin typeface="Arial" panose="020B0604020202020204" pitchFamily="34" charset="0"/>
                <a:ea typeface="微软雅黑" panose="020B0503020204020204" charset="-122"/>
                <a:sym typeface="+mn-ea"/>
              </a:rPr>
              <a:t>Increased productivity:</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6" name="椭圆 5"/>
          <p:cNvSpPr/>
          <p:nvPr>
            <p:custDataLst>
              <p:tags r:id="rId12"/>
            </p:custDataLst>
          </p:nvPr>
        </p:nvSpPr>
        <p:spPr>
          <a:xfrm>
            <a:off x="608686" y="251580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13"/>
            </p:custDataLst>
          </p:nvPr>
        </p:nvSpPr>
        <p:spPr>
          <a:xfrm>
            <a:off x="6905625" y="2854960"/>
            <a:ext cx="4673593" cy="1405820"/>
          </a:xfrm>
          <a:prstGeom prst="rect">
            <a:avLst/>
          </a:prstGeom>
          <a:noFill/>
        </p:spPr>
        <p:txBody>
          <a:bodyPr wrap="square" rtlCol="0">
            <a:normAutofit fontScale="7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A</a:t>
            </a:r>
            <a:r>
              <a:rPr lang="zh-CN" altLang="en-US" sz="1600" b="1" dirty="0">
                <a:solidFill>
                  <a:schemeClr val="tx1">
                    <a:lumMod val="65000"/>
                    <a:lumOff val="35000"/>
                  </a:schemeClr>
                </a:solidFill>
                <a:latin typeface="Arial" panose="020B0604020202020204" pitchFamily="34" charset="0"/>
                <a:ea typeface="微软雅黑" panose="020B0503020204020204" charset="-122"/>
                <a:sym typeface="+mn-ea"/>
              </a:rPr>
              <a:t>s various cultures and backgrounds work together, the opportunity for increased creativity exists. This is because there are more people with differing perspectives and solutions to problems, allowing for a greater chance of a workable solution to a workplace problem.</a:t>
            </a:r>
            <a:endParaRPr lang="zh-CN" altLang="en-US" sz="1600" b="1"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14"/>
            </p:custDataLst>
          </p:nvPr>
        </p:nvSpPr>
        <p:spPr>
          <a:xfrm>
            <a:off x="6905625" y="2491675"/>
            <a:ext cx="4673593" cy="398780"/>
          </a:xfrm>
          <a:prstGeom prst="rect">
            <a:avLst/>
          </a:prstGeom>
          <a:noFill/>
        </p:spPr>
        <p:txBody>
          <a:bodyPr wrap="square" rtlCol="0">
            <a:normAutofit/>
          </a:bodyPr>
          <a:lstStyle/>
          <a:p>
            <a:pPr algn="l"/>
            <a:r>
              <a:rPr lang="zh-CN" altLang="en-US" sz="2000" b="1" dirty="0">
                <a:solidFill>
                  <a:schemeClr val="tx1">
                    <a:lumMod val="65000"/>
                    <a:lumOff val="35000"/>
                  </a:schemeClr>
                </a:solidFill>
                <a:latin typeface="Arial" panose="020B0604020202020204" pitchFamily="34" charset="0"/>
                <a:ea typeface="微软雅黑" panose="020B0503020204020204" charset="-122"/>
                <a:sym typeface="+mn-ea"/>
              </a:rPr>
              <a:t>Increased creativity: </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9" name="椭圆 8"/>
          <p:cNvSpPr/>
          <p:nvPr>
            <p:custDataLst>
              <p:tags r:id="rId15"/>
            </p:custDataLst>
          </p:nvPr>
        </p:nvSpPr>
        <p:spPr>
          <a:xfrm>
            <a:off x="6446520" y="249421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custDataLst>
              <p:tags r:id="rId16"/>
            </p:custDataLst>
          </p:nvPr>
        </p:nvSpPr>
        <p:spPr>
          <a:xfrm>
            <a:off x="1035406" y="4843780"/>
            <a:ext cx="4673593" cy="1405820"/>
          </a:xfrm>
          <a:prstGeom prst="rect">
            <a:avLst/>
          </a:prstGeom>
          <a:noFill/>
        </p:spPr>
        <p:txBody>
          <a:bodyPr wrap="square" rtlCol="0">
            <a:normAutofit fontScale="7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 A diverse range of cultures within the workplace allows companies to deal with the different nuances within a global marketplace. If a company does business with China, for example, having an employee who can speak Mandarin is an asset and can lead to improved workplace relations.</a:t>
            </a:r>
            <a:endParaRPr lang="zh-CN" altLang="en-US" sz="16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11" name="文本框 10"/>
          <p:cNvSpPr txBox="1"/>
          <p:nvPr>
            <p:custDataLst>
              <p:tags r:id="rId17"/>
            </p:custDataLst>
          </p:nvPr>
        </p:nvSpPr>
        <p:spPr>
          <a:xfrm>
            <a:off x="1035406" y="4429595"/>
            <a:ext cx="4673593" cy="398780"/>
          </a:xfrm>
          <a:prstGeom prst="rect">
            <a:avLst/>
          </a:prstGeom>
          <a:noFill/>
        </p:spPr>
        <p:txBody>
          <a:bodyPr wrap="square" rtlCol="0">
            <a:normAutofit/>
          </a:bodyPr>
          <a:lstStyle/>
          <a:p>
            <a:pPr algn="l"/>
            <a:r>
              <a:rPr lang="zh-CN" altLang="en-US" sz="2000" b="1" dirty="0">
                <a:solidFill>
                  <a:schemeClr val="tx1">
                    <a:lumMod val="65000"/>
                    <a:lumOff val="35000"/>
                  </a:schemeClr>
                </a:solidFill>
                <a:latin typeface="Arial" panose="020B0604020202020204" pitchFamily="34" charset="0"/>
                <a:ea typeface="微软雅黑" panose="020B0503020204020204" charset="-122"/>
                <a:sym typeface="+mn-ea"/>
              </a:rPr>
              <a:t>Improved cultural awareness:</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2" name="椭圆 11"/>
          <p:cNvSpPr/>
          <p:nvPr>
            <p:custDataLst>
              <p:tags r:id="rId18"/>
            </p:custDataLst>
          </p:nvPr>
        </p:nvSpPr>
        <p:spPr>
          <a:xfrm>
            <a:off x="608686" y="4442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custDataLst>
              <p:tags r:id="rId19"/>
            </p:custDataLst>
          </p:nvPr>
        </p:nvSpPr>
        <p:spPr>
          <a:xfrm>
            <a:off x="6905625" y="4843780"/>
            <a:ext cx="4673593" cy="14058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mn-ea"/>
              </a:rPr>
              <a:t>If potential employees or customers see that a company represents a diverse workplace, it makes them feel like they can relate to the company more. Using advertising that depicts mature-aged, differently-abled, or ethnically diverse people encourages applicants to apply, promotes a positive reputation, increases marketplace awareness, and generates a more diverse client-base</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mn-ea"/>
              </a:rPr>
              <a:t>.</a:t>
            </a:r>
            <a:endParaRPr lang="en-US" altLang="zh-CN" sz="10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14" name="文本框 13"/>
          <p:cNvSpPr txBox="1"/>
          <p:nvPr>
            <p:custDataLst>
              <p:tags r:id="rId20"/>
            </p:custDataLst>
          </p:nvPr>
        </p:nvSpPr>
        <p:spPr>
          <a:xfrm>
            <a:off x="6905625" y="4429595"/>
            <a:ext cx="4673593" cy="398780"/>
          </a:xfrm>
          <a:prstGeom prst="rect">
            <a:avLst/>
          </a:prstGeom>
          <a:noFill/>
        </p:spPr>
        <p:txBody>
          <a:bodyPr wrap="square" rtlCol="0">
            <a:normAutofit/>
          </a:bodyPr>
          <a:lstStyle/>
          <a:p>
            <a:pPr algn="l"/>
            <a:r>
              <a:rPr lang="zh-CN" altLang="en-US" sz="2000" b="1" dirty="0">
                <a:solidFill>
                  <a:schemeClr val="tx1">
                    <a:lumMod val="65000"/>
                    <a:lumOff val="35000"/>
                  </a:schemeClr>
                </a:solidFill>
                <a:latin typeface="Arial" panose="020B0604020202020204" pitchFamily="34" charset="0"/>
                <a:ea typeface="微软雅黑" panose="020B0503020204020204" charset="-122"/>
                <a:sym typeface="+mn-ea"/>
              </a:rPr>
              <a:t>Increase in marketing opportunities: </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5" name="椭圆 14"/>
          <p:cNvSpPr/>
          <p:nvPr>
            <p:custDataLst>
              <p:tags r:id="rId21"/>
            </p:custDataLst>
          </p:nvPr>
        </p:nvSpPr>
        <p:spPr>
          <a:xfrm>
            <a:off x="6478905" y="4442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6" name="文本框 15"/>
          <p:cNvSpPr txBox="1"/>
          <p:nvPr>
            <p:custDataLst>
              <p:tags r:id="rId22"/>
            </p:custDataLst>
          </p:nvPr>
        </p:nvSpPr>
        <p:spPr>
          <a:xfrm>
            <a:off x="608330" y="608330"/>
            <a:ext cx="5756275"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Benefits of Diversity</a:t>
            </a:r>
            <a:endParaRPr lang="zh-CN" altLang="en-US" dirty="0">
              <a:latin typeface="Arial" panose="020B0604020202020204" pitchFamily="34" charset="0"/>
            </a:endParaRPr>
          </a:p>
        </p:txBody>
      </p:sp>
      <p:sp>
        <p:nvSpPr>
          <p:cNvPr id="20" name="文本框 19"/>
          <p:cNvSpPr txBox="1"/>
          <p:nvPr>
            <p:custDataLst>
              <p:tags r:id="rId23"/>
            </p:custDataLst>
          </p:nvPr>
        </p:nvSpPr>
        <p:spPr>
          <a:xfrm>
            <a:off x="608400" y="1149653"/>
            <a:ext cx="4695120"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sz="2000" dirty="0">
                <a:latin typeface="Arial" panose="020B0604020202020204" pitchFamily="34" charset="0"/>
              </a:rPr>
              <a:t>To </a:t>
            </a:r>
            <a:r>
              <a:rPr lang="en-US" altLang="zh-CN" sz="2000" dirty="0" err="1">
                <a:latin typeface="Arial" panose="020B0604020202020204" pitchFamily="34" charset="0"/>
              </a:rPr>
              <a:t>Employors</a:t>
            </a:r>
            <a:endParaRPr lang="zh-CN" altLang="en-US" sz="2000" dirty="0">
              <a:latin typeface="Arial" panose="020B0604020202020204" pitchFamily="34" charset="0"/>
            </a:endParaRPr>
          </a:p>
        </p:txBody>
      </p:sp>
      <p:pic>
        <p:nvPicPr>
          <p:cNvPr id="21" name="图片 20" descr="d06e85e6bbed9ee46edc61b5dd61d6c"/>
          <p:cNvPicPr>
            <a:picLocks noChangeAspect="1"/>
          </p:cNvPicPr>
          <p:nvPr/>
        </p:nvPicPr>
        <p:blipFill>
          <a:blip r:embed="rId24"/>
          <a:stretch>
            <a:fillRect/>
          </a:stretch>
        </p:blipFill>
        <p:spPr>
          <a:xfrm>
            <a:off x="5899150" y="-1270"/>
            <a:ext cx="6292850" cy="2492375"/>
          </a:xfrm>
          <a:prstGeom prst="rect">
            <a:avLst/>
          </a:prstGeom>
        </p:spPr>
      </p:pic>
    </p:spTree>
    <p:custDataLst>
      <p:tags r:id="rId2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8" name="图片 1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0549"/>
          </a:xfrm>
          <a:prstGeom prst="rect">
            <a:avLst/>
          </a:prstGeom>
        </p:spPr>
      </p:pic>
      <p:pic>
        <p:nvPicPr>
          <p:cNvPr id="19" name="图片 1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9806"/>
          </a:xfrm>
          <a:prstGeom prst="rect">
            <a:avLst/>
          </a:prstGeom>
        </p:spPr>
      </p:pic>
      <p:cxnSp>
        <p:nvCxnSpPr>
          <p:cNvPr id="2" name="直接连接符 1"/>
          <p:cNvCxnSpPr/>
          <p:nvPr>
            <p:custDataLst>
              <p:tags r:id="rId8"/>
            </p:custDataLst>
          </p:nvPr>
        </p:nvCxnSpPr>
        <p:spPr>
          <a:xfrm>
            <a:off x="788527" y="4025230"/>
            <a:ext cx="1061085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6122527" y="209737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0"/>
            </p:custDataLst>
          </p:nvPr>
        </p:nvSpPr>
        <p:spPr>
          <a:xfrm>
            <a:off x="1035406"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单击此处输入你的正文，文字是您思想的提炼，为了最终演示发布的良好效果，请尽量言简意赅的阐述观点；根据需要可酌情增减文字……</a:t>
            </a:r>
            <a:endParaRPr lang="zh-CN" altLang="en-US" sz="16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11"/>
            </p:custDataLst>
          </p:nvPr>
        </p:nvSpPr>
        <p:spPr>
          <a:xfrm>
            <a:off x="1035406" y="1962720"/>
            <a:ext cx="4673593"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6" name="椭圆 5"/>
          <p:cNvSpPr/>
          <p:nvPr>
            <p:custDataLst>
              <p:tags r:id="rId12"/>
            </p:custDataLst>
          </p:nvPr>
        </p:nvSpPr>
        <p:spPr>
          <a:xfrm>
            <a:off x="608686" y="197605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13"/>
            </p:custDataLst>
          </p:nvPr>
        </p:nvSpPr>
        <p:spPr>
          <a:xfrm>
            <a:off x="6905625"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单击此处输入你的正文，文字是您思想的提炼，为了最终演示发布的良好效果，请尽量言简意赅的阐述观点；根据需要可酌情增减文字……</a:t>
            </a:r>
            <a:endParaRPr lang="zh-CN" altLang="en-US" sz="16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14"/>
            </p:custDataLst>
          </p:nvPr>
        </p:nvSpPr>
        <p:spPr>
          <a:xfrm>
            <a:off x="6905625" y="1962720"/>
            <a:ext cx="4673593"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9" name="椭圆 8"/>
          <p:cNvSpPr/>
          <p:nvPr>
            <p:custDataLst>
              <p:tags r:id="rId15"/>
            </p:custDataLst>
          </p:nvPr>
        </p:nvSpPr>
        <p:spPr>
          <a:xfrm>
            <a:off x="6478905" y="197605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custDataLst>
              <p:tags r:id="rId16"/>
            </p:custDataLst>
          </p:nvPr>
        </p:nvSpPr>
        <p:spPr>
          <a:xfrm>
            <a:off x="1035406" y="48437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单击此处输入你的正文，文字是您思想的提炼，为了最终演示发布的良好效果，请尽量言简意赅的阐述观点；根据需要可酌情增减文字……</a:t>
            </a:r>
            <a:endParaRPr lang="zh-CN" altLang="en-US" sz="16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11" name="文本框 10"/>
          <p:cNvSpPr txBox="1"/>
          <p:nvPr>
            <p:custDataLst>
              <p:tags r:id="rId17"/>
            </p:custDataLst>
          </p:nvPr>
        </p:nvSpPr>
        <p:spPr>
          <a:xfrm>
            <a:off x="1035406" y="4429595"/>
            <a:ext cx="4673593"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2" name="椭圆 11"/>
          <p:cNvSpPr/>
          <p:nvPr>
            <p:custDataLst>
              <p:tags r:id="rId18"/>
            </p:custDataLst>
          </p:nvPr>
        </p:nvSpPr>
        <p:spPr>
          <a:xfrm>
            <a:off x="608686" y="4442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custDataLst>
              <p:tags r:id="rId19"/>
            </p:custDataLst>
          </p:nvPr>
        </p:nvSpPr>
        <p:spPr>
          <a:xfrm>
            <a:off x="6905625" y="48437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mn-ea"/>
              </a:rPr>
              <a:t>单击此处输入你的正文，文字是您思想的提炼，为了最终演示发布的良好效果，请尽量言简意赅的阐述观点；根据需要可酌情增减文字……</a:t>
            </a:r>
            <a:endParaRPr lang="zh-CN" altLang="en-US" sz="16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14" name="文本框 13"/>
          <p:cNvSpPr txBox="1"/>
          <p:nvPr>
            <p:custDataLst>
              <p:tags r:id="rId20"/>
            </p:custDataLst>
          </p:nvPr>
        </p:nvSpPr>
        <p:spPr>
          <a:xfrm>
            <a:off x="6905625" y="4429595"/>
            <a:ext cx="4673593" cy="398780"/>
          </a:xfrm>
          <a:prstGeom prst="rect">
            <a:avLst/>
          </a:prstGeom>
          <a:noFill/>
        </p:spPr>
        <p:txBody>
          <a:bodyPr wrap="square" rtlCol="0">
            <a:norm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5" name="椭圆 14"/>
          <p:cNvSpPr/>
          <p:nvPr>
            <p:custDataLst>
              <p:tags r:id="rId21"/>
            </p:custDataLst>
          </p:nvPr>
        </p:nvSpPr>
        <p:spPr>
          <a:xfrm>
            <a:off x="6478905" y="4442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16" name="文本框 15"/>
          <p:cNvSpPr txBox="1"/>
          <p:nvPr>
            <p:custDataLst>
              <p:tags r:id="rId22"/>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dirty="0">
                <a:latin typeface="Arial" panose="020B0604020202020204" pitchFamily="34" charset="0"/>
              </a:rPr>
              <a:t>Benefits of Diversity</a:t>
            </a:r>
            <a:endParaRPr lang="zh-CN" altLang="en-US" dirty="0">
              <a:latin typeface="Arial" panose="020B0604020202020204" pitchFamily="34" charset="0"/>
            </a:endParaRPr>
          </a:p>
        </p:txBody>
      </p:sp>
      <p:sp>
        <p:nvSpPr>
          <p:cNvPr id="20" name="文本框 19"/>
          <p:cNvSpPr txBox="1"/>
          <p:nvPr>
            <p:custDataLst>
              <p:tags r:id="rId23"/>
            </p:custDataLst>
          </p:nvPr>
        </p:nvSpPr>
        <p:spPr>
          <a:xfrm>
            <a:off x="608400" y="1182038"/>
            <a:ext cx="4695120"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lang="en-US" altLang="zh-CN" sz="2000" dirty="0">
                <a:latin typeface="Arial" panose="020B0604020202020204" pitchFamily="34" charset="0"/>
              </a:rPr>
              <a:t>To </a:t>
            </a:r>
            <a:r>
              <a:rPr lang="en-US" altLang="zh-CN" sz="2000" dirty="0" err="1">
                <a:latin typeface="Arial" panose="020B0604020202020204" pitchFamily="34" charset="0"/>
              </a:rPr>
              <a:t>Employors</a:t>
            </a:r>
            <a:endParaRPr lang="zh-CN" altLang="en-US" sz="2000" dirty="0">
              <a:latin typeface="Arial" panose="020B0604020202020204" pitchFamily="34" charset="0"/>
            </a:endParaRPr>
          </a:p>
        </p:txBody>
      </p:sp>
    </p:spTree>
    <p:custDataLst>
      <p:tags r:id="rId2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TEMPLATE_CATEGORY" val="custom"/>
  <p:tag name="KSO_WM_TEMPLATE_INDEX" val="20205415"/>
  <p:tag name="KSO_WM_TEMPLATE_SUBCATEGORY" val="0"/>
  <p:tag name="KSO_WM_TEMPLATE_MASTER_TYPE" val="1"/>
  <p:tag name="KSO_WM_TEMPLATE_COLOR_TYPE" val="1"/>
  <p:tag name="KSO_WM_TEMPLATE_MASTER_THUMB_INDEX" val="12"/>
  <p:tag name="KSO_WM_TEMPLATE_THUMBS_INDEX" val="1、4、7、9、12、16、17、20、21、22、23、26、31、35、39、42、43、44"/>
</p:tagLst>
</file>

<file path=ppt/tags/tag161.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5"/>
  <p:tag name="KSO_WM_UNIT_ID" val="custom20205415_1*a*1"/>
</p:tagLst>
</file>

<file path=ppt/tags/tag162.xml><?xml version="1.0" encoding="utf-8"?>
<p:tagLst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5415"/>
  <p:tag name="KSO_WM_UNIT_ID" val="custom20205415_1*b*1"/>
</p:tagLst>
</file>

<file path=ppt/tags/tag163.xml><?xml version="1.0" encoding="utf-8"?>
<p:tagLst xmlns:p="http://schemas.openxmlformats.org/presentationml/2006/main">
  <p:tag name="KSO_WM_TEMPLATE_SUBCATEGORY" val="0"/>
  <p:tag name="KSO_WM_SLIDE_TYPE" val="title"/>
  <p:tag name="KSO_WM_SLIDE_SUBTYPE" val="pureTxt"/>
  <p:tag name="KSO_WM_SLIDE_ITEM_CNT" val="0"/>
  <p:tag name="KSO_WM_SLIDE_INDEX" val="1"/>
  <p:tag name="KSO_WM_TAG_VERSION" val="1.0"/>
  <p:tag name="KSO_WM_BEAUTIFY_FLAG" val="#wm#"/>
  <p:tag name="KSO_WM_SLIDE_LAYOUT" val="a_b"/>
  <p:tag name="KSO_WM_SLIDE_LAYOUT_CNT" val="1_1"/>
  <p:tag name="KSO_WM_TEMPLATE_MASTER_TYPE" val="1"/>
  <p:tag name="KSO_WM_TEMPLATE_COLOR_TYPE" val="1"/>
  <p:tag name="KSO_WM_TEMPLATE_CATEGORY" val="custom"/>
  <p:tag name="KSO_WM_TEMPLATE_INDEX" val="20205415"/>
  <p:tag name="KSO_WM_SLIDE_ID" val="custom20205415_1"/>
  <p:tag name="KSO_WM_TEMPLATE_MASTER_THUMB_INDEX" val="12"/>
  <p:tag name="KSO_WM_TEMPLATE_THUMBS_INDEX" val="1、4、7、9、12、16、17、20、21、22、23、26、28、29、30"/>
  <p:tag name="KSO_WM_SPECIAL_SOURCE" val="bdnull"/>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AYERLEVEL" val="1_1_1"/>
  <p:tag name="KSO_WM_TAG_VERSION" val="1.0"/>
  <p:tag name="KSO_WM_BEAUTIFY_FLAG" val="#wm#"/>
  <p:tag name="KSO_WM_TEMPLATE_CATEGORY" val="custom"/>
  <p:tag name="KSO_WM_TEMPLATE_INDEX" val="20205415"/>
  <p:tag name="KSO_WM_UNIT_ID" val="custom20205415_6*l_h_i*1_1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LAYERLEVEL" val="1_1_1"/>
  <p:tag name="KSO_WM_TAG_VERSION" val="1.0"/>
  <p:tag name="KSO_WM_BEAUTIFY_FLAG" val="#wm#"/>
  <p:tag name="KSO_WM_TEMPLATE_CATEGORY" val="custom"/>
  <p:tag name="KSO_WM_TEMPLATE_INDEX" val="20205415"/>
  <p:tag name="KSO_WM_UNIT_ID" val="custom20205415_6*l_h_i*1_1_2"/>
  <p:tag name="KSO_WM_UNIT_FILL_FORE_SCHEMECOLOR_INDEX" val="14"/>
  <p:tag name="KSO_WM_UNIT_FILL_TYPE" val="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5415"/>
  <p:tag name="KSO_WM_UNIT_ID" val="custom20205415_6*l_h_i*1_1_1"/>
  <p:tag name="KSO_WM_UNIT_FILL_FORE_SCHEMECOLOR_INDEX" val="14"/>
  <p:tag name="KSO_WM_UNIT_FILL_TYPE" val="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5415"/>
  <p:tag name="KSO_WM_UNIT_ID" val="custom20205415_6*l_h_i*1_1_1"/>
  <p:tag name="KSO_WM_UNIT_FILL_FORE_SCHEMECOLOR_INDEX" val="14"/>
  <p:tag name="KSO_WM_UNIT_FILL_TYPE" val="1"/>
  <p:tag name="KSO_WM_UNIT_TEXT_FILL_FORE_SCHEMECOLOR_INDEX" val="5"/>
  <p:tag name="KSO_WM_UNIT_TEXT_FILL_TYPE" val="1"/>
  <p:tag name="KSO_WM_UNIT_USESOURCEFORMAT_APPLY" val="1"/>
</p:tagLst>
</file>

<file path=ppt/tags/tag168.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1_1"/>
  <p:tag name="KSO_WM_UNIT_TEXT_SUBTYPE" val="a"/>
  <p:tag name="KSO_WM_UNIT_SUBTYPE" val="a"/>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AYERLEVEL" val="1_1_1"/>
  <p:tag name="KSO_WM_TAG_VERSION" val="1.0"/>
  <p:tag name="KSO_WM_BEAUTIFY_FLAG" val="#wm#"/>
  <p:tag name="KSO_WM_TEMPLATE_CATEGORY" val="custom"/>
  <p:tag name="KSO_WM_TEMPLATE_INDEX" val="20205415"/>
  <p:tag name="KSO_WM_UNIT_ID" val="custom20205415_6*l_h_i*1_2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LAYERLEVEL" val="1_1_1"/>
  <p:tag name="KSO_WM_TAG_VERSION" val="1.0"/>
  <p:tag name="KSO_WM_BEAUTIFY_FLAG" val="#wm#"/>
  <p:tag name="KSO_WM_TEMPLATE_CATEGORY" val="custom"/>
  <p:tag name="KSO_WM_TEMPLATE_INDEX" val="20205415"/>
  <p:tag name="KSO_WM_UNIT_ID" val="custom20205415_6*l_h_i*1_2_2"/>
  <p:tag name="KSO_WM_UNIT_FILL_FORE_SCHEMECOLOR_INDEX" val="14"/>
  <p:tag name="KSO_WM_UNIT_FILL_TYPE" val="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5415"/>
  <p:tag name="KSO_WM_UNIT_ID" val="custom20205415_6*l_h_i*1_2_1"/>
  <p:tag name="KSO_WM_UNIT_FILL_FORE_SCHEMECOLOR_INDEX" val="14"/>
  <p:tag name="KSO_WM_UNIT_FILL_TYPE" val="1"/>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415"/>
  <p:tag name="KSO_WM_UNIT_ID" val="custom20205415_6*l_h_i*1_2_1"/>
  <p:tag name="KSO_WM_UNIT_FILL_FORE_SCHEMECOLOR_INDEX" val="14"/>
  <p:tag name="KSO_WM_UNIT_FILL_TYPE" val="1"/>
  <p:tag name="KSO_WM_UNIT_TEXT_FILL_FORE_SCHEMECOLOR_INDEX" val="5"/>
  <p:tag name="KSO_WM_UNIT_TEXT_FILL_TYPE" val="1"/>
  <p:tag name="KSO_WM_UNIT_USESOURCEFORMAT_APPLY" val="1"/>
</p:tagLst>
</file>

<file path=ppt/tags/tag173.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2_1"/>
  <p:tag name="KSO_WM_UNIT_TEXT_SUBTYPE" val="a"/>
  <p:tag name="KSO_WM_UNIT_SUBTYPE" val="a"/>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AYERLEVEL" val="1_1_1"/>
  <p:tag name="KSO_WM_TAG_VERSION" val="1.0"/>
  <p:tag name="KSO_WM_BEAUTIFY_FLAG" val="#wm#"/>
  <p:tag name="KSO_WM_TEMPLATE_CATEGORY" val="custom"/>
  <p:tag name="KSO_WM_TEMPLATE_INDEX" val="20205415"/>
  <p:tag name="KSO_WM_UNIT_ID" val="custom20205415_6*l_h_i*1_3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LAYERLEVEL" val="1_1_1"/>
  <p:tag name="KSO_WM_TAG_VERSION" val="1.0"/>
  <p:tag name="KSO_WM_BEAUTIFY_FLAG" val="#wm#"/>
  <p:tag name="KSO_WM_TEMPLATE_CATEGORY" val="custom"/>
  <p:tag name="KSO_WM_TEMPLATE_INDEX" val="20205415"/>
  <p:tag name="KSO_WM_UNIT_ID" val="custom20205415_6*l_h_i*1_3_2"/>
  <p:tag name="KSO_WM_UNIT_FILL_FORE_SCHEMECOLOR_INDEX" val="14"/>
  <p:tag name="KSO_WM_UNIT_FILL_TYPE" val="1"/>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5415"/>
  <p:tag name="KSO_WM_UNIT_ID" val="custom20205415_6*l_h_i*1_3_1"/>
  <p:tag name="KSO_WM_UNIT_FILL_FORE_SCHEMECOLOR_INDEX" val="14"/>
  <p:tag name="KSO_WM_UNIT_FILL_TYPE" val="1"/>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415"/>
  <p:tag name="KSO_WM_UNIT_ID" val="custom20205415_6*l_h_i*1_3_1"/>
  <p:tag name="KSO_WM_UNIT_FILL_FORE_SCHEMECOLOR_INDEX" val="14"/>
  <p:tag name="KSO_WM_UNIT_FILL_TYPE" val="1"/>
  <p:tag name="KSO_WM_UNIT_TEXT_FILL_FORE_SCHEMECOLOR_INDEX" val="5"/>
  <p:tag name="KSO_WM_UNIT_TEXT_FILL_TYPE" val="1"/>
  <p:tag name="KSO_WM_UNIT_USESOURCEFORMAT_APPLY" val="1"/>
</p:tagLst>
</file>

<file path=ppt/tags/tag178.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3_1"/>
  <p:tag name="KSO_WM_UNIT_TEXT_SUBTYPE" val="a"/>
  <p:tag name="KSO_WM_UNIT_SUBTYPE" val="a"/>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LAYERLEVEL" val="1_1_1"/>
  <p:tag name="KSO_WM_TAG_VERSION" val="1.0"/>
  <p:tag name="KSO_WM_BEAUTIFY_FLAG" val="#wm#"/>
  <p:tag name="KSO_WM_TEMPLATE_CATEGORY" val="custom"/>
  <p:tag name="KSO_WM_TEMPLATE_INDEX" val="20205415"/>
  <p:tag name="KSO_WM_UNIT_ID" val="custom20205415_6*l_h_i*1_4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LAYERLEVEL" val="1_1_1"/>
  <p:tag name="KSO_WM_TAG_VERSION" val="1.0"/>
  <p:tag name="KSO_WM_BEAUTIFY_FLAG" val="#wm#"/>
  <p:tag name="KSO_WM_TEMPLATE_CATEGORY" val="custom"/>
  <p:tag name="KSO_WM_TEMPLATE_INDEX" val="20205415"/>
  <p:tag name="KSO_WM_UNIT_ID" val="custom20205415_6*l_h_i*1_4_2"/>
  <p:tag name="KSO_WM_UNIT_FILL_FORE_SCHEMECOLOR_INDEX" val="14"/>
  <p:tag name="KSO_WM_UNIT_FILL_TYPE" val="1"/>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5415"/>
  <p:tag name="KSO_WM_UNIT_ID" val="custom20205415_6*l_h_i*1_4_1"/>
  <p:tag name="KSO_WM_UNIT_FILL_FORE_SCHEMECOLOR_INDEX" val="14"/>
  <p:tag name="KSO_WM_UNIT_FILL_TYPE" val="1"/>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415"/>
  <p:tag name="KSO_WM_UNIT_ID" val="custom20205415_6*l_h_i*1_4_1"/>
  <p:tag name="KSO_WM_UNIT_FILL_FORE_SCHEMECOLOR_INDEX" val="14"/>
  <p:tag name="KSO_WM_UNIT_FILL_TYPE" val="1"/>
  <p:tag name="KSO_WM_UNIT_TEXT_FILL_FORE_SCHEMECOLOR_INDEX" val="5"/>
  <p:tag name="KSO_WM_UNIT_TEXT_FILL_TYPE" val="1"/>
  <p:tag name="KSO_WM_UNIT_USESOURCEFORMAT_APPLY" val="1"/>
</p:tagLst>
</file>

<file path=ppt/tags/tag183.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4_1"/>
  <p:tag name="KSO_WM_UNIT_TEXT_SUBTYPE" val="a"/>
  <p:tag name="KSO_WM_UNIT_SUBTYPE" val="a"/>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LAYERLEVEL" val="1_1_1"/>
  <p:tag name="KSO_WM_TAG_VERSION" val="1.0"/>
  <p:tag name="KSO_WM_BEAUTIFY_FLAG" val="#wm#"/>
  <p:tag name="KSO_WM_TEMPLATE_CATEGORY" val="custom"/>
  <p:tag name="KSO_WM_TEMPLATE_INDEX" val="20205415"/>
  <p:tag name="KSO_WM_UNIT_ID" val="custom20205415_6*l_h_i*1_5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LAYERLEVEL" val="1_1_1"/>
  <p:tag name="KSO_WM_TAG_VERSION" val="1.0"/>
  <p:tag name="KSO_WM_BEAUTIFY_FLAG" val="#wm#"/>
  <p:tag name="KSO_WM_TEMPLATE_CATEGORY" val="custom"/>
  <p:tag name="KSO_WM_TEMPLATE_INDEX" val="20205415"/>
  <p:tag name="KSO_WM_UNIT_ID" val="custom20205415_6*l_h_i*1_5_2"/>
  <p:tag name="KSO_WM_UNIT_FILL_FORE_SCHEMECOLOR_INDEX" val="14"/>
  <p:tag name="KSO_WM_UNIT_FILL_TYPE" val="1"/>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5415"/>
  <p:tag name="KSO_WM_UNIT_ID" val="custom20205415_6*l_h_i*1_5_1"/>
  <p:tag name="KSO_WM_UNIT_FILL_FORE_SCHEMECOLOR_INDEX" val="14"/>
  <p:tag name="KSO_WM_UNIT_FILL_TYPE" val="1"/>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415"/>
  <p:tag name="KSO_WM_UNIT_ID" val="custom20205415_6*l_h_i*1_5_1"/>
  <p:tag name="KSO_WM_UNIT_FILL_FORE_SCHEMECOLOR_INDEX" val="14"/>
  <p:tag name="KSO_WM_UNIT_FILL_TYPE" val="1"/>
  <p:tag name="KSO_WM_UNIT_TEXT_FILL_FORE_SCHEMECOLOR_INDEX" val="5"/>
  <p:tag name="KSO_WM_UNIT_TEXT_FILL_TYPE" val="1"/>
  <p:tag name="KSO_WM_UNIT_USESOURCEFORMAT_APPLY" val="1"/>
</p:tagLst>
</file>

<file path=ppt/tags/tag188.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5_1"/>
  <p:tag name="KSO_WM_UNIT_TEXT_SUBTYPE" val="a"/>
  <p:tag name="KSO_WM_UNIT_SUBTYPE" val="a"/>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LAYERLEVEL" val="1_1_1"/>
  <p:tag name="KSO_WM_TAG_VERSION" val="1.0"/>
  <p:tag name="KSO_WM_BEAUTIFY_FLAG" val="#wm#"/>
  <p:tag name="KSO_WM_TEMPLATE_CATEGORY" val="custom"/>
  <p:tag name="KSO_WM_TEMPLATE_INDEX" val="20205415"/>
  <p:tag name="KSO_WM_UNIT_ID" val="custom20205415_6*l_h_i*1_6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LAYERLEVEL" val="1_1_1"/>
  <p:tag name="KSO_WM_TAG_VERSION" val="1.0"/>
  <p:tag name="KSO_WM_BEAUTIFY_FLAG" val="#wm#"/>
  <p:tag name="KSO_WM_TEMPLATE_CATEGORY" val="custom"/>
  <p:tag name="KSO_WM_TEMPLATE_INDEX" val="20205415"/>
  <p:tag name="KSO_WM_UNIT_ID" val="custom20205415_6*l_h_i*1_6_2"/>
  <p:tag name="KSO_WM_UNIT_FILL_FORE_SCHEMECOLOR_INDEX" val="14"/>
  <p:tag name="KSO_WM_UNIT_FILL_TYPE" val="1"/>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LAYERLEVEL" val="1_1_1"/>
  <p:tag name="KSO_WM_TAG_VERSION" val="1.0"/>
  <p:tag name="KSO_WM_BEAUTIFY_FLAG" val="#wm#"/>
  <p:tag name="KSO_WM_TEMPLATE_CATEGORY" val="custom"/>
  <p:tag name="KSO_WM_TEMPLATE_INDEX" val="20205415"/>
  <p:tag name="KSO_WM_UNIT_ID" val="custom20205415_6*l_h_i*1_6_1"/>
  <p:tag name="KSO_WM_UNIT_FILL_FORE_SCHEMECOLOR_INDEX" val="14"/>
  <p:tag name="KSO_WM_UNIT_FILL_TYPE" val="1"/>
  <p:tag name="KSO_WM_UNIT_TEXT_FILL_FORE_SCHEMECOLOR_INDEX" val="13"/>
  <p:tag name="KSO_WM_UNIT_TEX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5415"/>
  <p:tag name="KSO_WM_UNIT_ID" val="custom20205415_6*l_h_i*1_6_1"/>
  <p:tag name="KSO_WM_UNIT_FILL_FORE_SCHEMECOLOR_INDEX" val="14"/>
  <p:tag name="KSO_WM_UNIT_FILL_TYPE" val="1"/>
  <p:tag name="KSO_WM_UNIT_TEXT_FILL_FORE_SCHEMECOLOR_INDEX" val="5"/>
  <p:tag name="KSO_WM_UNIT_TEXT_FILL_TYPE" val="1"/>
  <p:tag name="KSO_WM_UNIT_USESOURCEFORMAT_APPLY" val="1"/>
</p:tagLst>
</file>

<file path=ppt/tags/tag193.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6_1"/>
  <p:tag name="KSO_WM_UNIT_TEXT_SUBTYPE" val="a"/>
  <p:tag name="KSO_WM_UNIT_SUBTYPE" val="a"/>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415"/>
  <p:tag name="KSO_WM_UNIT_ID" val="custom20205415_6*a*1"/>
  <p:tag name="KSO_WM_UNIT_ISNUMDGMTITLE" val="0"/>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LAYERLEVEL" val="1_1_1"/>
  <p:tag name="KSO_WM_TAG_VERSION" val="1.0"/>
  <p:tag name="KSO_WM_BEAUTIFY_FLAG" val="#wm#"/>
  <p:tag name="KSO_WM_TEMPLATE_CATEGORY" val="custom"/>
  <p:tag name="KSO_WM_TEMPLATE_INDEX" val="20205415"/>
  <p:tag name="KSO_WM_UNIT_ID" val="custom20205415_6*l_h_i*1_6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LAYERLEVEL" val="1_1_1"/>
  <p:tag name="KSO_WM_TAG_VERSION" val="1.0"/>
  <p:tag name="KSO_WM_BEAUTIFY_FLAG" val="#wm#"/>
  <p:tag name="KSO_WM_TEMPLATE_CATEGORY" val="custom"/>
  <p:tag name="KSO_WM_TEMPLATE_INDEX" val="20205415"/>
  <p:tag name="KSO_WM_UNIT_ID" val="custom20205415_6*l_h_i*1_6_2"/>
  <p:tag name="KSO_WM_UNIT_FILL_FORE_SCHEMECOLOR_INDEX" val="14"/>
  <p:tag name="KSO_WM_UNIT_FILL_TYPE" val="1"/>
  <p:tag name="KSO_WM_UNIT_TEXT_FILL_FORE_SCHEMECOLOR_INDEX" val="13"/>
  <p:tag name="KSO_WM_UNIT_TEXT_FILL_TYPE" val="1"/>
  <p:tag name="KSO_WM_UNIT_USESOURCEFORMAT_APPLY"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LAYERLEVEL" val="1_1_1"/>
  <p:tag name="KSO_WM_TAG_VERSION" val="1.0"/>
  <p:tag name="KSO_WM_BEAUTIFY_FLAG" val="#wm#"/>
  <p:tag name="KSO_WM_TEMPLATE_CATEGORY" val="custom"/>
  <p:tag name="KSO_WM_TEMPLATE_INDEX" val="20205415"/>
  <p:tag name="KSO_WM_UNIT_ID" val="custom20205415_6*l_h_i*1_6_1"/>
  <p:tag name="KSO_WM_UNIT_FILL_FORE_SCHEMECOLOR_INDEX" val="14"/>
  <p:tag name="KSO_WM_UNIT_FILL_TYPE" val="1"/>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5415"/>
  <p:tag name="KSO_WM_UNIT_ID" val="custom20205415_6*l_h_i*1_6_1"/>
  <p:tag name="KSO_WM_UNIT_FILL_FORE_SCHEMECOLOR_INDEX" val="14"/>
  <p:tag name="KSO_WM_UNIT_FILL_TYPE" val="1"/>
  <p:tag name="KSO_WM_UNIT_TEXT_FILL_FORE_SCHEMECOLOR_INDEX" val="5"/>
  <p:tag name="KSO_WM_UNIT_TEXT_FILL_TYPE" val="1"/>
  <p:tag name="KSO_WM_UNIT_USESOURCEFORMAT_APPLY" val="1"/>
</p:tagLst>
</file>

<file path=ppt/tags/tag199.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UNIT_PRESET_TEXT" val="单击此处添加标题内容"/>
  <p:tag name="KSO_WM_TEMPLATE_CATEGORY" val="custom"/>
  <p:tag name="KSO_WM_TEMPLATE_INDEX" val="20205415"/>
  <p:tag name="KSO_WM_UNIT_ID" val="custom20205415_6*l_h_f*1_6_1"/>
  <p:tag name="KSO_WM_UNIT_TEXT_SUBTYPE" val="a"/>
  <p:tag name="KSO_WM_UNIT_SUBTYPE" val="a"/>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b_l"/>
  <p:tag name="KSO_WM_SLIDE_LAYOUT_CNT" val="1_1_1"/>
  <p:tag name="KSO_WM_TEMPLATE_MASTER_TYPE" val="1"/>
  <p:tag name="KSO_WM_TEMPLATE_COLOR_TYPE" val="1"/>
  <p:tag name="KSO_WM_TEMPLATE_CATEGORY" val="custom"/>
  <p:tag name="KSO_WM_TEMPLATE_INDEX" val="20205415"/>
  <p:tag name="KSO_WM_SLIDE_ID" val="custom20205415_6"/>
  <p:tag name="KSO_WM_SPECIAL_SOURCE" val="bdnull"/>
</p:tagLst>
</file>

<file path=ppt/tags/tag2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415"/>
  <p:tag name="KSO_WM_UNIT_ID" val="custom20205415_7*e*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415"/>
  <p:tag name="KSO_WM_UNIT_ID" val="custom20205415_7*a*1"/>
  <p:tag name="KSO_WM_UNIT_ISNUMDGMTITLE" val="0"/>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输入你的副标题，请尽量言简意赅的阐述观点"/>
  <p:tag name="KSO_WM_TEMPLATE_CATEGORY" val="custom"/>
  <p:tag name="KSO_WM_TEMPLATE_INDEX" val="20205415"/>
  <p:tag name="KSO_WM_UNIT_ID" val="custom20205415_7*b*1"/>
  <p:tag name="KSO_WM_UNIT_ISNUMDGMTITLE" val="0"/>
</p:tagLst>
</file>

<file path=ppt/tags/tag204.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5415"/>
  <p:tag name="KSO_WM_SLIDE_ID" val="custom20205415_7"/>
  <p:tag name="KSO_WM_SPECIAL_SOURCE" val="bdnull"/>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5415"/>
  <p:tag name="KSO_WM_UNIT_ID" val="custom20205415_8*f*1"/>
  <p:tag name="KSO_WM_UNIT_TEXT_SUBTYPE" val="a"/>
  <p:tag name="KSO_WM_UNIT_SUBTYPE" val="a"/>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8*a*1"/>
  <p:tag name="KSO_WM_UNIT_ISNUMDGMTITLE" val="0"/>
</p:tagLst>
</file>

<file path=ppt/tags/tag207.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5415"/>
  <p:tag name="KSO_WM_SLIDE_ID" val="custom20205415_8"/>
  <p:tag name="KSO_WM_SPECIAL_SOURCE" val="bdnull"/>
</p:tagLst>
</file>

<file path=ppt/tags/tag208.xml><?xml version="1.0" encoding="utf-8"?>
<p:tagLst xmlns:p="http://schemas.openxmlformats.org/presentationml/2006/main">
  <p:tag name="KSO_WM_SLIDE_BACKGROUND_TYPE" val="general"/>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9*i*1"/>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UNIT_SUBTYPE" val="h"/>
  <p:tag name="KSO_WM_TEMPLATE_CATEGORY" val="custom"/>
  <p:tag name="KSO_WM_TEMPLATE_INDEX" val="20205415"/>
  <p:tag name="KSO_WM_UNIT_ID" val="custom20205415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9*i*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general"/>
  <p:tag name="KSO_WM_TEMPLATE_CATEGORY" val="custom"/>
  <p:tag name="KSO_WM_TEMPLATE_INDEX" val="20205415"/>
  <p:tag name="KSO_WM_UNIT_TYPE" val="i"/>
  <p:tag name="KSO_WM_UNIT_INDEX" val="3"/>
  <p:tag name="KSO_WM_UNIT_HIGHLIGHT" val="0"/>
  <p:tag name="KSO_WM_UNIT_COMPATIBLE" val="0"/>
  <p:tag name="KSO_WM_UNIT_DIAGRAM_ISNUMVISUAL" val="0"/>
  <p:tag name="KSO_WM_UNIT_DIAGRAM_ISREFERUNIT" val="0"/>
  <p:tag name="KSO_WM_UNIT_ID" val="custom20205415_9*i*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283*1460"/>
  <p:tag name="KSO_WM_UNIT_TYPE" val="d"/>
  <p:tag name="KSO_WM_UNIT_INDEX" val="1"/>
  <p:tag name="KSO_WM_UNIT_SUPPORT_UNIT_TYPE" val="[&quot;d&quot;]"/>
  <p:tag name="KSO_WM_UNIT_BLOCK" val="0"/>
  <p:tag name="KSO_WM_TEMPLATE_CATEGORY" val="custom"/>
  <p:tag name="KSO_WM_TEMPLATE_INDEX" val="20205415"/>
  <p:tag name="KSO_WM_UNIT_ID" val="custom20205415_9*d*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9*a*1"/>
  <p:tag name="KSO_WM_UNIT_ISNUMDGMTITLE" val="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字字珠玑，但信息却错综复杂，需要用更多的文字来表述；"/>
  <p:tag name="KSO_WM_UNIT_NOCLEAR" val="0"/>
  <p:tag name="KSO_WM_UNIT_VALUE" val="288"/>
  <p:tag name="KSO_WM_UNIT_TYPE" val="f"/>
  <p:tag name="KSO_WM_UNIT_INDEX" val="1"/>
  <p:tag name="KSO_WM_UNIT_BLOCK" val="0"/>
  <p:tag name="KSO_WM_TEMPLATE_CATEGORY" val="custom"/>
  <p:tag name="KSO_WM_TEMPLATE_INDEX" val="20205415"/>
  <p:tag name="KSO_WM_UNIT_ID" val="custom20205415_9*f*1"/>
  <p:tag name="KSO_WM_UNIT_TEXT_SUBTYPE" val="a"/>
  <p:tag name="KSO_WM_UNIT_SUBTYPE" val="a"/>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字字珠玑，但信息却错综复杂……"/>
  <p:tag name="KSO_WM_UNIT_NOCLEAR" val="0"/>
  <p:tag name="KSO_WM_UNIT_VALUE" val="120"/>
  <p:tag name="KSO_WM_UNIT_TYPE" val="f"/>
  <p:tag name="KSO_WM_UNIT_INDEX" val="2"/>
  <p:tag name="KSO_WM_UNIT_BLOCK" val="0"/>
  <p:tag name="KSO_WM_TEMPLATE_CATEGORY" val="custom"/>
  <p:tag name="KSO_WM_TEMPLATE_INDEX" val="20205415"/>
  <p:tag name="KSO_WM_UNIT_ID" val="custom20205415_9*f*2"/>
  <p:tag name="KSO_WM_UNIT_TEXT_SUBTYPE" val="a"/>
  <p:tag name="KSO_WM_UNIT_SUBTYPE" val="a"/>
</p:tagLst>
</file>

<file path=ppt/tags/tag21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415"/>
  <p:tag name="KSO_WM_UNIT_ID" val="custom20205415_7*e*1"/>
</p:tagLst>
</file>

<file path=ppt/tags/tag217.xml><?xml version="1.0" encoding="utf-8"?>
<p:tagLst xmlns:p="http://schemas.openxmlformats.org/presentationml/2006/main">
  <p:tag name="KSO_WM_TEMPLATE_SUBCATEGORY" val="0"/>
  <p:tag name="KSO_WM_SLIDE_ITEM_CNT" val="0"/>
  <p:tag name="KSO_WM_SLIDE_INDEX" val="9"/>
  <p:tag name="KSO_WM_TAG_VERSION" val="1.0"/>
  <p:tag name="KSO_WM_BEAUTIFY_FLAG" val="#wm#"/>
  <p:tag name="KSO_WM_SLIDE_TYPE" val="text"/>
  <p:tag name="KSO_WM_SLIDE_SIZE" val="960*540"/>
  <p:tag name="KSO_WM_SLIDE_POSITION" val="0*0"/>
  <p:tag name="KSO_WM_SLIDE_LAYOUT" val="a_d_f_i"/>
  <p:tag name="KSO_WM_SLIDE_LAYOUT_CNT" val="1_1_2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TEMPLATE_MASTER_TYPE" val="1"/>
  <p:tag name="KSO_WM_TEMPLATE_COLOR_TYPE" val="1"/>
  <p:tag name="KSO_WM_TEMPLATE_CATEGORY" val="custom"/>
  <p:tag name="KSO_WM_TEMPLATE_INDEX" val="20205415"/>
  <p:tag name="KSO_WM_SLIDE_ID" val="custom20205415_9"/>
  <p:tag name="KSO_WM_SPECIAL_SOURCE" val="bdnull"/>
</p:tagLst>
</file>

<file path=ppt/tags/tag218.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19.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0*i*1"/>
  <p:tag name="KSO_WM_UNIT_LAYERLEVEL" val="1"/>
  <p:tag name="KSO_WM_TAG_VERSION" val="1.0"/>
  <p:tag name="KSO_WM_BEAUTIFY_FLAG" val="#wm#"/>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0*i*2"/>
  <p:tag name="KSO_WM_UNIT_LAYERLEVEL" val="1"/>
  <p:tag name="KSO_WM_TAG_VERSION" val="1.0"/>
  <p:tag name="KSO_WM_BEAUTIFY_FLAG" val="#wm#"/>
  <p:tag name="KSO_WM_UNIT_USESOURCEFORMAT_APPLY"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5415"/>
  <p:tag name="KSO_WM_UNIT_ID" val="custom20205415_10*l_h_f*1_1_1"/>
  <p:tag name="KSO_WM_UNIT_TEXT_SUBTYPE" val="a"/>
  <p:tag name="KSO_WM_UNIT_SUBTYPE" val="a"/>
  <p:tag name="KSO_WM_UNIT_TEXT_FILL_FORE_SCHEMECOLOR_INDEX" val="13"/>
  <p:tag name="KSO_WM_UNIT_TEXT_FILL_TYPE" val="1"/>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1_1"/>
  <p:tag name="KSO_WM_UNIT_BLOCK" val="0"/>
  <p:tag name="KSO_WM_UNIT_IS_LAYOUT_DIAGRAM" val="1"/>
  <p:tag name="KSO_WM_TEMPLATE_CATEGORY" val="custom"/>
  <p:tag name="KSO_WM_TEMPLATE_INDEX" val="20205415"/>
  <p:tag name="KSO_WM_UNIT_ID" val="custom20205415_10*l_h_a*1_1_1"/>
  <p:tag name="KSO_WM_UNIT_ISNUMDGMTITLE" val="0"/>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5415"/>
  <p:tag name="KSO_WM_UNIT_ID" val="custom20205415_10*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z"/>
  <p:tag name="KSO_WM_UNIT_INDEX" val="1_2_1"/>
  <p:tag name="KSO_WM_UNIT_BLOCK" val="0"/>
  <p:tag name="KSO_WM_UNIT_IS_LAYOUT_DIAGRAM" val="1"/>
  <p:tag name="KSO_WM_TEMPLATE_CATEGORY" val="custom"/>
  <p:tag name="KSO_WM_TEMPLATE_INDEX" val="20205415"/>
  <p:tag name="KSO_WM_UNIT_ID" val="custom20205415_10*l_h_z*1_2_1"/>
  <p:tag name="KSO_WM_UNIT_LINE_FORE_SCHEMECOLOR_INDEX" val="14"/>
  <p:tag name="KSO_WM_UNIT_LINE_FILL_TYPE" val="2"/>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0*l_h_f*1_2_1"/>
  <p:tag name="KSO_WM_UNIT_TEXT_SUBTYPE" val="a"/>
  <p:tag name="KSO_WM_UNIT_SUBTYPE" val="a"/>
  <p:tag name="KSO_WM_UNIT_TEXT_FILL_FORE_SCHEMECOLOR_INDEX" val="13"/>
  <p:tag name="KSO_WM_UNIT_TEX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0*l_h_a*1_2_1"/>
  <p:tag name="KSO_WM_UNIT_ISNUMDGMTITLE" val="0"/>
  <p:tag name="KSO_WM_UNIT_TEXT_FILL_FORE_SCHEMECOLOR_INDEX" val="13"/>
  <p:tag name="KSO_WM_UNIT_TEX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0*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0*a*1"/>
  <p:tag name="KSO_WM_UNIT_ISNUMDGMTITLE" val="0"/>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415"/>
  <p:tag name="KSO_WM_UNIT_ID" val="custom20205415_7*e*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z"/>
  <p:tag name="KSO_WM_UNIT_INDEX" val="1_2_1"/>
  <p:tag name="KSO_WM_UNIT_BLOCK" val="0"/>
  <p:tag name="KSO_WM_UNIT_IS_LAYOUT_DIAGRAM" val="1"/>
  <p:tag name="KSO_WM_TEMPLATE_CATEGORY" val="custom"/>
  <p:tag name="KSO_WM_TEMPLATE_INDEX" val="20205415"/>
  <p:tag name="KSO_WM_UNIT_ID" val="custom20205415_10*l_h_z*1_2_1"/>
  <p:tag name="KSO_WM_UNIT_LINE_FORE_SCHEMECOLOR_INDEX" val="14"/>
  <p:tag name="KSO_WM_UNIT_LINE_FILL_TYPE" val="2"/>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0*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0*l_h_a*1_2_1"/>
  <p:tag name="KSO_WM_UNIT_ISNUMDGMTITLE" val="0"/>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0*l_h_f*1_2_1"/>
  <p:tag name="KSO_WM_UNIT_TEXT_SUBTYPE" val="a"/>
  <p:tag name="KSO_WM_UNIT_SUBTYPE" val="a"/>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TEMPLATE_SUBCATEGORY" val="0"/>
  <p:tag name="KSO_WM_SLIDE_ITEM_CNT" val="2"/>
  <p:tag name="KSO_WM_SLIDE_INDEX" val="10"/>
  <p:tag name="KSO_WM_TAG_VERSION" val="1.0"/>
  <p:tag name="KSO_WM_BEAUTIFY_FLAG" val="#wm#"/>
  <p:tag name="KSO_WM_SLIDE_TYPE" val="text"/>
  <p:tag name="KSO_WM_SLIDE_SUBTYPE" val="diag"/>
  <p:tag name="KSO_WM_SLIDE_SIZE" val="863.788*336.55"/>
  <p:tag name="KSO_WM_SLIDE_POSITION" val="47.9555*155.595"/>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0"/>
  <p:tag name="KSO_WM_SPECIAL_SOURCE" val="bdnull"/>
</p:tagLst>
</file>

<file path=ppt/tags/tag235.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1*i*1"/>
  <p:tag name="KSO_WM_UNIT_LAYERLEVEL" val="1"/>
  <p:tag name="KSO_WM_TAG_VERSION" val="1.0"/>
  <p:tag name="KSO_WM_BEAUTIFY_FLAG" val="#wm#"/>
  <p:tag name="KSO_WM_UNIT_USESOURCEFORMAT_APPLY" val="1"/>
</p:tagLst>
</file>

<file path=ppt/tags/tag237.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1*i*2"/>
  <p:tag name="KSO_WM_UNIT_LAYERLEVEL" val="1"/>
  <p:tag name="KSO_WM_TAG_VERSION" val="1.0"/>
  <p:tag name="KSO_WM_BEAUTIFY_FLAG" val="#wm#"/>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z"/>
  <p:tag name="KSO_WM_UNIT_INDEX" val="1_3_1"/>
  <p:tag name="KSO_WM_UNIT_BLOCK" val="0"/>
  <p:tag name="KSO_WM_UNIT_SM_LIMIT_TYPE" val="1"/>
  <p:tag name="KSO_WM_UNIT_IS_LAYOUT_DIAGRAM" val="1"/>
  <p:tag name="KSO_WM_TEMPLATE_CATEGORY" val="custom"/>
  <p:tag name="KSO_WM_TEMPLATE_INDEX" val="20205415"/>
  <p:tag name="KSO_WM_UNIT_ID" val="custom20205415_11*l_h_z*1_3_1"/>
  <p:tag name="KSO_WM_UNIT_LINE_FORE_SCHEMECOLOR_INDEX" val="14"/>
  <p:tag name="KSO_WM_UNIT_LINE_FILL_TYPE" val="2"/>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130"/>
  <p:tag name="KSO_WM_DIAGRAM_GROUP_CODE" val="l1-2"/>
  <p:tag name="KSO_WM_UNIT_TYPE" val="l_h_f"/>
  <p:tag name="KSO_WM_UNIT_INDEX" val="1_1_1"/>
  <p:tag name="KSO_WM_UNIT_BLOCK" val="0"/>
  <p:tag name="KSO_WM_UNIT_IS_LAYOUT_DIAGRAM" val="1"/>
  <p:tag name="KSO_WM_TEMPLATE_CATEGORY" val="custom"/>
  <p:tag name="KSO_WM_TEMPLATE_INDEX" val="20205415"/>
  <p:tag name="KSO_WM_UNIT_ID" val="custom20205415_11*l_h_f*1_1_1"/>
  <p:tag name="KSO_WM_UNIT_TEXT_SUBTYPE" val="a"/>
  <p:tag name="KSO_WM_UNIT_SUBTYPE" val="a"/>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1_1"/>
  <p:tag name="KSO_WM_UNIT_BLOCK" val="0"/>
  <p:tag name="KSO_WM_UNIT_IS_LAYOUT_DIAGRAM" val="1"/>
  <p:tag name="KSO_WM_TEMPLATE_CATEGORY" val="custom"/>
  <p:tag name="KSO_WM_TEMPLATE_INDEX" val="20205415"/>
  <p:tag name="KSO_WM_UNIT_ID" val="custom20205415_11*l_h_a*1_1_1"/>
  <p:tag name="KSO_WM_UNIT_ISNUMDGMTITLE" val="0"/>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5415"/>
  <p:tag name="KSO_WM_UNIT_ID" val="custom20205415_11*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130"/>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1*l_h_f*1_2_1"/>
  <p:tag name="KSO_WM_UNIT_TEXT_SUBTYPE" val="a"/>
  <p:tag name="KSO_WM_UNIT_SUBTYPE" val="a"/>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1*l_h_a*1_2_1"/>
  <p:tag name="KSO_WM_UNIT_ISNUMDGMTITLE" val="0"/>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1*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130"/>
  <p:tag name="KSO_WM_DIAGRAM_GROUP_CODE" val="l1-2"/>
  <p:tag name="KSO_WM_UNIT_TYPE" val="l_h_f"/>
  <p:tag name="KSO_WM_UNIT_INDEX" val="1_3_1"/>
  <p:tag name="KSO_WM_UNIT_BLOCK" val="0"/>
  <p:tag name="KSO_WM_UNIT_IS_LAYOUT_DIAGRAM" val="1"/>
  <p:tag name="KSO_WM_TEMPLATE_CATEGORY" val="custom"/>
  <p:tag name="KSO_WM_TEMPLATE_INDEX" val="20205415"/>
  <p:tag name="KSO_WM_UNIT_ID" val="custom20205415_11*l_h_f*1_3_1"/>
  <p:tag name="KSO_WM_UNIT_TEXT_SUBTYPE" val="a"/>
  <p:tag name="KSO_WM_UNIT_SUBTYPE" val="a"/>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3_1"/>
  <p:tag name="KSO_WM_UNIT_BLOCK" val="0"/>
  <p:tag name="KSO_WM_UNIT_IS_LAYOUT_DIAGRAM" val="1"/>
  <p:tag name="KSO_WM_TEMPLATE_CATEGORY" val="custom"/>
  <p:tag name="KSO_WM_TEMPLATE_INDEX" val="20205415"/>
  <p:tag name="KSO_WM_UNIT_ID" val="custom20205415_11*l_h_a*1_3_1"/>
  <p:tag name="KSO_WM_UNIT_ISNUMDGMTITLE" val="0"/>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5415"/>
  <p:tag name="KSO_WM_UNIT_ID" val="custom20205415_11*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1*a*1"/>
  <p:tag name="KSO_WM_UNIT_ISNUMDGMTITLE" val="0"/>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1*a*1"/>
  <p:tag name="KSO_WM_UNIT_ISNUMDGMTITLE" val="0"/>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5415"/>
  <p:tag name="KSO_WM_UNIT_ID" val="custom20205415_11*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3_1"/>
  <p:tag name="KSO_WM_UNIT_BLOCK" val="0"/>
  <p:tag name="KSO_WM_UNIT_IS_LAYOUT_DIAGRAM" val="1"/>
  <p:tag name="KSO_WM_TEMPLATE_CATEGORY" val="custom"/>
  <p:tag name="KSO_WM_TEMPLATE_INDEX" val="20205415"/>
  <p:tag name="KSO_WM_UNIT_ID" val="custom20205415_11*l_h_a*1_3_1"/>
  <p:tag name="KSO_WM_UNIT_ISNUMDGMTITLE" val="0"/>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130"/>
  <p:tag name="KSO_WM_DIAGRAM_GROUP_CODE" val="l1-2"/>
  <p:tag name="KSO_WM_UNIT_TYPE" val="l_h_f"/>
  <p:tag name="KSO_WM_UNIT_INDEX" val="1_3_1"/>
  <p:tag name="KSO_WM_UNIT_BLOCK" val="0"/>
  <p:tag name="KSO_WM_UNIT_IS_LAYOUT_DIAGRAM" val="1"/>
  <p:tag name="KSO_WM_TEMPLATE_CATEGORY" val="custom"/>
  <p:tag name="KSO_WM_TEMPLATE_INDEX" val="20205415"/>
  <p:tag name="KSO_WM_UNIT_ID" val="custom20205415_11*l_h_f*1_3_1"/>
  <p:tag name="KSO_WM_UNIT_TEXT_SUBTYPE" val="a"/>
  <p:tag name="KSO_WM_UNIT_SUBTYPE" val="a"/>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EMPLATE_SUBCATEGORY" val="0"/>
  <p:tag name="KSO_WM_SLIDE_ITEM_CNT" val="3"/>
  <p:tag name="KSO_WM_SLIDE_INDEX" val="11"/>
  <p:tag name="KSO_WM_TAG_VERSION" val="1.0"/>
  <p:tag name="KSO_WM_BEAUTIFY_FLAG" val="#wm#"/>
  <p:tag name="KSO_WM_SLIDE_TYPE" val="text"/>
  <p:tag name="KSO_WM_SLIDE_SUBTYPE" val="diag"/>
  <p:tag name="KSO_WM_SLIDE_SIZE" val="863.547*333.468"/>
  <p:tag name="KSO_WM_SLIDE_POSITION" val="48.3028*158.626"/>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quot;NaN&quot;,&quot;top&quot;:&quot;NaN&quot;,&quot;right&quot;:&quot;NaN&quot;,&quot;bottom&quot;:&quot;NaN&quot;,&quot;leftAbs&quot;:false,&quot;topAbs&quot;:false,&quot;rightAbs&quot;:false,&quot;bottomAbs&quot;:false},{&quot;type&quot;:&quot;frame&quot;,&quot;left&quot;:&quot;NaN&quot;,&quot;top&quot;:&quot;NaN&quot;,&quot;right&quot;:&quot;NaN&quot;,&quot;bottom&quot;:&quot;NaN&quot;,&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1"/>
  <p:tag name="KSO_WM_SPECIAL_SOURCE" val="bdnull"/>
</p:tagLst>
</file>

<file path=ppt/tags/tag25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5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2*i*1"/>
  <p:tag name="KSO_WM_UNIT_LAYERLEVEL" val="1"/>
  <p:tag name="KSO_WM_TAG_VERSION" val="1.0"/>
  <p:tag name="KSO_WM_BEAUTIFY_FLAG" val="#wm#"/>
  <p:tag name="KSO_WM_UNIT_USESOURCEFORMAT_APPLY" val="1"/>
</p:tagLst>
</file>

<file path=ppt/tags/tag25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2*i*2"/>
  <p:tag name="KSO_WM_UNIT_LAYERLEVEL" val="1"/>
  <p:tag name="KSO_WM_TAG_VERSION" val="1.0"/>
  <p:tag name="KSO_WM_BEAUTIFY_FLAG" val="#wm#"/>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TEMPLATE_CATEGORY" val="custom"/>
  <p:tag name="KSO_WM_TEMPLATE_INDEX" val="20205415"/>
  <p:tag name="KSO_WM_UNIT_ID" val="custom20205415_12*l_z*1_1"/>
  <p:tag name="KSO_WM_UNIT_LINE_FORE_SCHEMECOLOR_INDEX" val="14"/>
  <p:tag name="KSO_WM_UNIT_LINE_FILL_TYPE" val="2"/>
  <p:tag name="KSO_WM_UNIT_USESOURCEFORMAT_APPLY"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2"/>
  <p:tag name="KSO_WM_UNIT_BLOCK" val="0"/>
  <p:tag name="KSO_WM_TEMPLATE_CATEGORY" val="custom"/>
  <p:tag name="KSO_WM_TEMPLATE_INDEX" val="20205415"/>
  <p:tag name="KSO_WM_UNIT_ID" val="custom20205415_12*l_z*1_2"/>
  <p:tag name="KSO_WM_UNIT_LINE_FORE_SCHEMECOLOR_INDEX" val="14"/>
  <p:tag name="KSO_WM_UNIT_LINE_FILL_TYPE" val="2"/>
  <p:tag name="KSO_WM_UNIT_USESOURCEFORMAT_APPLY"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1_1"/>
  <p:tag name="KSO_WM_UNIT_BLOCK" val="0"/>
  <p:tag name="KSO_WM_UNIT_IS_LAYOUT_DIAGRAM" val="1"/>
  <p:tag name="KSO_WM_TEMPLATE_CATEGORY" val="custom"/>
  <p:tag name="KSO_WM_TEMPLATE_INDEX" val="20205415"/>
  <p:tag name="KSO_WM_UNIT_ID" val="custom20205415_12*l_h_f*1_1_1"/>
  <p:tag name="KSO_WM_UNIT_TEXT_SUBTYPE" val="a"/>
  <p:tag name="KSO_WM_UNIT_SUBTYPE" val="a"/>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1_1"/>
  <p:tag name="KSO_WM_UNIT_BLOCK" val="0"/>
  <p:tag name="KSO_WM_UNIT_IS_LAYOUT_DIAGRAM" val="1"/>
  <p:tag name="KSO_WM_TEMPLATE_CATEGORY" val="custom"/>
  <p:tag name="KSO_WM_TEMPLATE_INDEX" val="20205415"/>
  <p:tag name="KSO_WM_UNIT_ID" val="custom20205415_12*l_h_a*1_1_1"/>
  <p:tag name="KSO_WM_UNIT_ISNUMDGMTITLE" val="0"/>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5415"/>
  <p:tag name="KSO_WM_UNIT_ID" val="custom20205415_12*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2*l_h_f*1_2_1"/>
  <p:tag name="KSO_WM_UNIT_TEXT_SUBTYPE" val="a"/>
  <p:tag name="KSO_WM_UNIT_SUBTYPE" val="a"/>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2*l_h_a*1_2_1"/>
  <p:tag name="KSO_WM_UNIT_ISNUMDGMTITLE" val="0"/>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2*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3_1"/>
  <p:tag name="KSO_WM_UNIT_BLOCK" val="0"/>
  <p:tag name="KSO_WM_UNIT_IS_LAYOUT_DIAGRAM" val="1"/>
  <p:tag name="KSO_WM_TEMPLATE_CATEGORY" val="custom"/>
  <p:tag name="KSO_WM_TEMPLATE_INDEX" val="20205415"/>
  <p:tag name="KSO_WM_UNIT_ID" val="custom20205415_12*l_h_f*1_3_1"/>
  <p:tag name="KSO_WM_UNIT_TEXT_SUBTYPE" val="a"/>
  <p:tag name="KSO_WM_UNIT_SUBTYPE" val="a"/>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3_1"/>
  <p:tag name="KSO_WM_UNIT_BLOCK" val="0"/>
  <p:tag name="KSO_WM_UNIT_IS_LAYOUT_DIAGRAM" val="1"/>
  <p:tag name="KSO_WM_TEMPLATE_CATEGORY" val="custom"/>
  <p:tag name="KSO_WM_TEMPLATE_INDEX" val="20205415"/>
  <p:tag name="KSO_WM_UNIT_ID" val="custom20205415_12*l_h_a*1_3_1"/>
  <p:tag name="KSO_WM_UNIT_ISNUMDGMTITLE" val="0"/>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5415"/>
  <p:tag name="KSO_WM_UNIT_ID" val="custom20205415_12*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4_1"/>
  <p:tag name="KSO_WM_UNIT_BLOCK" val="0"/>
  <p:tag name="KSO_WM_UNIT_IS_LAYOUT_DIAGRAM" val="1"/>
  <p:tag name="KSO_WM_TEMPLATE_CATEGORY" val="custom"/>
  <p:tag name="KSO_WM_TEMPLATE_INDEX" val="20205415"/>
  <p:tag name="KSO_WM_UNIT_ID" val="custom20205415_12*l_h_f*1_4_1"/>
  <p:tag name="KSO_WM_UNIT_TEXT_SUBTYPE" val="a"/>
  <p:tag name="KSO_WM_UNIT_SUBTYPE" val="a"/>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4_1"/>
  <p:tag name="KSO_WM_UNIT_BLOCK" val="0"/>
  <p:tag name="KSO_WM_UNIT_IS_LAYOUT_DIAGRAM" val="1"/>
  <p:tag name="KSO_WM_TEMPLATE_CATEGORY" val="custom"/>
  <p:tag name="KSO_WM_TEMPLATE_INDEX" val="20205415"/>
  <p:tag name="KSO_WM_UNIT_ID" val="custom20205415_12*l_h_a*1_4_1"/>
  <p:tag name="KSO_WM_UNIT_ISNUMDGMTITLE" val="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4_1"/>
  <p:tag name="KSO_WM_UNIT_BLOCK" val="0"/>
  <p:tag name="KSO_WM_UNIT_IS_LAYOUT_DIAGRAM" val="1"/>
  <p:tag name="KSO_WM_TEMPLATE_CATEGORY" val="custom"/>
  <p:tag name="KSO_WM_TEMPLATE_INDEX" val="20205415"/>
  <p:tag name="KSO_WM_UNIT_ID" val="custom20205415_12*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2*a*1"/>
  <p:tag name="KSO_WM_UNIT_ISNUMDGMTITLE"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1*a*1"/>
  <p:tag name="KSO_WM_UNIT_ISNUMDGMTITLE" val="0"/>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TEMPLATE_SUBCATEGORY" val="0"/>
  <p:tag name="KSO_WM_SLIDE_ITEM_CNT" val="4"/>
  <p:tag name="KSO_WM_SLIDE_INDEX" val="12"/>
  <p:tag name="KSO_WM_TAG_VERSION" val="1.0"/>
  <p:tag name="KSO_WM_BEAUTIFY_FLAG" val="#wm#"/>
  <p:tag name="KSO_WM_SLIDE_TYPE" val="text"/>
  <p:tag name="KSO_WM_SLIDE_SUBTYPE" val="diag"/>
  <p:tag name="KSO_WM_SLIDE_SIZE" val="863.821*336.5"/>
  <p:tag name="KSO_WM_SLIDE_POSITION" val="47.928*155.595"/>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2"/>
  <p:tag name="KSO_WM_SPECIAL_SOURCE" val="bdnull"/>
</p:tagLst>
</file>

<file path=ppt/tags/tag27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2*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2*i*1"/>
  <p:tag name="KSO_WM_UNIT_LAYERLEVEL" val="1"/>
  <p:tag name="KSO_WM_TAG_VERSION" val="1.0"/>
  <p:tag name="KSO_WM_BEAUTIFY_FLAG" val="#wm#"/>
  <p:tag name="KSO_WM_UNIT_USESOURCEFORMAT_APPLY" val="1"/>
</p:tagLst>
</file>

<file path=ppt/tags/tag27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2*i*2"/>
  <p:tag name="KSO_WM_UNIT_LAYERLEVEL" val="1"/>
  <p:tag name="KSO_WM_TAG_VERSION" val="1.0"/>
  <p:tag name="KSO_WM_BEAUTIFY_FLAG" val="#wm#"/>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TEMPLATE_CATEGORY" val="custom"/>
  <p:tag name="KSO_WM_TEMPLATE_INDEX" val="20205415"/>
  <p:tag name="KSO_WM_UNIT_ID" val="custom20205415_12*l_z*1_1"/>
  <p:tag name="KSO_WM_UNIT_LINE_FORE_SCHEMECOLOR_INDEX" val="14"/>
  <p:tag name="KSO_WM_UNIT_LINE_FILL_TYPE" val="2"/>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2"/>
  <p:tag name="KSO_WM_UNIT_BLOCK" val="0"/>
  <p:tag name="KSO_WM_TEMPLATE_CATEGORY" val="custom"/>
  <p:tag name="KSO_WM_TEMPLATE_INDEX" val="20205415"/>
  <p:tag name="KSO_WM_UNIT_ID" val="custom20205415_12*l_z*1_2"/>
  <p:tag name="KSO_WM_UNIT_LINE_FORE_SCHEMECOLOR_INDEX" val="14"/>
  <p:tag name="KSO_WM_UNIT_LINE_FILL_TYPE" val="2"/>
  <p:tag name="KSO_WM_UNIT_USESOURCEFORMAT_APPLY"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1_1"/>
  <p:tag name="KSO_WM_UNIT_BLOCK" val="0"/>
  <p:tag name="KSO_WM_UNIT_IS_LAYOUT_DIAGRAM" val="1"/>
  <p:tag name="KSO_WM_TEMPLATE_CATEGORY" val="custom"/>
  <p:tag name="KSO_WM_TEMPLATE_INDEX" val="20205415"/>
  <p:tag name="KSO_WM_UNIT_ID" val="custom20205415_12*l_h_f*1_1_1"/>
  <p:tag name="KSO_WM_UNIT_TEXT_SUBTYPE" val="a"/>
  <p:tag name="KSO_WM_UNIT_SUBTYPE" val="a"/>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1_1"/>
  <p:tag name="KSO_WM_UNIT_BLOCK" val="0"/>
  <p:tag name="KSO_WM_UNIT_IS_LAYOUT_DIAGRAM" val="1"/>
  <p:tag name="KSO_WM_TEMPLATE_CATEGORY" val="custom"/>
  <p:tag name="KSO_WM_TEMPLATE_INDEX" val="20205415"/>
  <p:tag name="KSO_WM_UNIT_ID" val="custom20205415_12*l_h_a*1_1_1"/>
  <p:tag name="KSO_WM_UNIT_ISNUMDGMTITLE" val="0"/>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5415"/>
  <p:tag name="KSO_WM_UNIT_ID" val="custom20205415_12*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2*l_h_f*1_2_1"/>
  <p:tag name="KSO_WM_UNIT_TEXT_SUBTYPE" val="a"/>
  <p:tag name="KSO_WM_UNIT_SUBTYPE" val="a"/>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2*l_h_a*1_2_1"/>
  <p:tag name="KSO_WM_UNIT_ISNUMDGMTITLE" val="0"/>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2*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3_1"/>
  <p:tag name="KSO_WM_UNIT_BLOCK" val="0"/>
  <p:tag name="KSO_WM_UNIT_IS_LAYOUT_DIAGRAM" val="1"/>
  <p:tag name="KSO_WM_TEMPLATE_CATEGORY" val="custom"/>
  <p:tag name="KSO_WM_TEMPLATE_INDEX" val="20205415"/>
  <p:tag name="KSO_WM_UNIT_ID" val="custom20205415_12*l_h_f*1_3_1"/>
  <p:tag name="KSO_WM_UNIT_TEXT_SUBTYPE" val="a"/>
  <p:tag name="KSO_WM_UNIT_SUBTYPE" val="a"/>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3_1"/>
  <p:tag name="KSO_WM_UNIT_BLOCK" val="0"/>
  <p:tag name="KSO_WM_UNIT_IS_LAYOUT_DIAGRAM" val="1"/>
  <p:tag name="KSO_WM_TEMPLATE_CATEGORY" val="custom"/>
  <p:tag name="KSO_WM_TEMPLATE_INDEX" val="20205415"/>
  <p:tag name="KSO_WM_UNIT_ID" val="custom20205415_12*l_h_a*1_3_1"/>
  <p:tag name="KSO_WM_UNIT_ISNUMDGMTITLE" val="0"/>
  <p:tag name="KSO_WM_UNIT_TEXT_FILL_FORE_SCHEMECOLOR_INDEX" val="13"/>
  <p:tag name="KSO_WM_UNIT_TEXT_FILL_TYPE" val="1"/>
  <p:tag name="KSO_WM_UNIT_USESOURCEFORMAT_APPLY"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5415"/>
  <p:tag name="KSO_WM_UNIT_ID" val="custom20205415_12*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DIAGRAM_GROUP_CODE" val="l1-2"/>
  <p:tag name="KSO_WM_UNIT_TYPE" val="l_h_f"/>
  <p:tag name="KSO_WM_UNIT_INDEX" val="1_4_1"/>
  <p:tag name="KSO_WM_UNIT_BLOCK" val="0"/>
  <p:tag name="KSO_WM_UNIT_IS_LAYOUT_DIAGRAM" val="1"/>
  <p:tag name="KSO_WM_TEMPLATE_CATEGORY" val="custom"/>
  <p:tag name="KSO_WM_TEMPLATE_INDEX" val="20205415"/>
  <p:tag name="KSO_WM_UNIT_ID" val="custom20205415_12*l_h_f*1_4_1"/>
  <p:tag name="KSO_WM_UNIT_TEXT_SUBTYPE" val="a"/>
  <p:tag name="KSO_WM_UNIT_SUBTYPE" val="a"/>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9"/>
  <p:tag name="KSO_WM_DIAGRAM_GROUP_CODE" val="l1-2"/>
  <p:tag name="KSO_WM_UNIT_TYPE" val="l_h_a"/>
  <p:tag name="KSO_WM_UNIT_INDEX" val="1_4_1"/>
  <p:tag name="KSO_WM_UNIT_BLOCK" val="0"/>
  <p:tag name="KSO_WM_UNIT_IS_LAYOUT_DIAGRAM" val="1"/>
  <p:tag name="KSO_WM_TEMPLATE_CATEGORY" val="custom"/>
  <p:tag name="KSO_WM_TEMPLATE_INDEX" val="20205415"/>
  <p:tag name="KSO_WM_UNIT_ID" val="custom20205415_12*l_h_a*1_4_1"/>
  <p:tag name="KSO_WM_UNIT_ISNUMDGMTITLE" val="0"/>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4_1"/>
  <p:tag name="KSO_WM_UNIT_BLOCK" val="0"/>
  <p:tag name="KSO_WM_UNIT_IS_LAYOUT_DIAGRAM" val="1"/>
  <p:tag name="KSO_WM_TEMPLATE_CATEGORY" val="custom"/>
  <p:tag name="KSO_WM_TEMPLATE_INDEX" val="20205415"/>
  <p:tag name="KSO_WM_UNIT_ID" val="custom20205415_12*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2*a*1"/>
  <p:tag name="KSO_WM_UNIT_ISNUMDGMTITLE" val="0"/>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1*a*1"/>
  <p:tag name="KSO_WM_UNIT_ISNUMDGMTITLE" val="0"/>
  <p:tag name="KSO_WM_UNIT_TEXT_FILL_FORE_SCHEMECOLOR_INDEX" val="13"/>
  <p:tag name="KSO_WM_UNIT_TEXT_FILL_TYPE" val="1"/>
  <p:tag name="KSO_WM_UNIT_USESOURCEFORMAT_APPLY" val="1"/>
</p:tagLst>
</file>

<file path=ppt/tags/tag293.xml><?xml version="1.0" encoding="utf-8"?>
<p:tagLst xmlns:p="http://schemas.openxmlformats.org/presentationml/2006/main">
  <p:tag name="KSO_WM_TEMPLATE_SUBCATEGORY" val="0"/>
  <p:tag name="KSO_WM_SLIDE_ITEM_CNT" val="4"/>
  <p:tag name="KSO_WM_SLIDE_INDEX" val="12"/>
  <p:tag name="KSO_WM_TAG_VERSION" val="1.0"/>
  <p:tag name="KSO_WM_BEAUTIFY_FLAG" val="#wm#"/>
  <p:tag name="KSO_WM_SLIDE_TYPE" val="text"/>
  <p:tag name="KSO_WM_SLIDE_SUBTYPE" val="diag"/>
  <p:tag name="KSO_WM_SLIDE_SIZE" val="863.821*336.5"/>
  <p:tag name="KSO_WM_SLIDE_POSITION" val="47.928*155.595"/>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2"/>
  <p:tag name="KSO_WM_SPECIAL_SOURCE" val="bdnull"/>
</p:tagLst>
</file>

<file path=ppt/tags/tag29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3*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3*i*1"/>
  <p:tag name="KSO_WM_UNIT_LAYERLEVEL" val="1"/>
  <p:tag name="KSO_WM_TAG_VERSION" val="1.0"/>
  <p:tag name="KSO_WM_BEAUTIFY_FLAG" val="#wm#"/>
  <p:tag name="KSO_WM_UNIT_USESOURCEFORMAT_APPLY" val="1"/>
</p:tagLst>
</file>

<file path=ppt/tags/tag29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3*i*2"/>
  <p:tag name="KSO_WM_UNIT_LAYERLEVEL" val="1"/>
  <p:tag name="KSO_WM_TAG_VERSION" val="1.0"/>
  <p:tag name="KSO_WM_BEAUTIFY_FLAG" val="#wm#"/>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为了演示发布的良好效果，请您尽可能提炼思想的精髓，然后简单的阐述您的观点。"/>
  <p:tag name="KSO_WM_UNIT_NOCLEAR" val="0"/>
  <p:tag name="KSO_WM_UNIT_VALUE" val="52"/>
  <p:tag name="KSO_WM_DIAGRAM_GROUP_CODE" val="l1-2"/>
  <p:tag name="KSO_WM_UNIT_TYPE" val="l_h_f"/>
  <p:tag name="KSO_WM_UNIT_INDEX" val="1_1_1"/>
  <p:tag name="KSO_WM_UNIT_BLOCK" val="0"/>
  <p:tag name="KSO_WM_UNIT_IS_LAYOUT_DIAGRAM" val="1"/>
  <p:tag name="KSO_WM_TEMPLATE_CATEGORY" val="custom"/>
  <p:tag name="KSO_WM_TEMPLATE_INDEX" val="20205415"/>
  <p:tag name="KSO_WM_UNIT_ID" val="custom20205415_13*l_h_f*1_1_1"/>
  <p:tag name="KSO_WM_UNIT_TEXT_SUBTYPE" val="a"/>
  <p:tag name="KSO_WM_UNIT_SUBTYPE" val="a"/>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1_1"/>
  <p:tag name="KSO_WM_UNIT_BLOCK" val="0"/>
  <p:tag name="KSO_WM_UNIT_IS_LAYOUT_DIAGRAM" val="1"/>
  <p:tag name="KSO_WM_TEMPLATE_CATEGORY" val="custom"/>
  <p:tag name="KSO_WM_TEMPLATE_INDEX" val="20205415"/>
  <p:tag name="KSO_WM_UNIT_ID" val="custom20205415_13*l_h_a*1_1_1"/>
  <p:tag name="KSO_WM_UNIT_ISNUMDGMTITLE" val="0"/>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5415"/>
  <p:tag name="KSO_WM_UNIT_ID" val="custom20205415_13*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为了演示发布的良好效果，请您尽可能提炼思想的精髓，然后简单的阐述您的观点。"/>
  <p:tag name="KSO_WM_UNIT_NOCLEAR" val="0"/>
  <p:tag name="KSO_WM_UNIT_VALUE" val="52"/>
  <p:tag name="KSO_WM_DIAGRAM_GROUP_CODE" val="l1-2"/>
  <p:tag name="KSO_WM_UNIT_TYPE" val="l_h_f"/>
  <p:tag name="KSO_WM_UNIT_INDEX" val="1_3_1"/>
  <p:tag name="KSO_WM_UNIT_BLOCK" val="0"/>
  <p:tag name="KSO_WM_UNIT_IS_LAYOUT_DIAGRAM" val="1"/>
  <p:tag name="KSO_WM_TEMPLATE_CATEGORY" val="custom"/>
  <p:tag name="KSO_WM_TEMPLATE_INDEX" val="20205415"/>
  <p:tag name="KSO_WM_UNIT_ID" val="custom20205415_13*l_h_f*1_3_1"/>
  <p:tag name="KSO_WM_UNIT_TEXT_SUBTYPE" val="a"/>
  <p:tag name="KSO_WM_UNIT_SUBTYPE" val="a"/>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3_1"/>
  <p:tag name="KSO_WM_UNIT_BLOCK" val="0"/>
  <p:tag name="KSO_WM_UNIT_IS_LAYOUT_DIAGRAM" val="1"/>
  <p:tag name="KSO_WM_TEMPLATE_CATEGORY" val="custom"/>
  <p:tag name="KSO_WM_TEMPLATE_INDEX" val="20205415"/>
  <p:tag name="KSO_WM_UNIT_ID" val="custom20205415_13*l_h_a*1_3_1"/>
  <p:tag name="KSO_WM_UNIT_ISNUMDGMTITLE" val="0"/>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5415"/>
  <p:tag name="KSO_WM_UNIT_ID" val="custom20205415_13*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为了演示发布的良好效果，请您尽可能提炼思想的精髓，然后简单的阐述您的观点。"/>
  <p:tag name="KSO_WM_UNIT_NOCLEAR" val="0"/>
  <p:tag name="KSO_WM_UNIT_VALUE" val="52"/>
  <p:tag name="KSO_WM_DIAGRAM_GROUP_CODE" val="l1-2"/>
  <p:tag name="KSO_WM_UNIT_TYPE" val="l_h_f"/>
  <p:tag name="KSO_WM_UNIT_INDEX" val="1_4_1"/>
  <p:tag name="KSO_WM_UNIT_BLOCK" val="0"/>
  <p:tag name="KSO_WM_UNIT_IS_LAYOUT_DIAGRAM" val="1"/>
  <p:tag name="KSO_WM_TEMPLATE_CATEGORY" val="custom"/>
  <p:tag name="KSO_WM_TEMPLATE_INDEX" val="20205415"/>
  <p:tag name="KSO_WM_UNIT_ID" val="custom20205415_13*l_h_f*1_4_1"/>
  <p:tag name="KSO_WM_UNIT_TEXT_SUBTYPE" val="a"/>
  <p:tag name="KSO_WM_UNIT_SUBTYPE" val="a"/>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4_1"/>
  <p:tag name="KSO_WM_UNIT_BLOCK" val="0"/>
  <p:tag name="KSO_WM_UNIT_IS_LAYOUT_DIAGRAM" val="1"/>
  <p:tag name="KSO_WM_TEMPLATE_CATEGORY" val="custom"/>
  <p:tag name="KSO_WM_TEMPLATE_INDEX" val="20205415"/>
  <p:tag name="KSO_WM_UNIT_ID" val="custom20205415_13*l_h_a*1_4_1"/>
  <p:tag name="KSO_WM_UNIT_ISNUMDGMTITLE" val="0"/>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4_1"/>
  <p:tag name="KSO_WM_UNIT_BLOCK" val="0"/>
  <p:tag name="KSO_WM_UNIT_IS_LAYOUT_DIAGRAM" val="1"/>
  <p:tag name="KSO_WM_TEMPLATE_CATEGORY" val="custom"/>
  <p:tag name="KSO_WM_TEMPLATE_INDEX" val="20205415"/>
  <p:tag name="KSO_WM_UNIT_ID" val="custom20205415_13*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为了演示发布的良好效果，请您尽可能提炼思想的精髓，然后简单的阐述您的观点。"/>
  <p:tag name="KSO_WM_UNIT_NOCLEAR" val="0"/>
  <p:tag name="KSO_WM_UNIT_VALUE" val="52"/>
  <p:tag name="KSO_WM_DIAGRAM_GROUP_CODE" val="l1-2"/>
  <p:tag name="KSO_WM_UNIT_TYPE" val="l_h_f"/>
  <p:tag name="KSO_WM_UNIT_INDEX" val="1_2_1"/>
  <p:tag name="KSO_WM_UNIT_BLOCK" val="0"/>
  <p:tag name="KSO_WM_UNIT_IS_LAYOUT_DIAGRAM" val="1"/>
  <p:tag name="KSO_WM_TEMPLATE_CATEGORY" val="custom"/>
  <p:tag name="KSO_WM_TEMPLATE_INDEX" val="20205415"/>
  <p:tag name="KSO_WM_UNIT_ID" val="custom20205415_13*l_h_f*1_2_1"/>
  <p:tag name="KSO_WM_UNIT_TEXT_SUBTYPE" val="a"/>
  <p:tag name="KSO_WM_UNIT_SUBTYPE" val="a"/>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2_1"/>
  <p:tag name="KSO_WM_UNIT_BLOCK" val="0"/>
  <p:tag name="KSO_WM_UNIT_IS_LAYOUT_DIAGRAM" val="1"/>
  <p:tag name="KSO_WM_TEMPLATE_CATEGORY" val="custom"/>
  <p:tag name="KSO_WM_TEMPLATE_INDEX" val="20205415"/>
  <p:tag name="KSO_WM_UNIT_ID" val="custom20205415_13*l_h_a*1_2_1"/>
  <p:tag name="KSO_WM_UNIT_ISNUMDGMTITLE" val="0"/>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5415"/>
  <p:tag name="KSO_WM_UNIT_ID" val="custom20205415_13*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为了演示发布的良好效果，请您尽可能提炼思想的精髓，然后简单的阐述您的观点。"/>
  <p:tag name="KSO_WM_UNIT_NOCLEAR" val="0"/>
  <p:tag name="KSO_WM_UNIT_VALUE" val="52"/>
  <p:tag name="KSO_WM_DIAGRAM_GROUP_CODE" val="l1-2"/>
  <p:tag name="KSO_WM_UNIT_TYPE" val="l_h_f"/>
  <p:tag name="KSO_WM_UNIT_INDEX" val="1_5_1"/>
  <p:tag name="KSO_WM_UNIT_BLOCK" val="0"/>
  <p:tag name="KSO_WM_UNIT_IS_LAYOUT_DIAGRAM" val="1"/>
  <p:tag name="KSO_WM_TEMPLATE_CATEGORY" val="custom"/>
  <p:tag name="KSO_WM_TEMPLATE_INDEX" val="20205415"/>
  <p:tag name="KSO_WM_UNIT_ID" val="custom20205415_13*l_h_f*1_5_1"/>
  <p:tag name="KSO_WM_UNIT_TEXT_SUBTYPE" val="a"/>
  <p:tag name="KSO_WM_UNIT_SUBTYPE" val="a"/>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12"/>
  <p:tag name="KSO_WM_DIAGRAM_GROUP_CODE" val="l1-2"/>
  <p:tag name="KSO_WM_UNIT_TYPE" val="l_h_a"/>
  <p:tag name="KSO_WM_UNIT_INDEX" val="1_5_1"/>
  <p:tag name="KSO_WM_UNIT_BLOCK" val="0"/>
  <p:tag name="KSO_WM_UNIT_IS_LAYOUT_DIAGRAM" val="1"/>
  <p:tag name="KSO_WM_TEMPLATE_CATEGORY" val="custom"/>
  <p:tag name="KSO_WM_TEMPLATE_INDEX" val="20205415"/>
  <p:tag name="KSO_WM_UNIT_ID" val="custom20205415_13*l_h_a*1_5_1"/>
  <p:tag name="KSO_WM_UNIT_ISNUMDGMTITLE" val="0"/>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5_1"/>
  <p:tag name="KSO_WM_UNIT_BLOCK" val="0"/>
  <p:tag name="KSO_WM_UNIT_IS_LAYOUT_DIAGRAM" val="1"/>
  <p:tag name="KSO_WM_TEMPLATE_CATEGORY" val="custom"/>
  <p:tag name="KSO_WM_TEMPLATE_INDEX" val="20205415"/>
  <p:tag name="KSO_WM_UNIT_ID" val="custom20205415_13*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TEMPLATE_CATEGORY" val="custom"/>
  <p:tag name="KSO_WM_TEMPLATE_INDEX" val="20205415"/>
  <p:tag name="KSO_WM_UNIT_ID" val="custom20205415_13*l_z*1_1"/>
  <p:tag name="KSO_WM_UNIT_LINE_FORE_SCHEMECOLOR_INDEX" val="14"/>
  <p:tag name="KSO_WM_UNIT_LINE_FILL_TYPE" val="2"/>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2"/>
  <p:tag name="KSO_WM_UNIT_BLOCK" val="0"/>
  <p:tag name="KSO_WM_TEMPLATE_CATEGORY" val="custom"/>
  <p:tag name="KSO_WM_TEMPLATE_INDEX" val="20205415"/>
  <p:tag name="KSO_WM_UNIT_ID" val="custom20205415_13*l_z*1_2"/>
  <p:tag name="KSO_WM_UNIT_LINE_FORE_SCHEMECOLOR_INDEX" val="14"/>
  <p:tag name="KSO_WM_UNIT_LINE_FILL_TYPE" val="2"/>
  <p:tag name="KSO_WM_UNIT_USESOURCEFORMAT_APPLY"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3"/>
  <p:tag name="KSO_WM_UNIT_BLOCK" val="0"/>
  <p:tag name="KSO_WM_TEMPLATE_CATEGORY" val="custom"/>
  <p:tag name="KSO_WM_TEMPLATE_INDEX" val="20205415"/>
  <p:tag name="KSO_WM_UNIT_ID" val="custom20205415_13*l_z*1_3"/>
  <p:tag name="KSO_WM_UNIT_LINE_FORE_SCHEMECOLOR_INDEX" val="14"/>
  <p:tag name="KSO_WM_UNIT_LINE_FILL_TYPE" val="2"/>
  <p:tag name="KSO_WM_UNIT_USESOURCEFORMAT_APPLY"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3*a*1"/>
  <p:tag name="KSO_WM_UNIT_ISNUMDGMTITLE" val="0"/>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TEMPLATE_SUBCATEGORY" val="0"/>
  <p:tag name="KSO_WM_SLIDE_ITEM_CNT" val="5"/>
  <p:tag name="KSO_WM_SLIDE_INDEX" val="13"/>
  <p:tag name="KSO_WM_TAG_VERSION" val="1.0"/>
  <p:tag name="KSO_WM_BEAUTIFY_FLAG" val="#wm#"/>
  <p:tag name="KSO_WM_SLIDE_TYPE" val="text"/>
  <p:tag name="KSO_WM_SLIDE_SUBTYPE" val="diag"/>
  <p:tag name="KSO_WM_SLIDE_SIZE" val="863.542*358.826"/>
  <p:tag name="KSO_WM_SLIDE_POSITION" val="48.3083*133.269"/>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3"/>
  <p:tag name="KSO_WM_SPECIAL_SOURCE" val="bdnull"/>
</p:tagLst>
</file>

<file path=ppt/tags/tag317.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4*i*1"/>
  <p:tag name="KSO_WM_UNIT_LAYERLEVEL" val="1"/>
  <p:tag name="KSO_WM_TAG_VERSION" val="1.0"/>
  <p:tag name="KSO_WM_BEAUTIFY_FLAG" val="#wm#"/>
  <p:tag name="KSO_WM_UNIT_USESOURCEFORMAT_APPLY" val="1"/>
</p:tagLst>
</file>

<file path=ppt/tags/tag319.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4*i*2"/>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4*a*1"/>
  <p:tag name="KSO_WM_UNIT_ISNUMDGMTITLE" val="0"/>
  <p:tag name="KSO_WM_UNIT_TEXT_FILL_FORE_SCHEMECOLOR_INDEX" val="13"/>
  <p:tag name="KSO_WM_UNIT_TEXT_FILL_TYPE" val="1"/>
  <p:tag name="KSO_WM_UNIT_USESOURCEFORMAT_APPLY" val="1"/>
</p:tagLst>
</file>

<file path=ppt/tags/tag321.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22.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23.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2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2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4*i*1"/>
  <p:tag name="KSO_WM_UNIT_LAYERLEVEL" val="1"/>
  <p:tag name="KSO_WM_TAG_VERSION" val="1.0"/>
  <p:tag name="KSO_WM_BEAUTIFY_FLAG" val="#wm#"/>
  <p:tag name="KSO_WM_UNIT_USESOURCEFORMAT_APPLY" val="1"/>
</p:tagLst>
</file>

<file path=ppt/tags/tag32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4*i*2"/>
  <p:tag name="KSO_WM_UNIT_LAYERLEVEL" val="1"/>
  <p:tag name="KSO_WM_TAG_VERSION" val="1.0"/>
  <p:tag name="KSO_WM_BEAUTIFY_FLAG" val="#wm#"/>
  <p:tag name="KSO_WM_UNIT_USESOURCEFORMAT_APPLY"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4*a*1"/>
  <p:tag name="KSO_WM_UNIT_ISNUMDGMTITLE"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EMPLATE_SUBCATEGORY" val="0"/>
  <p:tag name="KSO_WM_SLIDE_ITEM_CNT" val="6"/>
  <p:tag name="KSO_WM_SLIDE_INDEX" val="14"/>
  <p:tag name="KSO_WM_TAG_VERSION" val="1.0"/>
  <p:tag name="KSO_WM_BEAUTIFY_FLAG" val="#wm#"/>
  <p:tag name="KSO_WM_SLIDE_TYPE" val="text"/>
  <p:tag name="KSO_WM_SLIDE_SUBTYPE" val="diag"/>
  <p:tag name="KSO_WM_SLIDE_SIZE" val="863.542*358.826"/>
  <p:tag name="KSO_WM_SLIDE_POSITION" val="48.3083*133.269"/>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4"/>
  <p:tag name="KSO_WM_SPECIAL_SOURCE" val="bdnull"/>
</p:tagLst>
</file>

<file path=ppt/tags/tag329.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5415_14*i*1"/>
  <p:tag name="KSO_WM_UNIT_LAYERLEVEL" val="1"/>
  <p:tag name="KSO_WM_TAG_VERSION" val="1.0"/>
  <p:tag name="KSO_WM_BEAUTIFY_FLAG" val="#wm#"/>
  <p:tag name="KSO_WM_UNIT_USESOURCEFORMAT_APPLY" val="1"/>
</p:tagLst>
</file>

<file path=ppt/tags/tag331.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5415_14*i*2"/>
  <p:tag name="KSO_WM_UNIT_LAYERLEVEL" val="1"/>
  <p:tag name="KSO_WM_TAG_VERSION" val="1.0"/>
  <p:tag name="KSO_WM_BEAUTIFY_FLAG" val="#wm#"/>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5415"/>
  <p:tag name="KSO_WM_UNIT_ID" val="custom20205415_14*a*1"/>
  <p:tag name="KSO_WM_UNIT_ISNUMDGMTITLE" val="0"/>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TEMPLATE_SUBCATEGORY" val="0"/>
  <p:tag name="KSO_WM_SLIDE_ITEM_CNT" val="6"/>
  <p:tag name="KSO_WM_SLIDE_INDEX" val="14"/>
  <p:tag name="KSO_WM_TAG_VERSION" val="1.0"/>
  <p:tag name="KSO_WM_BEAUTIFY_FLAG" val="#wm#"/>
  <p:tag name="KSO_WM_SLIDE_TYPE" val="text"/>
  <p:tag name="KSO_WM_SLIDE_SUBTYPE" val="diag"/>
  <p:tag name="KSO_WM_SLIDE_SIZE" val="863.542*358.826"/>
  <p:tag name="KSO_WM_SLIDE_POSITION" val="48.3083*133.269"/>
  <p:tag name="KSO_WM_DIAGRAM_GROUP_CODE" val="l1-2"/>
  <p:tag name="KSO_WM_SLIDE_DIAGTYPE" val="l"/>
  <p:tag name="KSO_WM_SLIDE_LAYOUT" val="a_i_l"/>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5415"/>
  <p:tag name="KSO_WM_SLIDE_ID" val="custom20205415_14"/>
  <p:tag name="KSO_WM_SPECIAL_SOURCE" val="bdnull"/>
</p:tagLst>
</file>

<file path=ppt/tags/tag33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3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3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39.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41.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4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4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4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4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49.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51.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5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5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5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5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5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59.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61.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6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64.xml><?xml version="1.0" encoding="utf-8"?>
<p:tagLst xmlns:p="http://schemas.openxmlformats.org/presentationml/2006/main">
  <p:tag name="KSO_WM_SLIDE_BACKGROUND_TYPE" val="frame"/>
  <p:tag name="KSO_WM_UNIT_SUBTYPE" val="h"/>
  <p:tag name="KSO_WM_TEMPLATE_CATEGORY" val="custom"/>
  <p:tag name="KSO_WM_TEMPLATE_INDEX" val="20205415"/>
  <p:tag name="KSO_WM_UNIT_ID" val="custom20205415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65.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1"/>
  <p:tag name="KSO_WM_UNIT_HIGHLIGHT" val="0"/>
  <p:tag name="KSO_WM_UNIT_COMPATIBLE" val="0"/>
  <p:tag name="KSO_WM_UNIT_DIAGRAM_ISNUMVISUAL" val="0"/>
  <p:tag name="KSO_WM_UNIT_DIAGRAM_ISREFERUNIT" val="0"/>
  <p:tag name="KSO_WM_UNIT_ID" val="custom20205415_15*i*1"/>
  <p:tag name="KSO_WM_UNIT_LAYERLEVEL" val="1"/>
  <p:tag name="KSO_WM_TAG_VERSION" val="1.0"/>
  <p:tag name="KSO_WM_BEAUTIFY_FLAG" val="#wm#"/>
</p:tagLst>
</file>

<file path=ppt/tags/tag366.xml><?xml version="1.0" encoding="utf-8"?>
<p:tagLst xmlns:p="http://schemas.openxmlformats.org/presentationml/2006/main">
  <p:tag name="KSO_WM_SLIDE_BACKGROUND_TYPE" val="frame"/>
  <p:tag name="KSO_WM_TEMPLATE_CATEGORY" val="custom"/>
  <p:tag name="KSO_WM_TEMPLATE_INDEX" val="20205415"/>
  <p:tag name="KSO_WM_UNIT_TYPE" val="i"/>
  <p:tag name="KSO_WM_UNIT_INDEX" val="2"/>
  <p:tag name="KSO_WM_UNIT_HIGHLIGHT" val="0"/>
  <p:tag name="KSO_WM_UNIT_COMPATIBLE" val="0"/>
  <p:tag name="KSO_WM_UNIT_DIAGRAM_ISNUMVISUAL" val="0"/>
  <p:tag name="KSO_WM_UNIT_DIAGRAM_ISREFERUNIT" val="0"/>
  <p:tag name="KSO_WM_UNIT_ID" val="custom20205415_15*i*2"/>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5415"/>
  <p:tag name="KSO_WM_UNIT_ID" val="custom20205415_15*a*1"/>
  <p:tag name="KSO_WM_UNIT_ISNUMDGMTITLE" val="0"/>
</p:tagLst>
</file>

<file path=ppt/tags/tag36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5415"/>
  <p:tag name="KSO_WM_SLIDE_ID" val="custom20205415_15"/>
  <p:tag name="KSO_WM_SPECIAL_SOURCE" val="bdnull"/>
</p:tagLst>
</file>

<file path=ppt/tags/tag369.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以便观者可以准确理解您所传达的信息。"/>
  <p:tag name="KSO_WM_TEMPLATE_CATEGORY" val="custom"/>
  <p:tag name="KSO_WM_TEMPLATE_INDEX" val="20205415"/>
  <p:tag name="KSO_WM_UNIT_ID" val="custom20205415_30*b*1"/>
  <p:tag name="KSO_WM_UNIT_ISNUMDGMTITLE"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ISCONTENTS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THANKS"/>
  <p:tag name="KSO_WM_TEMPLATE_CATEGORY" val="custom"/>
  <p:tag name="KSO_WM_TEMPLATE_INDEX" val="20205415"/>
  <p:tag name="KSO_WM_UNIT_ID" val="custom20205415_30*a*1"/>
  <p:tag name="KSO_WM_UNIT_ISNUMDGMTITLE" val="0"/>
</p:tagLst>
</file>

<file path=ppt/tags/tag371.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0"/>
  <p:tag name="KSO_WM_TAG_VERSION" val="1.0"/>
  <p:tag name="KSO_WM_SLIDE_LAYOUT" val="a_b"/>
  <p:tag name="KSO_WM_SLIDE_LAYOUT_CNT" val="1_1"/>
  <p:tag name="KSO_WM_TEMPLATE_MASTER_TYPE" val="1"/>
  <p:tag name="KSO_WM_TEMPLATE_COLOR_TYPE" val="1"/>
  <p:tag name="KSO_WM_TEMPLATE_CATEGORY" val="custom"/>
  <p:tag name="KSO_WM_TEMPLATE_INDEX" val="20205415"/>
  <p:tag name="KSO_WM_SLIDE_ID" val="custom20205415_30"/>
  <p:tag name="KSO_WM_SPECIAL_SOURCE" val="bdnull"/>
</p:tagLst>
</file>

<file path=ppt/tags/tag372.xml><?xml version="1.0" encoding="utf-8"?>
<p:tagLst xmlns:p="http://schemas.openxmlformats.org/presentationml/2006/main">
  <p:tag name="KSO_DOCER_TEMPLATE_OPEN_ONCE_MARK"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579">
      <a:dk1>
        <a:sysClr val="windowText" lastClr="000000"/>
      </a:dk1>
      <a:lt1>
        <a:sysClr val="window" lastClr="FFFFFF"/>
      </a:lt1>
      <a:dk2>
        <a:srgbClr val="EBF6FB"/>
      </a:dk2>
      <a:lt2>
        <a:srgbClr val="FFFFFF"/>
      </a:lt2>
      <a:accent1>
        <a:srgbClr val="5092CD"/>
      </a:accent1>
      <a:accent2>
        <a:srgbClr val="6985B5"/>
      </a:accent2>
      <a:accent3>
        <a:srgbClr val="82789D"/>
      </a:accent3>
      <a:accent4>
        <a:srgbClr val="9B6A84"/>
      </a:accent4>
      <a:accent5>
        <a:srgbClr val="B45D6C"/>
      </a:accent5>
      <a:accent6>
        <a:srgbClr val="CD5054"/>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7720</Words>
  <Application>WPS 演示</Application>
  <PresentationFormat>宽屏</PresentationFormat>
  <Paragraphs>328</Paragraphs>
  <Slides>20</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汉仪旗黑-85S</vt:lpstr>
      <vt:lpstr>黑体</vt:lpstr>
      <vt:lpstr>Open Sans</vt:lpstr>
      <vt:lpstr>Segoe Print</vt:lpstr>
      <vt:lpstr>Arial Unicode MS</vt:lpstr>
      <vt:lpstr>Calibri</vt:lpstr>
      <vt:lpstr>Arial</vt:lpstr>
      <vt:lpstr>Segoe UI</vt:lpstr>
      <vt:lpstr>Office 主题​​</vt:lpstr>
      <vt:lpstr>DIVERSITY AT WORK</vt:lpstr>
      <vt:lpstr>PowerPoint 演示文稿</vt:lpstr>
      <vt:lpstr>Factors in Workplace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Xia Zhaohui</dc:creator>
  <cp:lastModifiedBy>Arvine</cp:lastModifiedBy>
  <cp:revision>163</cp:revision>
  <dcterms:created xsi:type="dcterms:W3CDTF">2019-06-19T02:08:00Z</dcterms:created>
  <dcterms:modified xsi:type="dcterms:W3CDTF">2022-03-25T05:05:23Z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68D341347A0A4612BBAF9996A116C7E2</vt:lpwstr>
  </property>
</Properties>
</file>