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8" r:id="rId42"/>
    <p:sldId id="299" r:id="rId43"/>
    <p:sldId id="300" r:id="rId4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0"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6F15528-21DE-4FAA-801E-634DDDAF4B2B}" type="slidenum">
              <a:rPr lang="en-PH" smtClean="0"/>
            </a:fld>
            <a:endParaRPr lang="en-PH"/>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6F15528-21DE-4FAA-801E-634DDDAF4B2B}" type="slidenum">
              <a:rPr lang="en-PH" smtClean="0"/>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6F15528-21DE-4FAA-801E-634DDDAF4B2B}" type="slidenum">
              <a:rPr lang="en-PH" smtClean="0"/>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6F15528-21DE-4FAA-801E-634DDDAF4B2B}" type="slidenum">
              <a:rPr lang="en-PH" smtClean="0"/>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6F15528-21DE-4FAA-801E-634DDDAF4B2B}" type="slidenum">
              <a:rPr lang="en-PH" smtClean="0"/>
            </a:fld>
            <a:endParaRPr lang="en-PH"/>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6F15528-21DE-4FAA-801E-634DDDAF4B2B}" type="slidenum">
              <a:rPr lang="en-PH" smtClean="0"/>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6F15528-21DE-4FAA-801E-634DDDAF4B2B}" type="slidenum">
              <a:rPr lang="en-PH" smtClean="0"/>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6F15528-21DE-4FAA-801E-634DDDAF4B2B}" type="slidenum">
              <a:rPr lang="en-PH" smtClean="0"/>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H"/>
          </a:p>
        </p:txBody>
      </p:sp>
      <p:sp>
        <p:nvSpPr>
          <p:cNvPr id="9" name="Slide Number Placeholder 8"/>
          <p:cNvSpPr>
            <a:spLocks noGrp="1"/>
          </p:cNvSpPr>
          <p:nvPr>
            <p:ph type="sldNum" sz="quarter" idx="12"/>
          </p:nvPr>
        </p:nvSpPr>
        <p:spPr/>
        <p:txBody>
          <a:bodyPr/>
          <a:lstStyle/>
          <a:p>
            <a:fld id="{B6F15528-21DE-4FAA-801E-634DDDAF4B2B}" type="slidenum">
              <a:rPr lang="en-PH" smtClean="0"/>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PH"/>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PH" smtClean="0"/>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6F15528-21DE-4FAA-801E-634DDDAF4B2B}" type="slidenum">
              <a:rPr lang="en-PH" smtClean="0"/>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H"/>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PH" smtClean="0"/>
            </a:fld>
            <a:endParaRPr lang="en-PH"/>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jpeg"/><Relationship Id="rId1"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5.jpeg"/><Relationship Id="rId1"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7.jpeg"/><Relationship Id="rId1"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jpeg"/><Relationship Id="rId1"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jpeg"/><Relationship Id="rId1"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jpeg"/><Relationship Id="rId1" Type="http://schemas.openxmlformats.org/officeDocument/2006/relationships/image" Target="../media/image5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jpeg"/><Relationship Id="rId1"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jpeg"/><Relationship Id="rId1"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jpeg"/><Relationship Id="rId1"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jpeg"/><Relationship Id="rId1"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jpeg"/><Relationship Id="rId1"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jpeg"/><Relationship Id="rId1"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jpeg"/><Relationship Id="rId1" Type="http://schemas.openxmlformats.org/officeDocument/2006/relationships/image" Target="../media/image6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jpeg"/><Relationship Id="rId1" Type="http://schemas.openxmlformats.org/officeDocument/2006/relationships/image" Target="../media/image6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2.jpeg"/><Relationship Id="rId1" Type="http://schemas.openxmlformats.org/officeDocument/2006/relationships/image" Target="../media/image7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4.jpeg"/><Relationship Id="rId1" Type="http://schemas.openxmlformats.org/officeDocument/2006/relationships/image" Target="../media/image7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4.png"/><Relationship Id="rId1"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5.png"/><Relationship Id="rId1" Type="http://schemas.openxmlformats.org/officeDocument/2006/relationships/image" Target="../media/image8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7.jpeg"/><Relationship Id="rId1" Type="http://schemas.openxmlformats.org/officeDocument/2006/relationships/image" Target="../media/image86.jpeg"/></Relationships>
</file>

<file path=ppt/slides/_rels/slide4.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2" Type="http://schemas.openxmlformats.org/officeDocument/2006/relationships/slideLayout" Target="../slideLayouts/slideLayout7.xml"/><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jpeg"/><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jpeg"/><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slide1.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3" name="object 3"/>
          <ns0:cNvSpPr/>
          <ns0:nvPr/>
        </ns0:nvSpPr>
        <ns0:spPr>
          <a:xfrm>
            <a:off x="3317747" y="1758695"/>
            <a:ext cx="2601468" cy="682751"/>
          </a:xfrm>
          <a:prstGeom prst="rect">
            <a:avLst/>
          </a:prstGeom>
          <a:blipFill>
            <a:blip ns2:embed="rId1" cstate="print"/>
            <a:stretch>
              <a:fillRect/>
            </a:stretch>
          </a:blipFill>
        </ns0:spPr>
        <ns0:txBody>
          <a:bodyPr wrap="square" lIns="0" tIns="0" rIns="0" bIns="0" rtlCol="0"/>
          <a:lstStyle/>
          <a:p/>
        </ns0:txBody>
      </ns0:sp>
      <ns0:sp>
        <ns0:nvSpPr>
          <ns0:cNvPr id="4" name="object 4"/>
          <ns0:cNvSpPr txBox="1">
            <a:spLocks noGrp="1"/>
          </ns0:cNvSpPr>
          <ns0:nvPr>
            <ns0:ph type="title"/>
          </ns0:nvPr>
        </ns0:nvSpPr>
        <ns0:spPr>
          <a:xfrm>
            <a:off x="3501390" y="1834641"/>
            <a:ext cx="2218055" cy="391160"/>
          </a:xfrm>
          <a:prstGeom prst="rect">
            <a:avLst/>
          </a:prstGeom>
        </ns0:spPr>
        <ns0:txBody>
          <a:bodyPr vert="horz" wrap="square" lIns="0" tIns="12700" rIns="0" bIns="0" rtlCol="0">
            <a:spAutoFit/>
          </a:bodyPr>
          <a:lstStyle/>
          <a:p>
            <a:pPr marL="12700">
              <a:lnSpc>
                <a:spcPct val="100000"/>
              </a:lnSpc>
              <a:spcBef>
                <a:spcPts val="100"/>
              </a:spcBef>
            </a:pPr>
            <a:r>
              <a:rPr sz="2400" b="1" spc="-80" dirty="0">
                <a:latin typeface="宋体"/>
                <a:cs typeface="宋体"/>
                <a:ea typeface="+mj-ea"/>
              </a:rPr>
              <a:t>介绍：</a:t>
            </a:r>
            <a:r>
              <a:rPr sz="2400" b="1" spc="-285" dirty="0">
                <a:latin typeface="Trebuchet MS" panose="020B0603020202020204"/>
                <a:cs typeface="Trebuchet MS" panose="020B0603020202020204"/>
              </a:rPr>
              <a:t/>
            </a:r>
            <a:r>
              <a:rPr sz="2400" b="1" spc="-100" dirty="0">
                <a:latin typeface="Trebuchet MS" panose="020B0603020202020204"/>
                <a:cs typeface="Trebuchet MS" panose="020B0603020202020204"/>
              </a:rPr>
              <a:t/>
            </a:r>
            <a:endParaRPr sz="2400">
              <a:latin typeface="Trebuchet MS" panose="020B0603020202020204"/>
              <a:cs typeface="Trebuchet MS" panose="020B0603020202020204"/>
            </a:endParaRPr>
          </a:p>
        </ns0:txBody>
      </ns0:sp>
      <ns0:grpSp>
        <ns0:nvGrpSpPr>
          <ns0:cNvPr id="5" name="object 5"/>
          <ns0:cNvGrpSpPr/>
          <ns0:nvPr/>
        </ns0:nvGrpSpPr>
        <ns0:grpSpPr>
          <a:xfrm>
            <a:off x="1193291" y="2482595"/>
            <a:ext cx="6856730" cy="1325880"/>
            <a:chOff x="1193291" y="2482595"/>
            <a:chExt cx="6856730" cy="1325880"/>
          </a:xfrm>
        </ns0:grpSpPr>
        <ns0:sp>
          <ns0:nvSpPr>
            <ns0:cNvPr id="6" name="object 6"/>
            <ns0:cNvSpPr/>
            <ns0:nvPr/>
          </ns0:nvSpPr>
          <ns0:spPr>
            <a:xfrm>
              <a:off x="1193291" y="2482595"/>
              <a:ext cx="6856476" cy="1325879"/>
            </a:xfrm>
            <a:prstGeom prst="rect">
              <a:avLst/>
            </a:prstGeom>
            <a:blipFill>
              <a:blip ns2:embed="rId2" cstate="print"/>
              <a:stretch>
                <a:fillRect/>
              </a:stretch>
            </a:blipFill>
          </ns0:spPr>
          <ns0:txBody>
            <a:bodyPr wrap="square" lIns="0" tIns="0" rIns="0" bIns="0" rtlCol="0"/>
            <a:lstStyle/>
            <a:p/>
          </ns0:txBody>
        </ns0:sp>
        <ns0:sp>
          <ns0:nvSpPr>
            <ns0:cNvPr id="7" name="object 7"/>
            <ns0:cNvSpPr/>
            <ns0:nvPr/>
          </ns0:nvSpPr>
          <ns0:spPr>
            <a:xfrm>
              <a:off x="1210055" y="2505455"/>
              <a:ext cx="6798564" cy="1267968"/>
            </a:xfrm>
            <a:prstGeom prst="rect">
              <a:avLst/>
            </a:prstGeom>
            <a:blipFill>
              <a:blip ns2:embed="rId3" cstate="print"/>
              <a:stretch>
                <a:fillRect/>
              </a:stretch>
            </a:blipFill>
          </ns0:spPr>
          <ns0:txBody>
            <a:bodyPr wrap="square" lIns="0" tIns="0" rIns="0" bIns="0" rtlCol="0"/>
            <a:lstStyle/>
            <a:p/>
          </ns0:txBody>
        </ns0:sp>
      </ns0:grpSp>
      <ns0:sp>
        <ns0:nvSpPr>
          <ns0:cNvPr id="8" name="object 8"/>
          <ns0:cNvSpPr txBox="1"/>
          <ns0:nvPr/>
        </ns0:nvSpPr>
        <ns0:spPr>
          <a:xfrm>
            <a:off x="1580769" y="2671013"/>
            <a:ext cx="6057900" cy="697230"/>
          </a:xfrm>
          <a:prstGeom prst="rect">
            <a:avLst/>
          </a:prstGeom>
        </ns0:spPr>
        <ns0:txBody>
          <a:bodyPr vert="horz" wrap="square" lIns="0" tIns="13335" rIns="0" bIns="0" rtlCol="0">
            <a:spAutoFit/>
          </a:bodyPr>
          <a:lstStyle/>
          <a:p>
            <a:pPr marL="12700">
              <a:lnSpc>
                <a:spcPct val="100000"/>
              </a:lnSpc>
              <a:spcBef>
                <a:spcPts val="105"/>
              </a:spcBef>
            </a:pPr>
            <a:r>
              <a:rPr sz="4400" b="1" spc="-100" dirty="0">
                <a:solidFill>
                  <a:srgbClr val="001F5F"/>
                </a:solidFill>
                <a:latin typeface="Trebuchet MS" panose="020B0603020202020204"/>
                <a:cs typeface="Trebuchet MS" panose="020B0603020202020204"/>
              </a:rPr>
              <a:t/>
            </a:r>
            <a:r>
              <a:rPr sz="4400" b="1" spc="-110" dirty="0">
                <a:solidFill>
                  <a:srgbClr val="001F5F"/>
                </a:solidFill>
                <a:latin typeface="Trebuchet MS" panose="020B0603020202020204"/>
                <a:cs typeface="Trebuchet MS" panose="020B0603020202020204"/>
              </a:rPr>
              <a:t/>
            </a:r>
            <a:r>
              <a:rPr sz="4400" b="1" spc="-1025" dirty="0">
                <a:solidFill>
                  <a:srgbClr val="001F5F"/>
                </a:solidFill>
                <a:latin typeface="Trebuchet MS" panose="020B0603020202020204"/>
                <a:cs typeface="Trebuchet MS" panose="020B0603020202020204"/>
              </a:rPr>
              <a:t/>
            </a:r>
            <a:r>
              <a:rPr sz="4400" b="1" spc="-135" dirty="0">
                <a:solidFill>
                  <a:srgbClr val="001F5F"/>
                </a:solidFill>
                <a:latin typeface="宋体"/>
                <a:cs typeface="宋体"/>
                <a:ea typeface="+mj-ea"/>
              </a:rPr>
              <a:t>合并和收购</a:t>
            </a:r>
            <a:endParaRPr sz="4400" dirty="0">
              <a:latin typeface="Trebuchet MS" panose="020B0603020202020204"/>
              <a:cs typeface="Trebuchet MS" panose="020B0603020202020204"/>
            </a:endParaRPr>
          </a:p>
        </ns0:txBody>
      </ns0:sp>
      <ns0:grpSp>
        <ns0:nvGrpSpPr>
          <ns0:cNvPr id="9" name="object 9"/>
          <ns0:cNvGrpSpPr/>
          <ns0:nvPr/>
        </ns0:nvGrpSpPr>
        <ns0:grpSpPr>
          <a:xfrm>
            <a:off x="4298950" y="4841621"/>
            <a:ext cx="638175" cy="368935"/>
            <a:chOff x="4298950" y="4841621"/>
            <a:chExt cx="638175" cy="368935"/>
          </a:xfrm>
        </ns0:grpSpPr>
        <ns0:sp>
          <ns0:nvSpPr>
            <ns0:cNvPr id="10" name="object 10"/>
            <ns0:cNvSpPr/>
            <ns0:nvPr/>
          </ns0:nvSpPr>
          <ns0:spPr>
            <a:xfrm>
              <a:off x="4304283" y="4846955"/>
              <a:ext cx="628015" cy="358140"/>
            </a:xfrm>
            <a:custGeom>
              <a:avLst/>
              <a:gdLst/>
              <a:ahLst/>
              <a:cxnLst/>
              <a:rect l="l" t="t" r="r" b="b"/>
              <a:pathLst>
                <a:path w="628014" h="358139">
                  <a:moveTo>
                    <a:pt x="92328" y="0"/>
                  </a:moveTo>
                  <a:lnTo>
                    <a:pt x="0" y="0"/>
                  </a:lnTo>
                  <a:lnTo>
                    <a:pt x="0" y="265811"/>
                  </a:lnTo>
                  <a:lnTo>
                    <a:pt x="84581" y="265811"/>
                  </a:lnTo>
                  <a:lnTo>
                    <a:pt x="96900" y="265557"/>
                  </a:lnTo>
                  <a:lnTo>
                    <a:pt x="125856" y="262763"/>
                  </a:lnTo>
                  <a:lnTo>
                    <a:pt x="129793" y="262128"/>
                  </a:lnTo>
                  <a:lnTo>
                    <a:pt x="169290" y="246761"/>
                  </a:lnTo>
                  <a:lnTo>
                    <a:pt x="191758" y="225044"/>
                  </a:lnTo>
                  <a:lnTo>
                    <a:pt x="48640" y="225044"/>
                  </a:lnTo>
                  <a:lnTo>
                    <a:pt x="48640" y="150114"/>
                  </a:lnTo>
                  <a:lnTo>
                    <a:pt x="192839" y="150114"/>
                  </a:lnTo>
                  <a:lnTo>
                    <a:pt x="191388" y="148336"/>
                  </a:lnTo>
                  <a:lnTo>
                    <a:pt x="187451" y="143383"/>
                  </a:lnTo>
                  <a:lnTo>
                    <a:pt x="182752" y="139319"/>
                  </a:lnTo>
                  <a:lnTo>
                    <a:pt x="171830" y="132207"/>
                  </a:lnTo>
                  <a:lnTo>
                    <a:pt x="165735" y="129413"/>
                  </a:lnTo>
                  <a:lnTo>
                    <a:pt x="159130" y="127127"/>
                  </a:lnTo>
                  <a:lnTo>
                    <a:pt x="159130" y="126365"/>
                  </a:lnTo>
                  <a:lnTo>
                    <a:pt x="167443" y="121292"/>
                  </a:lnTo>
                  <a:lnTo>
                    <a:pt x="174482" y="115601"/>
                  </a:lnTo>
                  <a:lnTo>
                    <a:pt x="180091" y="109474"/>
                  </a:lnTo>
                  <a:lnTo>
                    <a:pt x="48640" y="109474"/>
                  </a:lnTo>
                  <a:lnTo>
                    <a:pt x="48640" y="40640"/>
                  </a:lnTo>
                  <a:lnTo>
                    <a:pt x="185142" y="40640"/>
                  </a:lnTo>
                  <a:lnTo>
                    <a:pt x="184150" y="38735"/>
                  </a:lnTo>
                  <a:lnTo>
                    <a:pt x="179831" y="33020"/>
                  </a:lnTo>
                  <a:lnTo>
                    <a:pt x="175640" y="27305"/>
                  </a:lnTo>
                  <a:lnTo>
                    <a:pt x="140080" y="5969"/>
                  </a:lnTo>
                  <a:lnTo>
                    <a:pt x="106451" y="361"/>
                  </a:lnTo>
                  <a:lnTo>
                    <a:pt x="92328" y="0"/>
                  </a:lnTo>
                  <a:close/>
                </a:path>
                <a:path w="628014" h="358139">
                  <a:moveTo>
                    <a:pt x="192839" y="150114"/>
                  </a:moveTo>
                  <a:lnTo>
                    <a:pt x="102869" y="150114"/>
                  </a:lnTo>
                  <a:lnTo>
                    <a:pt x="109474" y="150368"/>
                  </a:lnTo>
                  <a:lnTo>
                    <a:pt x="114680" y="151003"/>
                  </a:lnTo>
                  <a:lnTo>
                    <a:pt x="151511" y="171577"/>
                  </a:lnTo>
                  <a:lnTo>
                    <a:pt x="153542" y="178054"/>
                  </a:lnTo>
                  <a:lnTo>
                    <a:pt x="153542" y="189738"/>
                  </a:lnTo>
                  <a:lnTo>
                    <a:pt x="152907" y="193802"/>
                  </a:lnTo>
                  <a:lnTo>
                    <a:pt x="151764" y="197485"/>
                  </a:lnTo>
                  <a:lnTo>
                    <a:pt x="150621" y="201295"/>
                  </a:lnTo>
                  <a:lnTo>
                    <a:pt x="113664" y="223139"/>
                  </a:lnTo>
                  <a:lnTo>
                    <a:pt x="88900" y="225044"/>
                  </a:lnTo>
                  <a:lnTo>
                    <a:pt x="191758" y="225044"/>
                  </a:lnTo>
                  <a:lnTo>
                    <a:pt x="195071" y="220599"/>
                  </a:lnTo>
                  <a:lnTo>
                    <a:pt x="198754" y="213360"/>
                  </a:lnTo>
                  <a:lnTo>
                    <a:pt x="202818" y="198628"/>
                  </a:lnTo>
                  <a:lnTo>
                    <a:pt x="203835" y="191643"/>
                  </a:lnTo>
                  <a:lnTo>
                    <a:pt x="203835" y="177546"/>
                  </a:lnTo>
                  <a:lnTo>
                    <a:pt x="202691" y="170815"/>
                  </a:lnTo>
                  <a:lnTo>
                    <a:pt x="198374" y="158623"/>
                  </a:lnTo>
                  <a:lnTo>
                    <a:pt x="195325" y="153162"/>
                  </a:lnTo>
                  <a:lnTo>
                    <a:pt x="192839" y="150114"/>
                  </a:lnTo>
                  <a:close/>
                </a:path>
                <a:path w="628014" h="358139">
                  <a:moveTo>
                    <a:pt x="185142" y="40640"/>
                  </a:moveTo>
                  <a:lnTo>
                    <a:pt x="95630" y="40640"/>
                  </a:lnTo>
                  <a:lnTo>
                    <a:pt x="101473" y="40894"/>
                  </a:lnTo>
                  <a:lnTo>
                    <a:pt x="106299" y="41402"/>
                  </a:lnTo>
                  <a:lnTo>
                    <a:pt x="110998" y="41783"/>
                  </a:lnTo>
                  <a:lnTo>
                    <a:pt x="115188" y="42545"/>
                  </a:lnTo>
                  <a:lnTo>
                    <a:pt x="118744" y="43688"/>
                  </a:lnTo>
                  <a:lnTo>
                    <a:pt x="127380" y="46355"/>
                  </a:lnTo>
                  <a:lnTo>
                    <a:pt x="133476" y="50419"/>
                  </a:lnTo>
                  <a:lnTo>
                    <a:pt x="140588" y="61341"/>
                  </a:lnTo>
                  <a:lnTo>
                    <a:pt x="142493" y="67691"/>
                  </a:lnTo>
                  <a:lnTo>
                    <a:pt x="142493" y="81407"/>
                  </a:lnTo>
                  <a:lnTo>
                    <a:pt x="109902" y="108442"/>
                  </a:lnTo>
                  <a:lnTo>
                    <a:pt x="92582" y="109474"/>
                  </a:lnTo>
                  <a:lnTo>
                    <a:pt x="180091" y="109474"/>
                  </a:lnTo>
                  <a:lnTo>
                    <a:pt x="192531" y="70739"/>
                  </a:lnTo>
                  <a:lnTo>
                    <a:pt x="192531" y="64135"/>
                  </a:lnTo>
                  <a:lnTo>
                    <a:pt x="191515" y="57785"/>
                  </a:lnTo>
                  <a:lnTo>
                    <a:pt x="189483" y="51308"/>
                  </a:lnTo>
                  <a:lnTo>
                    <a:pt x="187325" y="44831"/>
                  </a:lnTo>
                  <a:lnTo>
                    <a:pt x="185142" y="40640"/>
                  </a:lnTo>
                  <a:close/>
                </a:path>
                <a:path w="628014" h="358139">
                  <a:moveTo>
                    <a:pt x="616990" y="181102"/>
                  </a:moveTo>
                  <a:lnTo>
                    <a:pt x="508380" y="181102"/>
                  </a:lnTo>
                  <a:lnTo>
                    <a:pt x="514350" y="182372"/>
                  </a:lnTo>
                  <a:lnTo>
                    <a:pt x="533526" y="190119"/>
                  </a:lnTo>
                  <a:lnTo>
                    <a:pt x="566927" y="200660"/>
                  </a:lnTo>
                  <a:lnTo>
                    <a:pt x="572642" y="200660"/>
                  </a:lnTo>
                  <a:lnTo>
                    <a:pt x="610969" y="187114"/>
                  </a:lnTo>
                  <a:lnTo>
                    <a:pt x="616990" y="181102"/>
                  </a:lnTo>
                  <a:close/>
                </a:path>
                <a:path w="628014" h="358139">
                  <a:moveTo>
                    <a:pt x="508380" y="142621"/>
                  </a:moveTo>
                  <a:lnTo>
                    <a:pt x="501650" y="142621"/>
                  </a:lnTo>
                  <a:lnTo>
                    <a:pt x="492740" y="143166"/>
                  </a:lnTo>
                  <a:lnTo>
                    <a:pt x="457374" y="162099"/>
                  </a:lnTo>
                  <a:lnTo>
                    <a:pt x="446786" y="177419"/>
                  </a:lnTo>
                  <a:lnTo>
                    <a:pt x="475488" y="198247"/>
                  </a:lnTo>
                  <a:lnTo>
                    <a:pt x="478916" y="192913"/>
                  </a:lnTo>
                  <a:lnTo>
                    <a:pt x="482600" y="188722"/>
                  </a:lnTo>
                  <a:lnTo>
                    <a:pt x="486537" y="185674"/>
                  </a:lnTo>
                  <a:lnTo>
                    <a:pt x="490600" y="182626"/>
                  </a:lnTo>
                  <a:lnTo>
                    <a:pt x="495935" y="181102"/>
                  </a:lnTo>
                  <a:lnTo>
                    <a:pt x="616990" y="181102"/>
                  </a:lnTo>
                  <a:lnTo>
                    <a:pt x="622486" y="174057"/>
                  </a:lnTo>
                  <a:lnTo>
                    <a:pt x="627506" y="165862"/>
                  </a:lnTo>
                  <a:lnTo>
                    <a:pt x="622256" y="162052"/>
                  </a:lnTo>
                  <a:lnTo>
                    <a:pt x="566419" y="162052"/>
                  </a:lnTo>
                  <a:lnTo>
                    <a:pt x="561213" y="161036"/>
                  </a:lnTo>
                  <a:lnTo>
                    <a:pt x="555878" y="159131"/>
                  </a:lnTo>
                  <a:lnTo>
                    <a:pt x="550671" y="157099"/>
                  </a:lnTo>
                  <a:lnTo>
                    <a:pt x="539241" y="152400"/>
                  </a:lnTo>
                  <a:lnTo>
                    <a:pt x="533526" y="149987"/>
                  </a:lnTo>
                  <a:lnTo>
                    <a:pt x="527557" y="147701"/>
                  </a:lnTo>
                  <a:lnTo>
                    <a:pt x="514985" y="143637"/>
                  </a:lnTo>
                  <a:lnTo>
                    <a:pt x="508380" y="142621"/>
                  </a:lnTo>
                  <a:close/>
                </a:path>
                <a:path w="628014" h="358139">
                  <a:moveTo>
                    <a:pt x="598804" y="145034"/>
                  </a:moveTo>
                  <a:lnTo>
                    <a:pt x="595376" y="150368"/>
                  </a:lnTo>
                  <a:lnTo>
                    <a:pt x="591692" y="154686"/>
                  </a:lnTo>
                  <a:lnTo>
                    <a:pt x="583691" y="160655"/>
                  </a:lnTo>
                  <a:lnTo>
                    <a:pt x="578357" y="162052"/>
                  </a:lnTo>
                  <a:lnTo>
                    <a:pt x="622256" y="162052"/>
                  </a:lnTo>
                  <a:lnTo>
                    <a:pt x="598804" y="145034"/>
                  </a:lnTo>
                  <a:close/>
                </a:path>
                <a:path w="628014" h="358139">
                  <a:moveTo>
                    <a:pt x="273685" y="73279"/>
                  </a:moveTo>
                  <a:lnTo>
                    <a:pt x="223138" y="73279"/>
                  </a:lnTo>
                  <a:lnTo>
                    <a:pt x="301878" y="255016"/>
                  </a:lnTo>
                  <a:lnTo>
                    <a:pt x="257682" y="358140"/>
                  </a:lnTo>
                  <a:lnTo>
                    <a:pt x="304164" y="358140"/>
                  </a:lnTo>
                  <a:lnTo>
                    <a:pt x="372261" y="201803"/>
                  </a:lnTo>
                  <a:lnTo>
                    <a:pt x="325500" y="201803"/>
                  </a:lnTo>
                  <a:lnTo>
                    <a:pt x="321496" y="190990"/>
                  </a:lnTo>
                  <a:lnTo>
                    <a:pt x="316325" y="177593"/>
                  </a:lnTo>
                  <a:lnTo>
                    <a:pt x="309963" y="161601"/>
                  </a:lnTo>
                  <a:lnTo>
                    <a:pt x="302387" y="143002"/>
                  </a:lnTo>
                  <a:lnTo>
                    <a:pt x="273685" y="73279"/>
                  </a:lnTo>
                  <a:close/>
                </a:path>
                <a:path w="628014" h="358139">
                  <a:moveTo>
                    <a:pt x="428243" y="73279"/>
                  </a:moveTo>
                  <a:lnTo>
                    <a:pt x="377189" y="73279"/>
                  </a:lnTo>
                  <a:lnTo>
                    <a:pt x="347344" y="146558"/>
                  </a:lnTo>
                  <a:lnTo>
                    <a:pt x="339961" y="165155"/>
                  </a:lnTo>
                  <a:lnTo>
                    <a:pt x="333994" y="180562"/>
                  </a:lnTo>
                  <a:lnTo>
                    <a:pt x="329432" y="192778"/>
                  </a:lnTo>
                  <a:lnTo>
                    <a:pt x="326263" y="201803"/>
                  </a:lnTo>
                  <a:lnTo>
                    <a:pt x="372261" y="201803"/>
                  </a:lnTo>
                  <a:lnTo>
                    <a:pt x="428243" y="73279"/>
                  </a:lnTo>
                  <a:close/>
                </a:path>
              </a:pathLst>
            </a:custGeom>
            <a:solidFill>
              <a:srgbClr val="0D0D0D"/>
            </a:solidFill>
          </ns0:spPr>
          <ns0:txBody>
            <a:bodyPr wrap="square" lIns="0" tIns="0" rIns="0" bIns="0" rtlCol="0"/>
            <a:lstStyle/>
            <a:p/>
          </ns0:txBody>
        </ns0:sp>
        <ns0:sp>
          <ns0:nvSpPr>
            <ns0:cNvPr id="11" name="object 11"/>
            <ns0:cNvSpPr/>
            <ns0:nvPr/>
          </ns0:nvSpPr>
          <ns0:spPr>
            <a:xfrm>
              <a:off x="4347590" y="4991735"/>
              <a:ext cx="115570" cy="85597"/>
            </a:xfrm>
            <a:prstGeom prst="rect">
              <a:avLst/>
            </a:prstGeom>
            <a:blipFill>
              <a:blip ns2:embed="rId4" cstate="print"/>
              <a:stretch>
                <a:fillRect/>
              </a:stretch>
            </a:blipFill>
          </ns0:spPr>
          <ns0:txBody>
            <a:bodyPr wrap="square" lIns="0" tIns="0" rIns="0" bIns="0" rtlCol="0"/>
            <a:lstStyle/>
            <a:p/>
          </ns0:txBody>
        </ns0:sp>
        <ns0:sp>
          <ns0:nvSpPr>
            <ns0:cNvPr id="12" name="object 12"/>
            <ns0:cNvSpPr/>
            <ns0:nvPr/>
          </ns0:nvSpPr>
          <ns0:spPr>
            <a:xfrm>
              <a:off x="4745736" y="4984242"/>
              <a:ext cx="191388" cy="68706"/>
            </a:xfrm>
            <a:prstGeom prst="rect">
              <a:avLst/>
            </a:prstGeom>
            <a:blipFill>
              <a:blip ns2:embed="rId5" cstate="print"/>
              <a:stretch>
                <a:fillRect/>
              </a:stretch>
            </a:blipFill>
          </ns0:spPr>
          <ns0:txBody>
            <a:bodyPr wrap="square" lIns="0" tIns="0" rIns="0" bIns="0" rtlCol="0"/>
            <a:lstStyle/>
            <a:p/>
          </ns0:txBody>
        </ns0:sp>
        <ns0:sp>
          <ns0:nvSpPr>
            <ns0:cNvPr id="13" name="object 13"/>
            <ns0:cNvSpPr/>
            <ns0:nvPr/>
          </ns0:nvSpPr>
          <ns0:spPr>
            <a:xfrm>
              <a:off x="4527422" y="4920234"/>
              <a:ext cx="205104" cy="285115"/>
            </a:xfrm>
            <a:custGeom>
              <a:avLst/>
              <a:gdLst/>
              <a:ahLst/>
              <a:cxnLst/>
              <a:rect l="l" t="t" r="r" b="b"/>
              <a:pathLst>
                <a:path w="205104" h="285114">
                  <a:moveTo>
                    <a:pt x="0" y="0"/>
                  </a:moveTo>
                  <a:lnTo>
                    <a:pt x="50546" y="0"/>
                  </a:lnTo>
                  <a:lnTo>
                    <a:pt x="79248" y="69723"/>
                  </a:lnTo>
                  <a:lnTo>
                    <a:pt x="86824" y="88322"/>
                  </a:lnTo>
                  <a:lnTo>
                    <a:pt x="93186" y="104314"/>
                  </a:lnTo>
                  <a:lnTo>
                    <a:pt x="98357" y="117711"/>
                  </a:lnTo>
                  <a:lnTo>
                    <a:pt x="102362" y="128524"/>
                  </a:lnTo>
                  <a:lnTo>
                    <a:pt x="103124" y="128524"/>
                  </a:lnTo>
                  <a:lnTo>
                    <a:pt x="116822" y="91876"/>
                  </a:lnTo>
                  <a:lnTo>
                    <a:pt x="154050" y="0"/>
                  </a:lnTo>
                  <a:lnTo>
                    <a:pt x="205104" y="0"/>
                  </a:lnTo>
                  <a:lnTo>
                    <a:pt x="81025" y="284861"/>
                  </a:lnTo>
                  <a:lnTo>
                    <a:pt x="34543" y="284861"/>
                  </a:lnTo>
                  <a:lnTo>
                    <a:pt x="78739" y="181737"/>
                  </a:lnTo>
                  <a:lnTo>
                    <a:pt x="0" y="0"/>
                  </a:lnTo>
                  <a:close/>
                </a:path>
              </a:pathLst>
            </a:custGeom>
            <a:ln w="10668">
              <a:solidFill>
                <a:srgbClr val="D1D1D1"/>
              </a:solidFill>
            </a:ln>
          </ns0:spPr>
          <ns0:txBody>
            <a:bodyPr wrap="square" lIns="0" tIns="0" rIns="0" bIns="0" rtlCol="0"/>
            <a:lstStyle/>
            <a:p/>
          </ns0:txBody>
        </ns0:sp>
        <ns0:sp>
          <ns0:nvSpPr>
            <ns0:cNvPr id="14" name="object 14"/>
            <ns0:cNvSpPr/>
            <ns0:nvPr/>
          </ns0:nvSpPr>
          <ns0:spPr>
            <a:xfrm>
              <a:off x="4347590" y="4882261"/>
              <a:ext cx="104521" cy="79501"/>
            </a:xfrm>
            <a:prstGeom prst="rect">
              <a:avLst/>
            </a:prstGeom>
            <a:blipFill>
              <a:blip ns2:embed="rId6" cstate="print"/>
              <a:stretch>
                <a:fillRect/>
              </a:stretch>
            </a:blipFill>
          </ns0:spPr>
          <ns0:txBody>
            <a:bodyPr wrap="square" lIns="0" tIns="0" rIns="0" bIns="0" rtlCol="0"/>
            <a:lstStyle/>
            <a:p/>
          </ns0:txBody>
        </ns0:sp>
        <ns0:sp>
          <ns0:nvSpPr>
            <ns0:cNvPr id="15" name="object 15"/>
            <ns0:cNvSpPr/>
            <ns0:nvPr/>
          </ns0:nvSpPr>
          <ns0:spPr>
            <a:xfrm>
              <a:off x="4304283" y="4846955"/>
              <a:ext cx="203835" cy="266065"/>
            </a:xfrm>
            <a:custGeom>
              <a:avLst/>
              <a:gdLst/>
              <a:ahLst/>
              <a:cxnLst/>
              <a:rect l="l" t="t" r="r" b="b"/>
              <a:pathLst>
                <a:path w="203835" h="266064">
                  <a:moveTo>
                    <a:pt x="0" y="0"/>
                  </a:moveTo>
                  <a:lnTo>
                    <a:pt x="92328" y="0"/>
                  </a:lnTo>
                  <a:lnTo>
                    <a:pt x="106451" y="361"/>
                  </a:lnTo>
                  <a:lnTo>
                    <a:pt x="146607" y="8326"/>
                  </a:lnTo>
                  <a:lnTo>
                    <a:pt x="179831" y="33020"/>
                  </a:lnTo>
                  <a:lnTo>
                    <a:pt x="184150" y="38735"/>
                  </a:lnTo>
                  <a:lnTo>
                    <a:pt x="187325" y="44831"/>
                  </a:lnTo>
                  <a:lnTo>
                    <a:pt x="189483" y="51308"/>
                  </a:lnTo>
                  <a:lnTo>
                    <a:pt x="191515" y="57785"/>
                  </a:lnTo>
                  <a:lnTo>
                    <a:pt x="192531" y="64135"/>
                  </a:lnTo>
                  <a:lnTo>
                    <a:pt x="192531" y="70739"/>
                  </a:lnTo>
                  <a:lnTo>
                    <a:pt x="180258" y="109291"/>
                  </a:lnTo>
                  <a:lnTo>
                    <a:pt x="159130" y="126365"/>
                  </a:lnTo>
                  <a:lnTo>
                    <a:pt x="159130" y="127127"/>
                  </a:lnTo>
                  <a:lnTo>
                    <a:pt x="165735" y="129413"/>
                  </a:lnTo>
                  <a:lnTo>
                    <a:pt x="171830" y="132207"/>
                  </a:lnTo>
                  <a:lnTo>
                    <a:pt x="177291" y="135763"/>
                  </a:lnTo>
                  <a:lnTo>
                    <a:pt x="182752" y="139319"/>
                  </a:lnTo>
                  <a:lnTo>
                    <a:pt x="187451" y="143383"/>
                  </a:lnTo>
                  <a:lnTo>
                    <a:pt x="191388" y="148336"/>
                  </a:lnTo>
                  <a:lnTo>
                    <a:pt x="195325" y="153162"/>
                  </a:lnTo>
                  <a:lnTo>
                    <a:pt x="198374" y="158623"/>
                  </a:lnTo>
                  <a:lnTo>
                    <a:pt x="200532" y="164719"/>
                  </a:lnTo>
                  <a:lnTo>
                    <a:pt x="202691" y="170815"/>
                  </a:lnTo>
                  <a:lnTo>
                    <a:pt x="203835" y="177546"/>
                  </a:lnTo>
                  <a:lnTo>
                    <a:pt x="203835" y="185166"/>
                  </a:lnTo>
                  <a:lnTo>
                    <a:pt x="203835" y="191643"/>
                  </a:lnTo>
                  <a:lnTo>
                    <a:pt x="189864" y="227584"/>
                  </a:lnTo>
                  <a:lnTo>
                    <a:pt x="154638" y="254587"/>
                  </a:lnTo>
                  <a:lnTo>
                    <a:pt x="125856" y="262763"/>
                  </a:lnTo>
                  <a:lnTo>
                    <a:pt x="121919" y="263525"/>
                  </a:lnTo>
                  <a:lnTo>
                    <a:pt x="84581" y="265811"/>
                  </a:lnTo>
                  <a:lnTo>
                    <a:pt x="77215" y="265811"/>
                  </a:lnTo>
                  <a:lnTo>
                    <a:pt x="0" y="265811"/>
                  </a:lnTo>
                  <a:lnTo>
                    <a:pt x="0" y="0"/>
                  </a:lnTo>
                  <a:close/>
                </a:path>
              </a:pathLst>
            </a:custGeom>
            <a:ln w="10667">
              <a:solidFill>
                <a:srgbClr val="D1D1D1"/>
              </a:solidFill>
            </a:ln>
          </ns0:spPr>
          <ns0:txBody>
            <a:bodyPr wrap="square" lIns="0" tIns="0" rIns="0" bIns="0" rtlCol="0"/>
            <a:lstStyle/>
            <a:p/>
          </ns0:txBody>
        </ns0:sp>
      </ns0:grpSp>
      <ns0:sp>
        <ns0:nvSpPr>
          <ns0:cNvPr id="19" name="TextBox 18"/>
          <ns0:cNvSpPr txBox="1"/>
          <ns0:nvPr/>
        </ns0:nvSpPr>
        <ns0:spPr>
          <a:xfrm>
            <a:off x="3336783" y="5581884"/>
            <a:ext cx="3657600" cy="523220"/>
          </a:xfrm>
          <a:prstGeom prst="rect">
            <a:avLst/>
          </a:prstGeom>
          <a:noFill/>
        </ns0:spPr>
        <ns0:txBody>
          <a:bodyPr wrap="square" rtlCol="0">
            <a:spAutoFit/>
          </a:bodyPr>
          <a:lstStyle/>
          <a:p>
            <a:r>
              <a:rPr lang="en-PH" sz="2800" b="1" dirty="0" smtClean="0">
                <a:latin typeface="宋体"/>
                <a:ea typeface="+mj-ea"/>
                <a:cs typeface="宋体"/>
              </a:rPr>
              <a:t>温兆贤</a:t>
            </a:r>
            <a:endParaRPr lang="en-PH" sz="2800" b="1" dirty="0"/>
          </a:p>
        </ns0:txBody>
      </ns0:sp>
      <ns0:sp>
        <ns0:nvSpPr>
          <ns0:cNvPr id="20" name="TextBox 19"/>
          <ns0:cNvSpPr txBox="1"/>
          <ns0:nvPr>
            <ns0:custDataLst>
              <ns0:tags ns2:id="rId7"/>
            </ns0:custDataLst>
          </ns0:nvPr>
        </ns0:nvSpPr>
        <ns0:spPr>
          <a:xfrm>
            <a:off x="609600" y="533400"/>
            <a:ext cx="7924800" cy="1200329"/>
          </a:xfrm>
          <a:prstGeom prst="rect">
            <a:avLst/>
          </a:prstGeom>
          <a:noFill/>
        </ns0:spPr>
        <ns0:txBody>
          <a:bodyPr wrap="square" rtlCol="0">
            <a:spAutoFit/>
          </a:bodyPr>
          <a:lstStyle/>
          <a:p>
            <a:pPr algn="ctr"/>
            <a:r>
              <a:rPr lang="en-PH" sz="3600" dirty="0" smtClean="0">
                <a:latin typeface="宋体"/>
                <a:ea typeface="+mj-ea"/>
                <a:cs typeface="宋体"/>
              </a:rPr>
              <a:t>目前的管理趋势</a:t>
            </a:r>
            <a:endParaRPr lang="en-PH" sz="3600" dirty="0">
              <a:latin typeface="Arial Rounded MT Bold" panose="020F0704030504030204" pitchFamily="34" charset="0"/>
            </a:endParaRPr>
          </a:p>
        </ns0:txBody>
      </ns0:sp>
    </ns0:spTree>
  </ns0:cSld>
  <ns0:clrMapOvr>
    <a:masterClrMapping/>
  </ns0:clrMapOvr>
  <ns0:timing>
    <ns0:tnLst>
      <ns0:par>
        <ns0:cTn id="1" dur="indefinite" restart="never" nodeType="tmRoot"/>
      </ns0:par>
    </ns0:tnLst>
  </ns0:timing>
</ns0:sld>
</file>

<file path=ppt/slides/slide10.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553212" y="559308"/>
            <a:ext cx="3404616" cy="548639"/>
          </a:xfrm>
          <a:prstGeom prst="rect">
            <a:avLst/>
          </a:prstGeom>
          <a:blipFill>
            <a:blip ns2:embed="rId1" cstate="print"/>
            <a:stretch>
              <a:fillRect/>
            </a:stretch>
          </a:blipFill>
        </ns0:spPr>
        <ns0:txBody>
          <a:bodyPr wrap="square" lIns="0" tIns="0" rIns="0" bIns="0" rtlCol="0"/>
          <a:lstStyle/>
          <a:p/>
        </ns0:txBody>
      </ns0:sp>
      <ns0:grpSp>
        <ns0:nvGrpSpPr>
          <ns0:cNvPr id="3" name="object 3"/>
          <ns0:cNvGrpSpPr/>
          <ns0:nvPr/>
        </ns0:nvGrpSpPr>
        <ns0:grpSpPr>
          <a:xfrm>
            <a:off x="3450463" y="1784604"/>
            <a:ext cx="1876425" cy="547370"/>
            <a:chOff x="3450463" y="1784604"/>
            <a:chExt cx="1876425" cy="547370"/>
          </a:xfrm>
        </ns0:grpSpPr>
        <ns0:sp>
          <ns0:nvSpPr>
            <ns0:cNvPr id="4" name="object 4"/>
            <ns0:cNvSpPr/>
            <ns0:nvPr/>
          </ns0:nvSpPr>
          <ns0:spPr>
            <a:xfrm>
              <a:off x="3473958" y="1808226"/>
              <a:ext cx="1828800" cy="500380"/>
            </a:xfrm>
            <a:custGeom>
              <a:avLst/>
              <a:gdLst/>
              <a:ahLst/>
              <a:cxnLst/>
              <a:rect l="l" t="t" r="r" b="b"/>
              <a:pathLst>
                <a:path w="1828800" h="500380">
                  <a:moveTo>
                    <a:pt x="1778762" y="0"/>
                  </a:moveTo>
                  <a:lnTo>
                    <a:pt x="50037" y="0"/>
                  </a:lnTo>
                  <a:lnTo>
                    <a:pt x="30539" y="3925"/>
                  </a:lnTo>
                  <a:lnTo>
                    <a:pt x="14636" y="14636"/>
                  </a:lnTo>
                  <a:lnTo>
                    <a:pt x="3925" y="30539"/>
                  </a:lnTo>
                  <a:lnTo>
                    <a:pt x="0" y="50037"/>
                  </a:lnTo>
                  <a:lnTo>
                    <a:pt x="0" y="449834"/>
                  </a:lnTo>
                  <a:lnTo>
                    <a:pt x="3925" y="469332"/>
                  </a:lnTo>
                  <a:lnTo>
                    <a:pt x="14636" y="485235"/>
                  </a:lnTo>
                  <a:lnTo>
                    <a:pt x="30539" y="495946"/>
                  </a:lnTo>
                  <a:lnTo>
                    <a:pt x="50037" y="499872"/>
                  </a:lnTo>
                  <a:lnTo>
                    <a:pt x="1778762" y="499872"/>
                  </a:lnTo>
                  <a:lnTo>
                    <a:pt x="1798260" y="495946"/>
                  </a:lnTo>
                  <a:lnTo>
                    <a:pt x="1814163" y="485235"/>
                  </a:lnTo>
                  <a:lnTo>
                    <a:pt x="1824874" y="469332"/>
                  </a:lnTo>
                  <a:lnTo>
                    <a:pt x="1828800" y="449834"/>
                  </a:lnTo>
                  <a:lnTo>
                    <a:pt x="1828800" y="50037"/>
                  </a:lnTo>
                  <a:lnTo>
                    <a:pt x="1824874" y="30539"/>
                  </a:lnTo>
                  <a:lnTo>
                    <a:pt x="1814163" y="14636"/>
                  </a:lnTo>
                  <a:lnTo>
                    <a:pt x="1798260" y="3925"/>
                  </a:lnTo>
                  <a:lnTo>
                    <a:pt x="1778762" y="0"/>
                  </a:lnTo>
                  <a:close/>
                </a:path>
              </a:pathLst>
            </a:custGeom>
            <a:solidFill>
              <a:srgbClr val="000000"/>
            </a:solidFill>
          </ns0:spPr>
          <ns0:txBody>
            <a:bodyPr wrap="square" lIns="0" tIns="0" rIns="0" bIns="0" rtlCol="0"/>
            <a:lstStyle/>
            <a:p/>
          </ns0:txBody>
        </ns0:sp>
        <ns0:sp>
          <ns0:nvSpPr>
            <ns0:cNvPr id="5" name="object 5"/>
            <ns0:cNvSpPr/>
            <ns0:nvPr/>
          </ns0:nvSpPr>
          <ns0:spPr>
            <a:xfrm>
              <a:off x="3450463" y="1784604"/>
              <a:ext cx="1876425" cy="547370"/>
            </a:xfrm>
            <a:custGeom>
              <a:avLst/>
              <a:gdLst/>
              <a:ahLst/>
              <a:cxnLst/>
              <a:rect l="l" t="t" r="r" b="b"/>
              <a:pathLst>
                <a:path w="1876425" h="547369">
                  <a:moveTo>
                    <a:pt x="1802384" y="0"/>
                  </a:moveTo>
                  <a:lnTo>
                    <a:pt x="71120" y="126"/>
                  </a:lnTo>
                  <a:lnTo>
                    <a:pt x="60960" y="1143"/>
                  </a:lnTo>
                  <a:lnTo>
                    <a:pt x="59436" y="1270"/>
                  </a:lnTo>
                  <a:lnTo>
                    <a:pt x="23113" y="20066"/>
                  </a:lnTo>
                  <a:lnTo>
                    <a:pt x="1904" y="56642"/>
                  </a:lnTo>
                  <a:lnTo>
                    <a:pt x="0" y="475996"/>
                  </a:lnTo>
                  <a:lnTo>
                    <a:pt x="1015" y="486029"/>
                  </a:lnTo>
                  <a:lnTo>
                    <a:pt x="1142" y="487553"/>
                  </a:lnTo>
                  <a:lnTo>
                    <a:pt x="1524" y="488950"/>
                  </a:lnTo>
                  <a:lnTo>
                    <a:pt x="1904" y="490474"/>
                  </a:lnTo>
                  <a:lnTo>
                    <a:pt x="4868" y="499999"/>
                  </a:lnTo>
                  <a:lnTo>
                    <a:pt x="5334" y="501396"/>
                  </a:lnTo>
                  <a:lnTo>
                    <a:pt x="5969" y="502920"/>
                  </a:lnTo>
                  <a:lnTo>
                    <a:pt x="6731" y="504444"/>
                  </a:lnTo>
                  <a:lnTo>
                    <a:pt x="11429" y="512825"/>
                  </a:lnTo>
                  <a:lnTo>
                    <a:pt x="12064" y="514223"/>
                  </a:lnTo>
                  <a:lnTo>
                    <a:pt x="44196" y="541147"/>
                  </a:lnTo>
                  <a:lnTo>
                    <a:pt x="73533" y="547116"/>
                  </a:lnTo>
                  <a:lnTo>
                    <a:pt x="1804797" y="546988"/>
                  </a:lnTo>
                  <a:lnTo>
                    <a:pt x="1814829" y="545973"/>
                  </a:lnTo>
                  <a:lnTo>
                    <a:pt x="1816353" y="545846"/>
                  </a:lnTo>
                  <a:lnTo>
                    <a:pt x="1817751" y="545465"/>
                  </a:lnTo>
                  <a:lnTo>
                    <a:pt x="1819275" y="545084"/>
                  </a:lnTo>
                  <a:lnTo>
                    <a:pt x="1828673" y="542163"/>
                  </a:lnTo>
                  <a:lnTo>
                    <a:pt x="1830197" y="541655"/>
                  </a:lnTo>
                  <a:lnTo>
                    <a:pt x="1831721" y="541020"/>
                  </a:lnTo>
                  <a:lnTo>
                    <a:pt x="1833245" y="540258"/>
                  </a:lnTo>
                  <a:lnTo>
                    <a:pt x="1841627" y="535559"/>
                  </a:lnTo>
                  <a:lnTo>
                    <a:pt x="1843024" y="534924"/>
                  </a:lnTo>
                  <a:lnTo>
                    <a:pt x="1860128" y="518795"/>
                  </a:lnTo>
                  <a:lnTo>
                    <a:pt x="73533" y="518795"/>
                  </a:lnTo>
                  <a:lnTo>
                    <a:pt x="64388" y="517779"/>
                  </a:lnTo>
                  <a:lnTo>
                    <a:pt x="31750" y="491109"/>
                  </a:lnTo>
                  <a:lnTo>
                    <a:pt x="28194" y="73660"/>
                  </a:lnTo>
                  <a:lnTo>
                    <a:pt x="29210" y="64516"/>
                  </a:lnTo>
                  <a:lnTo>
                    <a:pt x="55879" y="31876"/>
                  </a:lnTo>
                  <a:lnTo>
                    <a:pt x="74040" y="28321"/>
                  </a:lnTo>
                  <a:lnTo>
                    <a:pt x="1860128" y="28321"/>
                  </a:lnTo>
                  <a:lnTo>
                    <a:pt x="1855851" y="23241"/>
                  </a:lnTo>
                  <a:lnTo>
                    <a:pt x="1841627" y="11557"/>
                  </a:lnTo>
                  <a:lnTo>
                    <a:pt x="1833245" y="6858"/>
                  </a:lnTo>
                  <a:lnTo>
                    <a:pt x="1817751" y="1650"/>
                  </a:lnTo>
                  <a:lnTo>
                    <a:pt x="1816353" y="1270"/>
                  </a:lnTo>
                  <a:lnTo>
                    <a:pt x="1802384" y="0"/>
                  </a:lnTo>
                  <a:close/>
                </a:path>
                <a:path w="1876425" h="547369">
                  <a:moveTo>
                    <a:pt x="1860128" y="28321"/>
                  </a:moveTo>
                  <a:lnTo>
                    <a:pt x="1802384" y="28321"/>
                  </a:lnTo>
                  <a:lnTo>
                    <a:pt x="1811401" y="29337"/>
                  </a:lnTo>
                  <a:lnTo>
                    <a:pt x="1819910" y="31876"/>
                  </a:lnTo>
                  <a:lnTo>
                    <a:pt x="1846579" y="64516"/>
                  </a:lnTo>
                  <a:lnTo>
                    <a:pt x="1847596" y="473583"/>
                  </a:lnTo>
                  <a:lnTo>
                    <a:pt x="1846579" y="482600"/>
                  </a:lnTo>
                  <a:lnTo>
                    <a:pt x="1819910" y="515238"/>
                  </a:lnTo>
                  <a:lnTo>
                    <a:pt x="1801876" y="518795"/>
                  </a:lnTo>
                  <a:lnTo>
                    <a:pt x="1860128" y="518795"/>
                  </a:lnTo>
                  <a:lnTo>
                    <a:pt x="1861947" y="516636"/>
                  </a:lnTo>
                  <a:lnTo>
                    <a:pt x="1862836" y="515493"/>
                  </a:lnTo>
                  <a:lnTo>
                    <a:pt x="1863725" y="514223"/>
                  </a:lnTo>
                  <a:lnTo>
                    <a:pt x="1864360" y="512825"/>
                  </a:lnTo>
                  <a:lnTo>
                    <a:pt x="1869059" y="504444"/>
                  </a:lnTo>
                  <a:lnTo>
                    <a:pt x="1874265" y="488950"/>
                  </a:lnTo>
                  <a:lnTo>
                    <a:pt x="1874647" y="487553"/>
                  </a:lnTo>
                  <a:lnTo>
                    <a:pt x="1875916" y="473583"/>
                  </a:lnTo>
                  <a:lnTo>
                    <a:pt x="1875789" y="71247"/>
                  </a:lnTo>
                  <a:lnTo>
                    <a:pt x="1874774" y="61087"/>
                  </a:lnTo>
                  <a:lnTo>
                    <a:pt x="1874647" y="59562"/>
                  </a:lnTo>
                  <a:lnTo>
                    <a:pt x="1861947" y="30480"/>
                  </a:lnTo>
                  <a:lnTo>
                    <a:pt x="1860128" y="28321"/>
                  </a:lnTo>
                  <a:close/>
                </a:path>
                <a:path w="1876425" h="547369">
                  <a:moveTo>
                    <a:pt x="74929" y="37719"/>
                  </a:moveTo>
                  <a:lnTo>
                    <a:pt x="40512" y="59690"/>
                  </a:lnTo>
                  <a:lnTo>
                    <a:pt x="37695" y="473075"/>
                  </a:lnTo>
                  <a:lnTo>
                    <a:pt x="38481" y="480822"/>
                  </a:lnTo>
                  <a:lnTo>
                    <a:pt x="66294" y="508508"/>
                  </a:lnTo>
                  <a:lnTo>
                    <a:pt x="1800860" y="509397"/>
                  </a:lnTo>
                  <a:lnTo>
                    <a:pt x="1809623" y="508508"/>
                  </a:lnTo>
                  <a:lnTo>
                    <a:pt x="1816227" y="506475"/>
                  </a:lnTo>
                  <a:lnTo>
                    <a:pt x="1822323" y="503174"/>
                  </a:lnTo>
                  <a:lnTo>
                    <a:pt x="1826042" y="499999"/>
                  </a:lnTo>
                  <a:lnTo>
                    <a:pt x="73533" y="499872"/>
                  </a:lnTo>
                  <a:lnTo>
                    <a:pt x="68072" y="499237"/>
                  </a:lnTo>
                  <a:lnTo>
                    <a:pt x="47077" y="472059"/>
                  </a:lnTo>
                  <a:lnTo>
                    <a:pt x="47116" y="73660"/>
                  </a:lnTo>
                  <a:lnTo>
                    <a:pt x="75946" y="47117"/>
                  </a:lnTo>
                  <a:lnTo>
                    <a:pt x="1826042" y="47117"/>
                  </a:lnTo>
                  <a:lnTo>
                    <a:pt x="1822323" y="43942"/>
                  </a:lnTo>
                  <a:lnTo>
                    <a:pt x="1816227" y="40640"/>
                  </a:lnTo>
                  <a:lnTo>
                    <a:pt x="1809623" y="38608"/>
                  </a:lnTo>
                  <a:lnTo>
                    <a:pt x="1802384" y="37846"/>
                  </a:lnTo>
                  <a:lnTo>
                    <a:pt x="74929" y="37719"/>
                  </a:lnTo>
                  <a:close/>
                </a:path>
                <a:path w="1876425" h="547369">
                  <a:moveTo>
                    <a:pt x="1826042" y="47117"/>
                  </a:moveTo>
                  <a:lnTo>
                    <a:pt x="75946" y="47117"/>
                  </a:lnTo>
                  <a:lnTo>
                    <a:pt x="1802384" y="47244"/>
                  </a:lnTo>
                  <a:lnTo>
                    <a:pt x="1807717" y="47879"/>
                  </a:lnTo>
                  <a:lnTo>
                    <a:pt x="1828673" y="473583"/>
                  </a:lnTo>
                  <a:lnTo>
                    <a:pt x="1828038" y="478917"/>
                  </a:lnTo>
                  <a:lnTo>
                    <a:pt x="1799971" y="499999"/>
                  </a:lnTo>
                  <a:lnTo>
                    <a:pt x="1826042" y="499999"/>
                  </a:lnTo>
                  <a:lnTo>
                    <a:pt x="1838071" y="473583"/>
                  </a:lnTo>
                  <a:lnTo>
                    <a:pt x="1838054" y="73660"/>
                  </a:lnTo>
                  <a:lnTo>
                    <a:pt x="1837309" y="66421"/>
                  </a:lnTo>
                  <a:lnTo>
                    <a:pt x="1835277" y="59690"/>
                  </a:lnTo>
                  <a:lnTo>
                    <a:pt x="1831975" y="53594"/>
                  </a:lnTo>
                  <a:lnTo>
                    <a:pt x="1827529" y="48387"/>
                  </a:lnTo>
                  <a:lnTo>
                    <a:pt x="1826042" y="47117"/>
                  </a:lnTo>
                  <a:close/>
                </a:path>
              </a:pathLst>
            </a:custGeom>
            <a:solidFill>
              <a:srgbClr val="F8F8F8"/>
            </a:solidFill>
          </ns0:spPr>
          <ns0:txBody>
            <a:bodyPr wrap="square" lIns="0" tIns="0" rIns="0" bIns="0" rtlCol="0"/>
            <a:lstStyle/>
            <a:p/>
          </ns0:txBody>
        </ns0:sp>
      </ns0:grpSp>
      <ns0:sp>
        <ns0:nvSpPr>
          <ns0:cNvPr id="6" name="object 6"/>
          <ns0:cNvSpPr txBox="1"/>
          <ns0:nvPr/>
        </ns0:nvSpPr>
        <ns0:spPr>
          <a:xfrm>
            <a:off x="4160646" y="1898980"/>
            <a:ext cx="456565" cy="269240"/>
          </a:xfrm>
          <a:prstGeom prst="rect">
            <a:avLst/>
          </a:prstGeom>
        </ns0:spPr>
        <ns0:txBody>
          <a:bodyPr vert="horz" wrap="square" lIns="0" tIns="12065" rIns="0" bIns="0" rtlCol="0">
            <a:spAutoFit/>
          </a:bodyPr>
          <a:lstStyle/>
          <a:p>
            <a:pPr marL="12700">
              <a:lnSpc>
                <a:spcPct val="100000"/>
              </a:lnSpc>
              <a:spcBef>
                <a:spcPts val="95"/>
              </a:spcBef>
            </a:pPr>
            <a:r>
              <a:rPr sz="1600" spc="-30" dirty="0">
                <a:solidFill>
                  <a:srgbClr val="FFFFFF"/>
                </a:solidFill>
                <a:latin typeface="宋体"/>
                <a:cs typeface="宋体"/>
                <a:ea typeface="+mj-ea"/>
              </a:rPr>
              <a:t>M&amp;A</a:t>
            </a:r>
            <a:endParaRPr sz="1600">
              <a:latin typeface="Arial" panose="020B0604020202020204"/>
              <a:cs typeface="Arial" panose="020B0604020202020204"/>
            </a:endParaRPr>
          </a:p>
        </ns0:txBody>
      </ns0:sp>
      <ns0:grpSp>
        <ns0:nvGrpSpPr>
          <ns0:cNvPr id="7" name="object 7"/>
          <ns0:cNvGrpSpPr/>
          <ns0:nvPr/>
        </ns0:nvGrpSpPr>
        <ns0:grpSpPr>
          <a:xfrm>
            <a:off x="794029" y="2308098"/>
            <a:ext cx="3618865" cy="1291590"/>
            <a:chOff x="794029" y="2308098"/>
            <a:chExt cx="3618865" cy="1291590"/>
          </a:xfrm>
        </ns0:grpSpPr>
        <ns0:sp>
          <ns0:nvSpPr>
            <ns0:cNvPr id="8" name="object 8"/>
            <ns0:cNvSpPr/>
            <ns0:nvPr/>
          </ns0:nvSpPr>
          <ns0:spPr>
            <a:xfrm>
              <a:off x="817613" y="2308097"/>
              <a:ext cx="3595370" cy="1268095"/>
            </a:xfrm>
            <a:custGeom>
              <a:avLst/>
              <a:gdLst/>
              <a:ahLst/>
              <a:cxnLst/>
              <a:rect l="l" t="t" r="r" b="b"/>
              <a:pathLst>
                <a:path w="3595370" h="1268095">
                  <a:moveTo>
                    <a:pt x="3595128" y="0"/>
                  </a:moveTo>
                  <a:lnTo>
                    <a:pt x="3566807" y="0"/>
                  </a:lnTo>
                  <a:lnTo>
                    <a:pt x="3566807" y="239014"/>
                  </a:lnTo>
                  <a:lnTo>
                    <a:pt x="849261" y="239014"/>
                  </a:lnTo>
                  <a:lnTo>
                    <a:pt x="847229" y="241173"/>
                  </a:lnTo>
                  <a:lnTo>
                    <a:pt x="847229" y="486156"/>
                  </a:lnTo>
                  <a:lnTo>
                    <a:pt x="837704" y="486156"/>
                  </a:lnTo>
                  <a:lnTo>
                    <a:pt x="837704" y="235966"/>
                  </a:lnTo>
                  <a:lnTo>
                    <a:pt x="844054" y="229616"/>
                  </a:lnTo>
                  <a:lnTo>
                    <a:pt x="3557282" y="229616"/>
                  </a:lnTo>
                  <a:lnTo>
                    <a:pt x="3557282" y="0"/>
                  </a:lnTo>
                  <a:lnTo>
                    <a:pt x="3547884" y="0"/>
                  </a:lnTo>
                  <a:lnTo>
                    <a:pt x="3547884" y="220091"/>
                  </a:lnTo>
                  <a:lnTo>
                    <a:pt x="851928" y="220091"/>
                  </a:lnTo>
                  <a:lnTo>
                    <a:pt x="842708" y="221970"/>
                  </a:lnTo>
                  <a:lnTo>
                    <a:pt x="835202" y="227050"/>
                  </a:lnTo>
                  <a:lnTo>
                    <a:pt x="830148" y="234569"/>
                  </a:lnTo>
                  <a:lnTo>
                    <a:pt x="828306" y="243713"/>
                  </a:lnTo>
                  <a:lnTo>
                    <a:pt x="828306" y="486156"/>
                  </a:lnTo>
                  <a:lnTo>
                    <a:pt x="78193" y="486156"/>
                  </a:lnTo>
                  <a:lnTo>
                    <a:pt x="47752" y="492315"/>
                  </a:lnTo>
                  <a:lnTo>
                    <a:pt x="22910" y="509079"/>
                  </a:lnTo>
                  <a:lnTo>
                    <a:pt x="6146" y="533958"/>
                  </a:lnTo>
                  <a:lnTo>
                    <a:pt x="0" y="564388"/>
                  </a:lnTo>
                  <a:lnTo>
                    <a:pt x="0" y="1189736"/>
                  </a:lnTo>
                  <a:lnTo>
                    <a:pt x="6146" y="1220177"/>
                  </a:lnTo>
                  <a:lnTo>
                    <a:pt x="22910" y="1245044"/>
                  </a:lnTo>
                  <a:lnTo>
                    <a:pt x="47752" y="1261821"/>
                  </a:lnTo>
                  <a:lnTo>
                    <a:pt x="78193" y="1267968"/>
                  </a:lnTo>
                  <a:lnTo>
                    <a:pt x="1624088" y="1267968"/>
                  </a:lnTo>
                  <a:lnTo>
                    <a:pt x="1654517" y="1261821"/>
                  </a:lnTo>
                  <a:lnTo>
                    <a:pt x="1679384" y="1245044"/>
                  </a:lnTo>
                  <a:lnTo>
                    <a:pt x="1696161" y="1220177"/>
                  </a:lnTo>
                  <a:lnTo>
                    <a:pt x="1702320" y="1189736"/>
                  </a:lnTo>
                  <a:lnTo>
                    <a:pt x="1702320" y="564388"/>
                  </a:lnTo>
                  <a:lnTo>
                    <a:pt x="1696161" y="533958"/>
                  </a:lnTo>
                  <a:lnTo>
                    <a:pt x="1679384" y="509079"/>
                  </a:lnTo>
                  <a:lnTo>
                    <a:pt x="1654517" y="492315"/>
                  </a:lnTo>
                  <a:lnTo>
                    <a:pt x="1624088" y="486156"/>
                  </a:lnTo>
                  <a:lnTo>
                    <a:pt x="875550" y="486156"/>
                  </a:lnTo>
                  <a:lnTo>
                    <a:pt x="875550" y="267335"/>
                  </a:lnTo>
                  <a:lnTo>
                    <a:pt x="3571506" y="267335"/>
                  </a:lnTo>
                  <a:lnTo>
                    <a:pt x="3580714" y="265493"/>
                  </a:lnTo>
                  <a:lnTo>
                    <a:pt x="3588220" y="260438"/>
                  </a:lnTo>
                  <a:lnTo>
                    <a:pt x="3593274" y="252933"/>
                  </a:lnTo>
                  <a:lnTo>
                    <a:pt x="3595128" y="243713"/>
                  </a:lnTo>
                  <a:lnTo>
                    <a:pt x="3595128" y="0"/>
                  </a:lnTo>
                  <a:close/>
                </a:path>
              </a:pathLst>
            </a:custGeom>
            <a:solidFill>
              <a:srgbClr val="000000"/>
            </a:solidFill>
          </ns0:spPr>
          <ns0:txBody>
            <a:bodyPr wrap="square" lIns="0" tIns="0" rIns="0" bIns="0" rtlCol="0"/>
            <a:lstStyle/>
            <a:p/>
          </ns0:txBody>
        </ns0:sp>
        <ns0:sp>
          <ns0:nvSpPr>
            <ns0:cNvPr id="9" name="object 9"/>
            <ns0:cNvSpPr/>
            <ns0:nvPr/>
          </ns0:nvSpPr>
          <ns0:spPr>
            <a:xfrm>
              <a:off x="794029" y="2771648"/>
              <a:ext cx="1750060" cy="828040"/>
            </a:xfrm>
            <a:custGeom>
              <a:avLst/>
              <a:gdLst/>
              <a:ahLst/>
              <a:cxnLst/>
              <a:rect l="l" t="t" r="r" b="b"/>
              <a:pathLst>
                <a:path w="1750060" h="828039">
                  <a:moveTo>
                    <a:pt x="1656943" y="0"/>
                  </a:moveTo>
                  <a:lnTo>
                    <a:pt x="90055" y="0"/>
                  </a:lnTo>
                  <a:lnTo>
                    <a:pt x="80289" y="1270"/>
                  </a:lnTo>
                  <a:lnTo>
                    <a:pt x="70294" y="5079"/>
                  </a:lnTo>
                  <a:lnTo>
                    <a:pt x="61328" y="7620"/>
                  </a:lnTo>
                  <a:lnTo>
                    <a:pt x="29108" y="30479"/>
                  </a:lnTo>
                  <a:lnTo>
                    <a:pt x="7658" y="62229"/>
                  </a:lnTo>
                  <a:lnTo>
                    <a:pt x="32" y="100329"/>
                  </a:lnTo>
                  <a:lnTo>
                    <a:pt x="0" y="727710"/>
                  </a:lnTo>
                  <a:lnTo>
                    <a:pt x="647" y="739139"/>
                  </a:lnTo>
                  <a:lnTo>
                    <a:pt x="12801" y="775969"/>
                  </a:lnTo>
                  <a:lnTo>
                    <a:pt x="37947" y="806450"/>
                  </a:lnTo>
                  <a:lnTo>
                    <a:pt x="82334" y="826769"/>
                  </a:lnTo>
                  <a:lnTo>
                    <a:pt x="92671" y="828039"/>
                  </a:lnTo>
                  <a:lnTo>
                    <a:pt x="1659483" y="828039"/>
                  </a:lnTo>
                  <a:lnTo>
                    <a:pt x="1697202" y="815339"/>
                  </a:lnTo>
                  <a:lnTo>
                    <a:pt x="1718115" y="800100"/>
                  </a:lnTo>
                  <a:lnTo>
                    <a:pt x="94018" y="800100"/>
                  </a:lnTo>
                  <a:lnTo>
                    <a:pt x="86829" y="798829"/>
                  </a:lnTo>
                  <a:lnTo>
                    <a:pt x="79717" y="796289"/>
                  </a:lnTo>
                  <a:lnTo>
                    <a:pt x="73012" y="795019"/>
                  </a:lnTo>
                  <a:lnTo>
                    <a:pt x="66624" y="791210"/>
                  </a:lnTo>
                  <a:lnTo>
                    <a:pt x="37071" y="762000"/>
                  </a:lnTo>
                  <a:lnTo>
                    <a:pt x="28373" y="727710"/>
                  </a:lnTo>
                  <a:lnTo>
                    <a:pt x="28384" y="100329"/>
                  </a:lnTo>
                  <a:lnTo>
                    <a:pt x="40982" y="59689"/>
                  </a:lnTo>
                  <a:lnTo>
                    <a:pt x="73431" y="33019"/>
                  </a:lnTo>
                  <a:lnTo>
                    <a:pt x="80213" y="31750"/>
                  </a:lnTo>
                  <a:lnTo>
                    <a:pt x="87236" y="29210"/>
                  </a:lnTo>
                  <a:lnTo>
                    <a:pt x="94538" y="27939"/>
                  </a:lnTo>
                  <a:lnTo>
                    <a:pt x="1717497" y="27939"/>
                  </a:lnTo>
                  <a:lnTo>
                    <a:pt x="1711807" y="22860"/>
                  </a:lnTo>
                  <a:lnTo>
                    <a:pt x="1676882" y="3809"/>
                  </a:lnTo>
                  <a:lnTo>
                    <a:pt x="1667230" y="1270"/>
                  </a:lnTo>
                  <a:lnTo>
                    <a:pt x="1656943" y="0"/>
                  </a:lnTo>
                  <a:close/>
                </a:path>
                <a:path w="1750060" h="828039">
                  <a:moveTo>
                    <a:pt x="1717497" y="27939"/>
                  </a:moveTo>
                  <a:lnTo>
                    <a:pt x="1655546" y="27939"/>
                  </a:lnTo>
                  <a:lnTo>
                    <a:pt x="1662785" y="29210"/>
                  </a:lnTo>
                  <a:lnTo>
                    <a:pt x="1669897" y="31750"/>
                  </a:lnTo>
                  <a:lnTo>
                    <a:pt x="1704568" y="54610"/>
                  </a:lnTo>
                  <a:lnTo>
                    <a:pt x="1708759" y="60960"/>
                  </a:lnTo>
                  <a:lnTo>
                    <a:pt x="1712442" y="66039"/>
                  </a:lnTo>
                  <a:lnTo>
                    <a:pt x="1721151" y="727710"/>
                  </a:lnTo>
                  <a:lnTo>
                    <a:pt x="1720824" y="735329"/>
                  </a:lnTo>
                  <a:lnTo>
                    <a:pt x="1704314" y="773429"/>
                  </a:lnTo>
                  <a:lnTo>
                    <a:pt x="1669389" y="797560"/>
                  </a:lnTo>
                  <a:lnTo>
                    <a:pt x="1655038" y="800100"/>
                  </a:lnTo>
                  <a:lnTo>
                    <a:pt x="1718115" y="800100"/>
                  </a:lnTo>
                  <a:lnTo>
                    <a:pt x="1720443" y="797560"/>
                  </a:lnTo>
                  <a:lnTo>
                    <a:pt x="1727047" y="791210"/>
                  </a:lnTo>
                  <a:lnTo>
                    <a:pt x="1732762" y="782319"/>
                  </a:lnTo>
                  <a:lnTo>
                    <a:pt x="1747621" y="746760"/>
                  </a:lnTo>
                  <a:lnTo>
                    <a:pt x="1749526" y="100329"/>
                  </a:lnTo>
                  <a:lnTo>
                    <a:pt x="1748891" y="90169"/>
                  </a:lnTo>
                  <a:lnTo>
                    <a:pt x="1736699" y="52069"/>
                  </a:lnTo>
                  <a:lnTo>
                    <a:pt x="1718919" y="29210"/>
                  </a:lnTo>
                  <a:lnTo>
                    <a:pt x="1717497" y="27939"/>
                  </a:lnTo>
                  <a:close/>
                </a:path>
                <a:path w="1750060" h="828039">
                  <a:moveTo>
                    <a:pt x="1647799" y="36829"/>
                  </a:moveTo>
                  <a:lnTo>
                    <a:pt x="102476" y="36829"/>
                  </a:lnTo>
                  <a:lnTo>
                    <a:pt x="96037" y="38100"/>
                  </a:lnTo>
                  <a:lnTo>
                    <a:pt x="89560" y="38100"/>
                  </a:lnTo>
                  <a:lnTo>
                    <a:pt x="52781" y="59689"/>
                  </a:lnTo>
                  <a:lnTo>
                    <a:pt x="37831" y="100329"/>
                  </a:lnTo>
                  <a:lnTo>
                    <a:pt x="37800" y="727710"/>
                  </a:lnTo>
                  <a:lnTo>
                    <a:pt x="37973" y="732789"/>
                  </a:lnTo>
                  <a:lnTo>
                    <a:pt x="56108" y="772160"/>
                  </a:lnTo>
                  <a:lnTo>
                    <a:pt x="70751" y="782319"/>
                  </a:lnTo>
                  <a:lnTo>
                    <a:pt x="76212" y="786129"/>
                  </a:lnTo>
                  <a:lnTo>
                    <a:pt x="82029" y="787400"/>
                  </a:lnTo>
                  <a:lnTo>
                    <a:pt x="88328" y="789939"/>
                  </a:lnTo>
                  <a:lnTo>
                    <a:pt x="94475" y="789939"/>
                  </a:lnTo>
                  <a:lnTo>
                    <a:pt x="101790" y="791210"/>
                  </a:lnTo>
                  <a:lnTo>
                    <a:pt x="1653514" y="791210"/>
                  </a:lnTo>
                  <a:lnTo>
                    <a:pt x="1666214" y="788669"/>
                  </a:lnTo>
                  <a:lnTo>
                    <a:pt x="1677771" y="783589"/>
                  </a:lnTo>
                  <a:lnTo>
                    <a:pt x="1681327" y="781050"/>
                  </a:lnTo>
                  <a:lnTo>
                    <a:pt x="94919" y="781050"/>
                  </a:lnTo>
                  <a:lnTo>
                    <a:pt x="89827" y="779779"/>
                  </a:lnTo>
                  <a:lnTo>
                    <a:pt x="84353" y="778510"/>
                  </a:lnTo>
                  <a:lnTo>
                    <a:pt x="79413" y="777239"/>
                  </a:lnTo>
                  <a:lnTo>
                    <a:pt x="74879" y="774700"/>
                  </a:lnTo>
                  <a:lnTo>
                    <a:pt x="70269" y="770889"/>
                  </a:lnTo>
                  <a:lnTo>
                    <a:pt x="66205" y="768350"/>
                  </a:lnTo>
                  <a:lnTo>
                    <a:pt x="47294" y="731519"/>
                  </a:lnTo>
                  <a:lnTo>
                    <a:pt x="47277" y="100329"/>
                  </a:lnTo>
                  <a:lnTo>
                    <a:pt x="47574" y="93979"/>
                  </a:lnTo>
                  <a:lnTo>
                    <a:pt x="48539" y="88900"/>
                  </a:lnTo>
                  <a:lnTo>
                    <a:pt x="50025" y="83819"/>
                  </a:lnTo>
                  <a:lnTo>
                    <a:pt x="51917" y="78739"/>
                  </a:lnTo>
                  <a:lnTo>
                    <a:pt x="54381" y="74929"/>
                  </a:lnTo>
                  <a:lnTo>
                    <a:pt x="57162" y="69850"/>
                  </a:lnTo>
                  <a:lnTo>
                    <a:pt x="86817" y="49529"/>
                  </a:lnTo>
                  <a:lnTo>
                    <a:pt x="91871" y="48260"/>
                  </a:lnTo>
                  <a:lnTo>
                    <a:pt x="97536" y="46989"/>
                  </a:lnTo>
                  <a:lnTo>
                    <a:pt x="1681645" y="46989"/>
                  </a:lnTo>
                  <a:lnTo>
                    <a:pt x="1679041" y="45719"/>
                  </a:lnTo>
                  <a:lnTo>
                    <a:pt x="1673199" y="43179"/>
                  </a:lnTo>
                  <a:lnTo>
                    <a:pt x="1667611" y="40639"/>
                  </a:lnTo>
                  <a:lnTo>
                    <a:pt x="1655165" y="38100"/>
                  </a:lnTo>
                  <a:lnTo>
                    <a:pt x="1647799" y="36829"/>
                  </a:lnTo>
                  <a:close/>
                </a:path>
                <a:path w="1750060" h="828039">
                  <a:moveTo>
                    <a:pt x="1681645" y="46989"/>
                  </a:moveTo>
                  <a:lnTo>
                    <a:pt x="1654657" y="46989"/>
                  </a:lnTo>
                  <a:lnTo>
                    <a:pt x="1659737" y="48260"/>
                  </a:lnTo>
                  <a:lnTo>
                    <a:pt x="1665198" y="49529"/>
                  </a:lnTo>
                  <a:lnTo>
                    <a:pt x="1669897" y="52069"/>
                  </a:lnTo>
                  <a:lnTo>
                    <a:pt x="1674977" y="53339"/>
                  </a:lnTo>
                  <a:lnTo>
                    <a:pt x="1679295" y="57150"/>
                  </a:lnTo>
                  <a:lnTo>
                    <a:pt x="1683232" y="59689"/>
                  </a:lnTo>
                  <a:lnTo>
                    <a:pt x="1687169" y="63500"/>
                  </a:lnTo>
                  <a:lnTo>
                    <a:pt x="1690598" y="67310"/>
                  </a:lnTo>
                  <a:lnTo>
                    <a:pt x="1693646" y="72389"/>
                  </a:lnTo>
                  <a:lnTo>
                    <a:pt x="1696186" y="76200"/>
                  </a:lnTo>
                  <a:lnTo>
                    <a:pt x="1702219" y="727710"/>
                  </a:lnTo>
                  <a:lnTo>
                    <a:pt x="1701901" y="734060"/>
                  </a:lnTo>
                  <a:lnTo>
                    <a:pt x="1681581" y="769619"/>
                  </a:lnTo>
                  <a:lnTo>
                    <a:pt x="1667865" y="777239"/>
                  </a:lnTo>
                  <a:lnTo>
                    <a:pt x="1663039" y="779779"/>
                  </a:lnTo>
                  <a:lnTo>
                    <a:pt x="1657705" y="781050"/>
                  </a:lnTo>
                  <a:lnTo>
                    <a:pt x="1681327" y="781050"/>
                  </a:lnTo>
                  <a:lnTo>
                    <a:pt x="1683105" y="779779"/>
                  </a:lnTo>
                  <a:lnTo>
                    <a:pt x="1687931" y="777239"/>
                  </a:lnTo>
                  <a:lnTo>
                    <a:pt x="1692630" y="772160"/>
                  </a:lnTo>
                  <a:lnTo>
                    <a:pt x="1696694" y="768350"/>
                  </a:lnTo>
                  <a:lnTo>
                    <a:pt x="1700377" y="763269"/>
                  </a:lnTo>
                  <a:lnTo>
                    <a:pt x="1711680" y="725169"/>
                  </a:lnTo>
                  <a:lnTo>
                    <a:pt x="1711756" y="100329"/>
                  </a:lnTo>
                  <a:lnTo>
                    <a:pt x="1711553" y="95250"/>
                  </a:lnTo>
                  <a:lnTo>
                    <a:pt x="1693519" y="57150"/>
                  </a:lnTo>
                  <a:lnTo>
                    <a:pt x="1688947" y="52069"/>
                  </a:lnTo>
                  <a:lnTo>
                    <a:pt x="1684248" y="48260"/>
                  </a:lnTo>
                  <a:lnTo>
                    <a:pt x="1681645" y="46989"/>
                  </a:lnTo>
                  <a:close/>
                </a:path>
              </a:pathLst>
            </a:custGeom>
            <a:solidFill>
              <a:srgbClr val="F8F8F8"/>
            </a:solidFill>
          </ns0:spPr>
          <ns0:txBody>
            <a:bodyPr wrap="square" lIns="0" tIns="0" rIns="0" bIns="0" rtlCol="0"/>
            <a:lstStyle/>
            <a:p/>
          </ns0:txBody>
        </ns0:sp>
      </ns0:grpSp>
      <ns0:sp>
        <ns0:nvSpPr>
          <ns0:cNvPr id="10" name="object 10"/>
          <ns0:cNvSpPr txBox="1"/>
          <ns0:nvPr/>
        </ns0:nvSpPr>
        <ns0:spPr>
          <a:xfrm>
            <a:off x="914806" y="2916173"/>
            <a:ext cx="1508125" cy="491490"/>
          </a:xfrm>
          <a:prstGeom prst="rect">
            <a:avLst/>
          </a:prstGeom>
        </ns0:spPr>
        <ns0:txBody>
          <a:bodyPr vert="horz" wrap="square" lIns="0" tIns="12065" rIns="0" bIns="0" rtlCol="0">
            <a:spAutoFit/>
          </a:bodyPr>
          <a:lstStyle/>
          <a:p>
            <a:pPr algn="ctr">
              <a:lnSpc>
                <a:spcPts val="1835"/>
              </a:lnSpc>
              <a:spcBef>
                <a:spcPts val="95"/>
              </a:spcBef>
            </a:pPr>
            <a:r>
              <a:rPr sz="1600" spc="-80" dirty="0">
                <a:solidFill>
                  <a:srgbClr val="FFFFFF"/>
                </a:solidFill>
                <a:latin typeface="Arial" panose="020B0604020202020204"/>
                <a:cs typeface="Arial" panose="020B0604020202020204"/>
              </a:rPr>
              <a:t/>
            </a:r>
            <a:r>
              <a:rPr sz="1600" spc="-65" dirty="0">
                <a:solidFill>
                  <a:srgbClr val="FFFFFF"/>
                </a:solidFill>
                <a:latin typeface="Arial" panose="020B0604020202020204"/>
                <a:cs typeface="Arial" panose="020B0604020202020204"/>
              </a:rPr>
              <a:t/>
            </a:r>
            <a:r>
              <a:rPr sz="1600" dirty="0">
                <a:solidFill>
                  <a:srgbClr val="FFFFFF"/>
                </a:solidFill>
                <a:latin typeface="Arial" panose="020B0604020202020204"/>
                <a:cs typeface="Arial" panose="020B0604020202020204"/>
              </a:rPr>
              <a:t/>
            </a:r>
            <a:r>
              <a:rPr sz="1600" spc="-60" dirty="0">
                <a:solidFill>
                  <a:srgbClr val="FFFFFF"/>
                </a:solidFill>
                <a:latin typeface="Arial" panose="020B0604020202020204"/>
                <a:cs typeface="Arial" panose="020B0604020202020204"/>
              </a:rPr>
              <a:t/>
            </a:r>
            <a:r>
              <a:rPr sz="1600" spc="5" dirty="0">
                <a:solidFill>
                  <a:srgbClr val="FFFFFF"/>
                </a:solidFill>
                <a:latin typeface="Arial" panose="020B0604020202020204"/>
                <a:cs typeface="Arial" panose="020B0604020202020204"/>
              </a:rPr>
              <a:t/>
            </a:r>
            <a:r>
              <a:rPr sz="1600" spc="-5" dirty="0">
                <a:solidFill>
                  <a:srgbClr val="FFFFFF"/>
                </a:solidFill>
                <a:latin typeface="Arial" panose="020B0604020202020204"/>
                <a:cs typeface="Arial" panose="020B0604020202020204"/>
              </a:rPr>
              <a:t/>
            </a:r>
            <a:r>
              <a:rPr sz="1600" spc="-10" dirty="0">
                <a:solidFill>
                  <a:srgbClr val="FFFFFF"/>
                </a:solidFill>
                <a:latin typeface="Arial" panose="020B0604020202020204"/>
                <a:cs typeface="Arial" panose="020B0604020202020204"/>
              </a:rPr>
              <a:t/>
            </a:r>
            <a:r>
              <a:rPr sz="1600" spc="-50" dirty="0">
                <a:solidFill>
                  <a:srgbClr val="FFFFFF"/>
                </a:solidFill>
                <a:latin typeface="宋体"/>
                <a:cs typeface="宋体"/>
                <a:ea typeface="+mj-ea"/>
              </a:rPr>
              <a:t>市场扩展</a:t>
            </a:r>
            <a:endParaRPr sz="1600">
              <a:latin typeface="Arial" panose="020B0604020202020204"/>
              <a:cs typeface="Arial" panose="020B0604020202020204"/>
            </a:endParaRPr>
          </a:p>
          <a:p>
            <a:pPr algn="ctr">
              <a:lnSpc>
                <a:spcPts val="1835"/>
              </a:lnSpc>
            </a:pPr>
            <a:r>
              <a:rPr sz="1600" spc="-40" dirty="0">
                <a:solidFill>
                  <a:srgbClr val="FFFFFF"/>
                </a:solidFill>
                <a:latin typeface="宋体"/>
                <a:cs typeface="宋体"/>
                <a:ea typeface="+mj-ea"/>
              </a:rPr>
              <a:t>合并</a:t>
            </a:r>
            <a:endParaRPr sz="1600">
              <a:latin typeface="Arial" panose="020B0604020202020204"/>
              <a:cs typeface="Arial" panose="020B0604020202020204"/>
            </a:endParaRPr>
          </a:p>
        </ns0:txBody>
      </ns0:sp>
      <ns0:grpSp>
        <ns0:nvGrpSpPr>
          <ns0:cNvPr id="11" name="object 11"/>
          <ns0:cNvGrpSpPr/>
          <ns0:nvPr/>
        </ns0:nvGrpSpPr>
        <ns0:grpSpPr>
          <a:xfrm>
            <a:off x="662940" y="3576065"/>
            <a:ext cx="2011680" cy="2215515"/>
            <a:chOff x="662940" y="3576065"/>
            <a:chExt cx="2011680" cy="2215515"/>
          </a:xfrm>
        </ns0:grpSpPr>
        <ns0:sp>
          <ns0:nvSpPr>
            <ns0:cNvPr id="12" name="object 12"/>
            <ns0:cNvSpPr/>
            <ns0:nvPr/>
          </ns0:nvSpPr>
          <ns0:spPr>
            <a:xfrm>
              <a:off x="686562" y="3576065"/>
              <a:ext cx="1964689" cy="2192020"/>
            </a:xfrm>
            <a:custGeom>
              <a:avLst/>
              <a:gdLst/>
              <a:ahLst/>
              <a:cxnLst/>
              <a:rect l="l" t="t" r="r" b="b"/>
              <a:pathLst>
                <a:path w="1964689" h="2192020">
                  <a:moveTo>
                    <a:pt x="968756" y="0"/>
                  </a:moveTo>
                  <a:lnTo>
                    <a:pt x="959358" y="0"/>
                  </a:lnTo>
                  <a:lnTo>
                    <a:pt x="959358" y="487553"/>
                  </a:lnTo>
                  <a:lnTo>
                    <a:pt x="968756" y="487553"/>
                  </a:lnTo>
                  <a:lnTo>
                    <a:pt x="968756" y="0"/>
                  </a:lnTo>
                  <a:close/>
                </a:path>
                <a:path w="1964689" h="2192020">
                  <a:moveTo>
                    <a:pt x="1006602" y="0"/>
                  </a:moveTo>
                  <a:lnTo>
                    <a:pt x="978281" y="0"/>
                  </a:lnTo>
                  <a:lnTo>
                    <a:pt x="978281" y="487553"/>
                  </a:lnTo>
                  <a:lnTo>
                    <a:pt x="1006602" y="487553"/>
                  </a:lnTo>
                  <a:lnTo>
                    <a:pt x="1006602" y="0"/>
                  </a:lnTo>
                  <a:close/>
                </a:path>
                <a:path w="1964689" h="2192020">
                  <a:moveTo>
                    <a:pt x="1964436" y="658114"/>
                  </a:moveTo>
                  <a:lnTo>
                    <a:pt x="1958340" y="612825"/>
                  </a:lnTo>
                  <a:lnTo>
                    <a:pt x="1941156" y="572109"/>
                  </a:lnTo>
                  <a:lnTo>
                    <a:pt x="1914499" y="537616"/>
                  </a:lnTo>
                  <a:lnTo>
                    <a:pt x="1880006" y="510959"/>
                  </a:lnTo>
                  <a:lnTo>
                    <a:pt x="1839290" y="493776"/>
                  </a:lnTo>
                  <a:lnTo>
                    <a:pt x="1794002" y="487680"/>
                  </a:lnTo>
                  <a:lnTo>
                    <a:pt x="170383" y="487680"/>
                  </a:lnTo>
                  <a:lnTo>
                    <a:pt x="125082" y="493776"/>
                  </a:lnTo>
                  <a:lnTo>
                    <a:pt x="84378" y="510959"/>
                  </a:lnTo>
                  <a:lnTo>
                    <a:pt x="49898" y="537616"/>
                  </a:lnTo>
                  <a:lnTo>
                    <a:pt x="23253" y="572109"/>
                  </a:lnTo>
                  <a:lnTo>
                    <a:pt x="6083" y="612825"/>
                  </a:lnTo>
                  <a:lnTo>
                    <a:pt x="0" y="658114"/>
                  </a:lnTo>
                  <a:lnTo>
                    <a:pt x="0" y="2021128"/>
                  </a:lnTo>
                  <a:lnTo>
                    <a:pt x="6083" y="2066429"/>
                  </a:lnTo>
                  <a:lnTo>
                    <a:pt x="23253" y="2107133"/>
                  </a:lnTo>
                  <a:lnTo>
                    <a:pt x="49898" y="2141613"/>
                  </a:lnTo>
                  <a:lnTo>
                    <a:pt x="84378" y="2168258"/>
                  </a:lnTo>
                  <a:lnTo>
                    <a:pt x="125082" y="2185428"/>
                  </a:lnTo>
                  <a:lnTo>
                    <a:pt x="170383" y="2191512"/>
                  </a:lnTo>
                  <a:lnTo>
                    <a:pt x="1794002" y="2191512"/>
                  </a:lnTo>
                  <a:lnTo>
                    <a:pt x="1839290" y="2185428"/>
                  </a:lnTo>
                  <a:lnTo>
                    <a:pt x="1880006" y="2168258"/>
                  </a:lnTo>
                  <a:lnTo>
                    <a:pt x="1914499" y="2141613"/>
                  </a:lnTo>
                  <a:lnTo>
                    <a:pt x="1941156" y="2107133"/>
                  </a:lnTo>
                  <a:lnTo>
                    <a:pt x="1958340" y="2066429"/>
                  </a:lnTo>
                  <a:lnTo>
                    <a:pt x="1964436" y="2021128"/>
                  </a:lnTo>
                  <a:lnTo>
                    <a:pt x="1964436" y="658114"/>
                  </a:lnTo>
                  <a:close/>
                </a:path>
              </a:pathLst>
            </a:custGeom>
            <a:solidFill>
              <a:srgbClr val="000000"/>
            </a:solidFill>
          </ns0:spPr>
          <ns0:txBody>
            <a:bodyPr wrap="square" lIns="0" tIns="0" rIns="0" bIns="0" rtlCol="0"/>
            <a:lstStyle/>
            <a:p/>
          </ns0:txBody>
        </ns0:sp>
        <ns0:sp>
          <ns0:nvSpPr>
            <ns0:cNvPr id="13" name="object 13"/>
            <ns0:cNvSpPr/>
            <ns0:nvPr/>
          </ns0:nvSpPr>
          <ns0:spPr>
            <a:xfrm>
              <a:off x="662940" y="4051299"/>
              <a:ext cx="2011680" cy="1739900"/>
            </a:xfrm>
            <a:custGeom>
              <a:avLst/>
              <a:gdLst/>
              <a:ahLst/>
              <a:cxnLst/>
              <a:rect l="l" t="t" r="r" b="b"/>
              <a:pathLst>
                <a:path w="2011680" h="1739900">
                  <a:moveTo>
                    <a:pt x="1894332" y="1727200"/>
                  </a:moveTo>
                  <a:lnTo>
                    <a:pt x="119608" y="1727200"/>
                  </a:lnTo>
                  <a:lnTo>
                    <a:pt x="137464" y="1739900"/>
                  </a:lnTo>
                  <a:lnTo>
                    <a:pt x="1876552" y="1739900"/>
                  </a:lnTo>
                  <a:lnTo>
                    <a:pt x="1894332" y="1727200"/>
                  </a:lnTo>
                  <a:close/>
                </a:path>
                <a:path w="2011680" h="1739900">
                  <a:moveTo>
                    <a:pt x="144995" y="25400"/>
                  </a:moveTo>
                  <a:lnTo>
                    <a:pt x="84645" y="25400"/>
                  </a:lnTo>
                  <a:lnTo>
                    <a:pt x="69773" y="38100"/>
                  </a:lnTo>
                  <a:lnTo>
                    <a:pt x="56019" y="50800"/>
                  </a:lnTo>
                  <a:lnTo>
                    <a:pt x="43649" y="63500"/>
                  </a:lnTo>
                  <a:lnTo>
                    <a:pt x="32626" y="76200"/>
                  </a:lnTo>
                  <a:lnTo>
                    <a:pt x="22885" y="101600"/>
                  </a:lnTo>
                  <a:lnTo>
                    <a:pt x="14909" y="114300"/>
                  </a:lnTo>
                  <a:lnTo>
                    <a:pt x="8369" y="127000"/>
                  </a:lnTo>
                  <a:lnTo>
                    <a:pt x="3695" y="152400"/>
                  </a:lnTo>
                  <a:lnTo>
                    <a:pt x="889" y="165100"/>
                  </a:lnTo>
                  <a:lnTo>
                    <a:pt x="0" y="190500"/>
                  </a:lnTo>
                  <a:lnTo>
                    <a:pt x="25" y="1549400"/>
                  </a:lnTo>
                  <a:lnTo>
                    <a:pt x="1130" y="1574800"/>
                  </a:lnTo>
                  <a:lnTo>
                    <a:pt x="4165" y="1587500"/>
                  </a:lnTo>
                  <a:lnTo>
                    <a:pt x="9105" y="1612900"/>
                  </a:lnTo>
                  <a:lnTo>
                    <a:pt x="15760" y="1625600"/>
                  </a:lnTo>
                  <a:lnTo>
                    <a:pt x="24015" y="1651000"/>
                  </a:lnTo>
                  <a:lnTo>
                    <a:pt x="33832" y="1663700"/>
                  </a:lnTo>
                  <a:lnTo>
                    <a:pt x="71500" y="1701800"/>
                  </a:lnTo>
                  <a:lnTo>
                    <a:pt x="102489" y="1727200"/>
                  </a:lnTo>
                  <a:lnTo>
                    <a:pt x="1911096" y="1727200"/>
                  </a:lnTo>
                  <a:lnTo>
                    <a:pt x="1927098" y="1714500"/>
                  </a:lnTo>
                  <a:lnTo>
                    <a:pt x="144525" y="1714500"/>
                  </a:lnTo>
                  <a:lnTo>
                    <a:pt x="129349" y="1701800"/>
                  </a:lnTo>
                  <a:lnTo>
                    <a:pt x="114833" y="1701800"/>
                  </a:lnTo>
                  <a:lnTo>
                    <a:pt x="101218" y="1689100"/>
                  </a:lnTo>
                  <a:lnTo>
                    <a:pt x="88455" y="1676400"/>
                  </a:lnTo>
                  <a:lnTo>
                    <a:pt x="76707" y="1663700"/>
                  </a:lnTo>
                  <a:lnTo>
                    <a:pt x="66078" y="1663700"/>
                  </a:lnTo>
                  <a:lnTo>
                    <a:pt x="56553" y="1651000"/>
                  </a:lnTo>
                  <a:lnTo>
                    <a:pt x="48234" y="1625600"/>
                  </a:lnTo>
                  <a:lnTo>
                    <a:pt x="41313" y="1612900"/>
                  </a:lnTo>
                  <a:lnTo>
                    <a:pt x="35674" y="1600200"/>
                  </a:lnTo>
                  <a:lnTo>
                    <a:pt x="31622" y="1587500"/>
                  </a:lnTo>
                  <a:lnTo>
                    <a:pt x="29146" y="1574800"/>
                  </a:lnTo>
                  <a:lnTo>
                    <a:pt x="28346" y="1549400"/>
                  </a:lnTo>
                  <a:lnTo>
                    <a:pt x="28346" y="190500"/>
                  </a:lnTo>
                  <a:lnTo>
                    <a:pt x="31724" y="152400"/>
                  </a:lnTo>
                  <a:lnTo>
                    <a:pt x="48463" y="114300"/>
                  </a:lnTo>
                  <a:lnTo>
                    <a:pt x="77038" y="76200"/>
                  </a:lnTo>
                  <a:lnTo>
                    <a:pt x="115239" y="38100"/>
                  </a:lnTo>
                  <a:lnTo>
                    <a:pt x="129768" y="38100"/>
                  </a:lnTo>
                  <a:lnTo>
                    <a:pt x="144995" y="25400"/>
                  </a:lnTo>
                  <a:close/>
                </a:path>
                <a:path w="2011680" h="1739900">
                  <a:moveTo>
                    <a:pt x="1832990" y="1701800"/>
                  </a:moveTo>
                  <a:lnTo>
                    <a:pt x="177291" y="1701800"/>
                  </a:lnTo>
                  <a:lnTo>
                    <a:pt x="194017" y="1714500"/>
                  </a:lnTo>
                  <a:lnTo>
                    <a:pt x="1817115" y="1714500"/>
                  </a:lnTo>
                  <a:lnTo>
                    <a:pt x="1832990" y="1701800"/>
                  </a:lnTo>
                  <a:close/>
                </a:path>
                <a:path w="2011680" h="1739900">
                  <a:moveTo>
                    <a:pt x="1874265" y="0"/>
                  </a:moveTo>
                  <a:lnTo>
                    <a:pt x="135115" y="0"/>
                  </a:lnTo>
                  <a:lnTo>
                    <a:pt x="117551" y="12700"/>
                  </a:lnTo>
                  <a:lnTo>
                    <a:pt x="100444" y="25400"/>
                  </a:lnTo>
                  <a:lnTo>
                    <a:pt x="1867280" y="25400"/>
                  </a:lnTo>
                  <a:lnTo>
                    <a:pt x="1882393" y="38100"/>
                  </a:lnTo>
                  <a:lnTo>
                    <a:pt x="1896872" y="38100"/>
                  </a:lnTo>
                  <a:lnTo>
                    <a:pt x="1910588" y="50800"/>
                  </a:lnTo>
                  <a:lnTo>
                    <a:pt x="1945639" y="88900"/>
                  </a:lnTo>
                  <a:lnTo>
                    <a:pt x="1970532" y="127000"/>
                  </a:lnTo>
                  <a:lnTo>
                    <a:pt x="1982470" y="177800"/>
                  </a:lnTo>
                  <a:lnTo>
                    <a:pt x="1983359" y="190500"/>
                  </a:lnTo>
                  <a:lnTo>
                    <a:pt x="1983359" y="1549400"/>
                  </a:lnTo>
                  <a:lnTo>
                    <a:pt x="1979929" y="1587500"/>
                  </a:lnTo>
                  <a:lnTo>
                    <a:pt x="1963292" y="1625600"/>
                  </a:lnTo>
                  <a:lnTo>
                    <a:pt x="1954911" y="1651000"/>
                  </a:lnTo>
                  <a:lnTo>
                    <a:pt x="1945386" y="1663700"/>
                  </a:lnTo>
                  <a:lnTo>
                    <a:pt x="1934717" y="1663700"/>
                  </a:lnTo>
                  <a:lnTo>
                    <a:pt x="1923034" y="1676400"/>
                  </a:lnTo>
                  <a:lnTo>
                    <a:pt x="1910207" y="1689100"/>
                  </a:lnTo>
                  <a:lnTo>
                    <a:pt x="1896490" y="1701800"/>
                  </a:lnTo>
                  <a:lnTo>
                    <a:pt x="1882013" y="1701800"/>
                  </a:lnTo>
                  <a:lnTo>
                    <a:pt x="1866773" y="1714500"/>
                  </a:lnTo>
                  <a:lnTo>
                    <a:pt x="1927098" y="1714500"/>
                  </a:lnTo>
                  <a:lnTo>
                    <a:pt x="1941957" y="1701800"/>
                  </a:lnTo>
                  <a:lnTo>
                    <a:pt x="1955800" y="1689100"/>
                  </a:lnTo>
                  <a:lnTo>
                    <a:pt x="1968118" y="1676400"/>
                  </a:lnTo>
                  <a:lnTo>
                    <a:pt x="1979295" y="1663700"/>
                  </a:lnTo>
                  <a:lnTo>
                    <a:pt x="1988692" y="1638300"/>
                  </a:lnTo>
                  <a:lnTo>
                    <a:pt x="1996948" y="1625600"/>
                  </a:lnTo>
                  <a:lnTo>
                    <a:pt x="2003298" y="1612900"/>
                  </a:lnTo>
                  <a:lnTo>
                    <a:pt x="2007997" y="1587500"/>
                  </a:lnTo>
                  <a:lnTo>
                    <a:pt x="2010790" y="1574800"/>
                  </a:lnTo>
                  <a:lnTo>
                    <a:pt x="2011679" y="1549400"/>
                  </a:lnTo>
                  <a:lnTo>
                    <a:pt x="2011679" y="190500"/>
                  </a:lnTo>
                  <a:lnTo>
                    <a:pt x="2010537" y="165100"/>
                  </a:lnTo>
                  <a:lnTo>
                    <a:pt x="2007489" y="152400"/>
                  </a:lnTo>
                  <a:lnTo>
                    <a:pt x="2002663" y="127000"/>
                  </a:lnTo>
                  <a:lnTo>
                    <a:pt x="1995932" y="114300"/>
                  </a:lnTo>
                  <a:lnTo>
                    <a:pt x="1987677" y="101600"/>
                  </a:lnTo>
                  <a:lnTo>
                    <a:pt x="1977898" y="76200"/>
                  </a:lnTo>
                  <a:lnTo>
                    <a:pt x="1940305" y="38100"/>
                  </a:lnTo>
                  <a:lnTo>
                    <a:pt x="1909190" y="12700"/>
                  </a:lnTo>
                  <a:lnTo>
                    <a:pt x="1892300" y="12700"/>
                  </a:lnTo>
                  <a:lnTo>
                    <a:pt x="1874265" y="0"/>
                  </a:lnTo>
                  <a:close/>
                </a:path>
                <a:path w="2011680" h="1739900">
                  <a:moveTo>
                    <a:pt x="123062" y="1676400"/>
                  </a:moveTo>
                  <a:lnTo>
                    <a:pt x="106108" y="1676400"/>
                  </a:lnTo>
                  <a:lnTo>
                    <a:pt x="118948" y="1689100"/>
                  </a:lnTo>
                  <a:lnTo>
                    <a:pt x="132600" y="1701800"/>
                  </a:lnTo>
                  <a:lnTo>
                    <a:pt x="163182" y="1701800"/>
                  </a:lnTo>
                  <a:lnTo>
                    <a:pt x="149237" y="1689100"/>
                  </a:lnTo>
                  <a:lnTo>
                    <a:pt x="135851" y="1689100"/>
                  </a:lnTo>
                  <a:lnTo>
                    <a:pt x="123062" y="1676400"/>
                  </a:lnTo>
                  <a:close/>
                </a:path>
                <a:path w="2011680" h="1739900">
                  <a:moveTo>
                    <a:pt x="1904491" y="1676400"/>
                  </a:moveTo>
                  <a:lnTo>
                    <a:pt x="1886712" y="1676400"/>
                  </a:lnTo>
                  <a:lnTo>
                    <a:pt x="1873758" y="1689100"/>
                  </a:lnTo>
                  <a:lnTo>
                    <a:pt x="1860296" y="1689100"/>
                  </a:lnTo>
                  <a:lnTo>
                    <a:pt x="1846199" y="1701800"/>
                  </a:lnTo>
                  <a:lnTo>
                    <a:pt x="1877822" y="1701800"/>
                  </a:lnTo>
                  <a:lnTo>
                    <a:pt x="1891538" y="1689100"/>
                  </a:lnTo>
                  <a:lnTo>
                    <a:pt x="1904491" y="1676400"/>
                  </a:lnTo>
                  <a:close/>
                </a:path>
                <a:path w="2011680" h="1739900">
                  <a:moveTo>
                    <a:pt x="112903" y="63500"/>
                  </a:moveTo>
                  <a:lnTo>
                    <a:pt x="95148" y="63500"/>
                  </a:lnTo>
                  <a:lnTo>
                    <a:pt x="84035" y="76200"/>
                  </a:lnTo>
                  <a:lnTo>
                    <a:pt x="56984" y="114300"/>
                  </a:lnTo>
                  <a:lnTo>
                    <a:pt x="41059" y="152400"/>
                  </a:lnTo>
                  <a:lnTo>
                    <a:pt x="37795" y="190500"/>
                  </a:lnTo>
                  <a:lnTo>
                    <a:pt x="37782" y="1549400"/>
                  </a:lnTo>
                  <a:lnTo>
                    <a:pt x="38493" y="1562100"/>
                  </a:lnTo>
                  <a:lnTo>
                    <a:pt x="44526" y="1600200"/>
                  </a:lnTo>
                  <a:lnTo>
                    <a:pt x="64122" y="1638300"/>
                  </a:lnTo>
                  <a:lnTo>
                    <a:pt x="94106" y="1676400"/>
                  </a:lnTo>
                  <a:lnTo>
                    <a:pt x="111010" y="1676400"/>
                  </a:lnTo>
                  <a:lnTo>
                    <a:pt x="99758" y="1663700"/>
                  </a:lnTo>
                  <a:lnTo>
                    <a:pt x="89382" y="1651000"/>
                  </a:lnTo>
                  <a:lnTo>
                    <a:pt x="80086" y="1651000"/>
                  </a:lnTo>
                  <a:lnTo>
                    <a:pt x="71704" y="1638300"/>
                  </a:lnTo>
                  <a:lnTo>
                    <a:pt x="64376" y="1625600"/>
                  </a:lnTo>
                  <a:lnTo>
                    <a:pt x="58343" y="1612900"/>
                  </a:lnTo>
                  <a:lnTo>
                    <a:pt x="53378" y="1600200"/>
                  </a:lnTo>
                  <a:lnTo>
                    <a:pt x="49936" y="1574800"/>
                  </a:lnTo>
                  <a:lnTo>
                    <a:pt x="47828" y="1562100"/>
                  </a:lnTo>
                  <a:lnTo>
                    <a:pt x="47218" y="1549400"/>
                  </a:lnTo>
                  <a:lnTo>
                    <a:pt x="47243" y="190500"/>
                  </a:lnTo>
                  <a:lnTo>
                    <a:pt x="48069" y="177800"/>
                  </a:lnTo>
                  <a:lnTo>
                    <a:pt x="54114" y="139700"/>
                  </a:lnTo>
                  <a:lnTo>
                    <a:pt x="72910" y="101600"/>
                  </a:lnTo>
                  <a:lnTo>
                    <a:pt x="81508" y="88900"/>
                  </a:lnTo>
                  <a:lnTo>
                    <a:pt x="91046" y="88900"/>
                  </a:lnTo>
                  <a:lnTo>
                    <a:pt x="101485" y="76200"/>
                  </a:lnTo>
                  <a:lnTo>
                    <a:pt x="112903" y="63500"/>
                  </a:lnTo>
                  <a:close/>
                </a:path>
                <a:path w="2011680" h="1739900">
                  <a:moveTo>
                    <a:pt x="1917700" y="63500"/>
                  </a:moveTo>
                  <a:lnTo>
                    <a:pt x="1900682" y="63500"/>
                  </a:lnTo>
                  <a:lnTo>
                    <a:pt x="1911985" y="76200"/>
                  </a:lnTo>
                  <a:lnTo>
                    <a:pt x="1922399" y="88900"/>
                  </a:lnTo>
                  <a:lnTo>
                    <a:pt x="1931670" y="101600"/>
                  </a:lnTo>
                  <a:lnTo>
                    <a:pt x="1940052" y="114300"/>
                  </a:lnTo>
                  <a:lnTo>
                    <a:pt x="1947290" y="114300"/>
                  </a:lnTo>
                  <a:lnTo>
                    <a:pt x="1953514" y="127000"/>
                  </a:lnTo>
                  <a:lnTo>
                    <a:pt x="1958213" y="152400"/>
                  </a:lnTo>
                  <a:lnTo>
                    <a:pt x="1961768" y="165100"/>
                  </a:lnTo>
                  <a:lnTo>
                    <a:pt x="1963801" y="177800"/>
                  </a:lnTo>
                  <a:lnTo>
                    <a:pt x="1964436" y="190500"/>
                  </a:lnTo>
                  <a:lnTo>
                    <a:pt x="1964436" y="1549400"/>
                  </a:lnTo>
                  <a:lnTo>
                    <a:pt x="1961261" y="1587500"/>
                  </a:lnTo>
                  <a:lnTo>
                    <a:pt x="1946275" y="1625600"/>
                  </a:lnTo>
                  <a:lnTo>
                    <a:pt x="1930273" y="1651000"/>
                  </a:lnTo>
                  <a:lnTo>
                    <a:pt x="1920748" y="1651000"/>
                  </a:lnTo>
                  <a:lnTo>
                    <a:pt x="1910334" y="1663700"/>
                  </a:lnTo>
                  <a:lnTo>
                    <a:pt x="1898903" y="1676400"/>
                  </a:lnTo>
                  <a:lnTo>
                    <a:pt x="1916684" y="1676400"/>
                  </a:lnTo>
                  <a:lnTo>
                    <a:pt x="1946910" y="1638300"/>
                  </a:lnTo>
                  <a:lnTo>
                    <a:pt x="1966722" y="1600200"/>
                  </a:lnTo>
                  <a:lnTo>
                    <a:pt x="1973834" y="1549400"/>
                  </a:lnTo>
                  <a:lnTo>
                    <a:pt x="1973961" y="190500"/>
                  </a:lnTo>
                  <a:lnTo>
                    <a:pt x="1973199" y="177800"/>
                  </a:lnTo>
                  <a:lnTo>
                    <a:pt x="1967102" y="139700"/>
                  </a:lnTo>
                  <a:lnTo>
                    <a:pt x="1947672" y="101600"/>
                  </a:lnTo>
                  <a:lnTo>
                    <a:pt x="1928749" y="76200"/>
                  </a:lnTo>
                  <a:lnTo>
                    <a:pt x="1917700" y="63500"/>
                  </a:lnTo>
                  <a:close/>
                </a:path>
                <a:path w="2011680" h="1739900">
                  <a:moveTo>
                    <a:pt x="137909" y="50800"/>
                  </a:moveTo>
                  <a:lnTo>
                    <a:pt x="120180" y="50800"/>
                  </a:lnTo>
                  <a:lnTo>
                    <a:pt x="107251" y="63500"/>
                  </a:lnTo>
                  <a:lnTo>
                    <a:pt x="125107" y="63500"/>
                  </a:lnTo>
                  <a:lnTo>
                    <a:pt x="137909" y="50800"/>
                  </a:lnTo>
                  <a:close/>
                </a:path>
                <a:path w="2011680" h="1739900">
                  <a:moveTo>
                    <a:pt x="1892808" y="50800"/>
                  </a:moveTo>
                  <a:lnTo>
                    <a:pt x="1875789" y="50800"/>
                  </a:lnTo>
                  <a:lnTo>
                    <a:pt x="1888616" y="63500"/>
                  </a:lnTo>
                  <a:lnTo>
                    <a:pt x="1905635" y="63500"/>
                  </a:lnTo>
                  <a:lnTo>
                    <a:pt x="1892808" y="50800"/>
                  </a:lnTo>
                  <a:close/>
                </a:path>
                <a:path w="2011680" h="1739900">
                  <a:moveTo>
                    <a:pt x="180136" y="38100"/>
                  </a:moveTo>
                  <a:lnTo>
                    <a:pt x="148297" y="38100"/>
                  </a:lnTo>
                  <a:lnTo>
                    <a:pt x="133845" y="50800"/>
                  </a:lnTo>
                  <a:lnTo>
                    <a:pt x="165519" y="50800"/>
                  </a:lnTo>
                  <a:lnTo>
                    <a:pt x="180136" y="38100"/>
                  </a:lnTo>
                  <a:close/>
                </a:path>
                <a:path w="2011680" h="1739900">
                  <a:moveTo>
                    <a:pt x="1864867" y="38100"/>
                  </a:moveTo>
                  <a:lnTo>
                    <a:pt x="1834007" y="38100"/>
                  </a:lnTo>
                  <a:lnTo>
                    <a:pt x="1848485" y="50800"/>
                  </a:lnTo>
                  <a:lnTo>
                    <a:pt x="1879091" y="50800"/>
                  </a:lnTo>
                  <a:lnTo>
                    <a:pt x="1864867" y="38100"/>
                  </a:lnTo>
                  <a:close/>
                </a:path>
              </a:pathLst>
            </a:custGeom>
            <a:solidFill>
              <a:srgbClr val="F8F8F8"/>
            </a:solidFill>
          </ns0:spPr>
          <ns0:txBody>
            <a:bodyPr wrap="square" lIns="0" tIns="0" rIns="0" bIns="0" rtlCol="0"/>
            <a:lstStyle/>
            <a:p/>
          </ns0:txBody>
        </ns0:sp>
      </ns0:grpSp>
      <ns0:sp>
        <ns0:nvSpPr>
          <ns0:cNvPr id="14" name="object 14"/>
          <ns0:cNvSpPr txBox="1"/>
          <ns0:nvPr/>
        </ns0:nvSpPr>
        <ns0:spPr>
          <a:xfrm>
            <a:off x="803249" y="4423664"/>
            <a:ext cx="1731010" cy="937894"/>
          </a:xfrm>
          <a:prstGeom prst="rect">
            <a:avLst/>
          </a:prstGeom>
        </ns0:spPr>
        <ns0:txBody>
          <a:bodyPr vert="horz" wrap="square" lIns="0" tIns="33019" rIns="0" bIns="0" rtlCol="0">
            <a:spAutoFit/>
          </a:bodyPr>
          <a:lstStyle/>
          <a:p>
            <a:pPr marL="12700" marR="5080" indent="-635" algn="ctr">
              <a:lnSpc>
                <a:spcPct val="92000"/>
              </a:lnSpc>
              <a:spcBef>
                <a:spcPts val="260"/>
              </a:spcBef>
            </a:pPr>
            <a:r>
              <a:rPr sz="1600" spc="-85" dirty="0">
                <a:solidFill>
                  <a:srgbClr val="FFFFFF"/>
                </a:solidFill>
                <a:latin typeface="Arial" panose="020B0604020202020204"/>
                <a:cs typeface="Arial" panose="020B0604020202020204"/>
              </a:rPr>
              <a:t/>
            </a:r>
            <a:r>
              <a:rPr sz="1600" spc="-70" dirty="0">
                <a:solidFill>
                  <a:srgbClr val="FFFFFF"/>
                </a:solidFill>
                <a:latin typeface="宋体"/>
                <a:cs typeface="宋体"/>
                <a:ea typeface="+mj-ea"/>
              </a:rPr>
              <a:t>这两家公司在不同的市场销售相同的产品</a:t>
            </a:r>
            <a:r>
              <a:rPr sz="1600" spc="-190" dirty="0">
                <a:solidFill>
                  <a:srgbClr val="FFFFFF"/>
                </a:solidFill>
                <a:latin typeface="Arial" panose="020B0604020202020204"/>
                <a:cs typeface="Arial" panose="020B0604020202020204"/>
              </a:rPr>
              <a:t/>
            </a:r>
            <a:r>
              <a:rPr sz="1600" spc="10" dirty="0">
                <a:solidFill>
                  <a:srgbClr val="FFFFFF"/>
                </a:solidFill>
                <a:latin typeface="Arial" panose="020B0604020202020204"/>
                <a:cs typeface="Arial" panose="020B0604020202020204"/>
              </a:rPr>
              <a:t/>
            </a:r>
            <a:r>
              <a:rPr sz="1600" spc="-60" dirty="0">
                <a:solidFill>
                  <a:srgbClr val="FFFFFF"/>
                </a:solidFill>
                <a:latin typeface="Arial" panose="020B0604020202020204"/>
                <a:cs typeface="Arial" panose="020B0604020202020204"/>
              </a:rPr>
              <a:t/>
            </a:r>
            <a:r>
              <a:rPr sz="1600" spc="-15" dirty="0">
                <a:solidFill>
                  <a:srgbClr val="FFFFFF"/>
                </a:solidFill>
                <a:latin typeface="Arial" panose="020B0604020202020204"/>
                <a:cs typeface="Arial" panose="020B0604020202020204"/>
              </a:rPr>
              <a:t/>
            </a:r>
            <a:r>
              <a:rPr sz="1600" spc="-95" dirty="0">
                <a:solidFill>
                  <a:srgbClr val="FFFFFF"/>
                </a:solidFill>
                <a:latin typeface="Arial" panose="020B0604020202020204"/>
                <a:cs typeface="Arial" panose="020B0604020202020204"/>
              </a:rPr>
              <a:t/>
            </a:r>
            <a:r>
              <a:rPr sz="1600" spc="-45" dirty="0">
                <a:solidFill>
                  <a:srgbClr val="FFFFFF"/>
                </a:solidFill>
                <a:latin typeface="Arial" panose="020B0604020202020204"/>
                <a:cs typeface="Arial" panose="020B0604020202020204"/>
              </a:rPr>
              <a:t/>
            </a:r>
            <a:r>
              <a:rPr sz="1600" spc="-20" dirty="0">
                <a:solidFill>
                  <a:srgbClr val="FFFFFF"/>
                </a:solidFill>
                <a:latin typeface="Arial" panose="020B0604020202020204"/>
                <a:cs typeface="Arial" panose="020B0604020202020204"/>
              </a:rPr>
              <a:t/>
            </a:r>
            <a:r>
              <a:rPr sz="1600" spc="-275" dirty="0">
                <a:solidFill>
                  <a:srgbClr val="FFFFFF"/>
                </a:solidFill>
                <a:latin typeface="Arial" panose="020B0604020202020204"/>
                <a:cs typeface="Arial" panose="020B0604020202020204"/>
              </a:rPr>
              <a:t/>
            </a:r>
            <a:r>
              <a:rPr sz="1600" spc="-5" dirty="0">
                <a:solidFill>
                  <a:srgbClr val="FFFFFF"/>
                </a:solidFill>
                <a:latin typeface="Arial" panose="020B0604020202020204"/>
                <a:cs typeface="Arial" panose="020B0604020202020204"/>
              </a:rPr>
              <a:t/>
            </a:r>
            <a:r>
              <a:rPr sz="1600" spc="-50" dirty="0">
                <a:solidFill>
                  <a:srgbClr val="FFFFFF"/>
                </a:solidFill>
                <a:latin typeface="Arial" panose="020B0604020202020204"/>
                <a:cs typeface="Arial" panose="020B0604020202020204"/>
              </a:rPr>
              <a:t/>
            </a:r>
            <a:endParaRPr sz="1600">
              <a:latin typeface="Arial" panose="020B0604020202020204"/>
              <a:cs typeface="Arial" panose="020B0604020202020204"/>
            </a:endParaRPr>
          </a:p>
        </ns0:txBody>
      </ns0:sp>
      <ns0:grpSp>
        <ns0:nvGrpSpPr>
          <ns0:cNvPr id="15" name="object 15"/>
          <ns0:cNvGrpSpPr/>
          <ns0:nvPr/>
        </ns0:nvGrpSpPr>
        <ns0:grpSpPr>
          <a:xfrm>
            <a:off x="3422903" y="2308098"/>
            <a:ext cx="1838325" cy="1296670"/>
            <a:chOff x="3422903" y="2308098"/>
            <a:chExt cx="1838325" cy="1296670"/>
          </a:xfrm>
        </ns0:grpSpPr>
        <ns0:sp>
          <ns0:nvSpPr>
            <ns0:cNvPr id="16" name="object 16"/>
            <ns0:cNvSpPr/>
            <ns0:nvPr/>
          </ns0:nvSpPr>
          <ns0:spPr>
            <a:xfrm>
              <a:off x="3446526" y="2308097"/>
              <a:ext cx="1790700" cy="1272540"/>
            </a:xfrm>
            <a:custGeom>
              <a:avLst/>
              <a:gdLst/>
              <a:ahLst/>
              <a:cxnLst/>
              <a:rect l="l" t="t" r="r" b="b"/>
              <a:pathLst>
                <a:path w="1790700" h="1272539">
                  <a:moveTo>
                    <a:pt x="1790700" y="564769"/>
                  </a:moveTo>
                  <a:lnTo>
                    <a:pt x="1784515" y="534162"/>
                  </a:lnTo>
                  <a:lnTo>
                    <a:pt x="1767674" y="509181"/>
                  </a:lnTo>
                  <a:lnTo>
                    <a:pt x="1742694" y="492340"/>
                  </a:lnTo>
                  <a:lnTo>
                    <a:pt x="1712087" y="486156"/>
                  </a:lnTo>
                  <a:lnTo>
                    <a:pt x="918210" y="486156"/>
                  </a:lnTo>
                  <a:lnTo>
                    <a:pt x="918210" y="267335"/>
                  </a:lnTo>
                  <a:lnTo>
                    <a:pt x="941324" y="267335"/>
                  </a:lnTo>
                  <a:lnTo>
                    <a:pt x="950531" y="265493"/>
                  </a:lnTo>
                  <a:lnTo>
                    <a:pt x="958037" y="260438"/>
                  </a:lnTo>
                  <a:lnTo>
                    <a:pt x="963091" y="252933"/>
                  </a:lnTo>
                  <a:lnTo>
                    <a:pt x="964946" y="243713"/>
                  </a:lnTo>
                  <a:lnTo>
                    <a:pt x="964946" y="0"/>
                  </a:lnTo>
                  <a:lnTo>
                    <a:pt x="936625" y="0"/>
                  </a:lnTo>
                  <a:lnTo>
                    <a:pt x="936625" y="239014"/>
                  </a:lnTo>
                  <a:lnTo>
                    <a:pt x="891921" y="239014"/>
                  </a:lnTo>
                  <a:lnTo>
                    <a:pt x="889889" y="241173"/>
                  </a:lnTo>
                  <a:lnTo>
                    <a:pt x="889889" y="486156"/>
                  </a:lnTo>
                  <a:lnTo>
                    <a:pt x="880364" y="486156"/>
                  </a:lnTo>
                  <a:lnTo>
                    <a:pt x="880364" y="235966"/>
                  </a:lnTo>
                  <a:lnTo>
                    <a:pt x="886714" y="229616"/>
                  </a:lnTo>
                  <a:lnTo>
                    <a:pt x="927227" y="229616"/>
                  </a:lnTo>
                  <a:lnTo>
                    <a:pt x="927227" y="0"/>
                  </a:lnTo>
                  <a:lnTo>
                    <a:pt x="917702" y="0"/>
                  </a:lnTo>
                  <a:lnTo>
                    <a:pt x="917702" y="220091"/>
                  </a:lnTo>
                  <a:lnTo>
                    <a:pt x="894588" y="220091"/>
                  </a:lnTo>
                  <a:lnTo>
                    <a:pt x="885367" y="221970"/>
                  </a:lnTo>
                  <a:lnTo>
                    <a:pt x="877862" y="227050"/>
                  </a:lnTo>
                  <a:lnTo>
                    <a:pt x="872807" y="234569"/>
                  </a:lnTo>
                  <a:lnTo>
                    <a:pt x="870966" y="243713"/>
                  </a:lnTo>
                  <a:lnTo>
                    <a:pt x="870966" y="486156"/>
                  </a:lnTo>
                  <a:lnTo>
                    <a:pt x="78613" y="486156"/>
                  </a:lnTo>
                  <a:lnTo>
                    <a:pt x="47993" y="492340"/>
                  </a:lnTo>
                  <a:lnTo>
                    <a:pt x="23012" y="509181"/>
                  </a:lnTo>
                  <a:lnTo>
                    <a:pt x="6172" y="534162"/>
                  </a:lnTo>
                  <a:lnTo>
                    <a:pt x="0" y="564769"/>
                  </a:lnTo>
                  <a:lnTo>
                    <a:pt x="0" y="1193927"/>
                  </a:lnTo>
                  <a:lnTo>
                    <a:pt x="6172" y="1224546"/>
                  </a:lnTo>
                  <a:lnTo>
                    <a:pt x="23012" y="1249527"/>
                  </a:lnTo>
                  <a:lnTo>
                    <a:pt x="47993" y="1266367"/>
                  </a:lnTo>
                  <a:lnTo>
                    <a:pt x="78613" y="1272540"/>
                  </a:lnTo>
                  <a:lnTo>
                    <a:pt x="1712087" y="1272540"/>
                  </a:lnTo>
                  <a:lnTo>
                    <a:pt x="1742694" y="1266367"/>
                  </a:lnTo>
                  <a:lnTo>
                    <a:pt x="1767674" y="1249527"/>
                  </a:lnTo>
                  <a:lnTo>
                    <a:pt x="1784515" y="1224546"/>
                  </a:lnTo>
                  <a:lnTo>
                    <a:pt x="1790700" y="1193927"/>
                  </a:lnTo>
                  <a:lnTo>
                    <a:pt x="1790700" y="564769"/>
                  </a:lnTo>
                  <a:close/>
                </a:path>
              </a:pathLst>
            </a:custGeom>
            <a:solidFill>
              <a:srgbClr val="000000"/>
            </a:solidFill>
          </ns0:spPr>
          <ns0:txBody>
            <a:bodyPr wrap="square" lIns="0" tIns="0" rIns="0" bIns="0" rtlCol="0"/>
            <a:lstStyle/>
            <a:p/>
          </ns0:txBody>
        </ns0:sp>
        <ns0:sp>
          <ns0:nvSpPr>
            <ns0:cNvPr id="17" name="object 17"/>
            <ns0:cNvSpPr/>
            <ns0:nvPr/>
          </ns0:nvSpPr>
          <ns0:spPr>
            <a:xfrm>
              <a:off x="3422903" y="2771140"/>
              <a:ext cx="1838325" cy="833119"/>
            </a:xfrm>
            <a:custGeom>
              <a:avLst/>
              <a:gdLst/>
              <a:ahLst/>
              <a:cxnLst/>
              <a:rect l="l" t="t" r="r" b="b"/>
              <a:pathLst>
                <a:path w="1838325" h="833120">
                  <a:moveTo>
                    <a:pt x="1744853" y="0"/>
                  </a:moveTo>
                  <a:lnTo>
                    <a:pt x="101219" y="0"/>
                  </a:lnTo>
                  <a:lnTo>
                    <a:pt x="90550" y="1269"/>
                  </a:lnTo>
                  <a:lnTo>
                    <a:pt x="52578" y="12700"/>
                  </a:lnTo>
                  <a:lnTo>
                    <a:pt x="43942" y="19050"/>
                  </a:lnTo>
                  <a:lnTo>
                    <a:pt x="36449" y="24129"/>
                  </a:lnTo>
                  <a:lnTo>
                    <a:pt x="11811" y="54609"/>
                  </a:lnTo>
                  <a:lnTo>
                    <a:pt x="381" y="92709"/>
                  </a:lnTo>
                  <a:lnTo>
                    <a:pt x="0" y="732789"/>
                  </a:lnTo>
                  <a:lnTo>
                    <a:pt x="635" y="742949"/>
                  </a:lnTo>
                  <a:lnTo>
                    <a:pt x="12954" y="781049"/>
                  </a:lnTo>
                  <a:lnTo>
                    <a:pt x="30734" y="803909"/>
                  </a:lnTo>
                  <a:lnTo>
                    <a:pt x="38226" y="811529"/>
                  </a:lnTo>
                  <a:lnTo>
                    <a:pt x="73151" y="829309"/>
                  </a:lnTo>
                  <a:lnTo>
                    <a:pt x="93218" y="833119"/>
                  </a:lnTo>
                  <a:lnTo>
                    <a:pt x="1747393" y="833119"/>
                  </a:lnTo>
                  <a:lnTo>
                    <a:pt x="1785366" y="820419"/>
                  </a:lnTo>
                  <a:lnTo>
                    <a:pt x="1805914" y="805179"/>
                  </a:lnTo>
                  <a:lnTo>
                    <a:pt x="94487" y="805179"/>
                  </a:lnTo>
                  <a:lnTo>
                    <a:pt x="87249" y="803909"/>
                  </a:lnTo>
                  <a:lnTo>
                    <a:pt x="80010" y="801369"/>
                  </a:lnTo>
                  <a:lnTo>
                    <a:pt x="73406" y="800099"/>
                  </a:lnTo>
                  <a:lnTo>
                    <a:pt x="66801" y="796289"/>
                  </a:lnTo>
                  <a:lnTo>
                    <a:pt x="40894" y="772159"/>
                  </a:lnTo>
                  <a:lnTo>
                    <a:pt x="37211" y="767079"/>
                  </a:lnTo>
                  <a:lnTo>
                    <a:pt x="28384" y="732789"/>
                  </a:lnTo>
                  <a:lnTo>
                    <a:pt x="28384" y="101599"/>
                  </a:lnTo>
                  <a:lnTo>
                    <a:pt x="41148" y="60959"/>
                  </a:lnTo>
                  <a:lnTo>
                    <a:pt x="55499" y="45719"/>
                  </a:lnTo>
                  <a:lnTo>
                    <a:pt x="61213" y="40639"/>
                  </a:lnTo>
                  <a:lnTo>
                    <a:pt x="67183" y="36829"/>
                  </a:lnTo>
                  <a:lnTo>
                    <a:pt x="80518" y="31749"/>
                  </a:lnTo>
                  <a:lnTo>
                    <a:pt x="102488" y="27939"/>
                  </a:lnTo>
                  <a:lnTo>
                    <a:pt x="1805762" y="27939"/>
                  </a:lnTo>
                  <a:lnTo>
                    <a:pt x="1799971" y="22859"/>
                  </a:lnTo>
                  <a:lnTo>
                    <a:pt x="1791843" y="16509"/>
                  </a:lnTo>
                  <a:lnTo>
                    <a:pt x="1783461" y="12700"/>
                  </a:lnTo>
                  <a:lnTo>
                    <a:pt x="1774444" y="7619"/>
                  </a:lnTo>
                  <a:lnTo>
                    <a:pt x="1764919" y="3809"/>
                  </a:lnTo>
                  <a:lnTo>
                    <a:pt x="1755267" y="2539"/>
                  </a:lnTo>
                  <a:lnTo>
                    <a:pt x="1744853" y="0"/>
                  </a:lnTo>
                  <a:close/>
                </a:path>
                <a:path w="1838325" h="833120">
                  <a:moveTo>
                    <a:pt x="1805762" y="27939"/>
                  </a:moveTo>
                  <a:lnTo>
                    <a:pt x="1735709" y="27939"/>
                  </a:lnTo>
                  <a:lnTo>
                    <a:pt x="1743456" y="29209"/>
                  </a:lnTo>
                  <a:lnTo>
                    <a:pt x="1757934" y="31749"/>
                  </a:lnTo>
                  <a:lnTo>
                    <a:pt x="1764665" y="34289"/>
                  </a:lnTo>
                  <a:lnTo>
                    <a:pt x="1771142" y="38099"/>
                  </a:lnTo>
                  <a:lnTo>
                    <a:pt x="1777238" y="40639"/>
                  </a:lnTo>
                  <a:lnTo>
                    <a:pt x="1803908" y="73659"/>
                  </a:lnTo>
                  <a:lnTo>
                    <a:pt x="1809559" y="101599"/>
                  </a:lnTo>
                  <a:lnTo>
                    <a:pt x="1809559" y="732789"/>
                  </a:lnTo>
                  <a:lnTo>
                    <a:pt x="1796796" y="773429"/>
                  </a:lnTo>
                  <a:lnTo>
                    <a:pt x="1764284" y="800099"/>
                  </a:lnTo>
                  <a:lnTo>
                    <a:pt x="1742948" y="805179"/>
                  </a:lnTo>
                  <a:lnTo>
                    <a:pt x="1805914" y="805179"/>
                  </a:lnTo>
                  <a:lnTo>
                    <a:pt x="1830324" y="769619"/>
                  </a:lnTo>
                  <a:lnTo>
                    <a:pt x="1837944" y="101599"/>
                  </a:lnTo>
                  <a:lnTo>
                    <a:pt x="1837309" y="90169"/>
                  </a:lnTo>
                  <a:lnTo>
                    <a:pt x="1824990" y="52069"/>
                  </a:lnTo>
                  <a:lnTo>
                    <a:pt x="1807210" y="29209"/>
                  </a:lnTo>
                  <a:lnTo>
                    <a:pt x="1805762" y="27939"/>
                  </a:lnTo>
                  <a:close/>
                </a:path>
                <a:path w="1838325" h="833120">
                  <a:moveTo>
                    <a:pt x="1743075" y="38099"/>
                  </a:moveTo>
                  <a:lnTo>
                    <a:pt x="96520" y="38099"/>
                  </a:lnTo>
                  <a:lnTo>
                    <a:pt x="89916" y="39369"/>
                  </a:lnTo>
                  <a:lnTo>
                    <a:pt x="52959" y="60959"/>
                  </a:lnTo>
                  <a:lnTo>
                    <a:pt x="37888" y="101599"/>
                  </a:lnTo>
                  <a:lnTo>
                    <a:pt x="37761" y="731519"/>
                  </a:lnTo>
                  <a:lnTo>
                    <a:pt x="37973" y="737869"/>
                  </a:lnTo>
                  <a:lnTo>
                    <a:pt x="56261" y="775969"/>
                  </a:lnTo>
                  <a:lnTo>
                    <a:pt x="60706" y="781049"/>
                  </a:lnTo>
                  <a:lnTo>
                    <a:pt x="65659" y="784859"/>
                  </a:lnTo>
                  <a:lnTo>
                    <a:pt x="70866" y="787399"/>
                  </a:lnTo>
                  <a:lnTo>
                    <a:pt x="76708" y="791209"/>
                  </a:lnTo>
                  <a:lnTo>
                    <a:pt x="82296" y="792479"/>
                  </a:lnTo>
                  <a:lnTo>
                    <a:pt x="88646" y="795019"/>
                  </a:lnTo>
                  <a:lnTo>
                    <a:pt x="94996" y="795019"/>
                  </a:lnTo>
                  <a:lnTo>
                    <a:pt x="102235" y="796289"/>
                  </a:lnTo>
                  <a:lnTo>
                    <a:pt x="1741551" y="796289"/>
                  </a:lnTo>
                  <a:lnTo>
                    <a:pt x="1769448" y="786129"/>
                  </a:lnTo>
                  <a:lnTo>
                    <a:pt x="95376" y="786129"/>
                  </a:lnTo>
                  <a:lnTo>
                    <a:pt x="90170" y="784859"/>
                  </a:lnTo>
                  <a:lnTo>
                    <a:pt x="84582" y="783589"/>
                  </a:lnTo>
                  <a:lnTo>
                    <a:pt x="80010" y="782319"/>
                  </a:lnTo>
                  <a:lnTo>
                    <a:pt x="74930" y="779779"/>
                  </a:lnTo>
                  <a:lnTo>
                    <a:pt x="70485" y="775969"/>
                  </a:lnTo>
                  <a:lnTo>
                    <a:pt x="66421" y="773429"/>
                  </a:lnTo>
                  <a:lnTo>
                    <a:pt x="62611" y="769619"/>
                  </a:lnTo>
                  <a:lnTo>
                    <a:pt x="59055" y="765809"/>
                  </a:lnTo>
                  <a:lnTo>
                    <a:pt x="56007" y="760729"/>
                  </a:lnTo>
                  <a:lnTo>
                    <a:pt x="53340" y="756919"/>
                  </a:lnTo>
                  <a:lnTo>
                    <a:pt x="47307" y="101599"/>
                  </a:lnTo>
                  <a:lnTo>
                    <a:pt x="47625" y="95249"/>
                  </a:lnTo>
                  <a:lnTo>
                    <a:pt x="57276" y="71119"/>
                  </a:lnTo>
                  <a:lnTo>
                    <a:pt x="60451" y="66039"/>
                  </a:lnTo>
                  <a:lnTo>
                    <a:pt x="64262" y="62229"/>
                  </a:lnTo>
                  <a:lnTo>
                    <a:pt x="68072" y="59689"/>
                  </a:lnTo>
                  <a:lnTo>
                    <a:pt x="72644" y="55879"/>
                  </a:lnTo>
                  <a:lnTo>
                    <a:pt x="76962" y="53339"/>
                  </a:lnTo>
                  <a:lnTo>
                    <a:pt x="81915" y="50799"/>
                  </a:lnTo>
                  <a:lnTo>
                    <a:pt x="92201" y="48259"/>
                  </a:lnTo>
                  <a:lnTo>
                    <a:pt x="98044" y="46989"/>
                  </a:lnTo>
                  <a:lnTo>
                    <a:pt x="1768729" y="46989"/>
                  </a:lnTo>
                  <a:lnTo>
                    <a:pt x="1766951" y="45719"/>
                  </a:lnTo>
                  <a:lnTo>
                    <a:pt x="1761363" y="43179"/>
                  </a:lnTo>
                  <a:lnTo>
                    <a:pt x="1755648" y="40639"/>
                  </a:lnTo>
                  <a:lnTo>
                    <a:pt x="1743075" y="38099"/>
                  </a:lnTo>
                  <a:close/>
                </a:path>
                <a:path w="1838325" h="833120">
                  <a:moveTo>
                    <a:pt x="1768729" y="46989"/>
                  </a:moveTo>
                  <a:lnTo>
                    <a:pt x="1735709" y="46989"/>
                  </a:lnTo>
                  <a:lnTo>
                    <a:pt x="1742567" y="48259"/>
                  </a:lnTo>
                  <a:lnTo>
                    <a:pt x="1747901" y="48259"/>
                  </a:lnTo>
                  <a:lnTo>
                    <a:pt x="1753235" y="50799"/>
                  </a:lnTo>
                  <a:lnTo>
                    <a:pt x="1784604" y="77469"/>
                  </a:lnTo>
                  <a:lnTo>
                    <a:pt x="1790623" y="732789"/>
                  </a:lnTo>
                  <a:lnTo>
                    <a:pt x="1790319" y="737869"/>
                  </a:lnTo>
                  <a:lnTo>
                    <a:pt x="1789430" y="744219"/>
                  </a:lnTo>
                  <a:lnTo>
                    <a:pt x="1787906" y="749299"/>
                  </a:lnTo>
                  <a:lnTo>
                    <a:pt x="1786001" y="754379"/>
                  </a:lnTo>
                  <a:lnTo>
                    <a:pt x="1783588" y="758189"/>
                  </a:lnTo>
                  <a:lnTo>
                    <a:pt x="1780667" y="763269"/>
                  </a:lnTo>
                  <a:lnTo>
                    <a:pt x="1777365" y="767079"/>
                  </a:lnTo>
                  <a:lnTo>
                    <a:pt x="1773936" y="770889"/>
                  </a:lnTo>
                  <a:lnTo>
                    <a:pt x="1769618" y="774699"/>
                  </a:lnTo>
                  <a:lnTo>
                    <a:pt x="1765681" y="777239"/>
                  </a:lnTo>
                  <a:lnTo>
                    <a:pt x="1760982" y="781049"/>
                  </a:lnTo>
                  <a:lnTo>
                    <a:pt x="1756029" y="782319"/>
                  </a:lnTo>
                  <a:lnTo>
                    <a:pt x="1750949" y="784859"/>
                  </a:lnTo>
                  <a:lnTo>
                    <a:pt x="1745742" y="786129"/>
                  </a:lnTo>
                  <a:lnTo>
                    <a:pt x="1769448" y="786129"/>
                  </a:lnTo>
                  <a:lnTo>
                    <a:pt x="1771269" y="784859"/>
                  </a:lnTo>
                  <a:lnTo>
                    <a:pt x="1776095" y="782319"/>
                  </a:lnTo>
                  <a:lnTo>
                    <a:pt x="1780921" y="777239"/>
                  </a:lnTo>
                  <a:lnTo>
                    <a:pt x="1784985" y="773429"/>
                  </a:lnTo>
                  <a:lnTo>
                    <a:pt x="1788795" y="768349"/>
                  </a:lnTo>
                  <a:lnTo>
                    <a:pt x="1800098" y="731519"/>
                  </a:lnTo>
                  <a:lnTo>
                    <a:pt x="1800174" y="101599"/>
                  </a:lnTo>
                  <a:lnTo>
                    <a:pt x="1799971" y="96519"/>
                  </a:lnTo>
                  <a:lnTo>
                    <a:pt x="1781683" y="57149"/>
                  </a:lnTo>
                  <a:lnTo>
                    <a:pt x="1772285" y="49529"/>
                  </a:lnTo>
                  <a:lnTo>
                    <a:pt x="1768729" y="46989"/>
                  </a:lnTo>
                  <a:close/>
                </a:path>
              </a:pathLst>
            </a:custGeom>
            <a:solidFill>
              <a:srgbClr val="F8F8F8"/>
            </a:solidFill>
          </ns0:spPr>
          <ns0:txBody>
            <a:bodyPr wrap="square" lIns="0" tIns="0" rIns="0" bIns="0" rtlCol="0"/>
            <a:lstStyle/>
            <a:p/>
          </ns0:txBody>
        </ns0:sp>
      </ns0:grpSp>
      <ns0:sp>
        <ns0:nvSpPr>
          <ns0:cNvPr id="18" name="object 18"/>
          <ns0:cNvSpPr txBox="1"/>
          <ns0:nvPr/>
        </ns0:nvSpPr>
        <ns0:spPr>
          <a:xfrm>
            <a:off x="3555872" y="2918586"/>
            <a:ext cx="1574165" cy="491490"/>
          </a:xfrm>
          <a:prstGeom prst="rect">
            <a:avLst/>
          </a:prstGeom>
        </ns0:spPr>
        <ns0:txBody>
          <a:bodyPr vert="horz" wrap="square" lIns="0" tIns="37465" rIns="0" bIns="0" rtlCol="0">
            <a:spAutoFit/>
          </a:bodyPr>
          <a:lstStyle/>
          <a:p>
            <a:pPr marL="478790" marR="5080" indent="-466725">
              <a:lnSpc>
                <a:spcPts val="1750"/>
              </a:lnSpc>
              <a:spcBef>
                <a:spcPts val="295"/>
              </a:spcBef>
            </a:pPr>
            <a:r>
              <a:rPr sz="1600" spc="-110" dirty="0">
                <a:solidFill>
                  <a:srgbClr val="FFFFFF"/>
                </a:solidFill>
                <a:latin typeface="Arial" panose="020B0604020202020204"/>
                <a:cs typeface="Arial" panose="020B0604020202020204"/>
              </a:rPr>
              <a:t/>
            </a:r>
            <a:r>
              <a:rPr sz="1600" spc="-50" dirty="0">
                <a:solidFill>
                  <a:srgbClr val="FFFFFF"/>
                </a:solidFill>
                <a:latin typeface="Arial" panose="020B0604020202020204"/>
                <a:cs typeface="Arial" panose="020B0604020202020204"/>
              </a:rPr>
              <a:t/>
            </a:r>
            <a:r>
              <a:rPr sz="1600" spc="-35" dirty="0">
                <a:solidFill>
                  <a:srgbClr val="FFFFFF"/>
                </a:solidFill>
                <a:latin typeface="Arial" panose="020B0604020202020204"/>
                <a:cs typeface="Arial" panose="020B0604020202020204"/>
              </a:rPr>
              <a:t/>
            </a:r>
            <a:r>
              <a:rPr sz="1600" spc="-10" dirty="0">
                <a:solidFill>
                  <a:srgbClr val="FFFFFF"/>
                </a:solidFill>
                <a:latin typeface="Arial" panose="020B0604020202020204"/>
                <a:cs typeface="Arial" panose="020B0604020202020204"/>
              </a:rPr>
              <a:t/>
            </a:r>
            <a:r>
              <a:rPr sz="1600" spc="-45" dirty="0">
                <a:solidFill>
                  <a:srgbClr val="FFFFFF"/>
                </a:solidFill>
                <a:latin typeface="宋体"/>
                <a:cs typeface="宋体"/>
                <a:ea typeface="+mj-ea"/>
              </a:rPr>
              <a:t>生产性合并</a:t>
            </a:r>
            <a:endParaRPr sz="1600">
              <a:latin typeface="Arial" panose="020B0604020202020204"/>
              <a:cs typeface="Arial" panose="020B0604020202020204"/>
            </a:endParaRPr>
          </a:p>
        </ns0:txBody>
      </ns0:sp>
      <ns0:grpSp>
        <ns0:nvGrpSpPr>
          <ns0:cNvPr id="19" name="object 19"/>
          <ns0:cNvGrpSpPr/>
          <ns0:nvPr/>
        </ns0:nvGrpSpPr>
        <ns0:grpSpPr>
          <a:xfrm>
            <a:off x="3176016" y="3580638"/>
            <a:ext cx="2331720" cy="2226310"/>
            <a:chOff x="3176016" y="3580638"/>
            <a:chExt cx="2331720" cy="2226310"/>
          </a:xfrm>
        </ns0:grpSpPr>
        <ns0:sp>
          <ns0:nvSpPr>
            <ns0:cNvPr id="20" name="object 20"/>
            <ns0:cNvSpPr/>
            <ns0:nvPr/>
          </ns0:nvSpPr>
          <ns0:spPr>
            <a:xfrm>
              <a:off x="3199638" y="3580637"/>
              <a:ext cx="2284730" cy="2202180"/>
            </a:xfrm>
            <a:custGeom>
              <a:avLst/>
              <a:gdLst/>
              <a:ahLst/>
              <a:cxnLst/>
              <a:rect l="l" t="t" r="r" b="b"/>
              <a:pathLst>
                <a:path w="2284729" h="2202179">
                  <a:moveTo>
                    <a:pt x="1127252" y="0"/>
                  </a:moveTo>
                  <a:lnTo>
                    <a:pt x="1117854" y="0"/>
                  </a:lnTo>
                  <a:lnTo>
                    <a:pt x="1117854" y="487553"/>
                  </a:lnTo>
                  <a:lnTo>
                    <a:pt x="1127252" y="487553"/>
                  </a:lnTo>
                  <a:lnTo>
                    <a:pt x="1127252" y="0"/>
                  </a:lnTo>
                  <a:close/>
                </a:path>
                <a:path w="2284729" h="2202179">
                  <a:moveTo>
                    <a:pt x="1165098" y="0"/>
                  </a:moveTo>
                  <a:lnTo>
                    <a:pt x="1136777" y="0"/>
                  </a:lnTo>
                  <a:lnTo>
                    <a:pt x="1136777" y="487553"/>
                  </a:lnTo>
                  <a:lnTo>
                    <a:pt x="1165098" y="487553"/>
                  </a:lnTo>
                  <a:lnTo>
                    <a:pt x="1165098" y="0"/>
                  </a:lnTo>
                  <a:close/>
                </a:path>
                <a:path w="2284729" h="2202179">
                  <a:moveTo>
                    <a:pt x="2284476" y="659130"/>
                  </a:moveTo>
                  <a:lnTo>
                    <a:pt x="2278354" y="613537"/>
                  </a:lnTo>
                  <a:lnTo>
                    <a:pt x="2261070" y="572579"/>
                  </a:lnTo>
                  <a:lnTo>
                    <a:pt x="2234273" y="537883"/>
                  </a:lnTo>
                  <a:lnTo>
                    <a:pt x="2199576" y="511086"/>
                  </a:lnTo>
                  <a:lnTo>
                    <a:pt x="2158619" y="493801"/>
                  </a:lnTo>
                  <a:lnTo>
                    <a:pt x="2113026" y="487680"/>
                  </a:lnTo>
                  <a:lnTo>
                    <a:pt x="171450" y="487680"/>
                  </a:lnTo>
                  <a:lnTo>
                    <a:pt x="125844" y="493801"/>
                  </a:lnTo>
                  <a:lnTo>
                    <a:pt x="84886" y="511086"/>
                  </a:lnTo>
                  <a:lnTo>
                    <a:pt x="50190" y="537883"/>
                  </a:lnTo>
                  <a:lnTo>
                    <a:pt x="23393" y="572579"/>
                  </a:lnTo>
                  <a:lnTo>
                    <a:pt x="6108" y="613537"/>
                  </a:lnTo>
                  <a:lnTo>
                    <a:pt x="0" y="659130"/>
                  </a:lnTo>
                  <a:lnTo>
                    <a:pt x="0" y="2030730"/>
                  </a:lnTo>
                  <a:lnTo>
                    <a:pt x="6108" y="2076310"/>
                  </a:lnTo>
                  <a:lnTo>
                    <a:pt x="23393" y="2117267"/>
                  </a:lnTo>
                  <a:lnTo>
                    <a:pt x="50190" y="2151964"/>
                  </a:lnTo>
                  <a:lnTo>
                    <a:pt x="84886" y="2178774"/>
                  </a:lnTo>
                  <a:lnTo>
                    <a:pt x="125844" y="2196058"/>
                  </a:lnTo>
                  <a:lnTo>
                    <a:pt x="171450" y="2202180"/>
                  </a:lnTo>
                  <a:lnTo>
                    <a:pt x="2113026" y="2202180"/>
                  </a:lnTo>
                  <a:lnTo>
                    <a:pt x="2158619" y="2196058"/>
                  </a:lnTo>
                  <a:lnTo>
                    <a:pt x="2199576" y="2178774"/>
                  </a:lnTo>
                  <a:lnTo>
                    <a:pt x="2234273" y="2151964"/>
                  </a:lnTo>
                  <a:lnTo>
                    <a:pt x="2261070" y="2117267"/>
                  </a:lnTo>
                  <a:lnTo>
                    <a:pt x="2278354" y="2076310"/>
                  </a:lnTo>
                  <a:lnTo>
                    <a:pt x="2284476" y="2030730"/>
                  </a:lnTo>
                  <a:lnTo>
                    <a:pt x="2284476" y="659130"/>
                  </a:lnTo>
                  <a:close/>
                </a:path>
              </a:pathLst>
            </a:custGeom>
            <a:solidFill>
              <a:srgbClr val="000000"/>
            </a:solidFill>
          </ns0:spPr>
          <ns0:txBody>
            <a:bodyPr wrap="square" lIns="0" tIns="0" rIns="0" bIns="0" rtlCol="0"/>
            <a:lstStyle/>
            <a:p/>
          </ns0:txBody>
        </ns0:sp>
        <ns0:sp>
          <ns0:nvSpPr>
            <ns0:cNvPr id="21" name="object 21"/>
            <ns0:cNvSpPr/>
            <ns0:nvPr/>
          </ns0:nvSpPr>
          <ns0:spPr>
            <a:xfrm>
              <a:off x="3176016" y="4053840"/>
              <a:ext cx="2331720" cy="1752600"/>
            </a:xfrm>
            <a:custGeom>
              <a:avLst/>
              <a:gdLst/>
              <a:ahLst/>
              <a:cxnLst/>
              <a:rect l="l" t="t" r="r" b="b"/>
              <a:pathLst>
                <a:path w="2331720" h="1752600">
                  <a:moveTo>
                    <a:pt x="2213736" y="1739900"/>
                  </a:moveTo>
                  <a:lnTo>
                    <a:pt x="120268" y="1739900"/>
                  </a:lnTo>
                  <a:lnTo>
                    <a:pt x="138303" y="1752600"/>
                  </a:lnTo>
                  <a:lnTo>
                    <a:pt x="2195830" y="1752600"/>
                  </a:lnTo>
                  <a:lnTo>
                    <a:pt x="2213736" y="1739900"/>
                  </a:lnTo>
                  <a:close/>
                </a:path>
                <a:path w="2331720" h="1752600">
                  <a:moveTo>
                    <a:pt x="161670" y="25400"/>
                  </a:moveTo>
                  <a:lnTo>
                    <a:pt x="85089" y="25400"/>
                  </a:lnTo>
                  <a:lnTo>
                    <a:pt x="70103" y="38100"/>
                  </a:lnTo>
                  <a:lnTo>
                    <a:pt x="56260" y="50800"/>
                  </a:lnTo>
                  <a:lnTo>
                    <a:pt x="43814" y="63500"/>
                  </a:lnTo>
                  <a:lnTo>
                    <a:pt x="32638" y="88900"/>
                  </a:lnTo>
                  <a:lnTo>
                    <a:pt x="22986" y="101600"/>
                  </a:lnTo>
                  <a:lnTo>
                    <a:pt x="14858" y="114300"/>
                  </a:lnTo>
                  <a:lnTo>
                    <a:pt x="8508" y="139700"/>
                  </a:lnTo>
                  <a:lnTo>
                    <a:pt x="3809" y="152400"/>
                  </a:lnTo>
                  <a:lnTo>
                    <a:pt x="888" y="177800"/>
                  </a:lnTo>
                  <a:lnTo>
                    <a:pt x="0" y="190500"/>
                  </a:lnTo>
                  <a:lnTo>
                    <a:pt x="0" y="1562100"/>
                  </a:lnTo>
                  <a:lnTo>
                    <a:pt x="1142" y="1587500"/>
                  </a:lnTo>
                  <a:lnTo>
                    <a:pt x="4190" y="1600200"/>
                  </a:lnTo>
                  <a:lnTo>
                    <a:pt x="9143" y="1625600"/>
                  </a:lnTo>
                  <a:lnTo>
                    <a:pt x="15747" y="1638300"/>
                  </a:lnTo>
                  <a:lnTo>
                    <a:pt x="24129" y="1663700"/>
                  </a:lnTo>
                  <a:lnTo>
                    <a:pt x="34035" y="1676400"/>
                  </a:lnTo>
                  <a:lnTo>
                    <a:pt x="71881" y="1714500"/>
                  </a:lnTo>
                  <a:lnTo>
                    <a:pt x="102996" y="1739900"/>
                  </a:lnTo>
                  <a:lnTo>
                    <a:pt x="2230628" y="1739900"/>
                  </a:lnTo>
                  <a:lnTo>
                    <a:pt x="2246757" y="1727200"/>
                  </a:lnTo>
                  <a:lnTo>
                    <a:pt x="145287" y="1727200"/>
                  </a:lnTo>
                  <a:lnTo>
                    <a:pt x="129920" y="1714500"/>
                  </a:lnTo>
                  <a:lnTo>
                    <a:pt x="115443" y="1714500"/>
                  </a:lnTo>
                  <a:lnTo>
                    <a:pt x="101726" y="1701800"/>
                  </a:lnTo>
                  <a:lnTo>
                    <a:pt x="66293" y="1663700"/>
                  </a:lnTo>
                  <a:lnTo>
                    <a:pt x="41275" y="1625600"/>
                  </a:lnTo>
                  <a:lnTo>
                    <a:pt x="29209" y="1574800"/>
                  </a:lnTo>
                  <a:lnTo>
                    <a:pt x="28320" y="1562100"/>
                  </a:lnTo>
                  <a:lnTo>
                    <a:pt x="28320" y="190500"/>
                  </a:lnTo>
                  <a:lnTo>
                    <a:pt x="31876" y="152400"/>
                  </a:lnTo>
                  <a:lnTo>
                    <a:pt x="48513" y="114300"/>
                  </a:lnTo>
                  <a:lnTo>
                    <a:pt x="77343" y="76200"/>
                  </a:lnTo>
                  <a:lnTo>
                    <a:pt x="102107" y="50800"/>
                  </a:lnTo>
                  <a:lnTo>
                    <a:pt x="115823" y="50800"/>
                  </a:lnTo>
                  <a:lnTo>
                    <a:pt x="130301" y="38100"/>
                  </a:lnTo>
                  <a:lnTo>
                    <a:pt x="145669" y="38100"/>
                  </a:lnTo>
                  <a:lnTo>
                    <a:pt x="161670" y="25400"/>
                  </a:lnTo>
                  <a:close/>
                </a:path>
                <a:path w="2331720" h="1752600">
                  <a:moveTo>
                    <a:pt x="2152014" y="1714500"/>
                  </a:moveTo>
                  <a:lnTo>
                    <a:pt x="178181" y="1714500"/>
                  </a:lnTo>
                  <a:lnTo>
                    <a:pt x="195071" y="1727200"/>
                  </a:lnTo>
                  <a:lnTo>
                    <a:pt x="2136012" y="1727200"/>
                  </a:lnTo>
                  <a:lnTo>
                    <a:pt x="2152014" y="1714500"/>
                  </a:lnTo>
                  <a:close/>
                </a:path>
                <a:path w="2331720" h="1752600">
                  <a:moveTo>
                    <a:pt x="2244724" y="25400"/>
                  </a:moveTo>
                  <a:lnTo>
                    <a:pt x="2170430" y="25400"/>
                  </a:lnTo>
                  <a:lnTo>
                    <a:pt x="2186559" y="38100"/>
                  </a:lnTo>
                  <a:lnTo>
                    <a:pt x="2201798" y="38100"/>
                  </a:lnTo>
                  <a:lnTo>
                    <a:pt x="2216276" y="50800"/>
                  </a:lnTo>
                  <a:lnTo>
                    <a:pt x="2230120" y="50800"/>
                  </a:lnTo>
                  <a:lnTo>
                    <a:pt x="2242820" y="63500"/>
                  </a:lnTo>
                  <a:lnTo>
                    <a:pt x="2275078" y="101600"/>
                  </a:lnTo>
                  <a:lnTo>
                    <a:pt x="2295906" y="139700"/>
                  </a:lnTo>
                  <a:lnTo>
                    <a:pt x="2299970" y="165100"/>
                  </a:lnTo>
                  <a:lnTo>
                    <a:pt x="2302510" y="177800"/>
                  </a:lnTo>
                  <a:lnTo>
                    <a:pt x="2303398" y="190500"/>
                  </a:lnTo>
                  <a:lnTo>
                    <a:pt x="2303398" y="1562100"/>
                  </a:lnTo>
                  <a:lnTo>
                    <a:pt x="2299843" y="1600200"/>
                  </a:lnTo>
                  <a:lnTo>
                    <a:pt x="2283206" y="1638300"/>
                  </a:lnTo>
                  <a:lnTo>
                    <a:pt x="2274823" y="1651000"/>
                  </a:lnTo>
                  <a:lnTo>
                    <a:pt x="2265172" y="1676400"/>
                  </a:lnTo>
                  <a:lnTo>
                    <a:pt x="2254376" y="1676400"/>
                  </a:lnTo>
                  <a:lnTo>
                    <a:pt x="2242566" y="1689100"/>
                  </a:lnTo>
                  <a:lnTo>
                    <a:pt x="2229738" y="1701800"/>
                  </a:lnTo>
                  <a:lnTo>
                    <a:pt x="2215896" y="1714500"/>
                  </a:lnTo>
                  <a:lnTo>
                    <a:pt x="2201418" y="1714500"/>
                  </a:lnTo>
                  <a:lnTo>
                    <a:pt x="2186050" y="1727200"/>
                  </a:lnTo>
                  <a:lnTo>
                    <a:pt x="2246757" y="1727200"/>
                  </a:lnTo>
                  <a:lnTo>
                    <a:pt x="2261616" y="1714500"/>
                  </a:lnTo>
                  <a:lnTo>
                    <a:pt x="2275459" y="1701800"/>
                  </a:lnTo>
                  <a:lnTo>
                    <a:pt x="2287778" y="1689100"/>
                  </a:lnTo>
                  <a:lnTo>
                    <a:pt x="2299081" y="1676400"/>
                  </a:lnTo>
                  <a:lnTo>
                    <a:pt x="2308733" y="1651000"/>
                  </a:lnTo>
                  <a:lnTo>
                    <a:pt x="2316860" y="1638300"/>
                  </a:lnTo>
                  <a:lnTo>
                    <a:pt x="2323337" y="1625600"/>
                  </a:lnTo>
                  <a:lnTo>
                    <a:pt x="2327910" y="1600200"/>
                  </a:lnTo>
                  <a:lnTo>
                    <a:pt x="2330831" y="1587500"/>
                  </a:lnTo>
                  <a:lnTo>
                    <a:pt x="2331720" y="1562100"/>
                  </a:lnTo>
                  <a:lnTo>
                    <a:pt x="2331720" y="190500"/>
                  </a:lnTo>
                  <a:lnTo>
                    <a:pt x="2330576" y="165100"/>
                  </a:lnTo>
                  <a:lnTo>
                    <a:pt x="2327401" y="152400"/>
                  </a:lnTo>
                  <a:lnTo>
                    <a:pt x="2322575" y="127000"/>
                  </a:lnTo>
                  <a:lnTo>
                    <a:pt x="2315972" y="114300"/>
                  </a:lnTo>
                  <a:lnTo>
                    <a:pt x="2307589" y="101600"/>
                  </a:lnTo>
                  <a:lnTo>
                    <a:pt x="2297810" y="76200"/>
                  </a:lnTo>
                  <a:lnTo>
                    <a:pt x="2286508" y="63500"/>
                  </a:lnTo>
                  <a:lnTo>
                    <a:pt x="2273808" y="50800"/>
                  </a:lnTo>
                  <a:lnTo>
                    <a:pt x="2259964" y="38100"/>
                  </a:lnTo>
                  <a:lnTo>
                    <a:pt x="2244724" y="25400"/>
                  </a:lnTo>
                  <a:close/>
                </a:path>
                <a:path w="2331720" h="1752600">
                  <a:moveTo>
                    <a:pt x="123697" y="1689100"/>
                  </a:moveTo>
                  <a:lnTo>
                    <a:pt x="106553" y="1689100"/>
                  </a:lnTo>
                  <a:lnTo>
                    <a:pt x="119506" y="1701800"/>
                  </a:lnTo>
                  <a:lnTo>
                    <a:pt x="133095" y="1714500"/>
                  </a:lnTo>
                  <a:lnTo>
                    <a:pt x="164083" y="1714500"/>
                  </a:lnTo>
                  <a:lnTo>
                    <a:pt x="149986" y="1701800"/>
                  </a:lnTo>
                  <a:lnTo>
                    <a:pt x="136270" y="1701800"/>
                  </a:lnTo>
                  <a:lnTo>
                    <a:pt x="123697" y="1689100"/>
                  </a:lnTo>
                  <a:close/>
                </a:path>
                <a:path w="2331720" h="1752600">
                  <a:moveTo>
                    <a:pt x="2224023" y="1689100"/>
                  </a:moveTo>
                  <a:lnTo>
                    <a:pt x="2206117" y="1689100"/>
                  </a:lnTo>
                  <a:lnTo>
                    <a:pt x="2193162" y="1701800"/>
                  </a:lnTo>
                  <a:lnTo>
                    <a:pt x="2179573" y="1701800"/>
                  </a:lnTo>
                  <a:lnTo>
                    <a:pt x="2165349" y="1714500"/>
                  </a:lnTo>
                  <a:lnTo>
                    <a:pt x="2197226" y="1714500"/>
                  </a:lnTo>
                  <a:lnTo>
                    <a:pt x="2211070" y="1701800"/>
                  </a:lnTo>
                  <a:lnTo>
                    <a:pt x="2224023" y="1689100"/>
                  </a:lnTo>
                  <a:close/>
                </a:path>
                <a:path w="2331720" h="1752600">
                  <a:moveTo>
                    <a:pt x="138556" y="50800"/>
                  </a:moveTo>
                  <a:lnTo>
                    <a:pt x="120649" y="50800"/>
                  </a:lnTo>
                  <a:lnTo>
                    <a:pt x="107695" y="63500"/>
                  </a:lnTo>
                  <a:lnTo>
                    <a:pt x="95504" y="76200"/>
                  </a:lnTo>
                  <a:lnTo>
                    <a:pt x="84328" y="76200"/>
                  </a:lnTo>
                  <a:lnTo>
                    <a:pt x="57022" y="114300"/>
                  </a:lnTo>
                  <a:lnTo>
                    <a:pt x="41147" y="165100"/>
                  </a:lnTo>
                  <a:lnTo>
                    <a:pt x="38607" y="177800"/>
                  </a:lnTo>
                  <a:lnTo>
                    <a:pt x="37845" y="190500"/>
                  </a:lnTo>
                  <a:lnTo>
                    <a:pt x="37718" y="1562100"/>
                  </a:lnTo>
                  <a:lnTo>
                    <a:pt x="38481" y="1574800"/>
                  </a:lnTo>
                  <a:lnTo>
                    <a:pt x="44703" y="1612900"/>
                  </a:lnTo>
                  <a:lnTo>
                    <a:pt x="64134" y="1651000"/>
                  </a:lnTo>
                  <a:lnTo>
                    <a:pt x="94487" y="1689100"/>
                  </a:lnTo>
                  <a:lnTo>
                    <a:pt x="111506" y="1689100"/>
                  </a:lnTo>
                  <a:lnTo>
                    <a:pt x="100203" y="1676400"/>
                  </a:lnTo>
                  <a:lnTo>
                    <a:pt x="89661" y="1663700"/>
                  </a:lnTo>
                  <a:lnTo>
                    <a:pt x="80263" y="1651000"/>
                  </a:lnTo>
                  <a:lnTo>
                    <a:pt x="71754" y="1651000"/>
                  </a:lnTo>
                  <a:lnTo>
                    <a:pt x="64515" y="1638300"/>
                  </a:lnTo>
                  <a:lnTo>
                    <a:pt x="58292" y="1625600"/>
                  </a:lnTo>
                  <a:lnTo>
                    <a:pt x="53593" y="1612900"/>
                  </a:lnTo>
                  <a:lnTo>
                    <a:pt x="50037" y="1587500"/>
                  </a:lnTo>
                  <a:lnTo>
                    <a:pt x="47878" y="1574800"/>
                  </a:lnTo>
                  <a:lnTo>
                    <a:pt x="47243" y="1562100"/>
                  </a:lnTo>
                  <a:lnTo>
                    <a:pt x="47243" y="190500"/>
                  </a:lnTo>
                  <a:lnTo>
                    <a:pt x="54228" y="152400"/>
                  </a:lnTo>
                  <a:lnTo>
                    <a:pt x="73025" y="114300"/>
                  </a:lnTo>
                  <a:lnTo>
                    <a:pt x="101854" y="76200"/>
                  </a:lnTo>
                  <a:lnTo>
                    <a:pt x="113410" y="63500"/>
                  </a:lnTo>
                  <a:lnTo>
                    <a:pt x="125603" y="63500"/>
                  </a:lnTo>
                  <a:lnTo>
                    <a:pt x="138556" y="50800"/>
                  </a:lnTo>
                  <a:close/>
                </a:path>
                <a:path w="2331720" h="1752600">
                  <a:moveTo>
                    <a:pt x="2248408" y="76200"/>
                  </a:moveTo>
                  <a:lnTo>
                    <a:pt x="2231517" y="76200"/>
                  </a:lnTo>
                  <a:lnTo>
                    <a:pt x="2242058" y="88900"/>
                  </a:lnTo>
                  <a:lnTo>
                    <a:pt x="2251456" y="101600"/>
                  </a:lnTo>
                  <a:lnTo>
                    <a:pt x="2273426" y="139700"/>
                  </a:lnTo>
                  <a:lnTo>
                    <a:pt x="2283841" y="177800"/>
                  </a:lnTo>
                  <a:lnTo>
                    <a:pt x="2284475" y="190500"/>
                  </a:lnTo>
                  <a:lnTo>
                    <a:pt x="2284475" y="1562100"/>
                  </a:lnTo>
                  <a:lnTo>
                    <a:pt x="2281173" y="1600200"/>
                  </a:lnTo>
                  <a:lnTo>
                    <a:pt x="2266187" y="1638300"/>
                  </a:lnTo>
                  <a:lnTo>
                    <a:pt x="2250059" y="1663700"/>
                  </a:lnTo>
                  <a:lnTo>
                    <a:pt x="2240407" y="1663700"/>
                  </a:lnTo>
                  <a:lnTo>
                    <a:pt x="2229866" y="1676400"/>
                  </a:lnTo>
                  <a:lnTo>
                    <a:pt x="2218309" y="1689100"/>
                  </a:lnTo>
                  <a:lnTo>
                    <a:pt x="2236216" y="1689100"/>
                  </a:lnTo>
                  <a:lnTo>
                    <a:pt x="2266696" y="1651000"/>
                  </a:lnTo>
                  <a:lnTo>
                    <a:pt x="2286635" y="1612900"/>
                  </a:lnTo>
                  <a:lnTo>
                    <a:pt x="2293111" y="1574800"/>
                  </a:lnTo>
                  <a:lnTo>
                    <a:pt x="2294000" y="190500"/>
                  </a:lnTo>
                  <a:lnTo>
                    <a:pt x="2293238" y="177800"/>
                  </a:lnTo>
                  <a:lnTo>
                    <a:pt x="2290825" y="165100"/>
                  </a:lnTo>
                  <a:lnTo>
                    <a:pt x="2287016" y="152400"/>
                  </a:lnTo>
                  <a:lnTo>
                    <a:pt x="2281935" y="127000"/>
                  </a:lnTo>
                  <a:lnTo>
                    <a:pt x="2275332" y="114300"/>
                  </a:lnTo>
                  <a:lnTo>
                    <a:pt x="2267458" y="101600"/>
                  </a:lnTo>
                  <a:lnTo>
                    <a:pt x="2258441" y="88900"/>
                  </a:lnTo>
                  <a:lnTo>
                    <a:pt x="2248408" y="76200"/>
                  </a:lnTo>
                  <a:close/>
                </a:path>
                <a:path w="2331720" h="1752600">
                  <a:moveTo>
                    <a:pt x="2212212" y="50800"/>
                  </a:moveTo>
                  <a:lnTo>
                    <a:pt x="2195322" y="50800"/>
                  </a:lnTo>
                  <a:lnTo>
                    <a:pt x="2208022" y="63500"/>
                  </a:lnTo>
                  <a:lnTo>
                    <a:pt x="2220341" y="76200"/>
                  </a:lnTo>
                  <a:lnTo>
                    <a:pt x="2237232" y="76200"/>
                  </a:lnTo>
                  <a:lnTo>
                    <a:pt x="2225294" y="63500"/>
                  </a:lnTo>
                  <a:lnTo>
                    <a:pt x="2212212" y="50800"/>
                  </a:lnTo>
                  <a:close/>
                </a:path>
                <a:path w="2331720" h="1752600">
                  <a:moveTo>
                    <a:pt x="196214" y="38100"/>
                  </a:moveTo>
                  <a:lnTo>
                    <a:pt x="148970" y="38100"/>
                  </a:lnTo>
                  <a:lnTo>
                    <a:pt x="134493" y="50800"/>
                  </a:lnTo>
                  <a:lnTo>
                    <a:pt x="181229" y="50800"/>
                  </a:lnTo>
                  <a:lnTo>
                    <a:pt x="196214" y="38100"/>
                  </a:lnTo>
                  <a:close/>
                </a:path>
                <a:path w="2331720" h="1752600">
                  <a:moveTo>
                    <a:pt x="2184146" y="38100"/>
                  </a:moveTo>
                  <a:lnTo>
                    <a:pt x="2136647" y="38100"/>
                  </a:lnTo>
                  <a:lnTo>
                    <a:pt x="2153031" y="50800"/>
                  </a:lnTo>
                  <a:lnTo>
                    <a:pt x="2198623" y="50800"/>
                  </a:lnTo>
                  <a:lnTo>
                    <a:pt x="2184146" y="38100"/>
                  </a:lnTo>
                  <a:close/>
                </a:path>
                <a:path w="2331720" h="1752600">
                  <a:moveTo>
                    <a:pt x="2193544" y="0"/>
                  </a:moveTo>
                  <a:lnTo>
                    <a:pt x="136144" y="0"/>
                  </a:lnTo>
                  <a:lnTo>
                    <a:pt x="117982" y="12700"/>
                  </a:lnTo>
                  <a:lnTo>
                    <a:pt x="101092" y="25400"/>
                  </a:lnTo>
                  <a:lnTo>
                    <a:pt x="2228722" y="25400"/>
                  </a:lnTo>
                  <a:lnTo>
                    <a:pt x="2211450" y="12700"/>
                  </a:lnTo>
                  <a:lnTo>
                    <a:pt x="2193544" y="0"/>
                  </a:lnTo>
                  <a:close/>
                </a:path>
              </a:pathLst>
            </a:custGeom>
            <a:solidFill>
              <a:srgbClr val="F8F8F8"/>
            </a:solidFill>
          </ns0:spPr>
          <ns0:txBody>
            <a:bodyPr wrap="square" lIns="0" tIns="0" rIns="0" bIns="0" rtlCol="0"/>
            <a:lstStyle/>
            <a:p/>
          </ns0:txBody>
        </ns0:sp>
      </ns0:grpSp>
      <ns0:sp>
        <ns0:nvSpPr>
          <ns0:cNvPr id="22" name="object 22"/>
          <ns0:cNvSpPr txBox="1"/>
          <ns0:nvPr/>
        </ns0:nvSpPr>
        <ns0:spPr>
          <a:xfrm>
            <a:off x="3385820" y="4433697"/>
            <a:ext cx="1909445" cy="938530"/>
          </a:xfrm>
          <a:prstGeom prst="rect">
            <a:avLst/>
          </a:prstGeom>
        </ns0:spPr>
        <ns0:txBody>
          <a:bodyPr vert="horz" wrap="square" lIns="0" tIns="33019" rIns="0" bIns="0" rtlCol="0">
            <a:spAutoFit/>
          </a:bodyPr>
          <a:lstStyle/>
          <a:p>
            <a:pPr marL="12700" marR="5080" algn="ctr">
              <a:lnSpc>
                <a:spcPct val="92000"/>
              </a:lnSpc>
              <a:spcBef>
                <a:spcPts val="260"/>
              </a:spcBef>
            </a:pPr>
            <a:r>
              <a:rPr sz="1600" spc="-85" dirty="0">
                <a:solidFill>
                  <a:srgbClr val="FFFFFF"/>
                </a:solidFill>
                <a:latin typeface="Arial" panose="020B0604020202020204"/>
                <a:cs typeface="Arial" panose="020B0604020202020204"/>
              </a:rPr>
              <a:t/>
            </a:r>
            <a:r>
              <a:rPr sz="1600" spc="-70" dirty="0">
                <a:solidFill>
                  <a:srgbClr val="FFFFFF"/>
                </a:solidFill>
                <a:latin typeface="宋体"/>
                <a:cs typeface="宋体"/>
                <a:ea typeface="+mj-ea"/>
              </a:rPr>
              <a:t>两家公司在同一市场销售不同但相关的产品</a:t>
            </a:r>
            <a:r>
              <a:rPr sz="1600" spc="-180" dirty="0">
                <a:solidFill>
                  <a:srgbClr val="FFFFFF"/>
                </a:solidFill>
                <a:latin typeface="Arial" panose="020B0604020202020204"/>
                <a:cs typeface="Arial" panose="020B0604020202020204"/>
              </a:rPr>
              <a:t/>
            </a:r>
            <a:r>
              <a:rPr sz="1600" spc="-50" dirty="0">
                <a:solidFill>
                  <a:srgbClr val="FFFFFF"/>
                </a:solidFill>
                <a:latin typeface="Arial" panose="020B0604020202020204"/>
                <a:cs typeface="Arial" panose="020B0604020202020204"/>
              </a:rPr>
              <a:t/>
            </a:r>
            <a:r>
              <a:rPr sz="1600" spc="-5" dirty="0">
                <a:solidFill>
                  <a:srgbClr val="FFFFFF"/>
                </a:solidFill>
                <a:latin typeface="Arial" panose="020B0604020202020204"/>
                <a:cs typeface="Arial" panose="020B0604020202020204"/>
              </a:rPr>
              <a:t/>
            </a:r>
            <a:r>
              <a:rPr sz="1600" dirty="0">
                <a:solidFill>
                  <a:srgbClr val="FFFFFF"/>
                </a:solidFill>
                <a:latin typeface="Arial" panose="020B0604020202020204"/>
                <a:cs typeface="Arial" panose="020B0604020202020204"/>
              </a:rPr>
              <a:t/>
            </a:r>
            <a:r>
              <a:rPr sz="1600" spc="-35" dirty="0">
                <a:solidFill>
                  <a:srgbClr val="FFFFFF"/>
                </a:solidFill>
                <a:latin typeface="Arial" panose="020B0604020202020204"/>
                <a:cs typeface="Arial" panose="020B0604020202020204"/>
              </a:rPr>
              <a:t/>
            </a:r>
            <a:r>
              <a:rPr sz="1600" spc="-45" dirty="0">
                <a:solidFill>
                  <a:srgbClr val="FFFFFF"/>
                </a:solidFill>
                <a:latin typeface="Arial" panose="020B0604020202020204"/>
                <a:cs typeface="Arial" panose="020B0604020202020204"/>
              </a:rPr>
              <a:t/>
            </a:r>
            <a:r>
              <a:rPr sz="1600" spc="-20" dirty="0">
                <a:solidFill>
                  <a:srgbClr val="FFFFFF"/>
                </a:solidFill>
                <a:latin typeface="Arial" panose="020B0604020202020204"/>
                <a:cs typeface="Arial" panose="020B0604020202020204"/>
              </a:rPr>
              <a:t/>
            </a:r>
            <a:r>
              <a:rPr sz="1600" spc="-15" dirty="0">
                <a:solidFill>
                  <a:srgbClr val="FFFFFF"/>
                </a:solidFill>
                <a:latin typeface="Arial" panose="020B0604020202020204"/>
                <a:cs typeface="Arial" panose="020B0604020202020204"/>
              </a:rPr>
              <a:t/>
            </a:r>
            <a:r>
              <a:rPr sz="1600" spc="-100" dirty="0">
                <a:solidFill>
                  <a:srgbClr val="FFFFFF"/>
                </a:solidFill>
                <a:latin typeface="Arial" panose="020B0604020202020204"/>
                <a:cs typeface="Arial" panose="020B0604020202020204"/>
              </a:rPr>
              <a:t/>
            </a:r>
            <a:r>
              <a:rPr sz="1600" spc="-30" dirty="0">
                <a:solidFill>
                  <a:srgbClr val="FFFFFF"/>
                </a:solidFill>
                <a:latin typeface="Arial" panose="020B0604020202020204"/>
                <a:cs typeface="Arial" panose="020B0604020202020204"/>
              </a:rPr>
              <a:t/>
            </a:r>
            <a:endParaRPr sz="1600">
              <a:latin typeface="Arial" panose="020B0604020202020204"/>
              <a:cs typeface="Arial" panose="020B0604020202020204"/>
            </a:endParaRPr>
          </a:p>
        </ns0:txBody>
      </ns0:sp>
      <ns0:grpSp>
        <ns0:nvGrpSpPr>
          <ns0:cNvPr id="23" name="object 23"/>
          <ns0:cNvGrpSpPr/>
          <ns0:nvPr/>
        </ns0:nvGrpSpPr>
        <ns0:grpSpPr>
          <a:xfrm>
            <a:off x="4364735" y="2308098"/>
            <a:ext cx="3618229" cy="1293495"/>
            <a:chOff x="4364735" y="2308098"/>
            <a:chExt cx="3618229" cy="1293495"/>
          </a:xfrm>
        </ns0:grpSpPr>
        <ns0:sp>
          <ns0:nvSpPr>
            <ns0:cNvPr id="24" name="object 24"/>
            <ns0:cNvSpPr/>
            <ns0:nvPr/>
          </ns0:nvSpPr>
          <ns0:spPr>
            <a:xfrm>
              <a:off x="4364736" y="2308097"/>
              <a:ext cx="3594735" cy="1270000"/>
            </a:xfrm>
            <a:custGeom>
              <a:avLst/>
              <a:gdLst/>
              <a:ahLst/>
              <a:cxnLst/>
              <a:rect l="l" t="t" r="r" b="b"/>
              <a:pathLst>
                <a:path w="3594734" h="1270000">
                  <a:moveTo>
                    <a:pt x="3594354" y="564515"/>
                  </a:moveTo>
                  <a:lnTo>
                    <a:pt x="3588194" y="534009"/>
                  </a:lnTo>
                  <a:lnTo>
                    <a:pt x="3571405" y="509104"/>
                  </a:lnTo>
                  <a:lnTo>
                    <a:pt x="3546500" y="492315"/>
                  </a:lnTo>
                  <a:lnTo>
                    <a:pt x="3515995" y="486156"/>
                  </a:lnTo>
                  <a:lnTo>
                    <a:pt x="2675636" y="486156"/>
                  </a:lnTo>
                  <a:lnTo>
                    <a:pt x="2675636" y="243713"/>
                  </a:lnTo>
                  <a:lnTo>
                    <a:pt x="2673781" y="234569"/>
                  </a:lnTo>
                  <a:lnTo>
                    <a:pt x="2668727" y="227050"/>
                  </a:lnTo>
                  <a:lnTo>
                    <a:pt x="2661221" y="221970"/>
                  </a:lnTo>
                  <a:lnTo>
                    <a:pt x="2652014" y="220091"/>
                  </a:lnTo>
                  <a:lnTo>
                    <a:pt x="47244" y="220091"/>
                  </a:lnTo>
                  <a:lnTo>
                    <a:pt x="47244" y="0"/>
                  </a:lnTo>
                  <a:lnTo>
                    <a:pt x="18923" y="0"/>
                  </a:lnTo>
                  <a:lnTo>
                    <a:pt x="18923" y="246380"/>
                  </a:lnTo>
                  <a:lnTo>
                    <a:pt x="20955" y="248412"/>
                  </a:lnTo>
                  <a:lnTo>
                    <a:pt x="2647315" y="248412"/>
                  </a:lnTo>
                  <a:lnTo>
                    <a:pt x="2647315" y="486156"/>
                  </a:lnTo>
                  <a:lnTo>
                    <a:pt x="2637790" y="486156"/>
                  </a:lnTo>
                  <a:lnTo>
                    <a:pt x="2637790" y="257937"/>
                  </a:lnTo>
                  <a:lnTo>
                    <a:pt x="15748" y="257937"/>
                  </a:lnTo>
                  <a:lnTo>
                    <a:pt x="9398" y="251587"/>
                  </a:lnTo>
                  <a:lnTo>
                    <a:pt x="9398" y="0"/>
                  </a:lnTo>
                  <a:lnTo>
                    <a:pt x="0" y="0"/>
                  </a:lnTo>
                  <a:lnTo>
                    <a:pt x="0" y="243713"/>
                  </a:lnTo>
                  <a:lnTo>
                    <a:pt x="1841" y="252933"/>
                  </a:lnTo>
                  <a:lnTo>
                    <a:pt x="6896" y="260438"/>
                  </a:lnTo>
                  <a:lnTo>
                    <a:pt x="14401" y="265493"/>
                  </a:lnTo>
                  <a:lnTo>
                    <a:pt x="23622" y="267335"/>
                  </a:lnTo>
                  <a:lnTo>
                    <a:pt x="2628392" y="267335"/>
                  </a:lnTo>
                  <a:lnTo>
                    <a:pt x="2628392" y="486156"/>
                  </a:lnTo>
                  <a:lnTo>
                    <a:pt x="1789049" y="486156"/>
                  </a:lnTo>
                  <a:lnTo>
                    <a:pt x="1758530" y="492315"/>
                  </a:lnTo>
                  <a:lnTo>
                    <a:pt x="1733626" y="509104"/>
                  </a:lnTo>
                  <a:lnTo>
                    <a:pt x="1716836" y="534009"/>
                  </a:lnTo>
                  <a:lnTo>
                    <a:pt x="1710690" y="564515"/>
                  </a:lnTo>
                  <a:lnTo>
                    <a:pt x="1710690" y="1191133"/>
                  </a:lnTo>
                  <a:lnTo>
                    <a:pt x="1716836" y="1221651"/>
                  </a:lnTo>
                  <a:lnTo>
                    <a:pt x="1733626" y="1246555"/>
                  </a:lnTo>
                  <a:lnTo>
                    <a:pt x="1758530" y="1263345"/>
                  </a:lnTo>
                  <a:lnTo>
                    <a:pt x="1789049" y="1269492"/>
                  </a:lnTo>
                  <a:lnTo>
                    <a:pt x="3515995" y="1269492"/>
                  </a:lnTo>
                  <a:lnTo>
                    <a:pt x="3546500" y="1263345"/>
                  </a:lnTo>
                  <a:lnTo>
                    <a:pt x="3571405" y="1246555"/>
                  </a:lnTo>
                  <a:lnTo>
                    <a:pt x="3588194" y="1221651"/>
                  </a:lnTo>
                  <a:lnTo>
                    <a:pt x="3594354" y="1191133"/>
                  </a:lnTo>
                  <a:lnTo>
                    <a:pt x="3594354" y="564515"/>
                  </a:lnTo>
                  <a:close/>
                </a:path>
              </a:pathLst>
            </a:custGeom>
            <a:solidFill>
              <a:srgbClr val="000000"/>
            </a:solidFill>
          </ns0:spPr>
          <ns0:txBody>
            <a:bodyPr wrap="square" lIns="0" tIns="0" rIns="0" bIns="0" rtlCol="0"/>
            <a:lstStyle/>
            <a:p/>
          </ns0:txBody>
        </ns0:sp>
        <ns0:sp>
          <ns0:nvSpPr>
            <ns0:cNvPr id="25" name="object 25"/>
            <ns0:cNvSpPr/>
            <ns0:nvPr/>
          </ns0:nvSpPr>
          <ns0:spPr>
            <a:xfrm>
              <a:off x="6051803" y="2771902"/>
              <a:ext cx="1931035" cy="829310"/>
            </a:xfrm>
            <a:custGeom>
              <a:avLst/>
              <a:gdLst/>
              <a:ahLst/>
              <a:cxnLst/>
              <a:rect l="l" t="t" r="r" b="b"/>
              <a:pathLst>
                <a:path w="1931034" h="829310">
                  <a:moveTo>
                    <a:pt x="1838071" y="0"/>
                  </a:moveTo>
                  <a:lnTo>
                    <a:pt x="90297" y="0"/>
                  </a:lnTo>
                  <a:lnTo>
                    <a:pt x="80391" y="1270"/>
                  </a:lnTo>
                  <a:lnTo>
                    <a:pt x="44069" y="17780"/>
                  </a:lnTo>
                  <a:lnTo>
                    <a:pt x="16891" y="45720"/>
                  </a:lnTo>
                  <a:lnTo>
                    <a:pt x="1905" y="82550"/>
                  </a:lnTo>
                  <a:lnTo>
                    <a:pt x="0" y="728980"/>
                  </a:lnTo>
                  <a:lnTo>
                    <a:pt x="635" y="739139"/>
                  </a:lnTo>
                  <a:lnTo>
                    <a:pt x="12954" y="777239"/>
                  </a:lnTo>
                  <a:lnTo>
                    <a:pt x="37846" y="807720"/>
                  </a:lnTo>
                  <a:lnTo>
                    <a:pt x="72898" y="825500"/>
                  </a:lnTo>
                  <a:lnTo>
                    <a:pt x="92837" y="829310"/>
                  </a:lnTo>
                  <a:lnTo>
                    <a:pt x="1840738" y="829310"/>
                  </a:lnTo>
                  <a:lnTo>
                    <a:pt x="1878584" y="816610"/>
                  </a:lnTo>
                  <a:lnTo>
                    <a:pt x="1899454" y="801370"/>
                  </a:lnTo>
                  <a:lnTo>
                    <a:pt x="94234" y="801370"/>
                  </a:lnTo>
                  <a:lnTo>
                    <a:pt x="86995" y="800100"/>
                  </a:lnTo>
                  <a:lnTo>
                    <a:pt x="79883" y="797560"/>
                  </a:lnTo>
                  <a:lnTo>
                    <a:pt x="73151" y="796289"/>
                  </a:lnTo>
                  <a:lnTo>
                    <a:pt x="66675" y="792480"/>
                  </a:lnTo>
                  <a:lnTo>
                    <a:pt x="40894" y="768350"/>
                  </a:lnTo>
                  <a:lnTo>
                    <a:pt x="37084" y="763270"/>
                  </a:lnTo>
                  <a:lnTo>
                    <a:pt x="28384" y="728980"/>
                  </a:lnTo>
                  <a:lnTo>
                    <a:pt x="28384" y="100330"/>
                  </a:lnTo>
                  <a:lnTo>
                    <a:pt x="41021" y="59689"/>
                  </a:lnTo>
                  <a:lnTo>
                    <a:pt x="73533" y="33020"/>
                  </a:lnTo>
                  <a:lnTo>
                    <a:pt x="94742" y="27939"/>
                  </a:lnTo>
                  <a:lnTo>
                    <a:pt x="1900301" y="27939"/>
                  </a:lnTo>
                  <a:lnTo>
                    <a:pt x="1892935" y="21589"/>
                  </a:lnTo>
                  <a:lnTo>
                    <a:pt x="1885188" y="16510"/>
                  </a:lnTo>
                  <a:lnTo>
                    <a:pt x="1867662" y="6350"/>
                  </a:lnTo>
                  <a:lnTo>
                    <a:pt x="1848485" y="1270"/>
                  </a:lnTo>
                  <a:lnTo>
                    <a:pt x="1838071" y="0"/>
                  </a:lnTo>
                  <a:close/>
                </a:path>
                <a:path w="1931034" h="829310">
                  <a:moveTo>
                    <a:pt x="1900301" y="27939"/>
                  </a:moveTo>
                  <a:lnTo>
                    <a:pt x="1836801" y="27939"/>
                  </a:lnTo>
                  <a:lnTo>
                    <a:pt x="1844040" y="29210"/>
                  </a:lnTo>
                  <a:lnTo>
                    <a:pt x="1857882" y="34289"/>
                  </a:lnTo>
                  <a:lnTo>
                    <a:pt x="1890141" y="60960"/>
                  </a:lnTo>
                  <a:lnTo>
                    <a:pt x="1893824" y="66039"/>
                  </a:lnTo>
                  <a:lnTo>
                    <a:pt x="1902523" y="100330"/>
                  </a:lnTo>
                  <a:lnTo>
                    <a:pt x="1902523" y="728980"/>
                  </a:lnTo>
                  <a:lnTo>
                    <a:pt x="1889887" y="769620"/>
                  </a:lnTo>
                  <a:lnTo>
                    <a:pt x="1857502" y="796289"/>
                  </a:lnTo>
                  <a:lnTo>
                    <a:pt x="1836293" y="801370"/>
                  </a:lnTo>
                  <a:lnTo>
                    <a:pt x="1899454" y="801370"/>
                  </a:lnTo>
                  <a:lnTo>
                    <a:pt x="1901825" y="798830"/>
                  </a:lnTo>
                  <a:lnTo>
                    <a:pt x="1908175" y="792480"/>
                  </a:lnTo>
                  <a:lnTo>
                    <a:pt x="1914144" y="783589"/>
                  </a:lnTo>
                  <a:lnTo>
                    <a:pt x="1929002" y="748030"/>
                  </a:lnTo>
                  <a:lnTo>
                    <a:pt x="1930907" y="100330"/>
                  </a:lnTo>
                  <a:lnTo>
                    <a:pt x="1930273" y="90170"/>
                  </a:lnTo>
                  <a:lnTo>
                    <a:pt x="1918080" y="52070"/>
                  </a:lnTo>
                  <a:lnTo>
                    <a:pt x="1906904" y="35560"/>
                  </a:lnTo>
                  <a:lnTo>
                    <a:pt x="1900301" y="27939"/>
                  </a:lnTo>
                  <a:close/>
                </a:path>
                <a:path w="1931034" h="829310">
                  <a:moveTo>
                    <a:pt x="1828927" y="36830"/>
                  </a:moveTo>
                  <a:lnTo>
                    <a:pt x="96266" y="36830"/>
                  </a:lnTo>
                  <a:lnTo>
                    <a:pt x="89662" y="38100"/>
                  </a:lnTo>
                  <a:lnTo>
                    <a:pt x="83693" y="39370"/>
                  </a:lnTo>
                  <a:lnTo>
                    <a:pt x="77597" y="41910"/>
                  </a:lnTo>
                  <a:lnTo>
                    <a:pt x="72136" y="44450"/>
                  </a:lnTo>
                  <a:lnTo>
                    <a:pt x="66675" y="48260"/>
                  </a:lnTo>
                  <a:lnTo>
                    <a:pt x="61722" y="50800"/>
                  </a:lnTo>
                  <a:lnTo>
                    <a:pt x="57150" y="55880"/>
                  </a:lnTo>
                  <a:lnTo>
                    <a:pt x="52832" y="59689"/>
                  </a:lnTo>
                  <a:lnTo>
                    <a:pt x="49149" y="64770"/>
                  </a:lnTo>
                  <a:lnTo>
                    <a:pt x="37769" y="728980"/>
                  </a:lnTo>
                  <a:lnTo>
                    <a:pt x="37973" y="734060"/>
                  </a:lnTo>
                  <a:lnTo>
                    <a:pt x="38988" y="740410"/>
                  </a:lnTo>
                  <a:lnTo>
                    <a:pt x="40386" y="746760"/>
                  </a:lnTo>
                  <a:lnTo>
                    <a:pt x="42672" y="751839"/>
                  </a:lnTo>
                  <a:lnTo>
                    <a:pt x="45085" y="758189"/>
                  </a:lnTo>
                  <a:lnTo>
                    <a:pt x="48387" y="763270"/>
                  </a:lnTo>
                  <a:lnTo>
                    <a:pt x="51943" y="768350"/>
                  </a:lnTo>
                  <a:lnTo>
                    <a:pt x="56007" y="772160"/>
                  </a:lnTo>
                  <a:lnTo>
                    <a:pt x="60833" y="777239"/>
                  </a:lnTo>
                  <a:lnTo>
                    <a:pt x="65532" y="781050"/>
                  </a:lnTo>
                  <a:lnTo>
                    <a:pt x="70738" y="783589"/>
                  </a:lnTo>
                  <a:lnTo>
                    <a:pt x="76454" y="787400"/>
                  </a:lnTo>
                  <a:lnTo>
                    <a:pt x="82169" y="788670"/>
                  </a:lnTo>
                  <a:lnTo>
                    <a:pt x="88392" y="791210"/>
                  </a:lnTo>
                  <a:lnTo>
                    <a:pt x="94742" y="791210"/>
                  </a:lnTo>
                  <a:lnTo>
                    <a:pt x="101981" y="792480"/>
                  </a:lnTo>
                  <a:lnTo>
                    <a:pt x="1834769" y="792480"/>
                  </a:lnTo>
                  <a:lnTo>
                    <a:pt x="1862497" y="782320"/>
                  </a:lnTo>
                  <a:lnTo>
                    <a:pt x="95123" y="782320"/>
                  </a:lnTo>
                  <a:lnTo>
                    <a:pt x="89916" y="781050"/>
                  </a:lnTo>
                  <a:lnTo>
                    <a:pt x="84455" y="779780"/>
                  </a:lnTo>
                  <a:lnTo>
                    <a:pt x="79756" y="778510"/>
                  </a:lnTo>
                  <a:lnTo>
                    <a:pt x="74803" y="775970"/>
                  </a:lnTo>
                  <a:lnTo>
                    <a:pt x="70358" y="772160"/>
                  </a:lnTo>
                  <a:lnTo>
                    <a:pt x="66548" y="769620"/>
                  </a:lnTo>
                  <a:lnTo>
                    <a:pt x="47371" y="732789"/>
                  </a:lnTo>
                  <a:lnTo>
                    <a:pt x="47307" y="100330"/>
                  </a:lnTo>
                  <a:lnTo>
                    <a:pt x="47625" y="93980"/>
                  </a:lnTo>
                  <a:lnTo>
                    <a:pt x="67945" y="58420"/>
                  </a:lnTo>
                  <a:lnTo>
                    <a:pt x="72262" y="55880"/>
                  </a:lnTo>
                  <a:lnTo>
                    <a:pt x="77088" y="52070"/>
                  </a:lnTo>
                  <a:lnTo>
                    <a:pt x="81661" y="50800"/>
                  </a:lnTo>
                  <a:lnTo>
                    <a:pt x="86995" y="48260"/>
                  </a:lnTo>
                  <a:lnTo>
                    <a:pt x="91948" y="46989"/>
                  </a:lnTo>
                  <a:lnTo>
                    <a:pt x="1862835" y="46989"/>
                  </a:lnTo>
                  <a:lnTo>
                    <a:pt x="1860296" y="45720"/>
                  </a:lnTo>
                  <a:lnTo>
                    <a:pt x="1854580" y="41910"/>
                  </a:lnTo>
                  <a:lnTo>
                    <a:pt x="1848739" y="40639"/>
                  </a:lnTo>
                  <a:lnTo>
                    <a:pt x="1842643" y="38100"/>
                  </a:lnTo>
                  <a:lnTo>
                    <a:pt x="1836293" y="38100"/>
                  </a:lnTo>
                  <a:lnTo>
                    <a:pt x="1828927" y="36830"/>
                  </a:lnTo>
                  <a:close/>
                </a:path>
                <a:path w="1931034" h="829310">
                  <a:moveTo>
                    <a:pt x="1862835" y="46989"/>
                  </a:moveTo>
                  <a:lnTo>
                    <a:pt x="1835912" y="46989"/>
                  </a:lnTo>
                  <a:lnTo>
                    <a:pt x="1846326" y="49530"/>
                  </a:lnTo>
                  <a:lnTo>
                    <a:pt x="1851278" y="50800"/>
                  </a:lnTo>
                  <a:lnTo>
                    <a:pt x="1856231" y="53339"/>
                  </a:lnTo>
                  <a:lnTo>
                    <a:pt x="1860423" y="57150"/>
                  </a:lnTo>
                  <a:lnTo>
                    <a:pt x="1864741" y="59689"/>
                  </a:lnTo>
                  <a:lnTo>
                    <a:pt x="1883537" y="96520"/>
                  </a:lnTo>
                  <a:lnTo>
                    <a:pt x="1883600" y="728980"/>
                  </a:lnTo>
                  <a:lnTo>
                    <a:pt x="1883282" y="735330"/>
                  </a:lnTo>
                  <a:lnTo>
                    <a:pt x="1862836" y="770889"/>
                  </a:lnTo>
                  <a:lnTo>
                    <a:pt x="1849374" y="778510"/>
                  </a:lnTo>
                  <a:lnTo>
                    <a:pt x="1844040" y="781050"/>
                  </a:lnTo>
                  <a:lnTo>
                    <a:pt x="1838960" y="782320"/>
                  </a:lnTo>
                  <a:lnTo>
                    <a:pt x="1862497" y="782320"/>
                  </a:lnTo>
                  <a:lnTo>
                    <a:pt x="1864232" y="781050"/>
                  </a:lnTo>
                  <a:lnTo>
                    <a:pt x="1869186" y="778510"/>
                  </a:lnTo>
                  <a:lnTo>
                    <a:pt x="1873885" y="773430"/>
                  </a:lnTo>
                  <a:lnTo>
                    <a:pt x="1878076" y="769620"/>
                  </a:lnTo>
                  <a:lnTo>
                    <a:pt x="1881759" y="764539"/>
                  </a:lnTo>
                  <a:lnTo>
                    <a:pt x="1893062" y="726439"/>
                  </a:lnTo>
                  <a:lnTo>
                    <a:pt x="1893138" y="100330"/>
                  </a:lnTo>
                  <a:lnTo>
                    <a:pt x="1892935" y="95250"/>
                  </a:lnTo>
                  <a:lnTo>
                    <a:pt x="1891919" y="88900"/>
                  </a:lnTo>
                  <a:lnTo>
                    <a:pt x="1890522" y="82550"/>
                  </a:lnTo>
                  <a:lnTo>
                    <a:pt x="1888236" y="77470"/>
                  </a:lnTo>
                  <a:lnTo>
                    <a:pt x="1885696" y="71120"/>
                  </a:lnTo>
                  <a:lnTo>
                    <a:pt x="1865376" y="48260"/>
                  </a:lnTo>
                  <a:lnTo>
                    <a:pt x="1862835" y="46989"/>
                  </a:lnTo>
                  <a:close/>
                </a:path>
              </a:pathLst>
            </a:custGeom>
            <a:solidFill>
              <a:srgbClr val="F8F8F8"/>
            </a:solidFill>
          </ns0:spPr>
          <ns0:txBody>
            <a:bodyPr wrap="square" lIns="0" tIns="0" rIns="0" bIns="0" rtlCol="0"/>
            <a:lstStyle/>
            <a:p/>
          </ns0:txBody>
        </ns0:sp>
      </ns0:grpSp>
      <ns0:sp>
        <ns0:nvSpPr>
          <ns0:cNvPr id="26" name="object 26"/>
          <ns0:cNvSpPr txBox="1"/>
          <ns0:nvPr/>
        </ns0:nvSpPr>
        <ns0:spPr>
          <a:xfrm>
            <a:off x="6321678" y="3027933"/>
            <a:ext cx="1390015" cy="269240"/>
          </a:xfrm>
          <a:prstGeom prst="rect">
            <a:avLst/>
          </a:prstGeom>
        </ns0:spPr>
        <ns0:txBody>
          <a:bodyPr vert="horz" wrap="square" lIns="0" tIns="12065" rIns="0" bIns="0" rtlCol="0">
            <a:spAutoFit/>
          </a:bodyPr>
          <a:lstStyle/>
          <a:p>
            <a:pPr marL="12700">
              <a:lnSpc>
                <a:spcPct val="100000"/>
              </a:lnSpc>
              <a:spcBef>
                <a:spcPts val="95"/>
              </a:spcBef>
            </a:pPr>
            <a:r>
              <a:rPr sz="1600" spc="-45" dirty="0">
                <a:solidFill>
                  <a:srgbClr val="FFFFFF"/>
                </a:solidFill>
                <a:latin typeface="宋体"/>
                <a:cs typeface="宋体"/>
                <a:ea typeface="+mj-ea"/>
              </a:rPr>
              <a:t>集团化</a:t>
            </a:r>
            <a:endParaRPr sz="1600">
              <a:latin typeface="Arial" panose="020B0604020202020204"/>
              <a:cs typeface="Arial" panose="020B0604020202020204"/>
            </a:endParaRPr>
          </a:p>
        </ns0:txBody>
      </ns0:sp>
      <ns0:grpSp>
        <ns0:nvGrpSpPr>
          <ns0:cNvPr id="27" name="object 27"/>
          <ns0:cNvGrpSpPr/>
          <ns0:nvPr/>
        </ns0:nvGrpSpPr>
        <ns0:grpSpPr>
          <a:xfrm>
            <a:off x="6009132" y="3577590"/>
            <a:ext cx="2016760" cy="2098040"/>
            <a:chOff x="6009132" y="3577590"/>
            <a:chExt cx="2016760" cy="2098040"/>
          </a:xfrm>
        </ns0:grpSpPr>
        <ns0:sp>
          <ns0:nvSpPr>
            <ns0:cNvPr id="28" name="object 28"/>
            <ns0:cNvSpPr/>
            <ns0:nvPr/>
          </ns0:nvSpPr>
          <ns0:spPr>
            <a:xfrm>
              <a:off x="6032754" y="3577589"/>
              <a:ext cx="1969135" cy="2074545"/>
            </a:xfrm>
            <a:custGeom>
              <a:avLst/>
              <a:gdLst/>
              <a:ahLst/>
              <a:cxnLst/>
              <a:rect l="l" t="t" r="r" b="b"/>
              <a:pathLst>
                <a:path w="1969134" h="2074545">
                  <a:moveTo>
                    <a:pt x="1969008" y="644906"/>
                  </a:moveTo>
                  <a:lnTo>
                    <a:pt x="1960905" y="594753"/>
                  </a:lnTo>
                  <a:lnTo>
                    <a:pt x="1938362" y="551180"/>
                  </a:lnTo>
                  <a:lnTo>
                    <a:pt x="1903984" y="516801"/>
                  </a:lnTo>
                  <a:lnTo>
                    <a:pt x="1860410" y="494258"/>
                  </a:lnTo>
                  <a:lnTo>
                    <a:pt x="1810258" y="486156"/>
                  </a:lnTo>
                  <a:lnTo>
                    <a:pt x="1008126" y="486156"/>
                  </a:lnTo>
                  <a:lnTo>
                    <a:pt x="1008126" y="0"/>
                  </a:lnTo>
                  <a:lnTo>
                    <a:pt x="979805" y="0"/>
                  </a:lnTo>
                  <a:lnTo>
                    <a:pt x="979805" y="486156"/>
                  </a:lnTo>
                  <a:lnTo>
                    <a:pt x="970280" y="486156"/>
                  </a:lnTo>
                  <a:lnTo>
                    <a:pt x="970280" y="0"/>
                  </a:lnTo>
                  <a:lnTo>
                    <a:pt x="960882" y="0"/>
                  </a:lnTo>
                  <a:lnTo>
                    <a:pt x="960882" y="486156"/>
                  </a:lnTo>
                  <a:lnTo>
                    <a:pt x="158750" y="486156"/>
                  </a:lnTo>
                  <a:lnTo>
                    <a:pt x="108585" y="494258"/>
                  </a:lnTo>
                  <a:lnTo>
                    <a:pt x="65011" y="516801"/>
                  </a:lnTo>
                  <a:lnTo>
                    <a:pt x="30632" y="551180"/>
                  </a:lnTo>
                  <a:lnTo>
                    <a:pt x="8089" y="594753"/>
                  </a:lnTo>
                  <a:lnTo>
                    <a:pt x="0" y="644906"/>
                  </a:lnTo>
                  <a:lnTo>
                    <a:pt x="0" y="1915414"/>
                  </a:lnTo>
                  <a:lnTo>
                    <a:pt x="8089" y="1965579"/>
                  </a:lnTo>
                  <a:lnTo>
                    <a:pt x="30632" y="2009152"/>
                  </a:lnTo>
                  <a:lnTo>
                    <a:pt x="65011" y="2043531"/>
                  </a:lnTo>
                  <a:lnTo>
                    <a:pt x="108585" y="2066074"/>
                  </a:lnTo>
                  <a:lnTo>
                    <a:pt x="158750" y="2074164"/>
                  </a:lnTo>
                  <a:lnTo>
                    <a:pt x="1810258" y="2074164"/>
                  </a:lnTo>
                  <a:lnTo>
                    <a:pt x="1860410" y="2066074"/>
                  </a:lnTo>
                  <a:lnTo>
                    <a:pt x="1903984" y="2043531"/>
                  </a:lnTo>
                  <a:lnTo>
                    <a:pt x="1938362" y="2009152"/>
                  </a:lnTo>
                  <a:lnTo>
                    <a:pt x="1960905" y="1965579"/>
                  </a:lnTo>
                  <a:lnTo>
                    <a:pt x="1969008" y="1915414"/>
                  </a:lnTo>
                  <a:lnTo>
                    <a:pt x="1969008" y="644906"/>
                  </a:lnTo>
                  <a:close/>
                </a:path>
              </a:pathLst>
            </a:custGeom>
            <a:solidFill>
              <a:srgbClr val="000000"/>
            </a:solidFill>
          </ns0:spPr>
          <ns0:txBody>
            <a:bodyPr wrap="square" lIns="0" tIns="0" rIns="0" bIns="0" rtlCol="0"/>
            <a:lstStyle/>
            <a:p/>
          </ns0:txBody>
        </ns0:sp>
        <ns0:sp>
          <ns0:nvSpPr>
            <ns0:cNvPr id="29" name="object 29"/>
            <ns0:cNvSpPr/>
            <ns0:nvPr/>
          </ns0:nvSpPr>
          <ns0:spPr>
            <a:xfrm>
              <a:off x="6009132" y="4049776"/>
              <a:ext cx="2016760" cy="1625600"/>
            </a:xfrm>
            <a:custGeom>
              <a:avLst/>
              <a:gdLst/>
              <a:ahLst/>
              <a:cxnLst/>
              <a:rect l="l" t="t" r="r" b="b"/>
              <a:pathLst>
                <a:path w="2016759" h="1625600">
                  <a:moveTo>
                    <a:pt x="1905889" y="1612900"/>
                  </a:moveTo>
                  <a:lnTo>
                    <a:pt x="112521" y="1612900"/>
                  </a:lnTo>
                  <a:lnTo>
                    <a:pt x="129412" y="1625600"/>
                  </a:lnTo>
                  <a:lnTo>
                    <a:pt x="1889251" y="1625600"/>
                  </a:lnTo>
                  <a:lnTo>
                    <a:pt x="1905889" y="1612900"/>
                  </a:lnTo>
                  <a:close/>
                </a:path>
                <a:path w="2016759" h="1625600">
                  <a:moveTo>
                    <a:pt x="151637" y="25400"/>
                  </a:moveTo>
                  <a:lnTo>
                    <a:pt x="79628" y="25400"/>
                  </a:lnTo>
                  <a:lnTo>
                    <a:pt x="65531" y="38100"/>
                  </a:lnTo>
                  <a:lnTo>
                    <a:pt x="30606" y="76200"/>
                  </a:lnTo>
                  <a:lnTo>
                    <a:pt x="13969" y="114300"/>
                  </a:lnTo>
                  <a:lnTo>
                    <a:pt x="7873" y="127000"/>
                  </a:lnTo>
                  <a:lnTo>
                    <a:pt x="3555" y="139700"/>
                  </a:lnTo>
                  <a:lnTo>
                    <a:pt x="888" y="165100"/>
                  </a:lnTo>
                  <a:lnTo>
                    <a:pt x="0" y="177800"/>
                  </a:lnTo>
                  <a:lnTo>
                    <a:pt x="0" y="1447800"/>
                  </a:lnTo>
                  <a:lnTo>
                    <a:pt x="1142" y="1473200"/>
                  </a:lnTo>
                  <a:lnTo>
                    <a:pt x="3937" y="1485900"/>
                  </a:lnTo>
                  <a:lnTo>
                    <a:pt x="8635" y="1498600"/>
                  </a:lnTo>
                  <a:lnTo>
                    <a:pt x="14858" y="1524000"/>
                  </a:lnTo>
                  <a:lnTo>
                    <a:pt x="42544" y="1562100"/>
                  </a:lnTo>
                  <a:lnTo>
                    <a:pt x="81406" y="1600200"/>
                  </a:lnTo>
                  <a:lnTo>
                    <a:pt x="96519" y="1612900"/>
                  </a:lnTo>
                  <a:lnTo>
                    <a:pt x="1921890" y="1612900"/>
                  </a:lnTo>
                  <a:lnTo>
                    <a:pt x="1936749" y="1600200"/>
                  </a:lnTo>
                  <a:lnTo>
                    <a:pt x="136397" y="1600200"/>
                  </a:lnTo>
                  <a:lnTo>
                    <a:pt x="122300" y="1587500"/>
                  </a:lnTo>
                  <a:lnTo>
                    <a:pt x="108838" y="1587500"/>
                  </a:lnTo>
                  <a:lnTo>
                    <a:pt x="96138" y="1574800"/>
                  </a:lnTo>
                  <a:lnTo>
                    <a:pt x="84327" y="1562100"/>
                  </a:lnTo>
                  <a:lnTo>
                    <a:pt x="73405" y="1562100"/>
                  </a:lnTo>
                  <a:lnTo>
                    <a:pt x="46735" y="1524000"/>
                  </a:lnTo>
                  <a:lnTo>
                    <a:pt x="31495" y="1485900"/>
                  </a:lnTo>
                  <a:lnTo>
                    <a:pt x="28320" y="1447800"/>
                  </a:lnTo>
                  <a:lnTo>
                    <a:pt x="28320" y="177800"/>
                  </a:lnTo>
                  <a:lnTo>
                    <a:pt x="29209" y="165100"/>
                  </a:lnTo>
                  <a:lnTo>
                    <a:pt x="31495" y="152400"/>
                  </a:lnTo>
                  <a:lnTo>
                    <a:pt x="35305" y="127000"/>
                  </a:lnTo>
                  <a:lnTo>
                    <a:pt x="40512" y="114300"/>
                  </a:lnTo>
                  <a:lnTo>
                    <a:pt x="46989" y="101600"/>
                  </a:lnTo>
                  <a:lnTo>
                    <a:pt x="54863" y="88900"/>
                  </a:lnTo>
                  <a:lnTo>
                    <a:pt x="63753" y="76200"/>
                  </a:lnTo>
                  <a:lnTo>
                    <a:pt x="73659" y="76200"/>
                  </a:lnTo>
                  <a:lnTo>
                    <a:pt x="84581" y="63500"/>
                  </a:lnTo>
                  <a:lnTo>
                    <a:pt x="96519" y="50800"/>
                  </a:lnTo>
                  <a:lnTo>
                    <a:pt x="109219" y="38100"/>
                  </a:lnTo>
                  <a:lnTo>
                    <a:pt x="136905" y="38100"/>
                  </a:lnTo>
                  <a:lnTo>
                    <a:pt x="151637" y="25400"/>
                  </a:lnTo>
                  <a:close/>
                </a:path>
                <a:path w="2016759" h="1625600">
                  <a:moveTo>
                    <a:pt x="1847976" y="1587500"/>
                  </a:moveTo>
                  <a:lnTo>
                    <a:pt x="167004" y="1587500"/>
                  </a:lnTo>
                  <a:lnTo>
                    <a:pt x="182498" y="1600200"/>
                  </a:lnTo>
                  <a:lnTo>
                    <a:pt x="1833117" y="1600200"/>
                  </a:lnTo>
                  <a:lnTo>
                    <a:pt x="1847976" y="1587500"/>
                  </a:lnTo>
                  <a:close/>
                </a:path>
                <a:path w="2016759" h="1625600">
                  <a:moveTo>
                    <a:pt x="1886965" y="0"/>
                  </a:moveTo>
                  <a:lnTo>
                    <a:pt x="127126" y="0"/>
                  </a:lnTo>
                  <a:lnTo>
                    <a:pt x="110489" y="12700"/>
                  </a:lnTo>
                  <a:lnTo>
                    <a:pt x="94487" y="25400"/>
                  </a:lnTo>
                  <a:lnTo>
                    <a:pt x="1865121" y="25400"/>
                  </a:lnTo>
                  <a:lnTo>
                    <a:pt x="1879981" y="38100"/>
                  </a:lnTo>
                  <a:lnTo>
                    <a:pt x="1907539" y="38100"/>
                  </a:lnTo>
                  <a:lnTo>
                    <a:pt x="1920113" y="50800"/>
                  </a:lnTo>
                  <a:lnTo>
                    <a:pt x="1932050" y="63500"/>
                  </a:lnTo>
                  <a:lnTo>
                    <a:pt x="1942972" y="76200"/>
                  </a:lnTo>
                  <a:lnTo>
                    <a:pt x="1952878" y="76200"/>
                  </a:lnTo>
                  <a:lnTo>
                    <a:pt x="1961641" y="88900"/>
                  </a:lnTo>
                  <a:lnTo>
                    <a:pt x="1969515" y="101600"/>
                  </a:lnTo>
                  <a:lnTo>
                    <a:pt x="1975865" y="114300"/>
                  </a:lnTo>
                  <a:lnTo>
                    <a:pt x="1981072" y="139700"/>
                  </a:lnTo>
                  <a:lnTo>
                    <a:pt x="1984756" y="152400"/>
                  </a:lnTo>
                  <a:lnTo>
                    <a:pt x="1987041" y="165100"/>
                  </a:lnTo>
                  <a:lnTo>
                    <a:pt x="1987931" y="177800"/>
                  </a:lnTo>
                  <a:lnTo>
                    <a:pt x="1987931" y="1447800"/>
                  </a:lnTo>
                  <a:lnTo>
                    <a:pt x="1984756" y="1485900"/>
                  </a:lnTo>
                  <a:lnTo>
                    <a:pt x="1969262" y="1524000"/>
                  </a:lnTo>
                  <a:lnTo>
                    <a:pt x="1942591" y="1562100"/>
                  </a:lnTo>
                  <a:lnTo>
                    <a:pt x="1931796" y="1574800"/>
                  </a:lnTo>
                  <a:lnTo>
                    <a:pt x="1919859" y="1574800"/>
                  </a:lnTo>
                  <a:lnTo>
                    <a:pt x="1907159" y="1587500"/>
                  </a:lnTo>
                  <a:lnTo>
                    <a:pt x="1893569" y="1587500"/>
                  </a:lnTo>
                  <a:lnTo>
                    <a:pt x="1879472" y="1600200"/>
                  </a:lnTo>
                  <a:lnTo>
                    <a:pt x="1936749" y="1600200"/>
                  </a:lnTo>
                  <a:lnTo>
                    <a:pt x="1975231" y="1562100"/>
                  </a:lnTo>
                  <a:lnTo>
                    <a:pt x="2002282" y="1524000"/>
                  </a:lnTo>
                  <a:lnTo>
                    <a:pt x="2008377" y="1498600"/>
                  </a:lnTo>
                  <a:lnTo>
                    <a:pt x="2012695" y="1485900"/>
                  </a:lnTo>
                  <a:lnTo>
                    <a:pt x="2015363" y="1473200"/>
                  </a:lnTo>
                  <a:lnTo>
                    <a:pt x="2016251" y="1447800"/>
                  </a:lnTo>
                  <a:lnTo>
                    <a:pt x="2016251" y="177800"/>
                  </a:lnTo>
                  <a:lnTo>
                    <a:pt x="2015109" y="165100"/>
                  </a:lnTo>
                  <a:lnTo>
                    <a:pt x="2012314" y="139700"/>
                  </a:lnTo>
                  <a:lnTo>
                    <a:pt x="2007615" y="127000"/>
                  </a:lnTo>
                  <a:lnTo>
                    <a:pt x="2001392" y="101600"/>
                  </a:lnTo>
                  <a:lnTo>
                    <a:pt x="1973834" y="63500"/>
                  </a:lnTo>
                  <a:lnTo>
                    <a:pt x="1934971" y="25400"/>
                  </a:lnTo>
                  <a:lnTo>
                    <a:pt x="1919732" y="12700"/>
                  </a:lnTo>
                  <a:lnTo>
                    <a:pt x="1903729" y="12700"/>
                  </a:lnTo>
                  <a:lnTo>
                    <a:pt x="1886965" y="0"/>
                  </a:lnTo>
                  <a:close/>
                </a:path>
                <a:path w="2016759" h="1625600">
                  <a:moveTo>
                    <a:pt x="141096" y="1574800"/>
                  </a:moveTo>
                  <a:lnTo>
                    <a:pt x="112902" y="1574800"/>
                  </a:lnTo>
                  <a:lnTo>
                    <a:pt x="125602" y="1587500"/>
                  </a:lnTo>
                  <a:lnTo>
                    <a:pt x="154050" y="1587500"/>
                  </a:lnTo>
                  <a:lnTo>
                    <a:pt x="141096" y="1574800"/>
                  </a:lnTo>
                  <a:close/>
                </a:path>
                <a:path w="2016759" h="1625600">
                  <a:moveTo>
                    <a:pt x="1902206" y="1574800"/>
                  </a:moveTo>
                  <a:lnTo>
                    <a:pt x="1872995" y="1574800"/>
                  </a:lnTo>
                  <a:lnTo>
                    <a:pt x="1860041" y="1587500"/>
                  </a:lnTo>
                  <a:lnTo>
                    <a:pt x="1889506" y="1587500"/>
                  </a:lnTo>
                  <a:lnTo>
                    <a:pt x="1902206" y="1574800"/>
                  </a:lnTo>
                  <a:close/>
                </a:path>
                <a:path w="2016759" h="1625600">
                  <a:moveTo>
                    <a:pt x="107822" y="63500"/>
                  </a:moveTo>
                  <a:lnTo>
                    <a:pt x="91058" y="63500"/>
                  </a:lnTo>
                  <a:lnTo>
                    <a:pt x="80644" y="76200"/>
                  </a:lnTo>
                  <a:lnTo>
                    <a:pt x="55498" y="114300"/>
                  </a:lnTo>
                  <a:lnTo>
                    <a:pt x="40893" y="152400"/>
                  </a:lnTo>
                  <a:lnTo>
                    <a:pt x="37718" y="1447800"/>
                  </a:lnTo>
                  <a:lnTo>
                    <a:pt x="38480" y="1460500"/>
                  </a:lnTo>
                  <a:lnTo>
                    <a:pt x="40639" y="1473200"/>
                  </a:lnTo>
                  <a:lnTo>
                    <a:pt x="44068" y="1485900"/>
                  </a:lnTo>
                  <a:lnTo>
                    <a:pt x="48894" y="1511300"/>
                  </a:lnTo>
                  <a:lnTo>
                    <a:pt x="54863" y="1524000"/>
                  </a:lnTo>
                  <a:lnTo>
                    <a:pt x="62102" y="1524000"/>
                  </a:lnTo>
                  <a:lnTo>
                    <a:pt x="70357" y="1536700"/>
                  </a:lnTo>
                  <a:lnTo>
                    <a:pt x="79755" y="1549400"/>
                  </a:lnTo>
                  <a:lnTo>
                    <a:pt x="89915" y="1562100"/>
                  </a:lnTo>
                  <a:lnTo>
                    <a:pt x="100964" y="1574800"/>
                  </a:lnTo>
                  <a:lnTo>
                    <a:pt x="128777" y="1574800"/>
                  </a:lnTo>
                  <a:lnTo>
                    <a:pt x="116966" y="1562100"/>
                  </a:lnTo>
                  <a:lnTo>
                    <a:pt x="105917" y="1562100"/>
                  </a:lnTo>
                  <a:lnTo>
                    <a:pt x="95630" y="1549400"/>
                  </a:lnTo>
                  <a:lnTo>
                    <a:pt x="86105" y="1549400"/>
                  </a:lnTo>
                  <a:lnTo>
                    <a:pt x="77342" y="1536700"/>
                  </a:lnTo>
                  <a:lnTo>
                    <a:pt x="57403" y="1498600"/>
                  </a:lnTo>
                  <a:lnTo>
                    <a:pt x="47878" y="1460500"/>
                  </a:lnTo>
                  <a:lnTo>
                    <a:pt x="47243" y="1447800"/>
                  </a:lnTo>
                  <a:lnTo>
                    <a:pt x="47243" y="177800"/>
                  </a:lnTo>
                  <a:lnTo>
                    <a:pt x="53593" y="139700"/>
                  </a:lnTo>
                  <a:lnTo>
                    <a:pt x="70992" y="101600"/>
                  </a:lnTo>
                  <a:lnTo>
                    <a:pt x="78866" y="88900"/>
                  </a:lnTo>
                  <a:lnTo>
                    <a:pt x="87629" y="88900"/>
                  </a:lnTo>
                  <a:lnTo>
                    <a:pt x="97408" y="76200"/>
                  </a:lnTo>
                  <a:lnTo>
                    <a:pt x="107822" y="63500"/>
                  </a:lnTo>
                  <a:close/>
                </a:path>
                <a:path w="2016759" h="1625600">
                  <a:moveTo>
                    <a:pt x="1926463" y="63500"/>
                  </a:moveTo>
                  <a:lnTo>
                    <a:pt x="1910334" y="63500"/>
                  </a:lnTo>
                  <a:lnTo>
                    <a:pt x="1920747" y="76200"/>
                  </a:lnTo>
                  <a:lnTo>
                    <a:pt x="1930145" y="88900"/>
                  </a:lnTo>
                  <a:lnTo>
                    <a:pt x="1938782" y="88900"/>
                  </a:lnTo>
                  <a:lnTo>
                    <a:pt x="1946528" y="101600"/>
                  </a:lnTo>
                  <a:lnTo>
                    <a:pt x="1963292" y="139700"/>
                  </a:lnTo>
                  <a:lnTo>
                    <a:pt x="1969008" y="177800"/>
                  </a:lnTo>
                  <a:lnTo>
                    <a:pt x="1969008" y="1447800"/>
                  </a:lnTo>
                  <a:lnTo>
                    <a:pt x="1962658" y="1485900"/>
                  </a:lnTo>
                  <a:lnTo>
                    <a:pt x="1945386" y="1524000"/>
                  </a:lnTo>
                  <a:lnTo>
                    <a:pt x="1928621" y="1549400"/>
                  </a:lnTo>
                  <a:lnTo>
                    <a:pt x="1919096" y="1549400"/>
                  </a:lnTo>
                  <a:lnTo>
                    <a:pt x="1908556" y="1562100"/>
                  </a:lnTo>
                  <a:lnTo>
                    <a:pt x="1897252" y="1574800"/>
                  </a:lnTo>
                  <a:lnTo>
                    <a:pt x="1914143" y="1574800"/>
                  </a:lnTo>
                  <a:lnTo>
                    <a:pt x="1925446" y="1562100"/>
                  </a:lnTo>
                  <a:lnTo>
                    <a:pt x="1935607" y="1549400"/>
                  </a:lnTo>
                  <a:lnTo>
                    <a:pt x="1945004" y="1536700"/>
                  </a:lnTo>
                  <a:lnTo>
                    <a:pt x="1953387" y="1536700"/>
                  </a:lnTo>
                  <a:lnTo>
                    <a:pt x="1960752" y="1524000"/>
                  </a:lnTo>
                  <a:lnTo>
                    <a:pt x="1966848" y="1511300"/>
                  </a:lnTo>
                  <a:lnTo>
                    <a:pt x="1971801" y="1498600"/>
                  </a:lnTo>
                  <a:lnTo>
                    <a:pt x="1975358" y="1473200"/>
                  </a:lnTo>
                  <a:lnTo>
                    <a:pt x="1977643" y="1460500"/>
                  </a:lnTo>
                  <a:lnTo>
                    <a:pt x="1978406" y="1447800"/>
                  </a:lnTo>
                  <a:lnTo>
                    <a:pt x="1978533" y="177800"/>
                  </a:lnTo>
                  <a:lnTo>
                    <a:pt x="1977770" y="165100"/>
                  </a:lnTo>
                  <a:lnTo>
                    <a:pt x="1967357" y="127000"/>
                  </a:lnTo>
                  <a:lnTo>
                    <a:pt x="1945893" y="88900"/>
                  </a:lnTo>
                  <a:lnTo>
                    <a:pt x="1936622" y="76200"/>
                  </a:lnTo>
                  <a:lnTo>
                    <a:pt x="1926463" y="63500"/>
                  </a:lnTo>
                  <a:close/>
                </a:path>
                <a:path w="2016759" h="1625600">
                  <a:moveTo>
                    <a:pt x="130937" y="50800"/>
                  </a:moveTo>
                  <a:lnTo>
                    <a:pt x="114172" y="50800"/>
                  </a:lnTo>
                  <a:lnTo>
                    <a:pt x="102234" y="63500"/>
                  </a:lnTo>
                  <a:lnTo>
                    <a:pt x="119125" y="63500"/>
                  </a:lnTo>
                  <a:lnTo>
                    <a:pt x="130937" y="50800"/>
                  </a:lnTo>
                  <a:close/>
                </a:path>
                <a:path w="2016759" h="1625600">
                  <a:moveTo>
                    <a:pt x="1903475" y="50800"/>
                  </a:moveTo>
                  <a:lnTo>
                    <a:pt x="1887600" y="50800"/>
                  </a:lnTo>
                  <a:lnTo>
                    <a:pt x="1899412" y="63500"/>
                  </a:lnTo>
                  <a:lnTo>
                    <a:pt x="1915160" y="63500"/>
                  </a:lnTo>
                  <a:lnTo>
                    <a:pt x="1903475" y="50800"/>
                  </a:lnTo>
                  <a:close/>
                </a:path>
                <a:path w="2016759" h="1625600">
                  <a:moveTo>
                    <a:pt x="183768" y="38100"/>
                  </a:moveTo>
                  <a:lnTo>
                    <a:pt x="140080" y="38100"/>
                  </a:lnTo>
                  <a:lnTo>
                    <a:pt x="126745" y="50800"/>
                  </a:lnTo>
                  <a:lnTo>
                    <a:pt x="169798" y="50800"/>
                  </a:lnTo>
                  <a:lnTo>
                    <a:pt x="183768" y="38100"/>
                  </a:lnTo>
                  <a:close/>
                </a:path>
                <a:path w="2016759" h="1625600">
                  <a:moveTo>
                    <a:pt x="1877567" y="38100"/>
                  </a:moveTo>
                  <a:lnTo>
                    <a:pt x="1833879" y="38100"/>
                  </a:lnTo>
                  <a:lnTo>
                    <a:pt x="1848739" y="50800"/>
                  </a:lnTo>
                  <a:lnTo>
                    <a:pt x="1890775" y="50800"/>
                  </a:lnTo>
                  <a:lnTo>
                    <a:pt x="1877567" y="38100"/>
                  </a:lnTo>
                  <a:close/>
                </a:path>
              </a:pathLst>
            </a:custGeom>
            <a:solidFill>
              <a:srgbClr val="F8F8F8"/>
            </a:solidFill>
          </ns0:spPr>
          <ns0:txBody>
            <a:bodyPr wrap="square" lIns="0" tIns="0" rIns="0" bIns="0" rtlCol="0"/>
            <a:lstStyle/>
            <a:p/>
          </ns0:txBody>
        </ns0:sp>
      </ns0:grpSp>
      <ns0:sp>
        <ns0:nvSpPr>
          <ns0:cNvPr id="30" name="object 30"/>
          <ns0:cNvSpPr txBox="1"/>
          <ns0:nvPr/>
        </ns0:nvSpPr>
        <ns0:spPr>
          <a:xfrm>
            <a:off x="6156705" y="4477258"/>
            <a:ext cx="1718945" cy="715645"/>
          </a:xfrm>
          <a:prstGeom prst="rect">
            <a:avLst/>
          </a:prstGeom>
        </ns0:spPr>
        <ns0:txBody>
          <a:bodyPr vert="horz" wrap="square" lIns="0" tIns="32384" rIns="0" bIns="0" rtlCol="0">
            <a:spAutoFit/>
          </a:bodyPr>
          <a:lstStyle/>
          <a:p>
            <a:pPr marL="12065" marR="5080" algn="ctr">
              <a:lnSpc>
                <a:spcPct val="92000"/>
              </a:lnSpc>
              <a:spcBef>
                <a:spcPts val="255"/>
              </a:spcBef>
            </a:pPr>
            <a:r>
              <a:rPr sz="1600" spc="-85" dirty="0">
                <a:solidFill>
                  <a:srgbClr val="FFFFFF"/>
                </a:solidFill>
                <a:latin typeface="Arial" panose="020B0604020202020204"/>
                <a:cs typeface="Arial" panose="020B0604020202020204"/>
              </a:rPr>
              <a:t/>
            </a:r>
            <a:r>
              <a:rPr sz="1600" spc="-70" dirty="0">
                <a:solidFill>
                  <a:srgbClr val="FFFFFF"/>
                </a:solidFill>
                <a:latin typeface="宋体"/>
                <a:cs typeface="宋体"/>
                <a:ea typeface="+mj-ea"/>
              </a:rPr>
              <a:t>这两家公司没有共同的业务领域</a:t>
            </a:r>
            <a:r>
              <a:rPr sz="1600" spc="-195" dirty="0">
                <a:solidFill>
                  <a:srgbClr val="FFFFFF"/>
                </a:solidFill>
                <a:latin typeface="Arial" panose="020B0604020202020204"/>
                <a:cs typeface="Arial" panose="020B0604020202020204"/>
              </a:rPr>
              <a:t/>
            </a:r>
            <a:r>
              <a:rPr sz="1600" spc="10" dirty="0">
                <a:solidFill>
                  <a:srgbClr val="FFFFFF"/>
                </a:solidFill>
                <a:latin typeface="Arial" panose="020B0604020202020204"/>
                <a:cs typeface="Arial" panose="020B0604020202020204"/>
              </a:rPr>
              <a:t/>
            </a:r>
            <a:r>
              <a:rPr sz="1600" spc="-85" dirty="0">
                <a:solidFill>
                  <a:srgbClr val="FFFFFF"/>
                </a:solidFill>
                <a:latin typeface="Arial" panose="020B0604020202020204"/>
                <a:cs typeface="Arial" panose="020B0604020202020204"/>
              </a:rPr>
              <a:t/>
            </a:r>
            <a:r>
              <a:rPr sz="1600" spc="-50" dirty="0">
                <a:solidFill>
                  <a:srgbClr val="FFFFFF"/>
                </a:solidFill>
                <a:latin typeface="Arial" panose="020B0604020202020204"/>
                <a:cs typeface="Arial" panose="020B0604020202020204"/>
              </a:rPr>
              <a:t/>
            </a:r>
            <a:r>
              <a:rPr sz="1600" spc="-45" dirty="0">
                <a:solidFill>
                  <a:srgbClr val="FFFFFF"/>
                </a:solidFill>
                <a:latin typeface="Arial" panose="020B0604020202020204"/>
                <a:cs typeface="Arial" panose="020B0604020202020204"/>
              </a:rPr>
              <a:t/>
            </a:r>
            <a:r>
              <a:rPr sz="1600" spc="-90" dirty="0">
                <a:solidFill>
                  <a:srgbClr val="FFFFFF"/>
                </a:solidFill>
                <a:latin typeface="Arial" panose="020B0604020202020204"/>
                <a:cs typeface="Arial" panose="020B0604020202020204"/>
              </a:rPr>
              <a:t/>
            </a:r>
            <a:r>
              <a:rPr sz="1600" spc="-130" dirty="0">
                <a:solidFill>
                  <a:srgbClr val="FFFFFF"/>
                </a:solidFill>
                <a:latin typeface="Arial" panose="020B0604020202020204"/>
                <a:cs typeface="Arial" panose="020B0604020202020204"/>
              </a:rPr>
              <a:t/>
            </a:r>
            <a:r>
              <a:rPr sz="1600" spc="-95" dirty="0">
                <a:solidFill>
                  <a:srgbClr val="FFFFFF"/>
                </a:solidFill>
                <a:latin typeface="Arial" panose="020B0604020202020204"/>
                <a:cs typeface="Arial" panose="020B0604020202020204"/>
              </a:rPr>
              <a:t/>
            </a:r>
            <a:endParaRPr sz="1600">
              <a:latin typeface="Arial" panose="020B0604020202020204"/>
              <a:cs typeface="Arial" panose="020B0604020202020204"/>
            </a:endParaRPr>
          </a:p>
        </ns0:txBody>
      </ns0:sp>
    </ns0:spTree>
  </ns0:cSld>
  <ns0:clrMapOvr>
    <a:masterClrMapping/>
  </ns0:clrMapOvr>
  <ns0:timing>
    <ns0:tnLst>
      <ns0:par>
        <ns0:cTn id="1" dur="indefinite" restart="never" nodeType="tmRoot"/>
      </ns0:par>
    </ns0:tnLst>
  </ns0:timing>
</ns0:sld>
</file>

<file path=ppt/slides/slide11.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1280160" y="603504"/>
            <a:ext cx="6646164" cy="445008"/>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156463" y="1560321"/>
            <a:ext cx="4370070" cy="739140"/>
          </a:xfrm>
          <a:prstGeom prst="rect">
            <a:avLst/>
          </a:prstGeom>
        </ns0:spPr>
        <ns0:txBody>
          <a:bodyPr vert="horz" wrap="square" lIns="0" tIns="12700" rIns="0" bIns="0" rtlCol="0">
            <a:spAutoFit/>
          </a:bodyPr>
          <a:lstStyle/>
          <a:p>
            <a:pPr marL="337185" indent="-320675">
              <a:lnSpc>
                <a:spcPts val="1945"/>
              </a:lnSpc>
              <a:spcBef>
                <a:spcPts val="100"/>
              </a:spcBef>
              <a:buSzPct val="81000"/>
              <a:buFont typeface="Wingdings" panose="05000000000000000000"/>
              <a:buChar char=""/>
              <a:tabLst>
                <a:tab pos="337185" algn="l"/>
                <a:tab pos="337820" algn="l"/>
              </a:tabLst>
            </a:pPr>
            <a:r>
              <a:rPr sz="1800" b="1" spc="-55" dirty="0">
                <a:latin typeface="宋体"/>
                <a:cs typeface="宋体"/>
                <a:ea typeface="+mj-ea"/>
              </a:rPr>
              <a:t>大型企业的经济状况</a:t>
            </a:r>
            <a:r>
              <a:rPr sz="1800" b="1" spc="-150" dirty="0">
                <a:latin typeface="Trebuchet MS" panose="020B0603020202020204"/>
                <a:cs typeface="Trebuchet MS" panose="020B0603020202020204"/>
              </a:rPr>
              <a:t/>
            </a:r>
            <a:r>
              <a:rPr sz="1800" b="1" spc="-50" dirty="0">
                <a:latin typeface="Trebuchet MS" panose="020B0603020202020204"/>
                <a:cs typeface="Trebuchet MS" panose="020B0603020202020204"/>
              </a:rPr>
              <a:t/>
            </a:r>
            <a:r>
              <a:rPr sz="1800" b="1" spc="-180" dirty="0">
                <a:latin typeface="Trebuchet MS" panose="020B0603020202020204"/>
                <a:cs typeface="Trebuchet MS" panose="020B0603020202020204"/>
              </a:rPr>
              <a:t/>
            </a:r>
            <a:r>
              <a:rPr sz="1800" b="1" spc="-60" dirty="0">
                <a:latin typeface="Trebuchet MS" panose="020B0603020202020204"/>
                <a:cs typeface="Trebuchet MS" panose="020B0603020202020204"/>
              </a:rPr>
              <a:t/>
            </a:r>
            <a:r>
              <a:rPr sz="1800" b="1" spc="-175" dirty="0">
                <a:latin typeface="Trebuchet MS" panose="020B0603020202020204"/>
                <a:cs typeface="Trebuchet MS" panose="020B0603020202020204"/>
              </a:rPr>
              <a:t/>
            </a:r>
            <a:r>
              <a:rPr sz="1800" b="1" spc="-75" dirty="0">
                <a:latin typeface="Trebuchet MS" panose="020B0603020202020204"/>
                <a:cs typeface="Trebuchet MS" panose="020B0603020202020204"/>
              </a:rPr>
              <a:t/>
            </a:r>
            <a:r>
              <a:rPr sz="1800" b="1" spc="-190" dirty="0">
                <a:latin typeface="Trebuchet MS" panose="020B0603020202020204"/>
                <a:cs typeface="Trebuchet MS" panose="020B0603020202020204"/>
              </a:rPr>
              <a:t/>
            </a:r>
            <a:r>
              <a:rPr sz="1800" b="1" spc="-55" dirty="0">
                <a:latin typeface="Trebuchet MS" panose="020B0603020202020204"/>
                <a:cs typeface="Trebuchet MS" panose="020B0603020202020204"/>
              </a:rPr>
              <a:t/>
            </a:r>
            <a:endParaRPr sz="1800">
              <a:latin typeface="Trebuchet MS" panose="020B0603020202020204"/>
              <a:cs typeface="Trebuchet MS" panose="020B0603020202020204"/>
            </a:endParaRPr>
          </a:p>
          <a:p>
            <a:pPr marL="584200">
              <a:lnSpc>
                <a:spcPts val="1730"/>
              </a:lnSpc>
            </a:pPr>
            <a:r>
              <a:rPr sz="1800" spc="-70" dirty="0">
                <a:latin typeface="Arial" panose="020B0604020202020204"/>
                <a:cs typeface="Arial" panose="020B0604020202020204"/>
              </a:rPr>
              <a:t/>
            </a:r>
            <a:r>
              <a:rPr sz="1800" spc="-100" dirty="0">
                <a:latin typeface="Arial" panose="020B0604020202020204"/>
                <a:cs typeface="Arial" panose="020B0604020202020204"/>
              </a:rPr>
              <a:t/>
            </a:r>
            <a:r>
              <a:rPr sz="1800" spc="-40" dirty="0">
                <a:latin typeface="宋体"/>
                <a:cs typeface="宋体"/>
                <a:ea typeface="+mj-ea"/>
              </a:rPr>
              <a:t>大型商业组织享有享受</a:t>
            </a:r>
            <a:r>
              <a:rPr sz="1800" spc="-295" dirty="0">
                <a:latin typeface="Arial" panose="020B0604020202020204"/>
                <a:cs typeface="Arial" panose="020B0604020202020204"/>
              </a:rPr>
              <a:t/>
            </a:r>
            <a:r>
              <a:rPr sz="1800" spc="-65" dirty="0">
                <a:latin typeface="Arial" panose="020B0604020202020204"/>
                <a:cs typeface="Arial" panose="020B0604020202020204"/>
              </a:rPr>
              <a:t/>
            </a:r>
            <a:endParaRPr sz="1800">
              <a:latin typeface="Arial" panose="020B0604020202020204"/>
              <a:cs typeface="Arial" panose="020B0604020202020204"/>
            </a:endParaRPr>
          </a:p>
          <a:p>
            <a:pPr marL="12700">
              <a:lnSpc>
                <a:spcPts val="1945"/>
              </a:lnSpc>
            </a:pPr>
            <a:r>
              <a:rPr sz="1800" spc="-5" dirty="0">
                <a:latin typeface="Arial" panose="020B0604020202020204"/>
                <a:cs typeface="Arial" panose="020B0604020202020204"/>
              </a:rPr>
              <a:t/>
            </a:r>
            <a:r>
              <a:rPr sz="1800" spc="-385" dirty="0">
                <a:latin typeface="Arial" panose="020B0604020202020204"/>
                <a:cs typeface="Arial" panose="020B0604020202020204"/>
              </a:rPr>
              <a:t/>
            </a:r>
            <a:r>
              <a:rPr sz="1800" spc="-25" dirty="0">
                <a:latin typeface="Arial" panose="020B0604020202020204"/>
                <a:cs typeface="Arial" panose="020B0604020202020204"/>
              </a:rPr>
              <a:t/>
            </a:r>
            <a:r>
              <a:rPr sz="1800" spc="-75" dirty="0">
                <a:latin typeface="Arial" panose="020B0604020202020204"/>
                <a:cs typeface="Arial" panose="020B0604020202020204"/>
              </a:rPr>
              <a:t/>
            </a:r>
            <a:r>
              <a:rPr sz="1800" spc="-45" dirty="0">
                <a:latin typeface="Arial" panose="020B0604020202020204"/>
                <a:cs typeface="Arial" panose="020B0604020202020204"/>
              </a:rPr>
              <a:t/>
            </a:r>
            <a:r>
              <a:rPr sz="1800" spc="-65" dirty="0">
                <a:latin typeface="宋体"/>
                <a:cs typeface="宋体"/>
                <a:ea typeface="+mj-ea"/>
              </a:rPr>
              <a:t>内部和外部经济。</a:t>
            </a:r>
            <a:endParaRPr sz="1800">
              <a:latin typeface="Arial" panose="020B0604020202020204"/>
              <a:cs typeface="Arial" panose="020B0604020202020204"/>
            </a:endParaRPr>
          </a:p>
        </ns0:txBody>
      </ns0:sp>
      <ns0:sp>
        <ns0:nvSpPr>
          <ns0:cNvPr id="4" name="object 4"/>
          <ns0:cNvSpPr txBox="1"/>
          <ns0:nvPr/>
        </ns0:nvSpPr>
        <ns0:spPr>
          <a:xfrm>
            <a:off x="161036" y="2438527"/>
            <a:ext cx="3034665" cy="299720"/>
          </a:xfrm>
          <a:prstGeom prst="rect">
            <a:avLst/>
          </a:prstGeom>
        </ns0:spPr>
        <ns0:txBody>
          <a:bodyPr vert="horz" wrap="square" lIns="0" tIns="12700" rIns="0" bIns="0" rtlCol="0">
            <a:spAutoFit/>
          </a:bodyPr>
          <a:lstStyle/>
          <a:p>
            <a:pPr marL="379730" indent="-367665">
              <a:lnSpc>
                <a:spcPct val="100000"/>
              </a:lnSpc>
              <a:spcBef>
                <a:spcPts val="100"/>
              </a:spcBef>
              <a:buSzPct val="81000"/>
              <a:buFont typeface="Wingdings" panose="05000000000000000000"/>
              <a:buChar char=""/>
              <a:tabLst>
                <a:tab pos="379730" algn="l"/>
                <a:tab pos="380365" algn="l"/>
              </a:tabLst>
            </a:pPr>
            <a:r>
              <a:rPr sz="1800" b="1" spc="-55" dirty="0">
                <a:latin typeface="宋体"/>
                <a:cs typeface="宋体"/>
                <a:ea typeface="+mj-ea"/>
              </a:rPr>
              <a:t>消除竞争</a:t>
            </a:r>
            <a:r>
              <a:rPr sz="1800" b="1" spc="-50" dirty="0">
                <a:latin typeface="Trebuchet MS" panose="020B0603020202020204"/>
                <a:cs typeface="Trebuchet MS" panose="020B0603020202020204"/>
              </a:rPr>
              <a:t/>
            </a:r>
            <a:r>
              <a:rPr sz="1800" b="1" spc="-300" dirty="0">
                <a:latin typeface="Trebuchet MS" panose="020B0603020202020204"/>
                <a:cs typeface="Trebuchet MS" panose="020B0603020202020204"/>
              </a:rPr>
              <a:t/>
            </a:r>
            <a:r>
              <a:rPr sz="1800" b="1" spc="-65" dirty="0">
                <a:latin typeface="Trebuchet MS" panose="020B0603020202020204"/>
                <a:cs typeface="Trebuchet MS" panose="020B0603020202020204"/>
              </a:rPr>
              <a:t/>
            </a:r>
            <a:endParaRPr sz="1800">
              <a:latin typeface="Trebuchet MS" panose="020B0603020202020204"/>
              <a:cs typeface="Trebuchet MS" panose="020B0603020202020204"/>
            </a:endParaRPr>
          </a:p>
        </ns0:txBody>
      </ns0:sp>
      <ns0:sp>
        <ns0:nvSpPr>
          <ns0:cNvPr id="5" name="object 5"/>
          <ns0:cNvSpPr txBox="1"/>
          <ns0:nvPr/>
        </ns0:nvSpPr>
        <ns0:spPr>
          <a:xfrm>
            <a:off x="775208" y="2657983"/>
            <a:ext cx="3901440" cy="299720"/>
          </a:xfrm>
          <a:prstGeom prst="rect">
            <a:avLst/>
          </a:prstGeom>
        </ns0:spPr>
        <ns0:txBody>
          <a:bodyPr vert="horz" wrap="square" lIns="0" tIns="12700" rIns="0" bIns="0" rtlCol="0">
            <a:spAutoFit/>
          </a:bodyPr>
          <a:lstStyle/>
          <a:p>
            <a:pPr marL="12700">
              <a:lnSpc>
                <a:spcPct val="100000"/>
              </a:lnSpc>
              <a:spcBef>
                <a:spcPts val="100"/>
              </a:spcBef>
            </a:pPr>
            <a:r>
              <a:rPr sz="1800" spc="30" dirty="0">
                <a:latin typeface="Arial" panose="020B0604020202020204"/>
                <a:cs typeface="Arial" panose="020B0604020202020204"/>
              </a:rPr>
              <a:t/>
            </a:r>
            <a:r>
              <a:rPr sz="1800" spc="-140" dirty="0">
                <a:latin typeface="Arial" panose="020B0604020202020204"/>
                <a:cs typeface="Arial" panose="020B0604020202020204"/>
              </a:rPr>
              <a:t/>
            </a:r>
            <a:r>
              <a:rPr sz="1800" spc="-45" dirty="0">
                <a:latin typeface="宋体"/>
                <a:cs typeface="宋体"/>
                <a:ea typeface="+mj-ea"/>
              </a:rPr>
              <a:t>它消除了严重、强烈的和浪费</a:t>
            </a:r>
            <a:r>
              <a:rPr sz="1800" spc="-150" dirty="0">
                <a:latin typeface="Arial" panose="020B0604020202020204"/>
                <a:cs typeface="Arial" panose="020B0604020202020204"/>
              </a:rPr>
              <a:t/>
            </a:r>
            <a:r>
              <a:rPr sz="1800" spc="-90" dirty="0">
                <a:latin typeface="Arial" panose="020B0604020202020204"/>
                <a:cs typeface="Arial" panose="020B0604020202020204"/>
              </a:rPr>
              <a:t/>
            </a:r>
            <a:r>
              <a:rPr sz="1800" spc="-130" dirty="0">
                <a:latin typeface="Arial" panose="020B0604020202020204"/>
                <a:cs typeface="Arial" panose="020B0604020202020204"/>
              </a:rPr>
              <a:t/>
            </a:r>
            <a:r>
              <a:rPr sz="1800" spc="-50" dirty="0">
                <a:latin typeface="Arial" panose="020B0604020202020204"/>
                <a:cs typeface="Arial" panose="020B0604020202020204"/>
              </a:rPr>
              <a:t/>
            </a:r>
            <a:r>
              <a:rPr sz="1800" spc="-140" dirty="0">
                <a:latin typeface="Arial" panose="020B0604020202020204"/>
                <a:cs typeface="Arial" panose="020B0604020202020204"/>
              </a:rPr>
              <a:t/>
            </a:r>
            <a:r>
              <a:rPr sz="1800" spc="-70" dirty="0">
                <a:latin typeface="Arial" panose="020B0604020202020204"/>
                <a:cs typeface="Arial" panose="020B0604020202020204"/>
              </a:rPr>
              <a:t/>
            </a:r>
            <a:r>
              <a:rPr sz="1800" spc="-140" dirty="0">
                <a:latin typeface="Arial" panose="020B0604020202020204"/>
                <a:cs typeface="Arial" panose="020B0604020202020204"/>
              </a:rPr>
              <a:t/>
            </a:r>
            <a:r>
              <a:rPr sz="1800" spc="-35" dirty="0">
                <a:latin typeface="Arial" panose="020B0604020202020204"/>
                <a:cs typeface="Arial" panose="020B0604020202020204"/>
              </a:rPr>
              <a:t/>
            </a:r>
            <a:endParaRPr sz="1800">
              <a:latin typeface="Arial" panose="020B0604020202020204"/>
              <a:cs typeface="Arial" panose="020B0604020202020204"/>
            </a:endParaRPr>
          </a:p>
        </ns0:txBody>
      </ns0:sp>
      <ns0:sp>
        <ns0:nvSpPr>
          <ns0:cNvPr id="6" name="object 6"/>
          <ns0:cNvSpPr txBox="1"/>
          <ns0:nvPr/>
        </ns0:nvSpPr>
        <ns0:spPr>
          <a:xfrm>
            <a:off x="156463" y="2877439"/>
            <a:ext cx="4771390" cy="299720"/>
          </a:xfrm>
          <a:prstGeom prst="rect">
            <a:avLst/>
          </a:prstGeom>
        </ns0:spPr>
        <ns0:txBody>
          <a:bodyPr vert="horz" wrap="square" lIns="0" tIns="12700" rIns="0" bIns="0" rtlCol="0">
            <a:spAutoFit/>
          </a:bodyPr>
          <a:lstStyle/>
          <a:p>
            <a:pPr marL="12700">
              <a:lnSpc>
                <a:spcPct val="100000"/>
              </a:lnSpc>
              <a:spcBef>
                <a:spcPts val="100"/>
              </a:spcBef>
            </a:pPr>
            <a:r>
              <a:rPr sz="1800" spc="-45" dirty="0">
                <a:latin typeface="Arial" panose="020B0604020202020204"/>
                <a:cs typeface="Arial" panose="020B0604020202020204"/>
              </a:rPr>
              <a:t/>
            </a:r>
            <a:r>
              <a:rPr sz="1800" spc="-125" dirty="0">
                <a:latin typeface="Arial" panose="020B0604020202020204"/>
                <a:cs typeface="Arial" panose="020B0604020202020204"/>
              </a:rPr>
              <a:t/>
            </a:r>
            <a:r>
              <a:rPr sz="1800" spc="-40" dirty="0">
                <a:latin typeface="Arial" panose="020B0604020202020204"/>
                <a:cs typeface="Arial" panose="020B0604020202020204"/>
              </a:rPr>
              <a:t/>
            </a:r>
            <a:r>
              <a:rPr sz="1800" spc="-135" dirty="0">
                <a:latin typeface="Arial" panose="020B0604020202020204"/>
                <a:cs typeface="Arial" panose="020B0604020202020204"/>
              </a:rPr>
              <a:t/>
            </a:r>
            <a:r>
              <a:rPr sz="1800" spc="-5" dirty="0">
                <a:latin typeface="Arial" panose="020B0604020202020204"/>
                <a:cs typeface="Arial" panose="020B0604020202020204"/>
              </a:rPr>
              <a:t/>
            </a:r>
            <a:r>
              <a:rPr sz="1800" spc="-130" dirty="0">
                <a:latin typeface="Arial" panose="020B0604020202020204"/>
                <a:cs typeface="Arial" panose="020B0604020202020204"/>
              </a:rPr>
              <a:t/>
            </a:r>
            <a:r>
              <a:rPr sz="1800" spc="-35" dirty="0">
                <a:latin typeface="Arial" panose="020B0604020202020204"/>
                <a:cs typeface="Arial" panose="020B0604020202020204"/>
              </a:rPr>
              <a:t/>
            </a:r>
            <a:r>
              <a:rPr sz="1800" spc="-155" dirty="0">
                <a:latin typeface="Arial" panose="020B0604020202020204"/>
                <a:cs typeface="Arial" panose="020B0604020202020204"/>
              </a:rPr>
              <a:t/>
            </a:r>
            <a:r>
              <a:rPr sz="1800" spc="-50" dirty="0">
                <a:latin typeface="宋体"/>
                <a:cs typeface="宋体"/>
                <a:ea typeface="+mj-ea"/>
              </a:rPr>
              <a:t>不同竞争组织的支出。</a:t>
            </a:r>
            <a:endParaRPr sz="1800">
              <a:latin typeface="Arial" panose="020B0604020202020204"/>
              <a:cs typeface="Arial" panose="020B0604020202020204"/>
            </a:endParaRPr>
          </a:p>
        </ns0:txBody>
      </ns0:sp>
      <ns0:sp>
        <ns0:nvSpPr>
          <ns0:cNvPr id="7" name="object 7"/>
          <ns0:cNvSpPr txBox="1"/>
          <ns0:nvPr/>
        </ns0:nvSpPr>
        <ns0:spPr>
          <a:xfrm>
            <a:off x="161036" y="3316351"/>
            <a:ext cx="5172710" cy="519430"/>
          </a:xfrm>
          <a:prstGeom prst="rect">
            <a:avLst/>
          </a:prstGeom>
        </ns0:spPr>
        <ns0:txBody>
          <a:bodyPr vert="horz" wrap="square" lIns="0" tIns="12700" rIns="0" bIns="0" rtlCol="0">
            <a:spAutoFit/>
          </a:bodyPr>
          <a:lstStyle/>
          <a:p>
            <a:pPr marL="378460" indent="-365760">
              <a:lnSpc>
                <a:spcPts val="1945"/>
              </a:lnSpc>
              <a:spcBef>
                <a:spcPts val="100"/>
              </a:spcBef>
              <a:buSzPct val="81000"/>
              <a:buFont typeface="Wingdings" panose="05000000000000000000"/>
              <a:buChar char=""/>
              <a:tabLst>
                <a:tab pos="377825" algn="l"/>
                <a:tab pos="378460" algn="l"/>
              </a:tabLst>
            </a:pPr>
            <a:r>
              <a:rPr sz="1800" b="1" spc="-70" dirty="0">
                <a:latin typeface="Trebuchet MS" panose="020B0603020202020204"/>
                <a:cs typeface="Trebuchet MS" panose="020B0603020202020204"/>
              </a:rPr>
              <a:t/>
            </a:r>
            <a:r>
              <a:rPr sz="1800" b="1" spc="-30" dirty="0">
                <a:latin typeface="Trebuchet MS" panose="020B0603020202020204"/>
                <a:cs typeface="Trebuchet MS" panose="020B0603020202020204"/>
              </a:rPr>
              <a:t/>
            </a:r>
            <a:r>
              <a:rPr sz="1800" b="1" spc="-425" dirty="0">
                <a:latin typeface="Trebuchet MS" panose="020B0603020202020204"/>
                <a:cs typeface="Trebuchet MS" panose="020B0603020202020204"/>
              </a:rPr>
              <a:t/>
            </a:r>
            <a:r>
              <a:rPr sz="1800" b="1" spc="-90" dirty="0">
                <a:latin typeface="Trebuchet MS" panose="020B0603020202020204"/>
                <a:cs typeface="Trebuchet MS" panose="020B0603020202020204"/>
              </a:rPr>
              <a:t/>
            </a:r>
            <a:r>
              <a:rPr sz="1800" b="1" spc="-45" dirty="0">
                <a:latin typeface="宋体"/>
                <a:cs typeface="宋体"/>
                <a:ea typeface="+mj-ea"/>
              </a:rPr>
              <a:t>渴望享受垄断的权力</a:t>
            </a:r>
            <a:r>
              <a:rPr sz="1800" b="1" spc="-85" dirty="0">
                <a:latin typeface="Trebuchet MS" panose="020B0603020202020204"/>
                <a:cs typeface="Trebuchet MS" panose="020B0603020202020204"/>
              </a:rPr>
              <a:t/>
            </a:r>
            <a:endParaRPr sz="1800">
              <a:latin typeface="Trebuchet MS" panose="020B0603020202020204"/>
              <a:cs typeface="Trebuchet MS" panose="020B0603020202020204"/>
            </a:endParaRPr>
          </a:p>
          <a:p>
            <a:pPr marL="532130">
              <a:lnSpc>
                <a:spcPts val="1945"/>
              </a:lnSpc>
            </a:pPr>
            <a:r>
              <a:rPr sz="1800" spc="-30" dirty="0">
                <a:latin typeface="Arial" panose="020B0604020202020204"/>
                <a:cs typeface="Arial" panose="020B0604020202020204"/>
              </a:rPr>
              <a:t/>
            </a:r>
            <a:r>
              <a:rPr sz="1800" spc="-145" dirty="0">
                <a:latin typeface="Arial" panose="020B0604020202020204"/>
                <a:cs typeface="Arial" panose="020B0604020202020204"/>
              </a:rPr>
              <a:t/>
            </a:r>
            <a:r>
              <a:rPr sz="1800" spc="-90" dirty="0">
                <a:latin typeface="Arial" panose="020B0604020202020204"/>
                <a:cs typeface="Arial" panose="020B0604020202020204"/>
              </a:rPr>
              <a:t/>
            </a:r>
            <a:r>
              <a:rPr sz="1800" spc="-140" dirty="0">
                <a:latin typeface="Arial" panose="020B0604020202020204"/>
                <a:cs typeface="Arial" panose="020B0604020202020204"/>
              </a:rPr>
              <a:t/>
            </a:r>
            <a:r>
              <a:rPr sz="1800" spc="40" dirty="0">
                <a:latin typeface="Arial" panose="020B0604020202020204"/>
                <a:cs typeface="Arial" panose="020B0604020202020204"/>
              </a:rPr>
              <a:t/>
            </a:r>
            <a:r>
              <a:rPr sz="1800" spc="-145" dirty="0">
                <a:latin typeface="Arial" panose="020B0604020202020204"/>
                <a:cs typeface="Arial" panose="020B0604020202020204"/>
              </a:rPr>
              <a:t/>
            </a:r>
            <a:r>
              <a:rPr sz="1800" spc="-35" dirty="0">
                <a:latin typeface="宋体"/>
                <a:cs typeface="宋体"/>
                <a:ea typeface="+mj-ea"/>
              </a:rPr>
              <a:t>并购导致了在市场上的垄断控制。</a:t>
            </a:r>
            <a:r>
              <a:rPr sz="1800" spc="-160" dirty="0">
                <a:latin typeface="Arial" panose="020B0604020202020204"/>
                <a:cs typeface="Arial" panose="020B0604020202020204"/>
              </a:rPr>
              <a:t/>
            </a:r>
            <a:r>
              <a:rPr sz="1800" spc="-20" dirty="0">
                <a:latin typeface="Arial" panose="020B0604020202020204"/>
                <a:cs typeface="Arial" panose="020B0604020202020204"/>
              </a:rPr>
              <a:t/>
            </a:r>
            <a:r>
              <a:rPr sz="1800" spc="-135" dirty="0">
                <a:latin typeface="Arial" panose="020B0604020202020204"/>
                <a:cs typeface="Arial" panose="020B0604020202020204"/>
              </a:rPr>
              <a:t/>
            </a:r>
            <a:r>
              <a:rPr sz="1800" spc="-20" dirty="0">
                <a:latin typeface="Arial" panose="020B0604020202020204"/>
                <a:cs typeface="Arial" panose="020B0604020202020204"/>
              </a:rPr>
              <a:t/>
            </a:r>
            <a:r>
              <a:rPr sz="1800" spc="-155" dirty="0">
                <a:latin typeface="Arial" panose="020B0604020202020204"/>
                <a:cs typeface="Arial" panose="020B0604020202020204"/>
              </a:rPr>
              <a:t/>
            </a:r>
            <a:r>
              <a:rPr sz="1800" spc="-15" dirty="0">
                <a:latin typeface="Arial" panose="020B0604020202020204"/>
                <a:cs typeface="Arial" panose="020B0604020202020204"/>
              </a:rPr>
              <a:t/>
            </a:r>
            <a:r>
              <a:rPr sz="1800" spc="-110" dirty="0">
                <a:latin typeface="Arial" panose="020B0604020202020204"/>
                <a:cs typeface="Arial" panose="020B0604020202020204"/>
              </a:rPr>
              <a:t/>
            </a:r>
            <a:r>
              <a:rPr sz="1800" spc="-30" dirty="0">
                <a:latin typeface="Arial" panose="020B0604020202020204"/>
                <a:cs typeface="Arial" panose="020B0604020202020204"/>
              </a:rPr>
              <a:t/>
            </a:r>
            <a:endParaRPr sz="1800">
              <a:latin typeface="Arial" panose="020B0604020202020204"/>
              <a:cs typeface="Arial" panose="020B0604020202020204"/>
            </a:endParaRPr>
          </a:p>
        </ns0:txBody>
      </ns0:sp>
      <ns0:sp>
        <ns0:nvSpPr>
          <ns0:cNvPr id="8" name="object 8"/>
          <ns0:cNvSpPr txBox="1"/>
          <ns0:nvPr/>
        </ns0:nvSpPr>
        <ns0:spPr>
          <a:xfrm>
            <a:off x="161036" y="3974972"/>
            <a:ext cx="5041900" cy="519430"/>
          </a:xfrm>
          <a:prstGeom prst="rect">
            <a:avLst/>
          </a:prstGeom>
        </ns0:spPr>
        <ns0:txBody>
          <a:bodyPr vert="horz" wrap="square" lIns="0" tIns="12700" rIns="0" bIns="0" rtlCol="0">
            <a:spAutoFit/>
          </a:bodyPr>
          <a:lstStyle/>
          <a:p>
            <a:pPr marL="370840" indent="-358140">
              <a:lnSpc>
                <a:spcPts val="1945"/>
              </a:lnSpc>
              <a:spcBef>
                <a:spcPts val="100"/>
              </a:spcBef>
              <a:buSzPct val="81000"/>
              <a:buFont typeface="Wingdings" panose="05000000000000000000"/>
              <a:buChar char=""/>
              <a:tabLst>
                <a:tab pos="370205" algn="l"/>
                <a:tab pos="370840" algn="l"/>
              </a:tabLst>
            </a:pPr>
            <a:r>
              <a:rPr sz="1800" b="1" spc="-40" dirty="0">
                <a:latin typeface="Trebuchet MS" panose="020B0603020202020204"/>
                <a:cs typeface="Trebuchet MS" panose="020B0603020202020204"/>
              </a:rPr>
              <a:t/>
            </a:r>
            <a:r>
              <a:rPr sz="1800" b="1" spc="-50" dirty="0">
                <a:latin typeface="Trebuchet MS" panose="020B0603020202020204"/>
                <a:cs typeface="Trebuchet MS" panose="020B0603020202020204"/>
              </a:rPr>
              <a:t/>
            </a:r>
            <a:r>
              <a:rPr sz="1800" b="1" spc="-70" dirty="0">
                <a:latin typeface="Trebuchet MS" panose="020B0603020202020204"/>
                <a:cs typeface="Trebuchet MS" panose="020B0603020202020204"/>
              </a:rPr>
              <a:t/>
            </a:r>
            <a:r>
              <a:rPr sz="1800" b="1" spc="-420" dirty="0">
                <a:latin typeface="Trebuchet MS" panose="020B0603020202020204"/>
                <a:cs typeface="Trebuchet MS" panose="020B0603020202020204"/>
              </a:rPr>
              <a:t/>
            </a:r>
            <a:r>
              <a:rPr sz="1800" b="1" spc="-55" dirty="0">
                <a:latin typeface="宋体"/>
                <a:cs typeface="宋体"/>
                <a:ea typeface="+mj-ea"/>
              </a:rPr>
              <a:t>采用现代技术</a:t>
            </a:r>
            <a:endParaRPr sz="1800">
              <a:latin typeface="Trebuchet MS" panose="020B0603020202020204"/>
              <a:cs typeface="Trebuchet MS" panose="020B0603020202020204"/>
            </a:endParaRPr>
          </a:p>
          <a:p>
            <a:pPr marL="579120">
              <a:lnSpc>
                <a:spcPts val="1945"/>
              </a:lnSpc>
            </a:pPr>
            <a:r>
              <a:rPr sz="1800" spc="-45" dirty="0">
                <a:latin typeface="Arial" panose="020B0604020202020204"/>
                <a:cs typeface="Arial" panose="020B0604020202020204"/>
              </a:rPr>
              <a:t/>
            </a:r>
            <a:r>
              <a:rPr sz="1800" spc="-40" dirty="0">
                <a:latin typeface="宋体"/>
                <a:cs typeface="宋体"/>
                <a:ea typeface="+mj-ea"/>
              </a:rPr>
              <a:t>公司组织需要大量的资源</a:t>
            </a:r>
            <a:r>
              <a:rPr sz="1800" spc="-65" dirty="0">
                <a:latin typeface="Arial" panose="020B0604020202020204"/>
                <a:cs typeface="Arial" panose="020B0604020202020204"/>
              </a:rPr>
              <a:t/>
            </a:r>
            <a:r>
              <a:rPr sz="1800" spc="-55" dirty="0">
                <a:latin typeface="Arial" panose="020B0604020202020204"/>
                <a:cs typeface="Arial" panose="020B0604020202020204"/>
              </a:rPr>
              <a:t/>
            </a:r>
            <a:r>
              <a:rPr sz="1800" spc="-370" dirty="0">
                <a:latin typeface="Arial" panose="020B0604020202020204"/>
                <a:cs typeface="Arial" panose="020B0604020202020204"/>
              </a:rPr>
              <a:t/>
            </a:r>
            <a:r>
              <a:rPr sz="1800" spc="-90" dirty="0">
                <a:latin typeface="Arial" panose="020B0604020202020204"/>
                <a:cs typeface="Arial" panose="020B0604020202020204"/>
              </a:rPr>
              <a:t/>
            </a:r>
            <a:endParaRPr sz="1800">
              <a:latin typeface="Arial" panose="020B0604020202020204"/>
              <a:cs typeface="Arial" panose="020B0604020202020204"/>
            </a:endParaRPr>
          </a:p>
        </ns0:txBody>
      </ns0:sp>
      <ns0:sp>
        <ns0:nvSpPr>
          <ns0:cNvPr id="9" name="object 9"/>
          <ns0:cNvSpPr txBox="1"/>
          <ns0:nvPr/>
        </ns0:nvSpPr>
        <ns0:spPr>
          <a:xfrm>
            <a:off x="161036" y="4633341"/>
            <a:ext cx="4257675" cy="299720"/>
          </a:xfrm>
          <a:prstGeom prst="rect">
            <a:avLst/>
          </a:prstGeom>
        </ns0:spPr>
        <ns0:txBody>
          <a:bodyPr vert="horz" wrap="square" lIns="0" tIns="12700" rIns="0" bIns="0" rtlCol="0">
            <a:spAutoFit/>
          </a:bodyPr>
          <a:lstStyle/>
          <a:p>
            <a:pPr marL="379730" indent="-367665">
              <a:lnSpc>
                <a:spcPct val="100000"/>
              </a:lnSpc>
              <a:spcBef>
                <a:spcPts val="100"/>
              </a:spcBef>
              <a:buSzPct val="81000"/>
              <a:buFont typeface="Wingdings" panose="05000000000000000000"/>
              <a:buChar char=""/>
              <a:tabLst>
                <a:tab pos="379730" algn="l"/>
                <a:tab pos="380365" algn="l"/>
              </a:tabLst>
            </a:pPr>
            <a:r>
              <a:rPr sz="1800" b="1" spc="-65" dirty="0">
                <a:latin typeface="Trebuchet MS" panose="020B0603020202020204"/>
                <a:cs typeface="Trebuchet MS" panose="020B0603020202020204"/>
              </a:rPr>
              <a:t/>
            </a:r>
            <a:r>
              <a:rPr sz="1800" b="1" spc="-200" dirty="0">
                <a:latin typeface="Trebuchet MS" panose="020B0603020202020204"/>
                <a:cs typeface="Trebuchet MS" panose="020B0603020202020204"/>
              </a:rPr>
              <a:t/>
            </a:r>
            <a:r>
              <a:rPr sz="1800" b="1" spc="-50" dirty="0">
                <a:latin typeface="Trebuchet MS" panose="020B0603020202020204"/>
                <a:cs typeface="Trebuchet MS" panose="020B0603020202020204"/>
              </a:rPr>
              <a:t/>
            </a:r>
            <a:r>
              <a:rPr sz="1800" b="1" spc="-170" dirty="0">
                <a:latin typeface="Trebuchet MS" panose="020B0603020202020204"/>
                <a:cs typeface="Trebuchet MS" panose="020B0603020202020204"/>
              </a:rPr>
              <a:t/>
            </a:r>
            <a:r>
              <a:rPr sz="1800" b="1" spc="-85" dirty="0">
                <a:latin typeface="Trebuchet MS" panose="020B0603020202020204"/>
                <a:cs typeface="Trebuchet MS" panose="020B0603020202020204"/>
              </a:rPr>
              <a:t/>
            </a:r>
            <a:r>
              <a:rPr sz="1800" b="1" spc="-170" dirty="0">
                <a:latin typeface="Trebuchet MS" panose="020B0603020202020204"/>
                <a:cs typeface="Trebuchet MS" panose="020B0603020202020204"/>
              </a:rPr>
              <a:t/>
            </a:r>
            <a:r>
              <a:rPr sz="1800" b="1" spc="-50" dirty="0">
                <a:latin typeface="Trebuchet MS" panose="020B0603020202020204"/>
                <a:cs typeface="Trebuchet MS" panose="020B0603020202020204"/>
              </a:rPr>
              <a:t/>
            </a:r>
            <a:r>
              <a:rPr sz="1800" b="1" spc="-180" dirty="0">
                <a:latin typeface="Trebuchet MS" panose="020B0603020202020204"/>
                <a:cs typeface="Trebuchet MS" panose="020B0603020202020204"/>
              </a:rPr>
              <a:t/>
            </a:r>
            <a:r>
              <a:rPr sz="1800" b="1" spc="-55" dirty="0">
                <a:latin typeface="宋体"/>
                <a:cs typeface="宋体"/>
                <a:ea typeface="+mj-ea"/>
              </a:rPr>
              <a:t>缺乏技术和管理人才</a:t>
            </a:r>
            <a:r>
              <a:rPr sz="1800" b="1" spc="-155" dirty="0">
                <a:latin typeface="Trebuchet MS" panose="020B0603020202020204"/>
                <a:cs typeface="Trebuchet MS" panose="020B0603020202020204"/>
              </a:rPr>
              <a:t/>
            </a:r>
            <a:r>
              <a:rPr sz="1800" b="1" spc="-65" dirty="0">
                <a:latin typeface="Trebuchet MS" panose="020B0603020202020204"/>
                <a:cs typeface="Trebuchet MS" panose="020B0603020202020204"/>
              </a:rPr>
              <a:t/>
            </a:r>
            <a:endParaRPr sz="1800">
              <a:latin typeface="Trebuchet MS" panose="020B0603020202020204"/>
              <a:cs typeface="Trebuchet MS" panose="020B0603020202020204"/>
            </a:endParaRPr>
          </a:p>
        </ns0:txBody>
      </ns0:sp>
      <ns0:sp>
        <ns0:nvSpPr>
          <ns0:cNvPr id="10" name="object 10"/>
          <ns0:cNvSpPr txBox="1"/>
          <ns0:nvPr/>
        </ns0:nvSpPr>
        <ns0:spPr>
          <a:xfrm>
            <a:off x="726440" y="4852796"/>
            <a:ext cx="4189729" cy="299720"/>
          </a:xfrm>
          <a:prstGeom prst="rect">
            <a:avLst/>
          </a:prstGeom>
        </ns0:spPr>
        <ns0:txBody>
          <a:bodyPr vert="horz" wrap="square" lIns="0" tIns="12700" rIns="0" bIns="0" rtlCol="0">
            <a:spAutoFit/>
          </a:bodyPr>
          <a:lstStyle/>
          <a:p>
            <a:pPr marL="12700">
              <a:lnSpc>
                <a:spcPct val="100000"/>
              </a:lnSpc>
              <a:spcBef>
                <a:spcPts val="100"/>
              </a:spcBef>
            </a:pPr>
            <a:r>
              <a:rPr sz="1800" spc="-35" dirty="0">
                <a:latin typeface="宋体"/>
                <a:cs typeface="宋体"/>
                <a:ea typeface="+mj-ea"/>
              </a:rPr>
              <a:t>工业化，创业精神的匮乏，</a:t>
            </a:r>
            <a:r>
              <a:rPr sz="1800" spc="-55" dirty="0">
                <a:latin typeface="Arial" panose="020B0604020202020204"/>
                <a:cs typeface="Arial" panose="020B0604020202020204"/>
              </a:rPr>
              <a:t/>
            </a:r>
            <a:r>
              <a:rPr sz="1800" spc="10" dirty="0">
                <a:latin typeface="Arial" panose="020B0604020202020204"/>
                <a:cs typeface="Arial" panose="020B0604020202020204"/>
              </a:rPr>
              <a:t/>
            </a:r>
            <a:r>
              <a:rPr sz="1800" spc="-300" dirty="0">
                <a:latin typeface="Arial" panose="020B0604020202020204"/>
                <a:cs typeface="Arial" panose="020B0604020202020204"/>
              </a:rPr>
              <a:t/>
            </a:r>
            <a:r>
              <a:rPr sz="1800" spc="-45" dirty="0">
                <a:latin typeface="Arial" panose="020B0604020202020204"/>
                <a:cs typeface="Arial" panose="020B0604020202020204"/>
              </a:rPr>
              <a:t/>
            </a:r>
            <a:endParaRPr sz="1800">
              <a:latin typeface="Arial" panose="020B0604020202020204"/>
              <a:cs typeface="Arial" panose="020B0604020202020204"/>
            </a:endParaRPr>
          </a:p>
        </ns0:txBody>
      </ns0:sp>
      <ns0:sp>
        <ns0:nvSpPr>
          <ns0:cNvPr id="11" name="object 11"/>
          <ns0:cNvSpPr txBox="1"/>
          <ns0:nvPr/>
        </ns0:nvSpPr>
        <ns0:spPr>
          <a:xfrm>
            <a:off x="156463" y="5071948"/>
            <a:ext cx="2994025" cy="300355"/>
          </a:xfrm>
          <a:prstGeom prst="rect">
            <a:avLst/>
          </a:prstGeom>
        </ns0:spPr>
        <ns0:txBody>
          <a:bodyPr vert="horz" wrap="square" lIns="0" tIns="12700" rIns="0" bIns="0" rtlCol="0">
            <a:spAutoFit/>
          </a:bodyPr>
          <a:lstStyle/>
          <a:p>
            <a:pPr marL="12700">
              <a:lnSpc>
                <a:spcPct val="100000"/>
              </a:lnSpc>
              <a:spcBef>
                <a:spcPts val="100"/>
              </a:spcBef>
            </a:pPr>
            <a:r>
              <a:rPr sz="1800" spc="-55" dirty="0">
                <a:latin typeface="宋体"/>
                <a:cs typeface="宋体"/>
                <a:ea typeface="+mj-ea"/>
              </a:rPr>
              <a:t>管理技术人才</a:t>
            </a:r>
            <a:r>
              <a:rPr sz="1800" spc="-75" dirty="0">
                <a:latin typeface="Arial" panose="020B0604020202020204"/>
                <a:cs typeface="Arial" panose="020B0604020202020204"/>
              </a:rPr>
              <a:t/>
            </a:r>
            <a:r>
              <a:rPr sz="1800" spc="-50" dirty="0">
                <a:latin typeface="Arial" panose="020B0604020202020204"/>
                <a:cs typeface="Arial" panose="020B0604020202020204"/>
              </a:rPr>
              <a:t/>
            </a:r>
            <a:r>
              <a:rPr sz="1800" spc="-325" dirty="0">
                <a:latin typeface="Arial" panose="020B0604020202020204"/>
                <a:cs typeface="Arial" panose="020B0604020202020204"/>
              </a:rPr>
              <a:t/>
            </a:r>
            <a:r>
              <a:rPr sz="1800" spc="-5" dirty="0">
                <a:latin typeface="Arial" panose="020B0604020202020204"/>
                <a:cs typeface="Arial" panose="020B0604020202020204"/>
              </a:rPr>
              <a:t/>
            </a:r>
            <a:endParaRPr sz="1800">
              <a:latin typeface="Arial" panose="020B0604020202020204"/>
              <a:cs typeface="Arial" panose="020B0604020202020204"/>
            </a:endParaRPr>
          </a:p>
        </ns0:txBody>
      </ns0:sp>
      <ns0:sp>
        <ns0:nvSpPr>
          <ns0:cNvPr id="12" name="object 12"/>
          <ns0:cNvSpPr/>
          <ns0:nvPr/>
        </ns0:nvSpPr>
        <ns0:spPr>
          <a:xfrm>
            <a:off x="5362955" y="1937004"/>
            <a:ext cx="1825752" cy="1130808"/>
          </a:xfrm>
          <a:prstGeom prst="rect">
            <a:avLst/>
          </a:prstGeom>
          <a:blipFill>
            <a:blip ns2:embed="rId2" cstate="print"/>
            <a:stretch>
              <a:fillRect/>
            </a:stretch>
          </a:blipFill>
        </ns0:spPr>
        <ns0:txBody>
          <a:bodyPr wrap="square" lIns="0" tIns="0" rIns="0" bIns="0" rtlCol="0"/>
          <a:lstStyle/>
          <a:p/>
        </ns0:txBody>
      </ns0:sp>
      <ns0:sp>
        <ns0:nvSpPr>
          <ns0:cNvPr id="13" name="object 13"/>
          <ns0:cNvSpPr txBox="1"/>
          <ns0:nvPr/>
        </ns0:nvSpPr>
        <ns0:spPr>
          <a:xfrm>
            <a:off x="5637657" y="2072132"/>
            <a:ext cx="1277620" cy="759460"/>
          </a:xfrm>
          <a:prstGeom prst="rect">
            <a:avLst/>
          </a:prstGeom>
        </ns0:spPr>
        <ns0:txBody>
          <a:bodyPr vert="horz" wrap="square" lIns="0" tIns="34925" rIns="0" bIns="0" rtlCol="0">
            <a:spAutoFit/>
          </a:bodyPr>
          <a:lstStyle/>
          <a:p>
            <a:pPr marL="12700" marR="5080" algn="ctr">
              <a:lnSpc>
                <a:spcPct val="92000"/>
              </a:lnSpc>
              <a:spcBef>
                <a:spcPts val="275"/>
              </a:spcBef>
            </a:pPr>
            <a:r>
              <a:rPr sz="1700" b="1" spc="-50" dirty="0">
                <a:solidFill>
                  <a:srgbClr val="FFFFFF"/>
                </a:solidFill>
                <a:latin typeface="宋体"/>
                <a:cs typeface="宋体"/>
                <a:ea typeface="+mj-ea"/>
              </a:rPr>
              <a:t>大型企业的经济状况</a:t>
            </a:r>
            <a:r>
              <a:rPr sz="1700" b="1" spc="-260" dirty="0">
                <a:solidFill>
                  <a:srgbClr val="FFFFFF"/>
                </a:solidFill>
                <a:latin typeface="Trebuchet MS" panose="020B0603020202020204"/>
                <a:cs typeface="Trebuchet MS" panose="020B0603020202020204"/>
              </a:rPr>
              <a:t/>
            </a:r>
            <a:r>
              <a:rPr sz="1700" b="1" spc="-45" dirty="0">
                <a:solidFill>
                  <a:srgbClr val="FFFFFF"/>
                </a:solidFill>
                <a:latin typeface="Trebuchet MS" panose="020B0603020202020204"/>
                <a:cs typeface="Trebuchet MS" panose="020B0603020202020204"/>
              </a:rPr>
              <a:t/>
            </a:r>
            <a:r>
              <a:rPr sz="1700" b="1" spc="-30" dirty="0">
                <a:solidFill>
                  <a:srgbClr val="FFFFFF"/>
                </a:solidFill>
                <a:latin typeface="Trebuchet MS" panose="020B0603020202020204"/>
                <a:cs typeface="Trebuchet MS" panose="020B0603020202020204"/>
              </a:rPr>
              <a:t/>
            </a:r>
            <a:r>
              <a:rPr sz="1700" b="1" spc="-55" dirty="0">
                <a:solidFill>
                  <a:srgbClr val="FFFFFF"/>
                </a:solidFill>
                <a:latin typeface="Trebuchet MS" panose="020B0603020202020204"/>
                <a:cs typeface="Trebuchet MS" panose="020B0603020202020204"/>
              </a:rPr>
              <a:t/>
            </a:r>
            <a:r>
              <a:rPr sz="1700" b="1" spc="-70" dirty="0">
                <a:solidFill>
                  <a:srgbClr val="FFFFFF"/>
                </a:solidFill>
                <a:latin typeface="Trebuchet MS" panose="020B0603020202020204"/>
                <a:cs typeface="Trebuchet MS" panose="020B0603020202020204"/>
              </a:rPr>
              <a:t/>
            </a:r>
            <a:r>
              <a:rPr sz="1700" b="1" spc="-55" dirty="0">
                <a:solidFill>
                  <a:srgbClr val="FFFFFF"/>
                </a:solidFill>
                <a:latin typeface="Trebuchet MS" panose="020B0603020202020204"/>
                <a:cs typeface="Trebuchet MS" panose="020B0603020202020204"/>
              </a:rPr>
              <a:t/>
            </a:r>
            <a:endParaRPr sz="1700">
              <a:latin typeface="Trebuchet MS" panose="020B0603020202020204"/>
              <a:cs typeface="Trebuchet MS" panose="020B0603020202020204"/>
            </a:endParaRPr>
          </a:p>
        </ns0:txBody>
      </ns0:sp>
      <ns0:sp>
        <ns0:nvSpPr>
          <ns0:cNvPr id="14" name="object 14"/>
          <ns0:cNvSpPr/>
          <ns0:nvPr/>
        </ns0:nvSpPr>
        <ns0:spPr>
          <a:xfrm>
            <a:off x="7277100" y="1937004"/>
            <a:ext cx="1827276" cy="1130808"/>
          </a:xfrm>
          <a:prstGeom prst="rect">
            <a:avLst/>
          </a:prstGeom>
          <a:blipFill>
            <a:blip ns2:embed="rId3" cstate="print"/>
            <a:stretch>
              <a:fillRect/>
            </a:stretch>
          </a:blipFill>
        </ns0:spPr>
        <ns0:txBody>
          <a:bodyPr wrap="square" lIns="0" tIns="0" rIns="0" bIns="0" rtlCol="0"/>
          <a:lstStyle/>
          <a:p/>
        </ns0:txBody>
      </ns0:sp>
      <ns0:sp>
        <ns0:nvSpPr>
          <ns0:cNvPr id="15" name="object 15"/>
          <ns0:cNvSpPr txBox="1"/>
          <ns0:nvPr/>
        </ns0:nvSpPr>
        <ns0:spPr>
          <a:xfrm>
            <a:off x="7524368" y="2190445"/>
            <a:ext cx="1336040" cy="521970"/>
          </a:xfrm>
          <a:prstGeom prst="rect">
            <a:avLst/>
          </a:prstGeom>
        </ns0:spPr>
        <ns0:txBody>
          <a:bodyPr vert="horz" wrap="square" lIns="0" tIns="13335" rIns="0" bIns="0" rtlCol="0">
            <a:spAutoFit/>
          </a:bodyPr>
          <a:lstStyle/>
          <a:p>
            <a:pPr marL="12700">
              <a:lnSpc>
                <a:spcPts val="1950"/>
              </a:lnSpc>
              <a:spcBef>
                <a:spcPts val="105"/>
              </a:spcBef>
            </a:pPr>
            <a:r>
              <a:rPr sz="1700" b="1" spc="-50" dirty="0">
                <a:solidFill>
                  <a:srgbClr val="FFFFFF"/>
                </a:solidFill>
                <a:latin typeface="宋体"/>
                <a:cs typeface="宋体"/>
                <a:ea typeface="+mj-ea"/>
              </a:rPr>
              <a:t>消除</a:t>
            </a:r>
            <a:r>
              <a:rPr sz="1700" b="1" spc="-240" dirty="0">
                <a:solidFill>
                  <a:srgbClr val="FFFFFF"/>
                </a:solidFill>
                <a:latin typeface="Trebuchet MS" panose="020B0603020202020204"/>
                <a:cs typeface="Trebuchet MS" panose="020B0603020202020204"/>
              </a:rPr>
              <a:t/>
            </a:r>
            <a:r>
              <a:rPr sz="1700" b="1" spc="-45" dirty="0">
                <a:solidFill>
                  <a:srgbClr val="FFFFFF"/>
                </a:solidFill>
                <a:latin typeface="Trebuchet MS" panose="020B0603020202020204"/>
                <a:cs typeface="Trebuchet MS" panose="020B0603020202020204"/>
              </a:rPr>
              <a:t/>
            </a:r>
            <a:endParaRPr sz="1700">
              <a:latin typeface="Trebuchet MS" panose="020B0603020202020204"/>
              <a:cs typeface="Trebuchet MS" panose="020B0603020202020204"/>
            </a:endParaRPr>
          </a:p>
          <a:p>
            <a:pPr marL="96520">
              <a:lnSpc>
                <a:spcPts val="1950"/>
              </a:lnSpc>
            </a:pPr>
            <a:r>
              <a:rPr sz="1700" b="1" spc="-60" dirty="0">
                <a:solidFill>
                  <a:srgbClr val="FFFFFF"/>
                </a:solidFill>
                <a:latin typeface="宋体"/>
                <a:cs typeface="宋体"/>
                <a:ea typeface="+mj-ea"/>
              </a:rPr>
              <a:t>竞争</a:t>
            </a:r>
            <a:endParaRPr sz="1700">
              <a:latin typeface="Trebuchet MS" panose="020B0603020202020204"/>
              <a:cs typeface="Trebuchet MS" panose="020B0603020202020204"/>
            </a:endParaRPr>
          </a:p>
        </ns0:txBody>
      </ns0:sp>
      <ns0:sp>
        <ns0:nvSpPr>
          <ns0:cNvPr id="16" name="object 16"/>
          <ns0:cNvSpPr/>
          <ns0:nvPr/>
        </ns0:nvSpPr>
        <ns0:spPr>
          <a:xfrm>
            <a:off x="5311140" y="3156204"/>
            <a:ext cx="1929384" cy="1130808"/>
          </a:xfrm>
          <a:prstGeom prst="rect">
            <a:avLst/>
          </a:prstGeom>
          <a:blipFill>
            <a:blip ns2:embed="rId4" cstate="print"/>
            <a:stretch>
              <a:fillRect/>
            </a:stretch>
          </a:blipFill>
        </ns0:spPr>
        <ns0:txBody>
          <a:bodyPr wrap="square" lIns="0" tIns="0" rIns="0" bIns="0" rtlCol="0"/>
          <a:lstStyle/>
          <a:p/>
        </ns0:txBody>
      </ns0:sp>
      <ns0:sp>
        <ns0:nvSpPr>
          <ns0:cNvPr id="17" name="object 17"/>
          <ns0:cNvSpPr txBox="1"/>
          <ns0:nvPr/>
        </ns0:nvSpPr>
        <ns0:spPr>
          <a:xfrm>
            <a:off x="5474589" y="3409950"/>
            <a:ext cx="1604010" cy="521970"/>
          </a:xfrm>
          <a:prstGeom prst="rect">
            <a:avLst/>
          </a:prstGeom>
        </ns0:spPr>
        <ns0:txBody>
          <a:bodyPr vert="horz" wrap="square" lIns="0" tIns="13335" rIns="0" bIns="0" rtlCol="0">
            <a:spAutoFit/>
          </a:bodyPr>
          <a:lstStyle/>
          <a:p>
            <a:pPr marL="100965">
              <a:lnSpc>
                <a:spcPts val="1950"/>
              </a:lnSpc>
              <a:spcBef>
                <a:spcPts val="105"/>
              </a:spcBef>
            </a:pPr>
            <a:r>
              <a:rPr sz="1700" b="1" spc="-60" dirty="0">
                <a:solidFill>
                  <a:srgbClr val="FFFFFF"/>
                </a:solidFill>
                <a:latin typeface="宋体"/>
                <a:cs typeface="宋体"/>
                <a:ea typeface="+mj-ea"/>
              </a:rPr>
              <a:t>渴望享受</a:t>
            </a:r>
            <a:r>
              <a:rPr sz="1700" b="1" spc="-30" dirty="0">
                <a:solidFill>
                  <a:srgbClr val="FFFFFF"/>
                </a:solidFill>
                <a:latin typeface="Trebuchet MS" panose="020B0603020202020204"/>
                <a:cs typeface="Trebuchet MS" panose="020B0603020202020204"/>
              </a:rPr>
              <a:t/>
            </a:r>
            <a:r>
              <a:rPr sz="1700" b="1" spc="-325" dirty="0">
                <a:solidFill>
                  <a:srgbClr val="FFFFFF"/>
                </a:solidFill>
                <a:latin typeface="Trebuchet MS" panose="020B0603020202020204"/>
                <a:cs typeface="Trebuchet MS" panose="020B0603020202020204"/>
              </a:rPr>
              <a:t/>
            </a:r>
            <a:r>
              <a:rPr sz="1700" b="1" spc="-80" dirty="0">
                <a:solidFill>
                  <a:srgbClr val="FFFFFF"/>
                </a:solidFill>
                <a:latin typeface="Trebuchet MS" panose="020B0603020202020204"/>
                <a:cs typeface="Trebuchet MS" panose="020B0603020202020204"/>
              </a:rPr>
              <a:t/>
            </a:r>
            <a:endParaRPr sz="1700">
              <a:latin typeface="Trebuchet MS" panose="020B0603020202020204"/>
              <a:cs typeface="Trebuchet MS" panose="020B0603020202020204"/>
            </a:endParaRPr>
          </a:p>
          <a:p>
            <a:pPr marL="12700">
              <a:lnSpc>
                <a:spcPts val="1950"/>
              </a:lnSpc>
            </a:pPr>
            <a:r>
              <a:rPr sz="1700" b="1" spc="-40" dirty="0">
                <a:solidFill>
                  <a:srgbClr val="FFFFFF"/>
                </a:solidFill>
                <a:latin typeface="宋体"/>
                <a:cs typeface="宋体"/>
                <a:ea typeface="+mj-ea"/>
              </a:rPr>
              <a:t>垄断力量</a:t>
            </a:r>
            <a:r>
              <a:rPr sz="1700" b="1" spc="-250" dirty="0">
                <a:solidFill>
                  <a:srgbClr val="FFFFFF"/>
                </a:solidFill>
                <a:latin typeface="Trebuchet MS" panose="020B0603020202020204"/>
                <a:cs typeface="Trebuchet MS" panose="020B0603020202020204"/>
              </a:rPr>
              <a:t/>
            </a:r>
            <a:r>
              <a:rPr sz="1700" b="1" spc="-75" dirty="0">
                <a:solidFill>
                  <a:srgbClr val="FFFFFF"/>
                </a:solidFill>
                <a:latin typeface="Trebuchet MS" panose="020B0603020202020204"/>
                <a:cs typeface="Trebuchet MS" panose="020B0603020202020204"/>
              </a:rPr>
              <a:t/>
            </a:r>
            <a:endParaRPr sz="1700">
              <a:latin typeface="Trebuchet MS" panose="020B0603020202020204"/>
              <a:cs typeface="Trebuchet MS" panose="020B0603020202020204"/>
            </a:endParaRPr>
          </a:p>
        </ns0:txBody>
      </ns0:sp>
      <ns0:sp>
        <ns0:nvSpPr>
          <ns0:cNvPr id="18" name="object 18"/>
          <ns0:cNvSpPr/>
          <ns0:nvPr/>
        </ns0:nvSpPr>
        <ns0:spPr>
          <a:xfrm>
            <a:off x="7277100" y="3156204"/>
            <a:ext cx="1827276" cy="1130808"/>
          </a:xfrm>
          <a:prstGeom prst="rect">
            <a:avLst/>
          </a:prstGeom>
          <a:blipFill>
            <a:blip ns2:embed="rId5" cstate="print"/>
            <a:stretch>
              <a:fillRect/>
            </a:stretch>
          </a:blipFill>
        </ns0:spPr>
        <ns0:txBody>
          <a:bodyPr wrap="square" lIns="0" tIns="0" rIns="0" bIns="0" rtlCol="0"/>
          <a:lstStyle/>
          <a:p/>
        </ns0:txBody>
      </ns0:sp>
      <ns0:sp>
        <ns0:nvSpPr>
          <ns0:cNvPr id="19" name="object 19"/>
          <ns0:cNvSpPr txBox="1"/>
          <ns0:nvPr/>
        </ns0:nvSpPr>
        <ns0:spPr>
          <a:xfrm>
            <a:off x="7623429" y="3291332"/>
            <a:ext cx="1136650" cy="759460"/>
          </a:xfrm>
          <a:prstGeom prst="rect">
            <a:avLst/>
          </a:prstGeom>
        </ns0:spPr>
        <ns0:txBody>
          <a:bodyPr vert="horz" wrap="square" lIns="0" tIns="34925" rIns="0" bIns="0" rtlCol="0">
            <a:spAutoFit/>
          </a:bodyPr>
          <a:lstStyle/>
          <a:p>
            <a:pPr marL="12700" marR="5080" algn="ctr">
              <a:lnSpc>
                <a:spcPct val="92000"/>
              </a:lnSpc>
              <a:spcBef>
                <a:spcPts val="275"/>
              </a:spcBef>
            </a:pPr>
            <a:r>
              <a:rPr sz="1700" b="1" spc="-35" dirty="0">
                <a:solidFill>
                  <a:srgbClr val="FFFFFF"/>
                </a:solidFill>
                <a:latin typeface="Trebuchet MS" panose="020B0603020202020204"/>
                <a:cs typeface="Trebuchet MS" panose="020B0603020202020204"/>
              </a:rPr>
              <a:t/>
            </a:r>
            <a:r>
              <a:rPr sz="1700" b="1" spc="-260" dirty="0">
                <a:solidFill>
                  <a:srgbClr val="FFFFFF"/>
                </a:solidFill>
                <a:latin typeface="Trebuchet MS" panose="020B0603020202020204"/>
                <a:cs typeface="Trebuchet MS" panose="020B0603020202020204"/>
              </a:rPr>
              <a:t/>
            </a:r>
            <a:r>
              <a:rPr sz="1700" b="1" spc="-45" dirty="0">
                <a:solidFill>
                  <a:srgbClr val="FFFFFF"/>
                </a:solidFill>
                <a:latin typeface="Trebuchet MS" panose="020B0603020202020204"/>
                <a:cs typeface="Trebuchet MS" panose="020B0603020202020204"/>
              </a:rPr>
              <a:t/>
            </a:r>
            <a:r>
              <a:rPr sz="1700" b="1" spc="-30" dirty="0">
                <a:solidFill>
                  <a:srgbClr val="FFFFFF"/>
                </a:solidFill>
                <a:latin typeface="Trebuchet MS" panose="020B0603020202020204"/>
                <a:cs typeface="Trebuchet MS" panose="020B0603020202020204"/>
              </a:rPr>
              <a:t/>
            </a:r>
            <a:r>
              <a:rPr sz="1700" b="1" spc="-65" dirty="0">
                <a:solidFill>
                  <a:srgbClr val="FFFFFF"/>
                </a:solidFill>
                <a:latin typeface="Trebuchet MS" panose="020B0603020202020204"/>
                <a:cs typeface="Trebuchet MS" panose="020B0603020202020204"/>
              </a:rPr>
              <a:t/>
            </a:r>
            <a:r>
              <a:rPr sz="1700" b="1" spc="-45" dirty="0">
                <a:solidFill>
                  <a:srgbClr val="FFFFFF"/>
                </a:solidFill>
                <a:latin typeface="宋体"/>
                <a:cs typeface="宋体"/>
                <a:ea typeface="+mj-ea"/>
              </a:rPr>
              <a:t>采用现代技术</a:t>
            </a:r>
            <a:endParaRPr sz="1700">
              <a:latin typeface="Trebuchet MS" panose="020B0603020202020204"/>
              <a:cs typeface="Trebuchet MS" panose="020B0603020202020204"/>
            </a:endParaRPr>
          </a:p>
        </ns0:txBody>
      </ns0:sp>
      <ns0:sp>
        <ns0:nvSpPr>
          <ns0:cNvPr id="20" name="object 20"/>
          <ns0:cNvSpPr/>
          <ns0:nvPr/>
        </ns0:nvSpPr>
        <ns0:spPr>
          <a:xfrm>
            <a:off x="6278879" y="4375403"/>
            <a:ext cx="1949196" cy="1130808"/>
          </a:xfrm>
          <a:prstGeom prst="rect">
            <a:avLst/>
          </a:prstGeom>
          <a:blipFill>
            <a:blip ns2:embed="rId6" cstate="print"/>
            <a:stretch>
              <a:fillRect/>
            </a:stretch>
          </a:blipFill>
        </ns0:spPr>
        <ns0:txBody>
          <a:bodyPr wrap="square" lIns="0" tIns="0" rIns="0" bIns="0" rtlCol="0"/>
          <a:lstStyle/>
          <a:p/>
        </ns0:txBody>
      </ns0:sp>
      <ns0:sp>
        <ns0:nvSpPr>
          <ns0:cNvPr id="21" name="object 21"/>
          <ns0:cNvSpPr txBox="1"/>
          <ns0:nvPr/>
        </ns0:nvSpPr>
        <ns0:spPr>
          <a:xfrm>
            <a:off x="6441694" y="4510532"/>
            <a:ext cx="1584325" cy="759460"/>
          </a:xfrm>
          <a:prstGeom prst="rect">
            <a:avLst/>
          </a:prstGeom>
        </ns0:spPr>
        <ns0:txBody>
          <a:bodyPr vert="horz" wrap="square" lIns="0" tIns="34925" rIns="0" bIns="0" rtlCol="0">
            <a:spAutoFit/>
          </a:bodyPr>
          <a:lstStyle/>
          <a:p>
            <a:pPr marL="12065" marR="5080" algn="ctr">
              <a:lnSpc>
                <a:spcPct val="92000"/>
              </a:lnSpc>
              <a:spcBef>
                <a:spcPts val="275"/>
              </a:spcBef>
            </a:pPr>
            <a:r>
              <a:rPr sz="1700" b="1" spc="-60" dirty="0">
                <a:solidFill>
                  <a:srgbClr val="FFFFFF"/>
                </a:solidFill>
                <a:latin typeface="Trebuchet MS" panose="020B0603020202020204"/>
                <a:cs typeface="Trebuchet MS" panose="020B0603020202020204"/>
              </a:rPr>
              <a:t/>
            </a:r>
            <a:r>
              <a:rPr sz="1700" b="1" spc="-45" dirty="0">
                <a:solidFill>
                  <a:srgbClr val="FFFFFF"/>
                </a:solidFill>
                <a:latin typeface="Trebuchet MS" panose="020B0603020202020204"/>
                <a:cs typeface="Trebuchet MS" panose="020B0603020202020204"/>
              </a:rPr>
              <a:t/>
            </a:r>
            <a:r>
              <a:rPr sz="1700" b="1" spc="-330" dirty="0">
                <a:solidFill>
                  <a:srgbClr val="FFFFFF"/>
                </a:solidFill>
                <a:latin typeface="Trebuchet MS" panose="020B0603020202020204"/>
                <a:cs typeface="Trebuchet MS" panose="020B0603020202020204"/>
              </a:rPr>
              <a:t/>
            </a:r>
            <a:r>
              <a:rPr sz="1700" b="1" spc="-80" dirty="0">
                <a:solidFill>
                  <a:srgbClr val="FFFFFF"/>
                </a:solidFill>
                <a:latin typeface="Trebuchet MS" panose="020B0603020202020204"/>
                <a:cs typeface="Trebuchet MS" panose="020B0603020202020204"/>
              </a:rPr>
              <a:t/>
            </a:r>
            <a:r>
              <a:rPr sz="1700" b="1" spc="-45" dirty="0">
                <a:solidFill>
                  <a:srgbClr val="FFFFFF"/>
                </a:solidFill>
                <a:latin typeface="Trebuchet MS" panose="020B0603020202020204"/>
                <a:cs typeface="Trebuchet MS" panose="020B0603020202020204"/>
              </a:rPr>
              <a:t/>
            </a:r>
            <a:r>
              <a:rPr sz="1700" b="1" spc="-55" dirty="0">
                <a:solidFill>
                  <a:srgbClr val="FFFFFF"/>
                </a:solidFill>
                <a:latin typeface="宋体"/>
                <a:cs typeface="宋体"/>
                <a:ea typeface="+mj-ea"/>
              </a:rPr>
              <a:t>缺乏技术和管理人才</a:t>
            </a:r>
            <a:r>
              <a:rPr sz="1700" b="1" spc="-60" dirty="0">
                <a:solidFill>
                  <a:srgbClr val="FFFFFF"/>
                </a:solidFill>
                <a:latin typeface="Trebuchet MS" panose="020B0603020202020204"/>
                <a:cs typeface="Trebuchet MS" panose="020B0603020202020204"/>
              </a:rPr>
              <a:t/>
            </a:r>
            <a:endParaRPr sz="1700">
              <a:latin typeface="Trebuchet MS" panose="020B0603020202020204"/>
              <a:cs typeface="Trebuchet MS" panose="020B0603020202020204"/>
            </a:endParaRPr>
          </a:p>
        </ns0:txBody>
      </ns0:sp>
    </ns0:spTree>
  </ns0:cSld>
  <ns0:clrMapOvr>
    <a:masterClrMapping/>
  </ns0:clrMapOvr>
  <ns0:timing>
    <ns0:tnLst>
      <ns0:par>
        <ns0:cTn id="1" dur="indefinite" restart="never" nodeType="tmRoot"/>
      </ns0:par>
    </ns0:tnLst>
  </ns0:timing>
</ns0:sld>
</file>

<file path=ppt/slides/slide12.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548640" y="579119"/>
            <a:ext cx="8113776" cy="505967"/>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156463" y="1554860"/>
            <a:ext cx="8848725" cy="4415790"/>
          </a:xfrm>
          <a:prstGeom prst="rect">
            <a:avLst/>
          </a:prstGeom>
        </ns0:spPr>
        <ns0:txBody>
          <a:bodyPr vert="horz" wrap="square" lIns="0" tIns="12700" rIns="0" bIns="0" rtlCol="0">
            <a:spAutoFit/>
          </a:bodyPr>
          <a:lstStyle/>
          <a:p>
            <a:pPr marL="337185" indent="-320675">
              <a:lnSpc>
                <a:spcPct val="100000"/>
              </a:lnSpc>
              <a:spcBef>
                <a:spcPts val="100"/>
              </a:spcBef>
              <a:buSzPct val="81000"/>
              <a:buFont typeface="Arial" panose="020B0604020202020204"/>
              <a:buChar char=""/>
              <a:tabLst>
                <a:tab pos="337185" algn="l"/>
                <a:tab pos="337820" algn="l"/>
              </a:tabLst>
            </a:pPr>
            <a:r>
              <a:rPr sz="1800" b="1" spc="-90" dirty="0">
                <a:latin typeface="Trebuchet MS" panose="020B0603020202020204"/>
                <a:cs typeface="Trebuchet MS" panose="020B0603020202020204"/>
              </a:rPr>
              <a:t/>
            </a:r>
            <a:r>
              <a:rPr sz="1800" b="1" spc="-55" dirty="0">
                <a:latin typeface="Trebuchet MS" panose="020B0603020202020204"/>
                <a:cs typeface="Trebuchet MS" panose="020B0603020202020204"/>
              </a:rPr>
              <a:t/>
            </a:r>
            <a:r>
              <a:rPr sz="1800" b="1" spc="-445" dirty="0">
                <a:latin typeface="Trebuchet MS" panose="020B0603020202020204"/>
                <a:cs typeface="Trebuchet MS" panose="020B0603020202020204"/>
              </a:rPr>
              <a:t/>
            </a:r>
            <a:r>
              <a:rPr sz="1800" b="1" spc="-80" dirty="0">
                <a:latin typeface="宋体"/>
                <a:cs typeface="宋体"/>
                <a:ea typeface="+mj-ea"/>
              </a:rPr>
              <a:t>更大的价值产生。</a:t>
            </a:r>
            <a:endParaRPr sz="1800">
              <a:latin typeface="Trebuchet MS" panose="020B0603020202020204"/>
              <a:cs typeface="Trebuchet MS" panose="020B0603020202020204"/>
            </a:endParaRPr>
          </a:p>
          <a:p>
            <a:pPr marL="12700" marR="27305" indent="427990">
              <a:lnSpc>
                <a:spcPct val="100000"/>
              </a:lnSpc>
            </a:pPr>
            <a:r>
              <a:rPr sz="1800" spc="-65" dirty="0">
                <a:latin typeface="Arial" panose="020B0604020202020204"/>
                <a:cs typeface="Arial" panose="020B0604020202020204"/>
              </a:rPr>
              <a:t/>
            </a:r>
            <a:r>
              <a:rPr sz="1800" spc="-75" dirty="0">
                <a:latin typeface="Arial" panose="020B0604020202020204"/>
                <a:cs typeface="Arial" panose="020B0604020202020204"/>
              </a:rPr>
              <a:t/>
            </a:r>
            <a:r>
              <a:rPr sz="1800" spc="-55" dirty="0">
                <a:latin typeface="Arial" panose="020B0604020202020204"/>
                <a:cs typeface="Arial" panose="020B0604020202020204"/>
              </a:rPr>
              <a:t/>
            </a:r>
            <a:r>
              <a:rPr sz="1800" spc="-50" dirty="0">
                <a:latin typeface="Arial" panose="020B0604020202020204"/>
                <a:cs typeface="Arial" panose="020B0604020202020204"/>
              </a:rPr>
              <a:t/>
            </a:r>
            <a:r>
              <a:rPr sz="1800" spc="-110" dirty="0">
                <a:latin typeface="Arial" panose="020B0604020202020204"/>
                <a:cs typeface="Arial" panose="020B0604020202020204"/>
              </a:rPr>
              <a:t/>
            </a:r>
            <a:r>
              <a:rPr sz="1800" spc="-20" dirty="0">
                <a:latin typeface="Arial" panose="020B0604020202020204"/>
                <a:cs typeface="Arial" panose="020B0604020202020204"/>
              </a:rPr>
              <a:t/>
            </a:r>
            <a:r>
              <a:rPr sz="1800" spc="-40" dirty="0">
                <a:latin typeface="Arial" panose="020B0604020202020204"/>
                <a:cs typeface="Arial" panose="020B0604020202020204"/>
              </a:rPr>
              <a:t/>
            </a:r>
            <a:r>
              <a:rPr sz="1800" spc="-55" dirty="0">
                <a:latin typeface="Arial" panose="020B0604020202020204"/>
                <a:cs typeface="Arial" panose="020B0604020202020204"/>
              </a:rPr>
              <a:t/>
            </a:r>
            <a:r>
              <a:rPr sz="1800" spc="-35" dirty="0">
                <a:latin typeface="Arial" panose="020B0604020202020204"/>
                <a:cs typeface="Arial" panose="020B0604020202020204"/>
              </a:rPr>
              <a:t/>
            </a:r>
            <a:r>
              <a:rPr sz="1800" spc="-20" dirty="0">
                <a:latin typeface="Arial" panose="020B0604020202020204"/>
                <a:cs typeface="Arial" panose="020B0604020202020204"/>
              </a:rPr>
              <a:t/>
            </a:r>
            <a:r>
              <a:rPr sz="1800" spc="-15" dirty="0">
                <a:latin typeface="Arial" panose="020B0604020202020204"/>
                <a:cs typeface="Arial" panose="020B0604020202020204"/>
              </a:rPr>
              <a:t/>
            </a:r>
            <a:r>
              <a:rPr sz="1800" spc="-20" dirty="0">
                <a:latin typeface="宋体"/>
                <a:cs typeface="宋体"/>
                <a:ea typeface="+mj-ea"/>
              </a:rPr>
              <a:t>并购通常会通过实施规模经济来成功地产生成本效率。</a:t>
            </a:r>
            <a:r>
              <a:rPr sz="1800" spc="-155" dirty="0">
                <a:latin typeface="Arial" panose="020B0604020202020204"/>
                <a:cs typeface="Arial" panose="020B0604020202020204"/>
              </a:rPr>
              <a:t/>
            </a:r>
            <a:r>
              <a:rPr sz="1800" spc="10" dirty="0">
                <a:latin typeface="Arial" panose="020B0604020202020204"/>
                <a:cs typeface="Arial" panose="020B0604020202020204"/>
              </a:rPr>
              <a:t/>
            </a:r>
            <a:r>
              <a:rPr sz="1800" spc="-140" dirty="0">
                <a:latin typeface="Arial" panose="020B0604020202020204"/>
                <a:cs typeface="Arial" panose="020B0604020202020204"/>
              </a:rPr>
              <a:t/>
            </a:r>
            <a:r>
              <a:rPr sz="1800" spc="-75" dirty="0">
                <a:latin typeface="Arial" panose="020B0604020202020204"/>
                <a:cs typeface="Arial" panose="020B0604020202020204"/>
              </a:rPr>
              <a:t/>
            </a:r>
            <a:r>
              <a:rPr sz="1800" spc="-140" dirty="0">
                <a:latin typeface="Arial" panose="020B0604020202020204"/>
                <a:cs typeface="Arial" panose="020B0604020202020204"/>
              </a:rPr>
              <a:t/>
            </a:r>
            <a:r>
              <a:rPr sz="1800" spc="15" dirty="0">
                <a:latin typeface="Arial" panose="020B0604020202020204"/>
                <a:cs typeface="Arial" panose="020B0604020202020204"/>
              </a:rPr>
              <a:t/>
            </a:r>
            <a:r>
              <a:rPr sz="1800" spc="-114" dirty="0">
                <a:latin typeface="Arial" panose="020B0604020202020204"/>
                <a:cs typeface="Arial" panose="020B0604020202020204"/>
              </a:rPr>
              <a:t/>
            </a:r>
            <a:r>
              <a:rPr sz="1800" spc="-90" dirty="0">
                <a:latin typeface="Arial" panose="020B0604020202020204"/>
                <a:cs typeface="Arial" panose="020B0604020202020204"/>
              </a:rPr>
              <a:t/>
            </a:r>
            <a:r>
              <a:rPr sz="1800" spc="-145" dirty="0">
                <a:latin typeface="Arial" panose="020B0604020202020204"/>
                <a:cs typeface="Arial" panose="020B0604020202020204"/>
              </a:rPr>
              <a:t/>
            </a:r>
            <a:r>
              <a:rPr sz="1800" spc="30" dirty="0">
                <a:latin typeface="Arial" panose="020B0604020202020204"/>
                <a:cs typeface="Arial" panose="020B0604020202020204"/>
              </a:rPr>
              <a:t/>
            </a:r>
            <a:r>
              <a:rPr sz="1800" spc="-135" dirty="0">
                <a:latin typeface="Arial" panose="020B0604020202020204"/>
                <a:cs typeface="Arial" panose="020B0604020202020204"/>
              </a:rPr>
              <a:t/>
            </a:r>
            <a:r>
              <a:rPr sz="1800" spc="-80" dirty="0">
                <a:latin typeface="Arial" panose="020B0604020202020204"/>
                <a:cs typeface="Arial" panose="020B0604020202020204"/>
              </a:rPr>
              <a:t/>
            </a:r>
            <a:r>
              <a:rPr sz="1800" spc="-145" dirty="0">
                <a:latin typeface="Arial" panose="020B0604020202020204"/>
                <a:cs typeface="Arial" panose="020B0604020202020204"/>
              </a:rPr>
              <a:t/>
            </a:r>
            <a:r>
              <a:rPr sz="1800" spc="-60" dirty="0">
                <a:latin typeface="Arial" panose="020B0604020202020204"/>
                <a:cs typeface="Arial" panose="020B0604020202020204"/>
              </a:rPr>
              <a:t/>
            </a:r>
            <a:r>
              <a:rPr sz="1800" spc="-135" dirty="0">
                <a:latin typeface="Arial" panose="020B0604020202020204"/>
                <a:cs typeface="Arial" panose="020B0604020202020204"/>
              </a:rPr>
              <a:t/>
            </a:r>
            <a:r>
              <a:rPr sz="1800" spc="15" dirty="0">
                <a:latin typeface="Arial" panose="020B0604020202020204"/>
                <a:cs typeface="Arial" panose="020B0604020202020204"/>
              </a:rPr>
              <a:t/>
            </a:r>
            <a:r>
              <a:rPr sz="1800" spc="-130" dirty="0">
                <a:latin typeface="Arial" panose="020B0604020202020204"/>
                <a:cs typeface="Arial" panose="020B0604020202020204"/>
              </a:rPr>
              <a:t/>
            </a:r>
            <a:r>
              <a:rPr sz="1800" spc="-15" dirty="0">
                <a:latin typeface="Arial" panose="020B0604020202020204"/>
                <a:cs typeface="Arial" panose="020B0604020202020204"/>
              </a:rPr>
              <a:t/>
            </a:r>
            <a:r>
              <a:rPr sz="1800" spc="-130" dirty="0">
                <a:latin typeface="Arial" panose="020B0604020202020204"/>
                <a:cs typeface="Arial" panose="020B0604020202020204"/>
              </a:rPr>
              <a:t/>
            </a:r>
            <a:r>
              <a:rPr sz="1800" spc="-60" dirty="0">
                <a:latin typeface="Arial" panose="020B0604020202020204"/>
                <a:cs typeface="Arial" panose="020B0604020202020204"/>
              </a:rPr>
              <a:t/>
            </a:r>
            <a:r>
              <a:rPr sz="1800" spc="-130" dirty="0">
                <a:latin typeface="Arial" panose="020B0604020202020204"/>
                <a:cs typeface="Arial" panose="020B0604020202020204"/>
              </a:rPr>
              <a:t/>
            </a:r>
            <a:r>
              <a:rPr sz="1800" spc="-75" dirty="0">
                <a:latin typeface="Arial" panose="020B0604020202020204"/>
                <a:cs typeface="Arial" panose="020B0604020202020204"/>
              </a:rPr>
              <a:t/>
            </a:r>
            <a:r>
              <a:rPr sz="1800" spc="-120" dirty="0">
                <a:latin typeface="Arial" panose="020B0604020202020204"/>
                <a:cs typeface="Arial" panose="020B0604020202020204"/>
              </a:rPr>
              <a:t/>
            </a:r>
            <a:r>
              <a:rPr sz="1800" spc="10" dirty="0">
                <a:latin typeface="Arial" panose="020B0604020202020204"/>
                <a:cs typeface="Arial" panose="020B0604020202020204"/>
              </a:rPr>
              <a:t/>
            </a:r>
            <a:r>
              <a:rPr sz="1800" spc="-125" dirty="0">
                <a:latin typeface="Arial" panose="020B0604020202020204"/>
                <a:cs typeface="Arial" panose="020B0604020202020204"/>
              </a:rPr>
              <a:t/>
            </a:r>
            <a:r>
              <a:rPr sz="1800" spc="-120" dirty="0">
                <a:latin typeface="Arial" panose="020B0604020202020204"/>
                <a:cs typeface="Arial" panose="020B0604020202020204"/>
              </a:rPr>
              <a:t/>
            </a:r>
            <a:r>
              <a:rPr sz="1800" spc="-130" dirty="0">
                <a:latin typeface="Arial" panose="020B0604020202020204"/>
                <a:cs typeface="Arial" panose="020B0604020202020204"/>
              </a:rPr>
              <a:t/>
            </a:r>
            <a:r>
              <a:rPr sz="1800" spc="20" dirty="0">
                <a:latin typeface="Arial" panose="020B0604020202020204"/>
                <a:cs typeface="Arial" panose="020B0604020202020204"/>
              </a:rPr>
              <a:t/>
            </a:r>
            <a:r>
              <a:rPr sz="1800" spc="-160" dirty="0">
                <a:latin typeface="Arial" panose="020B0604020202020204"/>
                <a:cs typeface="Arial" panose="020B0604020202020204"/>
              </a:rPr>
              <a:t/>
            </a:r>
            <a:r>
              <a:rPr sz="1800" spc="-5" dirty="0">
                <a:latin typeface="Arial" panose="020B0604020202020204"/>
                <a:cs typeface="Arial" panose="020B0604020202020204"/>
              </a:rPr>
              <a:t/>
            </a:r>
            <a:r>
              <a:rPr sz="1800" spc="-65" dirty="0">
                <a:latin typeface="Arial" panose="020B0604020202020204"/>
                <a:cs typeface="Arial" panose="020B0604020202020204"/>
              </a:rPr>
              <a:t/>
            </a:r>
            <a:r>
              <a:rPr sz="1800" spc="-25" dirty="0">
                <a:latin typeface="Arial" panose="020B0604020202020204"/>
                <a:cs typeface="Arial" panose="020B0604020202020204"/>
              </a:rPr>
              <a:t/>
            </a:r>
            <a:r>
              <a:rPr sz="1800" spc="-229" dirty="0">
                <a:latin typeface="Arial" panose="020B0604020202020204"/>
                <a:cs typeface="Arial" panose="020B0604020202020204"/>
              </a:rPr>
              <a:t/>
            </a:r>
            <a:r>
              <a:rPr sz="1800" spc="-55" dirty="0">
                <a:latin typeface="宋体"/>
                <a:cs typeface="宋体"/>
                <a:ea typeface="+mj-ea"/>
              </a:rPr>
              <a:t>预计一个公司在并购后的股东价值。</a:t>
            </a:r>
            <a:endParaRPr sz="1800">
              <a:latin typeface="Arial" panose="020B0604020202020204"/>
              <a:cs typeface="Arial" panose="020B0604020202020204"/>
            </a:endParaRPr>
          </a:p>
          <a:p>
            <a:pPr>
              <a:lnSpc>
                <a:spcPct val="100000"/>
              </a:lnSpc>
              <a:spcBef>
                <a:spcPts val="35"/>
              </a:spcBef>
            </a:pPr>
            <a:endParaRPr sz="1850">
              <a:latin typeface="Arial" panose="020B0604020202020204"/>
              <a:cs typeface="Arial" panose="020B0604020202020204"/>
            </a:endParaRPr>
          </a:p>
          <a:p>
            <a:pPr marL="337185" indent="-320675">
              <a:lnSpc>
                <a:spcPct val="100000"/>
              </a:lnSpc>
              <a:buSzPct val="81000"/>
              <a:buFont typeface="Arial" panose="020B0604020202020204"/>
              <a:buChar char=""/>
              <a:tabLst>
                <a:tab pos="337185" algn="l"/>
                <a:tab pos="337820" algn="l"/>
              </a:tabLst>
            </a:pPr>
            <a:r>
              <a:rPr sz="1800" b="1" spc="-45" dirty="0">
                <a:latin typeface="Trebuchet MS" panose="020B0603020202020204"/>
                <a:cs typeface="Trebuchet MS" panose="020B0603020202020204"/>
              </a:rPr>
              <a:t/>
            </a:r>
            <a:r>
              <a:rPr sz="1800" b="1" spc="-30" dirty="0">
                <a:latin typeface="Trebuchet MS" panose="020B0603020202020204"/>
                <a:cs typeface="Trebuchet MS" panose="020B0603020202020204"/>
              </a:rPr>
              <a:t/>
            </a:r>
            <a:r>
              <a:rPr sz="1800" b="1" spc="-350" dirty="0">
                <a:latin typeface="Trebuchet MS" panose="020B0603020202020204"/>
                <a:cs typeface="Trebuchet MS" panose="020B0603020202020204"/>
              </a:rPr>
              <a:t/>
            </a:r>
            <a:r>
              <a:rPr sz="1800" b="1" spc="-100" dirty="0">
                <a:latin typeface="宋体"/>
                <a:cs typeface="宋体"/>
                <a:ea typeface="+mj-ea"/>
              </a:rPr>
              <a:t>获得成本效率。</a:t>
            </a:r>
            <a:endParaRPr sz="1800">
              <a:latin typeface="Trebuchet MS" panose="020B0603020202020204"/>
              <a:cs typeface="Trebuchet MS" panose="020B0603020202020204"/>
            </a:endParaRPr>
          </a:p>
          <a:p>
            <a:pPr marL="12700" marR="5080" indent="381000" algn="just">
              <a:lnSpc>
                <a:spcPct val="100000"/>
              </a:lnSpc>
            </a:pPr>
            <a:r>
              <a:rPr sz="1800" spc="-80" dirty="0">
                <a:latin typeface="Arial" panose="020B0604020202020204"/>
                <a:cs typeface="Arial" panose="020B0604020202020204"/>
              </a:rPr>
              <a:t/>
            </a:r>
            <a:r>
              <a:rPr sz="1800" spc="-125" dirty="0">
                <a:latin typeface="Arial" panose="020B0604020202020204"/>
                <a:cs typeface="Arial" panose="020B0604020202020204"/>
              </a:rPr>
              <a:t/>
            </a:r>
            <a:r>
              <a:rPr sz="1800" spc="15" dirty="0">
                <a:latin typeface="Arial" panose="020B0604020202020204"/>
                <a:cs typeface="Arial" panose="020B0604020202020204"/>
              </a:rPr>
              <a:t/>
            </a:r>
            <a:r>
              <a:rPr sz="1800" spc="-120" dirty="0">
                <a:latin typeface="Arial" panose="020B0604020202020204"/>
                <a:cs typeface="Arial" panose="020B0604020202020204"/>
              </a:rPr>
              <a:t/>
            </a:r>
            <a:r>
              <a:rPr sz="1800" spc="-80" dirty="0">
                <a:latin typeface="Arial" panose="020B0604020202020204"/>
                <a:cs typeface="Arial" panose="020B0604020202020204"/>
              </a:rPr>
              <a:t/>
            </a:r>
            <a:r>
              <a:rPr sz="1800" spc="-140" dirty="0">
                <a:latin typeface="Arial" panose="020B0604020202020204"/>
                <a:cs typeface="Arial" panose="020B0604020202020204"/>
              </a:rPr>
              <a:t/>
            </a:r>
            <a:r>
              <a:rPr sz="1800" spc="-75" dirty="0">
                <a:latin typeface="Arial" panose="020B0604020202020204"/>
                <a:cs typeface="Arial" panose="020B0604020202020204"/>
              </a:rPr>
              <a:t/>
            </a:r>
            <a:r>
              <a:rPr sz="1800" spc="-135" dirty="0">
                <a:latin typeface="Arial" panose="020B0604020202020204"/>
                <a:cs typeface="Arial" panose="020B0604020202020204"/>
              </a:rPr>
              <a:t/>
            </a:r>
            <a:r>
              <a:rPr sz="1800" spc="-15" dirty="0">
                <a:latin typeface="Arial" panose="020B0604020202020204"/>
                <a:cs typeface="Arial" panose="020B0604020202020204"/>
              </a:rPr>
              <a:t/>
            </a:r>
            <a:r>
              <a:rPr sz="1800" spc="-130" dirty="0">
                <a:latin typeface="Arial" panose="020B0604020202020204"/>
                <a:cs typeface="Arial" panose="020B0604020202020204"/>
              </a:rPr>
              <a:t/>
            </a:r>
            <a:r>
              <a:rPr sz="1800" spc="-40" dirty="0">
                <a:latin typeface="Arial" panose="020B0604020202020204"/>
                <a:cs typeface="Arial" panose="020B0604020202020204"/>
              </a:rPr>
              <a:t/>
            </a:r>
            <a:r>
              <a:rPr sz="1800" spc="-130" dirty="0">
                <a:latin typeface="Arial" panose="020B0604020202020204"/>
                <a:cs typeface="Arial" panose="020B0604020202020204"/>
              </a:rPr>
              <a:t/>
            </a:r>
            <a:r>
              <a:rPr sz="1800" spc="-45" dirty="0">
                <a:latin typeface="Arial" panose="020B0604020202020204"/>
                <a:cs typeface="Arial" panose="020B0604020202020204"/>
              </a:rPr>
              <a:t/>
            </a:r>
            <a:r>
              <a:rPr sz="1800" spc="-145" dirty="0">
                <a:latin typeface="Arial" panose="020B0604020202020204"/>
                <a:cs typeface="Arial" panose="020B0604020202020204"/>
              </a:rPr>
              <a:t/>
            </a:r>
            <a:r>
              <a:rPr sz="1800" spc="-25" dirty="0">
                <a:latin typeface="Arial" panose="020B0604020202020204"/>
                <a:cs typeface="Arial" panose="020B0604020202020204"/>
              </a:rPr>
              <a:t/>
            </a:r>
            <a:r>
              <a:rPr sz="1800" spc="-125" dirty="0">
                <a:latin typeface="Arial" panose="020B0604020202020204"/>
                <a:cs typeface="Arial" panose="020B0604020202020204"/>
              </a:rPr>
              <a:t/>
            </a:r>
            <a:r>
              <a:rPr sz="1800" spc="-45" dirty="0">
                <a:latin typeface="宋体"/>
                <a:cs typeface="宋体"/>
                <a:ea typeface="+mj-ea"/>
              </a:rPr>
              <a:t>当两家公司通过合并或合并合并时，联合公司在成本效率方面受益。</a:t>
            </a:r>
            <a:r>
              <a:rPr sz="1800" spc="-170" dirty="0">
                <a:latin typeface="Arial" panose="020B0604020202020204"/>
                <a:cs typeface="Arial" panose="020B0604020202020204"/>
              </a:rPr>
              <a:t/>
            </a:r>
            <a:r>
              <a:rPr sz="1800" spc="-15" dirty="0">
                <a:latin typeface="Arial" panose="020B0604020202020204"/>
                <a:cs typeface="Arial" panose="020B0604020202020204"/>
              </a:rPr>
              <a:t/>
            </a:r>
            <a:r>
              <a:rPr sz="1800" spc="-120" dirty="0">
                <a:latin typeface="Arial" panose="020B0604020202020204"/>
                <a:cs typeface="Arial" panose="020B0604020202020204"/>
              </a:rPr>
              <a:t/>
            </a:r>
            <a:r>
              <a:rPr sz="1800" spc="10" dirty="0">
                <a:latin typeface="Arial" panose="020B0604020202020204"/>
                <a:cs typeface="Arial" panose="020B0604020202020204"/>
              </a:rPr>
              <a:t/>
            </a:r>
            <a:r>
              <a:rPr sz="1800" spc="-135" dirty="0">
                <a:latin typeface="Arial" panose="020B0604020202020204"/>
                <a:cs typeface="Arial" panose="020B0604020202020204"/>
              </a:rPr>
              <a:t/>
            </a:r>
            <a:r>
              <a:rPr sz="1800" spc="-65" dirty="0">
                <a:latin typeface="Arial" panose="020B0604020202020204"/>
                <a:cs typeface="Arial" panose="020B0604020202020204"/>
              </a:rPr>
              <a:t/>
            </a:r>
            <a:r>
              <a:rPr sz="1800" spc="-125" dirty="0">
                <a:latin typeface="Arial" panose="020B0604020202020204"/>
                <a:cs typeface="Arial" panose="020B0604020202020204"/>
              </a:rPr>
              <a:t/>
            </a:r>
            <a:r>
              <a:rPr sz="1800" spc="-35" dirty="0">
                <a:latin typeface="Arial" panose="020B0604020202020204"/>
                <a:cs typeface="Arial" panose="020B0604020202020204"/>
              </a:rPr>
              <a:t/>
            </a:r>
            <a:r>
              <a:rPr sz="1800" spc="-20" dirty="0">
                <a:latin typeface="Arial" panose="020B0604020202020204"/>
                <a:cs typeface="Arial" panose="020B0604020202020204"/>
              </a:rPr>
              <a:t/>
            </a:r>
            <a:r>
              <a:rPr sz="1800" spc="-135" dirty="0">
                <a:latin typeface="Arial" panose="020B0604020202020204"/>
                <a:cs typeface="Arial" panose="020B0604020202020204"/>
              </a:rPr>
              <a:t/>
            </a:r>
            <a:r>
              <a:rPr sz="1800" spc="-40" dirty="0">
                <a:latin typeface="Arial" panose="020B0604020202020204"/>
                <a:cs typeface="Arial" panose="020B0604020202020204"/>
              </a:rPr>
              <a:t/>
            </a:r>
            <a:r>
              <a:rPr sz="1800" spc="-140" dirty="0">
                <a:latin typeface="Arial" panose="020B0604020202020204"/>
                <a:cs typeface="Arial" panose="020B0604020202020204"/>
              </a:rPr>
              <a:t/>
            </a:r>
            <a:r>
              <a:rPr sz="1800" spc="10" dirty="0">
                <a:latin typeface="Arial" panose="020B0604020202020204"/>
                <a:cs typeface="Arial" panose="020B0604020202020204"/>
              </a:rPr>
              <a:t/>
            </a:r>
            <a:r>
              <a:rPr sz="1800" spc="-120" dirty="0">
                <a:latin typeface="Arial" panose="020B0604020202020204"/>
                <a:cs typeface="Arial" panose="020B0604020202020204"/>
              </a:rPr>
              <a:t/>
            </a:r>
            <a:r>
              <a:rPr sz="1800" spc="-55" dirty="0">
                <a:latin typeface="Arial" panose="020B0604020202020204"/>
                <a:cs typeface="Arial" panose="020B0604020202020204"/>
              </a:rPr>
              <a:t/>
            </a:r>
            <a:r>
              <a:rPr sz="1800" spc="-135" dirty="0">
                <a:latin typeface="Arial" panose="020B0604020202020204"/>
                <a:cs typeface="Arial" panose="020B0604020202020204"/>
              </a:rPr>
              <a:t/>
            </a:r>
            <a:r>
              <a:rPr sz="1800" spc="-45" dirty="0">
                <a:latin typeface="Arial" panose="020B0604020202020204"/>
                <a:cs typeface="Arial" panose="020B0604020202020204"/>
              </a:rPr>
              <a:t/>
            </a:r>
            <a:r>
              <a:rPr sz="1800" spc="-235" dirty="0">
                <a:latin typeface="Arial" panose="020B0604020202020204"/>
                <a:cs typeface="Arial" panose="020B0604020202020204"/>
              </a:rPr>
              <a:t/>
            </a:r>
            <a:r>
              <a:rPr sz="1800" spc="-120" dirty="0">
                <a:latin typeface="Arial" panose="020B0604020202020204"/>
                <a:cs typeface="Arial" panose="020B0604020202020204"/>
              </a:rPr>
              <a:t/>
            </a:r>
            <a:r>
              <a:rPr sz="1800" spc="-145" dirty="0">
                <a:latin typeface="Arial" panose="020B0604020202020204"/>
                <a:cs typeface="Arial" panose="020B0604020202020204"/>
              </a:rPr>
              <a:t/>
            </a:r>
            <a:r>
              <a:rPr sz="1800" spc="-15" dirty="0">
                <a:latin typeface="Arial" panose="020B0604020202020204"/>
                <a:cs typeface="Arial" panose="020B0604020202020204"/>
              </a:rPr>
              <a:t/>
            </a:r>
            <a:r>
              <a:rPr sz="1800" spc="-120" dirty="0">
                <a:latin typeface="Arial" panose="020B0604020202020204"/>
                <a:cs typeface="Arial" panose="020B0604020202020204"/>
              </a:rPr>
              <a:t/>
            </a:r>
            <a:r>
              <a:rPr sz="1800" spc="15" dirty="0">
                <a:latin typeface="Arial" panose="020B0604020202020204"/>
                <a:cs typeface="Arial" panose="020B0604020202020204"/>
              </a:rPr>
              <a:t/>
            </a:r>
            <a:r>
              <a:rPr sz="1800" spc="-125" dirty="0">
                <a:latin typeface="Arial" panose="020B0604020202020204"/>
                <a:cs typeface="Arial" panose="020B0604020202020204"/>
              </a:rPr>
              <a:t/>
            </a:r>
            <a:r>
              <a:rPr sz="1800" spc="-20" dirty="0">
                <a:latin typeface="Arial" panose="020B0604020202020204"/>
                <a:cs typeface="Arial" panose="020B0604020202020204"/>
              </a:rPr>
              <a:t/>
            </a:r>
            <a:r>
              <a:rPr sz="1800" spc="-140" dirty="0">
                <a:latin typeface="Arial" panose="020B0604020202020204"/>
                <a:cs typeface="Arial" panose="020B0604020202020204"/>
              </a:rPr>
              <a:t/>
            </a:r>
            <a:r>
              <a:rPr sz="1800" spc="5" dirty="0">
                <a:latin typeface="Arial" panose="020B0604020202020204"/>
                <a:cs typeface="Arial" panose="020B0604020202020204"/>
              </a:rPr>
              <a:t/>
            </a:r>
            <a:r>
              <a:rPr sz="1800" spc="-130" dirty="0">
                <a:latin typeface="Arial" panose="020B0604020202020204"/>
                <a:cs typeface="Arial" panose="020B0604020202020204"/>
              </a:rPr>
              <a:t/>
            </a:r>
            <a:r>
              <a:rPr sz="1800" spc="-120" dirty="0">
                <a:latin typeface="Arial" panose="020B0604020202020204"/>
                <a:cs typeface="Arial" panose="020B0604020202020204"/>
              </a:rPr>
              <a:t/>
            </a:r>
            <a:r>
              <a:rPr sz="1800" spc="-130" dirty="0">
                <a:latin typeface="Arial" panose="020B0604020202020204"/>
                <a:cs typeface="Arial" panose="020B0604020202020204"/>
              </a:rPr>
              <a:t/>
            </a:r>
            <a:r>
              <a:rPr sz="1800" spc="-65" dirty="0">
                <a:latin typeface="Arial" panose="020B0604020202020204"/>
                <a:cs typeface="Arial" panose="020B0604020202020204"/>
              </a:rPr>
              <a:t/>
            </a:r>
            <a:r>
              <a:rPr sz="1800" spc="-120" dirty="0">
                <a:latin typeface="Arial" panose="020B0604020202020204"/>
                <a:cs typeface="Arial" panose="020B0604020202020204"/>
              </a:rPr>
              <a:t/>
            </a:r>
            <a:r>
              <a:rPr sz="1800" spc="-75" dirty="0">
                <a:latin typeface="Arial" panose="020B0604020202020204"/>
                <a:cs typeface="Arial" panose="020B0604020202020204"/>
              </a:rPr>
              <a:t/>
            </a:r>
            <a:r>
              <a:rPr sz="1800" spc="-135" dirty="0">
                <a:latin typeface="Arial" panose="020B0604020202020204"/>
                <a:cs typeface="Arial" panose="020B0604020202020204"/>
              </a:rPr>
              <a:t/>
            </a:r>
            <a:r>
              <a:rPr sz="1800" spc="-40" dirty="0">
                <a:latin typeface="Arial" panose="020B0604020202020204"/>
                <a:cs typeface="Arial" panose="020B0604020202020204"/>
              </a:rPr>
              <a:t/>
            </a:r>
            <a:r>
              <a:rPr sz="1800" spc="-155" dirty="0">
                <a:latin typeface="Arial" panose="020B0604020202020204"/>
                <a:cs typeface="Arial" panose="020B0604020202020204"/>
              </a:rPr>
              <a:t/>
            </a:r>
            <a:r>
              <a:rPr sz="1800" spc="-70" dirty="0">
                <a:latin typeface="Arial" panose="020B0604020202020204"/>
                <a:cs typeface="Arial" panose="020B0604020202020204"/>
              </a:rPr>
              <a:t/>
            </a:r>
            <a:r>
              <a:rPr sz="1800" spc="-130" dirty="0">
                <a:latin typeface="Arial" panose="020B0604020202020204"/>
                <a:cs typeface="Arial" panose="020B0604020202020204"/>
              </a:rPr>
              <a:t/>
            </a:r>
            <a:r>
              <a:rPr sz="1800" spc="-10" dirty="0">
                <a:latin typeface="Arial" panose="020B0604020202020204"/>
                <a:cs typeface="Arial" panose="020B0604020202020204"/>
              </a:rPr>
              <a:t/>
            </a:r>
            <a:r>
              <a:rPr sz="1800" spc="-114" dirty="0">
                <a:latin typeface="Arial" panose="020B0604020202020204"/>
                <a:cs typeface="Arial" panose="020B0604020202020204"/>
              </a:rPr>
              <a:t/>
            </a:r>
            <a:r>
              <a:rPr sz="1800" spc="-30" dirty="0">
                <a:latin typeface="宋体"/>
                <a:cs typeface="宋体"/>
                <a:ea typeface="+mj-ea"/>
              </a:rPr>
              <a:t>随着这两家公司组成了一个新的、更大的公司，生产的规模要大得多。</a:t>
            </a:r>
            <a:r>
              <a:rPr sz="1800" spc="-150" dirty="0">
                <a:latin typeface="Arial" panose="020B0604020202020204"/>
                <a:cs typeface="Arial" panose="020B0604020202020204"/>
              </a:rPr>
              <a:t/>
            </a:r>
            <a:r>
              <a:rPr sz="1800" spc="-80" dirty="0">
                <a:latin typeface="Arial" panose="020B0604020202020204"/>
                <a:cs typeface="Arial" panose="020B0604020202020204"/>
              </a:rPr>
              <a:t/>
            </a:r>
            <a:r>
              <a:rPr sz="1800" spc="-65" dirty="0">
                <a:latin typeface="Arial" panose="020B0604020202020204"/>
                <a:cs typeface="Arial" panose="020B0604020202020204"/>
              </a:rPr>
              <a:t/>
            </a:r>
            <a:r>
              <a:rPr sz="1800" spc="-140" dirty="0">
                <a:latin typeface="Arial" panose="020B0604020202020204"/>
                <a:cs typeface="Arial" panose="020B0604020202020204"/>
              </a:rPr>
              <a:t/>
            </a:r>
            <a:r>
              <a:rPr sz="1800" spc="-50" dirty="0">
                <a:latin typeface="Arial" panose="020B0604020202020204"/>
                <a:cs typeface="Arial" panose="020B0604020202020204"/>
              </a:rPr>
              <a:t/>
            </a:r>
            <a:r>
              <a:rPr sz="1800" spc="-145" dirty="0">
                <a:latin typeface="Arial" panose="020B0604020202020204"/>
                <a:cs typeface="Arial" panose="020B0604020202020204"/>
              </a:rPr>
              <a:t/>
            </a:r>
            <a:r>
              <a:rPr sz="1800" spc="-120" dirty="0">
                <a:latin typeface="Arial" panose="020B0604020202020204"/>
                <a:cs typeface="Arial" panose="020B0604020202020204"/>
              </a:rPr>
              <a:t/>
            </a:r>
            <a:r>
              <a:rPr sz="1800" spc="-130" dirty="0">
                <a:latin typeface="Arial" panose="020B0604020202020204"/>
                <a:cs typeface="Arial" panose="020B0604020202020204"/>
              </a:rPr>
              <a:t/>
            </a:r>
            <a:r>
              <a:rPr sz="1800" spc="-60" dirty="0">
                <a:latin typeface="Arial" panose="020B0604020202020204"/>
                <a:cs typeface="Arial" panose="020B0604020202020204"/>
              </a:rPr>
              <a:t/>
            </a:r>
            <a:r>
              <a:rPr sz="1800" spc="-140" dirty="0">
                <a:latin typeface="Arial" panose="020B0604020202020204"/>
                <a:cs typeface="Arial" panose="020B0604020202020204"/>
              </a:rPr>
              <a:t/>
            </a:r>
            <a:r>
              <a:rPr sz="1800" spc="-45" dirty="0">
                <a:latin typeface="Arial" panose="020B0604020202020204"/>
                <a:cs typeface="Arial" panose="020B0604020202020204"/>
              </a:rPr>
              <a:t/>
            </a:r>
            <a:r>
              <a:rPr sz="1800" spc="-150" dirty="0">
                <a:latin typeface="Arial" panose="020B0604020202020204"/>
                <a:cs typeface="Arial" panose="020B0604020202020204"/>
              </a:rPr>
              <a:t/>
            </a:r>
            <a:r>
              <a:rPr sz="1800" spc="-90" dirty="0">
                <a:latin typeface="Arial" panose="020B0604020202020204"/>
                <a:cs typeface="Arial" panose="020B0604020202020204"/>
              </a:rPr>
              <a:t/>
            </a:r>
            <a:endParaRPr sz="1800">
              <a:latin typeface="Arial" panose="020B0604020202020204"/>
              <a:cs typeface="Arial" panose="020B0604020202020204"/>
            </a:endParaRPr>
          </a:p>
          <a:p>
            <a:pPr>
              <a:lnSpc>
                <a:spcPct val="100000"/>
              </a:lnSpc>
              <a:spcBef>
                <a:spcPts val="35"/>
              </a:spcBef>
            </a:pPr>
            <a:endParaRPr sz="1850">
              <a:latin typeface="Arial" panose="020B0604020202020204"/>
              <a:cs typeface="Arial" panose="020B0604020202020204"/>
            </a:endParaRPr>
          </a:p>
          <a:p>
            <a:pPr marL="12700" marR="291465">
              <a:lnSpc>
                <a:spcPct val="100000"/>
              </a:lnSpc>
              <a:buSzPct val="81000"/>
              <a:buFont typeface="Arial" panose="020B0604020202020204"/>
              <a:buChar char=""/>
              <a:tabLst>
                <a:tab pos="257810" algn="l"/>
                <a:tab pos="258445" algn="l"/>
              </a:tabLst>
            </a:pPr>
            <a:r>
              <a:rPr sz="1800" b="1" spc="-80" dirty="0">
                <a:latin typeface="Trebuchet MS" panose="020B0603020202020204"/>
                <a:cs typeface="Trebuchet MS" panose="020B0603020202020204"/>
              </a:rPr>
              <a:t/>
            </a:r>
            <a:r>
              <a:rPr sz="1800" b="1" spc="-175" dirty="0">
                <a:latin typeface="Trebuchet MS" panose="020B0603020202020204"/>
                <a:cs typeface="Trebuchet MS" panose="020B0603020202020204"/>
              </a:rPr>
              <a:t/>
            </a:r>
            <a:r>
              <a:rPr sz="1800" b="1" spc="-80" dirty="0">
                <a:latin typeface="Trebuchet MS" panose="020B0603020202020204"/>
                <a:cs typeface="Trebuchet MS" panose="020B0603020202020204"/>
              </a:rPr>
              <a:t/>
            </a:r>
            <a:r>
              <a:rPr sz="1800" b="1" spc="-150" dirty="0">
                <a:latin typeface="Trebuchet MS" panose="020B0603020202020204"/>
                <a:cs typeface="Trebuchet MS" panose="020B0603020202020204"/>
              </a:rPr>
              <a:t/>
            </a:r>
            <a:r>
              <a:rPr sz="1800" b="1" spc="-75" dirty="0">
                <a:latin typeface="Trebuchet MS" panose="020B0603020202020204"/>
                <a:cs typeface="Trebuchet MS" panose="020B0603020202020204"/>
              </a:rPr>
              <a:t/>
            </a:r>
            <a:r>
              <a:rPr sz="1800" b="1" spc="-155" dirty="0">
                <a:latin typeface="Trebuchet MS" panose="020B0603020202020204"/>
                <a:cs typeface="Trebuchet MS" panose="020B0603020202020204"/>
              </a:rPr>
              <a:t/>
            </a:r>
            <a:r>
              <a:rPr sz="1800" b="1" spc="-75" dirty="0">
                <a:latin typeface="Trebuchet MS" panose="020B0603020202020204"/>
                <a:cs typeface="Trebuchet MS" panose="020B0603020202020204"/>
              </a:rPr>
              <a:t/>
            </a:r>
            <a:r>
              <a:rPr sz="1800" b="1" spc="-175" dirty="0">
                <a:latin typeface="Trebuchet MS" panose="020B0603020202020204"/>
                <a:cs typeface="Trebuchet MS" panose="020B0603020202020204"/>
              </a:rPr>
              <a:t/>
            </a:r>
            <a:r>
              <a:rPr sz="1800" spc="-5" dirty="0">
                <a:latin typeface="Arial" panose="020B0604020202020204"/>
                <a:cs typeface="Arial" panose="020B0604020202020204"/>
              </a:rPr>
              <a:t/>
            </a:r>
            <a:r>
              <a:rPr sz="1800" spc="-210" dirty="0">
                <a:latin typeface="Arial" panose="020B0604020202020204"/>
                <a:cs typeface="Arial" panose="020B0604020202020204"/>
              </a:rPr>
              <a:t/>
            </a:r>
            <a:r>
              <a:rPr sz="1800" spc="-60" dirty="0">
                <a:latin typeface="Arial" panose="020B0604020202020204"/>
                <a:cs typeface="Arial" panose="020B0604020202020204"/>
              </a:rPr>
              <a:t/>
            </a:r>
            <a:r>
              <a:rPr sz="1800" spc="-145" dirty="0">
                <a:latin typeface="Arial" panose="020B0604020202020204"/>
                <a:cs typeface="Arial" panose="020B0604020202020204"/>
              </a:rPr>
              <a:t/>
            </a:r>
            <a:r>
              <a:rPr sz="1800" spc="-85" dirty="0">
                <a:latin typeface="Arial" panose="020B0604020202020204"/>
                <a:cs typeface="Arial" panose="020B0604020202020204"/>
              </a:rPr>
              <a:t/>
            </a:r>
            <a:r>
              <a:rPr sz="1800" spc="-130" dirty="0">
                <a:latin typeface="Arial" panose="020B0604020202020204"/>
                <a:cs typeface="Arial" panose="020B0604020202020204"/>
              </a:rPr>
              <a:t/>
            </a:r>
            <a:r>
              <a:rPr sz="1800" spc="-20" dirty="0">
                <a:latin typeface="Arial" panose="020B0604020202020204"/>
                <a:cs typeface="Arial" panose="020B0604020202020204"/>
              </a:rPr>
              <a:t/>
            </a:r>
            <a:r>
              <a:rPr sz="1800" spc="-155" dirty="0">
                <a:latin typeface="Arial" panose="020B0604020202020204"/>
                <a:cs typeface="Arial" panose="020B0604020202020204"/>
              </a:rPr>
              <a:t/>
            </a:r>
            <a:r>
              <a:rPr sz="1800" spc="-30" dirty="0">
                <a:latin typeface="Arial" panose="020B0604020202020204"/>
                <a:cs typeface="Arial" panose="020B0604020202020204"/>
              </a:rPr>
              <a:t/>
            </a:r>
            <a:r>
              <a:rPr sz="1800" spc="-110" dirty="0">
                <a:latin typeface="Arial" panose="020B0604020202020204"/>
                <a:cs typeface="Arial" panose="020B0604020202020204"/>
              </a:rPr>
              <a:t/>
            </a:r>
            <a:r>
              <a:rPr sz="1800" spc="-90" dirty="0">
                <a:latin typeface="Arial" panose="020B0604020202020204"/>
                <a:cs typeface="Arial" panose="020B0604020202020204"/>
              </a:rPr>
              <a:t/>
            </a:r>
            <a:r>
              <a:rPr sz="1800" spc="-140" dirty="0">
                <a:latin typeface="Arial" panose="020B0604020202020204"/>
                <a:cs typeface="Arial" panose="020B0604020202020204"/>
              </a:rPr>
              <a:t/>
            </a:r>
            <a:r>
              <a:rPr sz="1800" spc="-80" dirty="0">
                <a:latin typeface="Arial" panose="020B0604020202020204"/>
                <a:cs typeface="Arial" panose="020B0604020202020204"/>
              </a:rPr>
              <a:t/>
            </a:r>
            <a:r>
              <a:rPr sz="1800" spc="-145" dirty="0">
                <a:latin typeface="Arial" panose="020B0604020202020204"/>
                <a:cs typeface="Arial" panose="020B0604020202020204"/>
              </a:rPr>
              <a:t/>
            </a:r>
            <a:r>
              <a:rPr sz="1800" spc="-70" dirty="0">
                <a:latin typeface="Arial" panose="020B0604020202020204"/>
                <a:cs typeface="Arial" panose="020B0604020202020204"/>
              </a:rPr>
              <a:t/>
            </a:r>
            <a:r>
              <a:rPr sz="1800" spc="-130" dirty="0">
                <a:latin typeface="Arial" panose="020B0604020202020204"/>
                <a:cs typeface="Arial" panose="020B0604020202020204"/>
              </a:rPr>
              <a:t/>
            </a:r>
            <a:r>
              <a:rPr sz="1800" spc="10" dirty="0">
                <a:latin typeface="Arial" panose="020B0604020202020204"/>
                <a:cs typeface="Arial" panose="020B0604020202020204"/>
              </a:rPr>
              <a:t/>
            </a:r>
            <a:r>
              <a:rPr sz="1800" spc="-140" dirty="0">
                <a:latin typeface="Arial" panose="020B0604020202020204"/>
                <a:cs typeface="Arial" panose="020B0604020202020204"/>
              </a:rPr>
              <a:t/>
            </a:r>
            <a:r>
              <a:rPr sz="1800" spc="-10" dirty="0">
                <a:latin typeface="Arial" panose="020B0604020202020204"/>
                <a:cs typeface="Arial" panose="020B0604020202020204"/>
              </a:rPr>
              <a:t/>
            </a:r>
            <a:r>
              <a:rPr sz="1800" spc="-125" dirty="0">
                <a:latin typeface="Arial" panose="020B0604020202020204"/>
                <a:cs typeface="Arial" panose="020B0604020202020204"/>
              </a:rPr>
              <a:t/>
            </a:r>
            <a:r>
              <a:rPr sz="1800" spc="-55" dirty="0">
                <a:latin typeface="Arial" panose="020B0604020202020204"/>
                <a:cs typeface="Arial" panose="020B0604020202020204"/>
              </a:rPr>
              <a:t/>
            </a:r>
            <a:r>
              <a:rPr sz="1800" spc="-155" dirty="0">
                <a:latin typeface="Arial" panose="020B0604020202020204"/>
                <a:cs typeface="Arial" panose="020B0604020202020204"/>
              </a:rPr>
              <a:t/>
            </a:r>
            <a:r>
              <a:rPr sz="1800" spc="-35" dirty="0">
                <a:latin typeface="Arial" panose="020B0604020202020204"/>
                <a:cs typeface="Arial" panose="020B0604020202020204"/>
              </a:rPr>
              <a:t/>
            </a:r>
            <a:r>
              <a:rPr sz="1800" spc="-150" dirty="0">
                <a:latin typeface="Arial" panose="020B0604020202020204"/>
                <a:cs typeface="Arial" panose="020B0604020202020204"/>
              </a:rPr>
              <a:t/>
            </a:r>
            <a:r>
              <a:rPr sz="1800" spc="10" dirty="0">
                <a:latin typeface="Arial" panose="020B0604020202020204"/>
                <a:cs typeface="Arial" panose="020B0604020202020204"/>
              </a:rPr>
              <a:t/>
            </a:r>
            <a:r>
              <a:rPr sz="1800" spc="-65" dirty="0">
                <a:latin typeface="Arial" panose="020B0604020202020204"/>
                <a:cs typeface="Arial" panose="020B0604020202020204"/>
              </a:rPr>
              <a:t/>
            </a:r>
            <a:r>
              <a:rPr sz="1800" spc="-75" dirty="0">
                <a:latin typeface="Arial" panose="020B0604020202020204"/>
                <a:cs typeface="Arial" panose="020B0604020202020204"/>
              </a:rPr>
              <a:t/>
            </a:r>
            <a:r>
              <a:rPr sz="1800" spc="-229" dirty="0">
                <a:latin typeface="Arial" panose="020B0604020202020204"/>
                <a:cs typeface="Arial" panose="020B0604020202020204"/>
              </a:rPr>
              <a:t/>
            </a:r>
            <a:r>
              <a:rPr sz="1800" spc="-55" dirty="0">
                <a:latin typeface="宋体"/>
                <a:cs typeface="宋体"/>
                <a:ea typeface="+mj-ea"/>
              </a:rPr>
              <a:t>市场份额的增加市场份额的增加是并购的合理好处之一。</a:t>
            </a:r>
            <a:endParaRPr sz="1800">
              <a:latin typeface="Arial" panose="020B0604020202020204"/>
              <a:cs typeface="Arial" panose="020B0604020202020204"/>
            </a:endParaRPr>
          </a:p>
          <a:p>
            <a:pPr>
              <a:lnSpc>
                <a:spcPct val="100000"/>
              </a:lnSpc>
              <a:spcBef>
                <a:spcPts val="30"/>
              </a:spcBef>
              <a:buFont typeface="Arial" panose="020B0604020202020204"/>
              <a:buChar char=""/>
            </a:pPr>
            <a:endParaRPr sz="1850">
              <a:latin typeface="Arial" panose="020B0604020202020204"/>
              <a:cs typeface="Arial" panose="020B0604020202020204"/>
            </a:endParaRPr>
          </a:p>
          <a:p>
            <a:pPr marL="12700" marR="3584575">
              <a:lnSpc>
                <a:spcPct val="100000"/>
              </a:lnSpc>
              <a:buSzPct val="81000"/>
              <a:buFont typeface="Arial" panose="020B0604020202020204"/>
              <a:buChar char=""/>
              <a:tabLst>
                <a:tab pos="153035" algn="l"/>
              </a:tabLst>
            </a:pPr>
            <a:r>
              <a:rPr sz="1800" b="1" spc="-50" dirty="0">
                <a:latin typeface="Trebuchet MS" panose="020B0603020202020204"/>
                <a:cs typeface="Trebuchet MS" panose="020B0603020202020204"/>
              </a:rPr>
              <a:t/>
            </a:r>
            <a:r>
              <a:rPr sz="1800" b="1" spc="-155" dirty="0">
                <a:latin typeface="Trebuchet MS" panose="020B0603020202020204"/>
                <a:cs typeface="Trebuchet MS" panose="020B0603020202020204"/>
              </a:rPr>
              <a:t/>
            </a:r>
            <a:r>
              <a:rPr sz="1800" b="1" spc="-65" dirty="0">
                <a:latin typeface="Trebuchet MS" panose="020B0603020202020204"/>
                <a:cs typeface="Trebuchet MS" panose="020B0603020202020204"/>
              </a:rPr>
              <a:t/>
            </a:r>
            <a:r>
              <a:rPr sz="1800" b="1" spc="-155" dirty="0">
                <a:latin typeface="Trebuchet MS" panose="020B0603020202020204"/>
                <a:cs typeface="Trebuchet MS" panose="020B0603020202020204"/>
              </a:rPr>
              <a:t/>
            </a:r>
            <a:r>
              <a:rPr sz="1800" b="1" spc="-65" dirty="0">
                <a:latin typeface="宋体"/>
                <a:cs typeface="宋体"/>
                <a:ea typeface="+mj-ea"/>
              </a:rPr>
              <a:t>获得更高的竞争力与财务上薄弱的母公司相比，新公司通常更具成本效益和竞争力。</a:t>
            </a:r>
            <a:r>
              <a:rPr sz="1800" b="1" spc="-145" dirty="0">
                <a:latin typeface="Trebuchet MS" panose="020B0603020202020204"/>
                <a:cs typeface="Trebuchet MS" panose="020B0603020202020204"/>
              </a:rPr>
              <a:t/>
            </a:r>
            <a:r>
              <a:rPr sz="1800" spc="-5" dirty="0">
                <a:latin typeface="Arial" panose="020B0604020202020204"/>
                <a:cs typeface="Arial" panose="020B0604020202020204"/>
              </a:rPr>
              <a:t/>
            </a:r>
            <a:r>
              <a:rPr sz="1800" spc="-260" dirty="0">
                <a:latin typeface="Arial" panose="020B0604020202020204"/>
                <a:cs typeface="Arial" panose="020B0604020202020204"/>
              </a:rPr>
              <a:t/>
            </a:r>
            <a:r>
              <a:rPr sz="1800" spc="-90" dirty="0">
                <a:latin typeface="Arial" panose="020B0604020202020204"/>
                <a:cs typeface="Arial" panose="020B0604020202020204"/>
              </a:rPr>
              <a:t/>
            </a:r>
            <a:r>
              <a:rPr sz="1800" spc="-130" dirty="0">
                <a:latin typeface="Arial" panose="020B0604020202020204"/>
                <a:cs typeface="Arial" panose="020B0604020202020204"/>
              </a:rPr>
              <a:t/>
            </a:r>
            <a:r>
              <a:rPr sz="1800" spc="-65" dirty="0">
                <a:latin typeface="Arial" panose="020B0604020202020204"/>
                <a:cs typeface="Arial" panose="020B0604020202020204"/>
              </a:rPr>
              <a:t/>
            </a:r>
            <a:r>
              <a:rPr sz="1800" spc="-130" dirty="0">
                <a:latin typeface="Arial" panose="020B0604020202020204"/>
                <a:cs typeface="Arial" panose="020B0604020202020204"/>
              </a:rPr>
              <a:t/>
            </a:r>
            <a:r>
              <a:rPr sz="1800" spc="20" dirty="0">
                <a:latin typeface="Arial" panose="020B0604020202020204"/>
                <a:cs typeface="Arial" panose="020B0604020202020204"/>
              </a:rPr>
              <a:t/>
            </a:r>
            <a:r>
              <a:rPr sz="1800" spc="-160" dirty="0">
                <a:latin typeface="Arial" panose="020B0604020202020204"/>
                <a:cs typeface="Arial" panose="020B0604020202020204"/>
              </a:rPr>
              <a:t/>
            </a:r>
            <a:r>
              <a:rPr sz="1800" spc="-80" dirty="0">
                <a:latin typeface="Arial" panose="020B0604020202020204"/>
                <a:cs typeface="Arial" panose="020B0604020202020204"/>
              </a:rPr>
              <a:t/>
            </a:r>
            <a:r>
              <a:rPr sz="1800" spc="-150" dirty="0">
                <a:latin typeface="Arial" panose="020B0604020202020204"/>
                <a:cs typeface="Arial" panose="020B0604020202020204"/>
              </a:rPr>
              <a:t/>
            </a:r>
            <a:r>
              <a:rPr sz="1800" spc="-100" dirty="0">
                <a:latin typeface="Arial" panose="020B0604020202020204"/>
                <a:cs typeface="Arial" panose="020B0604020202020204"/>
              </a:rPr>
              <a:t/>
            </a:r>
            <a:r>
              <a:rPr sz="1800" spc="-45" dirty="0">
                <a:latin typeface="Arial" panose="020B0604020202020204"/>
                <a:cs typeface="Arial" panose="020B0604020202020204"/>
              </a:rPr>
              <a:t/>
            </a:r>
            <a:r>
              <a:rPr sz="1800" spc="-20" dirty="0">
                <a:latin typeface="Arial" panose="020B0604020202020204"/>
                <a:cs typeface="Arial" panose="020B0604020202020204"/>
              </a:rPr>
              <a:t/>
            </a:r>
            <a:r>
              <a:rPr sz="1800" spc="-75" dirty="0">
                <a:latin typeface="Arial" panose="020B0604020202020204"/>
                <a:cs typeface="Arial" panose="020B0604020202020204"/>
              </a:rPr>
              <a:t/>
            </a:r>
            <a:r>
              <a:rPr sz="1800" spc="-20" dirty="0">
                <a:latin typeface="Arial" panose="020B0604020202020204"/>
                <a:cs typeface="Arial" panose="020B0604020202020204"/>
              </a:rPr>
              <a:t/>
            </a:r>
            <a:r>
              <a:rPr sz="1800" spc="-150" dirty="0">
                <a:latin typeface="Arial" panose="020B0604020202020204"/>
                <a:cs typeface="Arial" panose="020B0604020202020204"/>
              </a:rPr>
              <a:t/>
            </a:r>
            <a:r>
              <a:rPr sz="1800" spc="-65" dirty="0">
                <a:latin typeface="Arial" panose="020B0604020202020204"/>
                <a:cs typeface="Arial" panose="020B0604020202020204"/>
              </a:rPr>
              <a:t/>
            </a:r>
            <a:r>
              <a:rPr sz="1800" spc="40" dirty="0">
                <a:latin typeface="Arial" panose="020B0604020202020204"/>
                <a:cs typeface="Arial" panose="020B0604020202020204"/>
              </a:rPr>
              <a:t/>
            </a:r>
            <a:r>
              <a:rPr sz="1800" spc="-15" dirty="0">
                <a:latin typeface="Arial" panose="020B0604020202020204"/>
                <a:cs typeface="Arial" panose="020B0604020202020204"/>
              </a:rPr>
              <a:t/>
            </a:r>
            <a:r>
              <a:rPr sz="1800" spc="-40" dirty="0">
                <a:latin typeface="Arial" panose="020B0604020202020204"/>
                <a:cs typeface="Arial" panose="020B0604020202020204"/>
              </a:rPr>
              <a:t/>
            </a:r>
            <a:r>
              <a:rPr sz="1800" spc="-70" dirty="0">
                <a:latin typeface="Arial" panose="020B0604020202020204"/>
                <a:cs typeface="Arial" panose="020B0604020202020204"/>
              </a:rPr>
              <a:t/>
            </a:r>
            <a:r>
              <a:rPr sz="1800" spc="-35" dirty="0">
                <a:latin typeface="Arial" panose="020B0604020202020204"/>
                <a:cs typeface="Arial" panose="020B0604020202020204"/>
              </a:rPr>
              <a:t/>
            </a:r>
            <a:r>
              <a:rPr sz="1800" spc="-305" dirty="0">
                <a:latin typeface="Arial" panose="020B0604020202020204"/>
                <a:cs typeface="Arial" panose="020B0604020202020204"/>
              </a:rPr>
              <a:t/>
            </a:r>
            <a:r>
              <a:rPr sz="1800" spc="-40" dirty="0">
                <a:latin typeface="Arial" panose="020B0604020202020204"/>
                <a:cs typeface="Arial" panose="020B0604020202020204"/>
              </a:rPr>
              <a:t/>
            </a:r>
            <a:endParaRPr sz="1800">
              <a:latin typeface="Arial" panose="020B0604020202020204"/>
              <a:cs typeface="Arial" panose="020B0604020202020204"/>
            </a:endParaRPr>
          </a:p>
        </ns0:txBody>
      </ns0:sp>
      <ns0:sp>
        <ns0:nvSpPr>
          <ns0:cNvPr id="4" name="object 4"/>
          <ns0:cNvSpPr/>
          <ns0:nvPr/>
        </ns0:nvSpPr>
        <ns0:spPr>
          <a:xfrm>
            <a:off x="6475590" y="4685357"/>
            <a:ext cx="1961842" cy="2161292"/>
          </a:xfrm>
          <a:prstGeom prst="rect">
            <a:avLst/>
          </a:prstGeom>
          <a:blipFill>
            <a:blip ns2:embed="rId2" cstate="print"/>
            <a:stretch>
              <a:fillRect/>
            </a:stretch>
          </a:blipFill>
        </ns0:spPr>
        <ns0:txBody>
          <a:bodyPr wrap="square" lIns="0" tIns="0" rIns="0" bIns="0" rtlCol="0"/>
          <a:lstStyle/>
          <a:p/>
        </ns0:txBody>
      </ns0:sp>
    </ns0:spTree>
  </ns0:cSld>
  <ns0:clrMapOvr>
    <a:masterClrMapping/>
  </ns0:clrMapOvr>
  <ns0:timing>
    <ns0:tnLst>
      <ns0:par>
        <ns0:cTn id="1" dur="indefinite" restart="never" nodeType="tmRoot"/>
      </ns0:par>
    </ns0:tnLst>
  </ns0:timing>
</ns0:sld>
</file>

<file path=ppt/slides/slide13.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522731" y="579119"/>
            <a:ext cx="8164068" cy="505967"/>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542036" y="1808429"/>
            <a:ext cx="6511925" cy="2501265"/>
          </a:xfrm>
          <a:prstGeom prst="rect">
            <a:avLst/>
          </a:prstGeom>
        </ns0:spPr>
        <ns0:txBody>
          <a:bodyPr vert="horz" wrap="square" lIns="0" tIns="12065" rIns="0" bIns="0" rtlCol="0">
            <a:spAutoFit/>
          </a:bodyPr>
          <a:lstStyle/>
          <a:p>
            <a:pPr marL="332740" indent="-320040">
              <a:lnSpc>
                <a:spcPct val="100000"/>
              </a:lnSpc>
              <a:spcBef>
                <a:spcPts val="95"/>
              </a:spcBef>
              <a:buSzPct val="80000"/>
              <a:buFont typeface="Arial" panose="020B0604020202020204"/>
              <a:buChar char=""/>
              <a:tabLst>
                <a:tab pos="332105" algn="l"/>
                <a:tab pos="332740" algn="l"/>
              </a:tabLst>
            </a:pPr>
            <a:r>
              <a:rPr sz="2800" b="1" spc="-75" dirty="0">
                <a:latin typeface="Trebuchet MS" panose="020B0603020202020204"/>
                <a:cs typeface="Trebuchet MS" panose="020B0603020202020204"/>
              </a:rPr>
              <a:t/>
            </a:r>
            <a:r>
              <a:rPr sz="2800" b="1" spc="-265" dirty="0">
                <a:latin typeface="Trebuchet MS" panose="020B0603020202020204"/>
                <a:cs typeface="Trebuchet MS" panose="020B0603020202020204"/>
              </a:rPr>
              <a:t/>
            </a:r>
            <a:r>
              <a:rPr sz="2800" b="1" spc="-120" dirty="0">
                <a:latin typeface="宋体"/>
                <a:cs typeface="宋体"/>
                <a:ea typeface="+mj-ea"/>
              </a:rPr>
              <a:t>集成困难</a:t>
            </a:r>
            <a:endParaRPr sz="2800">
              <a:latin typeface="Trebuchet MS" panose="020B0603020202020204"/>
              <a:cs typeface="Trebuchet MS" panose="020B0603020202020204"/>
            </a:endParaRPr>
          </a:p>
          <a:p>
            <a:pPr marL="332740" indent="-320040">
              <a:lnSpc>
                <a:spcPct val="100000"/>
              </a:lnSpc>
              <a:spcBef>
                <a:spcPts val="2020"/>
              </a:spcBef>
              <a:buSzPct val="80000"/>
              <a:buFont typeface="Arial" panose="020B0604020202020204"/>
              <a:buChar char=""/>
              <a:tabLst>
                <a:tab pos="332105" algn="l"/>
                <a:tab pos="332740" algn="l"/>
              </a:tabLst>
            </a:pPr>
            <a:r>
              <a:rPr sz="2800" b="1" spc="-75" dirty="0">
                <a:latin typeface="Trebuchet MS" panose="020B0603020202020204"/>
                <a:cs typeface="Trebuchet MS" panose="020B0603020202020204"/>
              </a:rPr>
              <a:t/>
            </a:r>
            <a:r>
              <a:rPr sz="2800" b="1" spc="-130" dirty="0">
                <a:latin typeface="Trebuchet MS" panose="020B0603020202020204"/>
                <a:cs typeface="Trebuchet MS" panose="020B0603020202020204"/>
              </a:rPr>
              <a:t/>
            </a:r>
            <a:r>
              <a:rPr sz="2800" b="1" spc="-120" dirty="0">
                <a:latin typeface="宋体"/>
                <a:cs typeface="宋体"/>
                <a:ea typeface="+mj-ea"/>
              </a:rPr>
              <a:t>大额或非高额债务</a:t>
            </a:r>
            <a:r>
              <a:rPr sz="2800" b="1" spc="-605" dirty="0">
                <a:latin typeface="Trebuchet MS" panose="020B0603020202020204"/>
                <a:cs typeface="Trebuchet MS" panose="020B0603020202020204"/>
              </a:rPr>
              <a:t/>
            </a:r>
            <a:r>
              <a:rPr sz="2800" b="1" spc="-95" dirty="0">
                <a:latin typeface="Trebuchet MS" panose="020B0603020202020204"/>
                <a:cs typeface="Trebuchet MS" panose="020B0603020202020204"/>
              </a:rPr>
              <a:t/>
            </a:r>
            <a:endParaRPr sz="2800">
              <a:latin typeface="Trebuchet MS" panose="020B0603020202020204"/>
              <a:cs typeface="Trebuchet MS" panose="020B0603020202020204"/>
            </a:endParaRPr>
          </a:p>
          <a:p>
            <a:pPr marL="332740" indent="-320040">
              <a:lnSpc>
                <a:spcPct val="100000"/>
              </a:lnSpc>
              <a:spcBef>
                <a:spcPts val="2015"/>
              </a:spcBef>
              <a:buSzPct val="80000"/>
              <a:buFont typeface="Arial" panose="020B0604020202020204"/>
              <a:buChar char=""/>
              <a:tabLst>
                <a:tab pos="332105" algn="l"/>
                <a:tab pos="332740" algn="l"/>
              </a:tabLst>
            </a:pPr>
            <a:r>
              <a:rPr sz="2800" b="1" spc="-35" dirty="0">
                <a:latin typeface="Trebuchet MS" panose="020B0603020202020204"/>
                <a:cs typeface="Trebuchet MS" panose="020B0603020202020204"/>
              </a:rPr>
              <a:t/>
            </a:r>
            <a:r>
              <a:rPr sz="2800" b="1" spc="-285" dirty="0">
                <a:latin typeface="Trebuchet MS" panose="020B0603020202020204"/>
                <a:cs typeface="Trebuchet MS" panose="020B0603020202020204"/>
              </a:rPr>
              <a:t/>
            </a:r>
            <a:r>
              <a:rPr sz="2800" b="1" spc="-125" dirty="0">
                <a:latin typeface="Trebuchet MS" panose="020B0603020202020204"/>
                <a:cs typeface="Trebuchet MS" panose="020B0603020202020204"/>
              </a:rPr>
              <a:t/>
            </a:r>
            <a:r>
              <a:rPr sz="2800" b="1" spc="-265" dirty="0">
                <a:latin typeface="Trebuchet MS" panose="020B0603020202020204"/>
                <a:cs typeface="Trebuchet MS" panose="020B0603020202020204"/>
              </a:rPr>
              <a:t/>
            </a:r>
            <a:r>
              <a:rPr sz="2800" b="1" spc="-114" dirty="0">
                <a:latin typeface="Trebuchet MS" panose="020B0603020202020204"/>
                <a:cs typeface="Trebuchet MS" panose="020B0603020202020204"/>
              </a:rPr>
              <a:t/>
            </a:r>
            <a:r>
              <a:rPr sz="2800" b="1" spc="-250" dirty="0">
                <a:latin typeface="Trebuchet MS" panose="020B0603020202020204"/>
                <a:cs typeface="Trebuchet MS" panose="020B0603020202020204"/>
              </a:rPr>
              <a:t/>
            </a:r>
            <a:r>
              <a:rPr sz="2800" b="1" spc="-70" dirty="0">
                <a:latin typeface="Trebuchet MS" panose="020B0603020202020204"/>
                <a:cs typeface="Trebuchet MS" panose="020B0603020202020204"/>
              </a:rPr>
              <a:t/>
            </a:r>
            <a:r>
              <a:rPr sz="2800" b="1" spc="-265" dirty="0">
                <a:latin typeface="Trebuchet MS" panose="020B0603020202020204"/>
                <a:cs typeface="Trebuchet MS" panose="020B0603020202020204"/>
              </a:rPr>
              <a:t/>
            </a:r>
            <a:r>
              <a:rPr sz="2800" b="1" spc="-95" dirty="0">
                <a:latin typeface="宋体"/>
                <a:cs typeface="宋体"/>
                <a:ea typeface="+mj-ea"/>
              </a:rPr>
              <a:t>经理们过于关注收购</a:t>
            </a:r>
            <a:endParaRPr sz="2800">
              <a:latin typeface="Trebuchet MS" panose="020B0603020202020204"/>
              <a:cs typeface="Trebuchet MS" panose="020B0603020202020204"/>
            </a:endParaRPr>
          </a:p>
          <a:p>
            <a:pPr marL="332740" indent="-320040">
              <a:lnSpc>
                <a:spcPct val="100000"/>
              </a:lnSpc>
              <a:spcBef>
                <a:spcPts val="2020"/>
              </a:spcBef>
              <a:buSzPct val="80000"/>
              <a:buFont typeface="Arial" panose="020B0604020202020204"/>
              <a:buChar char=""/>
              <a:tabLst>
                <a:tab pos="332105" algn="l"/>
                <a:tab pos="332740" algn="l"/>
              </a:tabLst>
            </a:pPr>
            <a:r>
              <a:rPr sz="2800" b="1" spc="-105" dirty="0">
                <a:latin typeface="Trebuchet MS" panose="020B0603020202020204"/>
                <a:cs typeface="Trebuchet MS" panose="020B0603020202020204"/>
              </a:rPr>
              <a:t/>
            </a:r>
            <a:r>
              <a:rPr sz="2800" b="1" spc="-235" dirty="0">
                <a:latin typeface="Trebuchet MS" panose="020B0603020202020204"/>
                <a:cs typeface="Trebuchet MS" panose="020B0603020202020204"/>
              </a:rPr>
              <a:t/>
            </a:r>
            <a:r>
              <a:rPr sz="2800" b="1" spc="-110" dirty="0">
                <a:latin typeface="宋体"/>
                <a:cs typeface="宋体"/>
                <a:ea typeface="+mj-ea"/>
              </a:rPr>
              <a:t>过于多样化</a:t>
            </a:r>
            <a:endParaRPr sz="2800">
              <a:latin typeface="Trebuchet MS" panose="020B0603020202020204"/>
              <a:cs typeface="Trebuchet MS" panose="020B0603020202020204"/>
            </a:endParaRPr>
          </a:p>
        </ns0:txBody>
      </ns0:sp>
      <ns0:sp>
        <ns0:nvSpPr>
          <ns0:cNvPr id="4" name="object 4"/>
          <ns0:cNvSpPr/>
          <ns0:nvPr/>
        </ns0:nvSpPr>
        <ns0:spPr>
          <a:xfrm>
            <a:off x="5029200" y="3749040"/>
            <a:ext cx="3200400" cy="2971800"/>
          </a:xfrm>
          <a:prstGeom prst="rect">
            <a:avLst/>
          </a:prstGeom>
          <a:blipFill>
            <a:blip ns2:embed="rId2" cstate="print"/>
            <a:stretch>
              <a:fillRect/>
            </a:stretch>
          </a:blipFill>
        </ns0:spPr>
        <ns0:txBody>
          <a:bodyPr wrap="square" lIns="0" tIns="0" rIns="0" bIns="0" rtlCol="0"/>
          <a:lstStyle/>
          <a:p/>
        </ns0:txBody>
      </ns0:sp>
    </ns0:spTree>
  </ns0:cSld>
  <ns0:clrMapOvr>
    <a:masterClrMapping/>
  </ns0:clrMapOvr>
  <ns0:timing>
    <ns0:tnLst>
      <ns0:par>
        <ns0:cTn id="1" dur="indefinite" restart="never" nodeType="tmRoot"/>
      </ns0:par>
    </ns0:tnLst>
  </ns0:timing>
</ns0:sld>
</file>

<file path=ppt/slides/slide14.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697991" y="579119"/>
            <a:ext cx="7815072" cy="505967"/>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161036" y="1590802"/>
            <a:ext cx="8695055" cy="756920"/>
          </a:xfrm>
          <a:prstGeom prst="rect">
            <a:avLst/>
          </a:prstGeom>
        </ns0:spPr>
        <ns0:txBody>
          <a:bodyPr vert="horz" wrap="square" lIns="0" tIns="12065" rIns="0" bIns="0" rtlCol="0">
            <a:spAutoFit/>
          </a:bodyPr>
          <a:lstStyle/>
          <a:p>
            <a:pPr marL="12700">
              <a:lnSpc>
                <a:spcPct val="100000"/>
              </a:lnSpc>
              <a:spcBef>
                <a:spcPts val="95"/>
              </a:spcBef>
              <a:tabLst>
                <a:tab pos="373380" algn="l"/>
              </a:tabLst>
            </a:pPr>
            <a:r>
              <a:rPr sz="1250" spc="-305" dirty="0">
                <a:latin typeface="Arial" panose="020B0604020202020204"/>
                <a:cs typeface="Arial" panose="020B0604020202020204"/>
              </a:rPr>
              <a:t/>
            </a:r>
            <a:r>
              <a:rPr sz="1600" b="1" spc="-60" dirty="0">
                <a:latin typeface="宋体"/>
                <a:cs typeface="宋体"/>
                <a:ea typeface="+mj-ea"/>
              </a:rPr>
              <a:t>员工：</a:t>
            </a:r>
            <a:endParaRPr sz="1600">
              <a:latin typeface="Trebuchet MS" panose="020B0603020202020204"/>
              <a:cs typeface="Trebuchet MS" panose="020B0603020202020204"/>
            </a:endParaRPr>
          </a:p>
          <a:p>
            <a:pPr marL="332740" marR="5080" indent="51435">
              <a:lnSpc>
                <a:spcPct val="100000"/>
              </a:lnSpc>
            </a:pPr>
            <a:r>
              <a:rPr sz="1600" spc="-60" dirty="0">
                <a:latin typeface="Arial" panose="020B0604020202020204"/>
                <a:cs typeface="Arial" panose="020B0604020202020204"/>
              </a:rPr>
              <a:t/>
            </a:r>
            <a:r>
              <a:rPr sz="1600" spc="-110" dirty="0">
                <a:latin typeface="Arial" panose="020B0604020202020204"/>
                <a:cs typeface="Arial" panose="020B0604020202020204"/>
              </a:rPr>
              <a:t/>
            </a:r>
            <a:r>
              <a:rPr sz="1600" spc="-65" dirty="0">
                <a:latin typeface="Arial" panose="020B0604020202020204"/>
                <a:cs typeface="Arial" panose="020B0604020202020204"/>
              </a:rPr>
              <a:t/>
            </a:r>
            <a:r>
              <a:rPr sz="1600" spc="-90" dirty="0">
                <a:latin typeface="Arial" panose="020B0604020202020204"/>
                <a:cs typeface="Arial" panose="020B0604020202020204"/>
              </a:rPr>
              <a:t/>
            </a:r>
            <a:r>
              <a:rPr sz="1600" spc="-50" dirty="0">
                <a:latin typeface="宋体"/>
                <a:cs typeface="宋体"/>
                <a:ea typeface="+mj-ea"/>
              </a:rPr>
              <a:t>并购对员工或员工的影响最大。</a:t>
            </a:r>
            <a:r>
              <a:rPr sz="1600" spc="-90" dirty="0">
                <a:latin typeface="Arial" panose="020B0604020202020204"/>
                <a:cs typeface="Arial" panose="020B0604020202020204"/>
              </a:rPr>
              <a:t/>
            </a:r>
            <a:r>
              <a:rPr sz="1600" spc="-25" dirty="0">
                <a:latin typeface="Arial" panose="020B0604020202020204"/>
                <a:cs typeface="Arial" panose="020B0604020202020204"/>
              </a:rPr>
              <a:t/>
            </a:r>
            <a:r>
              <a:rPr sz="1600" spc="-110" dirty="0">
                <a:latin typeface="Arial" panose="020B0604020202020204"/>
                <a:cs typeface="Arial" panose="020B0604020202020204"/>
              </a:rPr>
              <a:t/>
            </a:r>
            <a:r>
              <a:rPr sz="1600" spc="-15" dirty="0">
                <a:latin typeface="Arial" panose="020B0604020202020204"/>
                <a:cs typeface="Arial" panose="020B0604020202020204"/>
              </a:rPr>
              <a:t/>
            </a:r>
            <a:r>
              <a:rPr sz="1600" spc="-110" dirty="0">
                <a:latin typeface="Arial" panose="020B0604020202020204"/>
                <a:cs typeface="Arial" panose="020B0604020202020204"/>
              </a:rPr>
              <a:t/>
            </a:r>
            <a:r>
              <a:rPr sz="1600" spc="-65" dirty="0">
                <a:latin typeface="Arial" panose="020B0604020202020204"/>
                <a:cs typeface="Arial" panose="020B0604020202020204"/>
              </a:rPr>
              <a:t/>
            </a:r>
            <a:r>
              <a:rPr sz="1600" spc="-95" dirty="0">
                <a:latin typeface="Arial" panose="020B0604020202020204"/>
                <a:cs typeface="Arial" panose="020B0604020202020204"/>
              </a:rPr>
              <a:t/>
            </a:r>
            <a:r>
              <a:rPr sz="1600" spc="-25" dirty="0">
                <a:latin typeface="Arial" panose="020B0604020202020204"/>
                <a:cs typeface="Arial" panose="020B0604020202020204"/>
              </a:rPr>
              <a:t/>
            </a:r>
            <a:r>
              <a:rPr sz="1600" spc="-125" dirty="0">
                <a:latin typeface="Arial" panose="020B0604020202020204"/>
                <a:cs typeface="Arial" panose="020B0604020202020204"/>
              </a:rPr>
              <a:t/>
            </a:r>
            <a:r>
              <a:rPr sz="1600" spc="-15" dirty="0">
                <a:latin typeface="Arial" panose="020B0604020202020204"/>
                <a:cs typeface="Arial" panose="020B0604020202020204"/>
              </a:rPr>
              <a:t/>
            </a:r>
            <a:r>
              <a:rPr sz="1600" spc="-114" dirty="0">
                <a:latin typeface="Arial" panose="020B0604020202020204"/>
                <a:cs typeface="Arial" panose="020B0604020202020204"/>
              </a:rPr>
              <a:t/>
            </a:r>
            <a:r>
              <a:rPr sz="1600" spc="-55" dirty="0">
                <a:latin typeface="Arial" panose="020B0604020202020204"/>
                <a:cs typeface="Arial" panose="020B0604020202020204"/>
              </a:rPr>
              <a:t/>
            </a:r>
            <a:r>
              <a:rPr sz="1600" spc="-114" dirty="0">
                <a:latin typeface="Arial" panose="020B0604020202020204"/>
                <a:cs typeface="Arial" panose="020B0604020202020204"/>
              </a:rPr>
              <a:t/>
            </a:r>
            <a:r>
              <a:rPr sz="1600" spc="-15" dirty="0">
                <a:latin typeface="Arial" panose="020B0604020202020204"/>
                <a:cs typeface="Arial" panose="020B0604020202020204"/>
              </a:rPr>
              <a:t/>
            </a:r>
            <a:r>
              <a:rPr sz="1600" spc="-125" dirty="0">
                <a:latin typeface="Arial" panose="020B0604020202020204"/>
                <a:cs typeface="Arial" panose="020B0604020202020204"/>
              </a:rPr>
              <a:t/>
            </a:r>
            <a:r>
              <a:rPr sz="1600" spc="-25" dirty="0">
                <a:latin typeface="Arial" panose="020B0604020202020204"/>
                <a:cs typeface="Arial" panose="020B0604020202020204"/>
              </a:rPr>
              <a:t/>
            </a:r>
            <a:r>
              <a:rPr sz="1600" spc="-105" dirty="0">
                <a:latin typeface="Arial" panose="020B0604020202020204"/>
                <a:cs typeface="Arial" panose="020B0604020202020204"/>
              </a:rPr>
              <a:t/>
            </a:r>
            <a:r>
              <a:rPr sz="1600" spc="25" dirty="0">
                <a:latin typeface="Arial" panose="020B0604020202020204"/>
                <a:cs typeface="Arial" panose="020B0604020202020204"/>
              </a:rPr>
              <a:t/>
            </a:r>
            <a:r>
              <a:rPr sz="1600" spc="-130" dirty="0">
                <a:latin typeface="Arial" panose="020B0604020202020204"/>
                <a:cs typeface="Arial" panose="020B0604020202020204"/>
              </a:rPr>
              <a:t/>
            </a:r>
            <a:r>
              <a:rPr sz="1600" spc="-70" dirty="0">
                <a:latin typeface="Arial" panose="020B0604020202020204"/>
                <a:cs typeface="Arial" panose="020B0604020202020204"/>
              </a:rPr>
              <a:t/>
            </a:r>
            <a:r>
              <a:rPr sz="1600" spc="-110" dirty="0">
                <a:latin typeface="Arial" panose="020B0604020202020204"/>
                <a:cs typeface="Arial" panose="020B0604020202020204"/>
              </a:rPr>
              <a:t/>
            </a:r>
            <a:r>
              <a:rPr sz="1600" spc="-120" dirty="0">
                <a:latin typeface="Arial" panose="020B0604020202020204"/>
                <a:cs typeface="Arial" panose="020B0604020202020204"/>
              </a:rPr>
              <a:t/>
            </a:r>
            <a:r>
              <a:rPr sz="1600" spc="-25" dirty="0">
                <a:latin typeface="Arial" panose="020B0604020202020204"/>
                <a:cs typeface="Arial" panose="020B0604020202020204"/>
              </a:rPr>
              <a:t/>
            </a:r>
            <a:r>
              <a:rPr sz="1600" spc="-105" dirty="0">
                <a:latin typeface="Arial" panose="020B0604020202020204"/>
                <a:cs typeface="Arial" panose="020B0604020202020204"/>
              </a:rPr>
              <a:t/>
            </a:r>
            <a:r>
              <a:rPr sz="1600" spc="-35" dirty="0">
                <a:latin typeface="Arial" panose="020B0604020202020204"/>
                <a:cs typeface="Arial" panose="020B0604020202020204"/>
              </a:rPr>
              <a:t/>
            </a:r>
            <a:r>
              <a:rPr sz="1600" spc="-110" dirty="0">
                <a:latin typeface="Arial" panose="020B0604020202020204"/>
                <a:cs typeface="Arial" panose="020B0604020202020204"/>
              </a:rPr>
              <a:t/>
            </a:r>
            <a:r>
              <a:rPr sz="1600" spc="-15" dirty="0">
                <a:latin typeface="Arial" panose="020B0604020202020204"/>
                <a:cs typeface="Arial" panose="020B0604020202020204"/>
              </a:rPr>
              <a:t/>
            </a:r>
            <a:r>
              <a:rPr sz="1600" spc="-100" dirty="0">
                <a:latin typeface="Arial" panose="020B0604020202020204"/>
                <a:cs typeface="Arial" panose="020B0604020202020204"/>
              </a:rPr>
              <a:t/>
            </a:r>
            <a:r>
              <a:rPr sz="1600" spc="10" dirty="0">
                <a:latin typeface="Arial" panose="020B0604020202020204"/>
                <a:cs typeface="Arial" panose="020B0604020202020204"/>
              </a:rPr>
              <a:t/>
            </a:r>
            <a:r>
              <a:rPr sz="1600" spc="-65" dirty="0">
                <a:latin typeface="Arial" panose="020B0604020202020204"/>
                <a:cs typeface="Arial" panose="020B0604020202020204"/>
              </a:rPr>
              <a:t/>
            </a:r>
            <a:r>
              <a:rPr sz="1600" spc="-85" dirty="0">
                <a:latin typeface="Arial" panose="020B0604020202020204"/>
                <a:cs typeface="Arial" panose="020B0604020202020204"/>
              </a:rPr>
              <a:t/>
            </a:r>
            <a:r>
              <a:rPr sz="1600" spc="-30" dirty="0">
                <a:latin typeface="Arial" panose="020B0604020202020204"/>
                <a:cs typeface="Arial" panose="020B0604020202020204"/>
              </a:rPr>
              <a:t/>
            </a:r>
            <a:r>
              <a:rPr sz="1600" spc="-110" dirty="0">
                <a:latin typeface="Arial" panose="020B0604020202020204"/>
                <a:cs typeface="Arial" panose="020B0604020202020204"/>
              </a:rPr>
              <a:t/>
            </a:r>
            <a:r>
              <a:rPr sz="1600" spc="-70" dirty="0">
                <a:latin typeface="Arial" panose="020B0604020202020204"/>
                <a:cs typeface="Arial" panose="020B0604020202020204"/>
              </a:rPr>
              <a:t/>
            </a:r>
            <a:r>
              <a:rPr sz="1600" spc="-120" dirty="0">
                <a:latin typeface="Arial" panose="020B0604020202020204"/>
                <a:cs typeface="Arial" panose="020B0604020202020204"/>
              </a:rPr>
              <a:t/>
            </a:r>
            <a:r>
              <a:rPr sz="1600" spc="-110" dirty="0">
                <a:latin typeface="Arial" panose="020B0604020202020204"/>
                <a:cs typeface="Arial" panose="020B0604020202020204"/>
              </a:rPr>
              <a:t/>
            </a:r>
            <a:r>
              <a:rPr sz="1600" spc="-114" dirty="0">
                <a:latin typeface="Arial" panose="020B0604020202020204"/>
                <a:cs typeface="Arial" panose="020B0604020202020204"/>
              </a:rPr>
              <a:t/>
            </a:r>
            <a:r>
              <a:rPr sz="1600" spc="-45" dirty="0">
                <a:latin typeface="Arial" panose="020B0604020202020204"/>
                <a:cs typeface="Arial" panose="020B0604020202020204"/>
              </a:rPr>
              <a:t/>
            </a:r>
            <a:r>
              <a:rPr sz="1600" spc="-100" dirty="0">
                <a:latin typeface="Arial" panose="020B0604020202020204"/>
                <a:cs typeface="Arial" panose="020B0604020202020204"/>
              </a:rPr>
              <a:t/>
            </a:r>
            <a:r>
              <a:rPr sz="1600" spc="-25" dirty="0">
                <a:latin typeface="Arial" panose="020B0604020202020204"/>
                <a:cs typeface="Arial" panose="020B0604020202020204"/>
              </a:rPr>
              <a:t/>
            </a:r>
            <a:r>
              <a:rPr sz="1600" spc="-120" dirty="0">
                <a:latin typeface="Arial" panose="020B0604020202020204"/>
                <a:cs typeface="Arial" panose="020B0604020202020204"/>
              </a:rPr>
              <a:t/>
            </a:r>
            <a:r>
              <a:rPr sz="1600" spc="-80" dirty="0">
                <a:latin typeface="Arial" panose="020B0604020202020204"/>
                <a:cs typeface="Arial" panose="020B0604020202020204"/>
              </a:rPr>
              <a:t/>
            </a:r>
            <a:r>
              <a:rPr sz="1600" spc="220" dirty="0">
                <a:latin typeface="Arial" panose="020B0604020202020204"/>
                <a:cs typeface="Arial" panose="020B0604020202020204"/>
              </a:rPr>
              <a:t/>
            </a:r>
            <a:r>
              <a:rPr sz="1600" spc="-40" dirty="0">
                <a:latin typeface="宋体"/>
                <a:cs typeface="宋体"/>
                <a:ea typeface="+mj-ea"/>
              </a:rPr>
              <a:t>众所周知，无论何时发生合并或收购，都必然会有裁员。</a:t>
            </a:r>
            <a:r>
              <a:rPr sz="1600" spc="-95" dirty="0">
                <a:latin typeface="Arial" panose="020B0604020202020204"/>
                <a:cs typeface="Arial" panose="020B0604020202020204"/>
              </a:rPr>
              <a:t/>
            </a:r>
            <a:r>
              <a:rPr sz="1600" spc="-30" dirty="0">
                <a:latin typeface="Arial" panose="020B0604020202020204"/>
                <a:cs typeface="Arial" panose="020B0604020202020204"/>
              </a:rPr>
              <a:t/>
            </a:r>
            <a:r>
              <a:rPr sz="1600" spc="-110" dirty="0">
                <a:latin typeface="Arial" panose="020B0604020202020204"/>
                <a:cs typeface="Arial" panose="020B0604020202020204"/>
              </a:rPr>
              <a:t/>
            </a:r>
            <a:r>
              <a:rPr sz="1600" spc="-70" dirty="0">
                <a:latin typeface="Arial" panose="020B0604020202020204"/>
                <a:cs typeface="Arial" panose="020B0604020202020204"/>
              </a:rPr>
              <a:t/>
            </a:r>
            <a:r>
              <a:rPr sz="1600" spc="-110" dirty="0">
                <a:latin typeface="Arial" panose="020B0604020202020204"/>
                <a:cs typeface="Arial" panose="020B0604020202020204"/>
              </a:rPr>
              <a:t/>
            </a:r>
            <a:r>
              <a:rPr sz="1600" spc="-45" dirty="0">
                <a:latin typeface="Arial" panose="020B0604020202020204"/>
                <a:cs typeface="Arial" panose="020B0604020202020204"/>
              </a:rPr>
              <a:t/>
            </a:r>
            <a:r>
              <a:rPr sz="1600" spc="-90" dirty="0">
                <a:latin typeface="Arial" panose="020B0604020202020204"/>
                <a:cs typeface="Arial" panose="020B0604020202020204"/>
              </a:rPr>
              <a:t/>
            </a:r>
            <a:r>
              <a:rPr sz="1600" spc="30" dirty="0">
                <a:latin typeface="Arial" panose="020B0604020202020204"/>
                <a:cs typeface="Arial" panose="020B0604020202020204"/>
              </a:rPr>
              <a:t/>
            </a:r>
            <a:r>
              <a:rPr sz="1600" spc="-135" dirty="0">
                <a:latin typeface="Arial" panose="020B0604020202020204"/>
                <a:cs typeface="Arial" panose="020B0604020202020204"/>
              </a:rPr>
              <a:t/>
            </a:r>
            <a:r>
              <a:rPr sz="1600" spc="-70" dirty="0">
                <a:latin typeface="Arial" panose="020B0604020202020204"/>
                <a:cs typeface="Arial" panose="020B0604020202020204"/>
              </a:rPr>
              <a:t/>
            </a:r>
            <a:r>
              <a:rPr sz="1600" spc="-100" dirty="0">
                <a:latin typeface="Arial" panose="020B0604020202020204"/>
                <a:cs typeface="Arial" panose="020B0604020202020204"/>
              </a:rPr>
              <a:t/>
            </a:r>
            <a:r>
              <a:rPr sz="1600" spc="-45" dirty="0">
                <a:latin typeface="Arial" panose="020B0604020202020204"/>
                <a:cs typeface="Arial" panose="020B0604020202020204"/>
              </a:rPr>
              <a:t/>
            </a:r>
            <a:r>
              <a:rPr sz="1600" spc="-125" dirty="0">
                <a:latin typeface="Arial" panose="020B0604020202020204"/>
                <a:cs typeface="Arial" panose="020B0604020202020204"/>
              </a:rPr>
              <a:t/>
            </a:r>
            <a:r>
              <a:rPr sz="1600" spc="-25" dirty="0">
                <a:latin typeface="Arial" panose="020B0604020202020204"/>
                <a:cs typeface="Arial" panose="020B0604020202020204"/>
              </a:rPr>
              <a:t/>
            </a:r>
            <a:endParaRPr sz="1600">
              <a:latin typeface="Arial" panose="020B0604020202020204"/>
              <a:cs typeface="Arial" panose="020B0604020202020204"/>
            </a:endParaRPr>
          </a:p>
        </ns0:txBody>
      </ns0:sp>
      <ns0:sp>
        <ns0:nvSpPr>
          <ns0:cNvPr id="4" name="object 4"/>
          <ns0:cNvSpPr txBox="1"/>
          <ns0:nvPr/>
        </ns0:nvSpPr>
        <ns0:spPr>
          <a:xfrm>
            <a:off x="161036" y="2552827"/>
            <a:ext cx="116205" cy="221615"/>
          </a:xfrm>
          <a:prstGeom prst="rect">
            <a:avLst/>
          </a:prstGeom>
        </ns0:spPr>
        <ns0:txBody>
          <a:bodyPr vert="horz" wrap="square" lIns="0" tIns="16510" rIns="0" bIns="0" rtlCol="0">
            <a:spAutoFit/>
          </a:bodyPr>
          <a:lstStyle/>
          <a:p>
            <a:pPr marL="12700">
              <a:lnSpc>
                <a:spcPct val="100000"/>
              </a:lnSpc>
              <a:spcBef>
                <a:spcPts val="130"/>
              </a:spcBef>
            </a:pPr>
            <a:r>
              <a:rPr sz="1250" spc="-305" dirty="0">
                <a:latin typeface="宋体"/>
                <a:cs typeface="宋体"/>
                <a:ea typeface="+mj-ea"/>
              </a:rPr>
              <a:t></a:t>
            </a:r>
            <a:endParaRPr sz="1250">
              <a:latin typeface="Arial" panose="020B0604020202020204"/>
              <a:cs typeface="Arial" panose="020B0604020202020204"/>
            </a:endParaRPr>
          </a:p>
        </ns0:txBody>
      </ns0:sp>
      <ns0:sp>
        <ns0:nvSpPr>
          <ns0:cNvPr id="5" name="object 5"/>
          <ns0:cNvSpPr txBox="1"/>
          <ns0:nvPr/>
        </ns0:nvSpPr>
        <ns0:spPr>
          <a:xfrm>
            <a:off x="481076" y="2569591"/>
            <a:ext cx="8158480" cy="756920"/>
          </a:xfrm>
          <a:prstGeom prst="rect">
            <a:avLst/>
          </a:prstGeom>
        </ns0:spPr>
        <ns0:txBody>
          <a:bodyPr vert="horz" wrap="square" lIns="0" tIns="12065" rIns="0" bIns="0" rtlCol="0">
            <a:spAutoFit/>
          </a:bodyPr>
          <a:lstStyle/>
          <a:p>
            <a:pPr marL="12700">
              <a:lnSpc>
                <a:spcPct val="100000"/>
              </a:lnSpc>
              <a:spcBef>
                <a:spcPts val="95"/>
              </a:spcBef>
            </a:pPr>
            <a:r>
              <a:rPr sz="1600" b="1" spc="-45" dirty="0">
                <a:latin typeface="Trebuchet MS" panose="020B0603020202020204"/>
                <a:cs typeface="Trebuchet MS" panose="020B0603020202020204"/>
              </a:rPr>
              <a:t/>
            </a:r>
            <a:r>
              <a:rPr sz="1600" b="1" spc="-150" dirty="0">
                <a:latin typeface="Trebuchet MS" panose="020B0603020202020204"/>
                <a:cs typeface="Trebuchet MS" panose="020B0603020202020204"/>
              </a:rPr>
              <a:t/>
            </a:r>
            <a:r>
              <a:rPr sz="1600" b="1" spc="-45" dirty="0">
                <a:latin typeface="Trebuchet MS" panose="020B0603020202020204"/>
                <a:cs typeface="Trebuchet MS" panose="020B0603020202020204"/>
              </a:rPr>
              <a:t/>
            </a:r>
            <a:r>
              <a:rPr sz="1600" b="1" spc="-150" dirty="0">
                <a:latin typeface="Trebuchet MS" panose="020B0603020202020204"/>
                <a:cs typeface="Trebuchet MS" panose="020B0603020202020204"/>
              </a:rPr>
              <a:t/>
            </a:r>
            <a:r>
              <a:rPr sz="1600" b="1" spc="-60" dirty="0">
                <a:latin typeface="Trebuchet MS" panose="020B0603020202020204"/>
                <a:cs typeface="Trebuchet MS" panose="020B0603020202020204"/>
              </a:rPr>
              <a:t/>
            </a:r>
            <a:r>
              <a:rPr sz="1600" b="1" spc="-140" dirty="0">
                <a:latin typeface="Trebuchet MS" panose="020B0603020202020204"/>
                <a:cs typeface="Trebuchet MS" panose="020B0603020202020204"/>
              </a:rPr>
              <a:t/>
            </a:r>
            <a:r>
              <a:rPr sz="1600" b="1" spc="-50" dirty="0">
                <a:latin typeface="Trebuchet MS" panose="020B0603020202020204"/>
                <a:cs typeface="Trebuchet MS" panose="020B0603020202020204"/>
              </a:rPr>
              <a:t/>
            </a:r>
            <a:r>
              <a:rPr sz="1600" b="1" spc="-150" dirty="0">
                <a:latin typeface="Trebuchet MS" panose="020B0603020202020204"/>
                <a:cs typeface="Trebuchet MS" panose="020B0603020202020204"/>
              </a:rPr>
              <a:t/>
            </a:r>
            <a:r>
              <a:rPr sz="1600" b="1" spc="-60" dirty="0">
                <a:latin typeface="宋体"/>
                <a:cs typeface="宋体"/>
                <a:ea typeface="+mj-ea"/>
              </a:rPr>
              <a:t>并购活动对高层管理人员的影响</a:t>
            </a:r>
            <a:r>
              <a:rPr sz="1600" b="1" spc="-125" dirty="0">
                <a:latin typeface="Trebuchet MS" panose="020B0603020202020204"/>
                <a:cs typeface="Trebuchet MS" panose="020B0603020202020204"/>
              </a:rPr>
              <a:t/>
            </a:r>
            <a:r>
              <a:rPr sz="1600" b="1" spc="-45" dirty="0">
                <a:latin typeface="Trebuchet MS" panose="020B0603020202020204"/>
                <a:cs typeface="Trebuchet MS" panose="020B0603020202020204"/>
              </a:rPr>
              <a:t/>
            </a:r>
            <a:r>
              <a:rPr sz="1600" b="1" spc="-150" dirty="0">
                <a:latin typeface="Trebuchet MS" panose="020B0603020202020204"/>
                <a:cs typeface="Trebuchet MS" panose="020B0603020202020204"/>
              </a:rPr>
              <a:t/>
            </a:r>
            <a:r>
              <a:rPr sz="1600" b="1" spc="-45" dirty="0">
                <a:latin typeface="Trebuchet MS" panose="020B0603020202020204"/>
                <a:cs typeface="Trebuchet MS" panose="020B0603020202020204"/>
              </a:rPr>
              <a:t/>
            </a:r>
            <a:r>
              <a:rPr sz="1600" b="1" spc="-145" dirty="0">
                <a:latin typeface="Trebuchet MS" panose="020B0603020202020204"/>
                <a:cs typeface="Trebuchet MS" panose="020B0603020202020204"/>
              </a:rPr>
              <a:t/>
            </a:r>
            <a:r>
              <a:rPr sz="1600" b="1" spc="-90" dirty="0">
                <a:latin typeface="Trebuchet MS" panose="020B0603020202020204"/>
                <a:cs typeface="Trebuchet MS" panose="020B0603020202020204"/>
              </a:rPr>
              <a:t/>
            </a:r>
            <a:r>
              <a:rPr sz="1600" b="1" spc="-145" dirty="0">
                <a:latin typeface="Trebuchet MS" panose="020B0603020202020204"/>
                <a:cs typeface="Trebuchet MS" panose="020B0603020202020204"/>
              </a:rPr>
              <a:t/>
            </a:r>
            <a:r>
              <a:rPr sz="1600" b="1" spc="-40" dirty="0">
                <a:latin typeface="Trebuchet MS" panose="020B0603020202020204"/>
                <a:cs typeface="Trebuchet MS" panose="020B0603020202020204"/>
              </a:rPr>
              <a:t/>
            </a:r>
            <a:endParaRPr sz="1600">
              <a:latin typeface="Trebuchet MS" panose="020B0603020202020204"/>
              <a:cs typeface="Trebuchet MS" panose="020B0603020202020204"/>
            </a:endParaRPr>
          </a:p>
          <a:p>
            <a:pPr marL="12700" marR="5080" indent="51435">
              <a:lnSpc>
                <a:spcPct val="100000"/>
              </a:lnSpc>
            </a:pPr>
            <a:r>
              <a:rPr sz="1600" spc="-35" dirty="0">
                <a:latin typeface="Arial" panose="020B0604020202020204"/>
                <a:cs typeface="Arial" panose="020B0604020202020204"/>
              </a:rPr>
              <a:t/>
            </a:r>
            <a:r>
              <a:rPr sz="1600" spc="-125" dirty="0">
                <a:latin typeface="Arial" panose="020B0604020202020204"/>
                <a:cs typeface="Arial" panose="020B0604020202020204"/>
              </a:rPr>
              <a:t/>
            </a:r>
            <a:r>
              <a:rPr sz="1600" spc="5" dirty="0">
                <a:latin typeface="Arial" panose="020B0604020202020204"/>
                <a:cs typeface="Arial" panose="020B0604020202020204"/>
              </a:rPr>
              <a:t/>
            </a:r>
            <a:r>
              <a:rPr sz="1600" spc="-105" dirty="0">
                <a:latin typeface="Arial" panose="020B0604020202020204"/>
                <a:cs typeface="Arial" panose="020B0604020202020204"/>
              </a:rPr>
              <a:t/>
            </a:r>
            <a:r>
              <a:rPr sz="1600" spc="-60" dirty="0">
                <a:latin typeface="Arial" panose="020B0604020202020204"/>
                <a:cs typeface="Arial" panose="020B0604020202020204"/>
              </a:rPr>
              <a:t/>
            </a:r>
            <a:r>
              <a:rPr sz="1600" spc="-100" dirty="0">
                <a:latin typeface="Arial" panose="020B0604020202020204"/>
                <a:cs typeface="Arial" panose="020B0604020202020204"/>
              </a:rPr>
              <a:t/>
            </a:r>
            <a:r>
              <a:rPr sz="1600" spc="-65" dirty="0">
                <a:latin typeface="Arial" panose="020B0604020202020204"/>
                <a:cs typeface="Arial" panose="020B0604020202020204"/>
              </a:rPr>
              <a:t/>
            </a:r>
            <a:r>
              <a:rPr sz="1600" spc="-90" dirty="0">
                <a:latin typeface="Arial" panose="020B0604020202020204"/>
                <a:cs typeface="Arial" panose="020B0604020202020204"/>
              </a:rPr>
              <a:t/>
            </a:r>
            <a:r>
              <a:rPr sz="1600" spc="-50" dirty="0">
                <a:latin typeface="宋体"/>
                <a:cs typeface="宋体"/>
                <a:ea typeface="+mj-ea"/>
              </a:rPr>
              <a:t>并购对高层管理层的影响实际上可能涉及到“自我冲突”。</a:t>
            </a:r>
            <a:r>
              <a:rPr sz="1600" spc="-90" dirty="0">
                <a:latin typeface="Arial" panose="020B0604020202020204"/>
                <a:cs typeface="Arial" panose="020B0604020202020204"/>
              </a:rPr>
              <a:t/>
            </a:r>
            <a:r>
              <a:rPr sz="1600" spc="-50" dirty="0">
                <a:latin typeface="Arial" panose="020B0604020202020204"/>
                <a:cs typeface="Arial" panose="020B0604020202020204"/>
              </a:rPr>
              <a:t/>
            </a:r>
            <a:r>
              <a:rPr sz="1600" spc="-100" dirty="0">
                <a:latin typeface="Arial" panose="020B0604020202020204"/>
                <a:cs typeface="Arial" panose="020B0604020202020204"/>
              </a:rPr>
              <a:t/>
            </a:r>
            <a:r>
              <a:rPr sz="1600" spc="5" dirty="0">
                <a:latin typeface="Arial" panose="020B0604020202020204"/>
                <a:cs typeface="Arial" panose="020B0604020202020204"/>
              </a:rPr>
              <a:t/>
            </a:r>
            <a:r>
              <a:rPr sz="1600" spc="-125" dirty="0">
                <a:latin typeface="Arial" panose="020B0604020202020204"/>
                <a:cs typeface="Arial" panose="020B0604020202020204"/>
              </a:rPr>
              <a:t/>
            </a:r>
            <a:r>
              <a:rPr sz="1600" spc="-50" dirty="0">
                <a:latin typeface="Arial" panose="020B0604020202020204"/>
                <a:cs typeface="Arial" panose="020B0604020202020204"/>
              </a:rPr>
              <a:t/>
            </a:r>
            <a:r>
              <a:rPr sz="1600" spc="-80" dirty="0">
                <a:latin typeface="Arial" panose="020B0604020202020204"/>
                <a:cs typeface="Arial" panose="020B0604020202020204"/>
              </a:rPr>
              <a:t/>
            </a:r>
            <a:r>
              <a:rPr sz="1600" spc="-55" dirty="0">
                <a:latin typeface="Arial" panose="020B0604020202020204"/>
                <a:cs typeface="Arial" panose="020B0604020202020204"/>
              </a:rPr>
              <a:t/>
            </a:r>
            <a:r>
              <a:rPr sz="1600" spc="-65" dirty="0">
                <a:latin typeface="Arial" panose="020B0604020202020204"/>
                <a:cs typeface="Arial" panose="020B0604020202020204"/>
              </a:rPr>
              <a:t/>
            </a:r>
            <a:r>
              <a:rPr sz="1600" spc="-55" dirty="0">
                <a:latin typeface="Arial" panose="020B0604020202020204"/>
                <a:cs typeface="Arial" panose="020B0604020202020204"/>
              </a:rPr>
              <a:t/>
            </a:r>
            <a:r>
              <a:rPr sz="1600" spc="-114" dirty="0">
                <a:latin typeface="Arial" panose="020B0604020202020204"/>
                <a:cs typeface="Arial" panose="020B0604020202020204"/>
              </a:rPr>
              <a:t/>
            </a:r>
            <a:r>
              <a:rPr sz="1600" spc="-40" dirty="0">
                <a:latin typeface="Arial" panose="020B0604020202020204"/>
                <a:cs typeface="Arial" panose="020B0604020202020204"/>
              </a:rPr>
              <a:t/>
            </a:r>
            <a:r>
              <a:rPr sz="1600" spc="-90" dirty="0">
                <a:latin typeface="Arial" panose="020B0604020202020204"/>
                <a:cs typeface="Arial" panose="020B0604020202020204"/>
              </a:rPr>
              <a:t/>
            </a:r>
            <a:r>
              <a:rPr sz="1600" spc="-45" dirty="0">
                <a:latin typeface="Arial" panose="020B0604020202020204"/>
                <a:cs typeface="Arial" panose="020B0604020202020204"/>
              </a:rPr>
              <a:t/>
            </a:r>
            <a:r>
              <a:rPr sz="1600" spc="-95" dirty="0">
                <a:latin typeface="Arial" panose="020B0604020202020204"/>
                <a:cs typeface="Arial" panose="020B0604020202020204"/>
              </a:rPr>
              <a:t/>
            </a:r>
            <a:r>
              <a:rPr sz="1600" spc="-110" dirty="0">
                <a:latin typeface="Arial" panose="020B0604020202020204"/>
                <a:cs typeface="Arial" panose="020B0604020202020204"/>
              </a:rPr>
              <a:t/>
            </a:r>
            <a:r>
              <a:rPr sz="1600" spc="-105" dirty="0">
                <a:latin typeface="Arial" panose="020B0604020202020204"/>
                <a:cs typeface="Arial" panose="020B0604020202020204"/>
              </a:rPr>
              <a:t/>
            </a:r>
            <a:r>
              <a:rPr sz="1600" spc="-70" dirty="0">
                <a:latin typeface="Arial" panose="020B0604020202020204"/>
                <a:cs typeface="Arial" panose="020B0604020202020204"/>
              </a:rPr>
              <a:t/>
            </a:r>
            <a:r>
              <a:rPr sz="1600" spc="-100" dirty="0">
                <a:latin typeface="Arial" panose="020B0604020202020204"/>
                <a:cs typeface="Arial" panose="020B0604020202020204"/>
              </a:rPr>
              <a:t/>
            </a:r>
            <a:r>
              <a:rPr sz="1600" spc="5" dirty="0">
                <a:latin typeface="Arial" panose="020B0604020202020204"/>
                <a:cs typeface="Arial" panose="020B0604020202020204"/>
              </a:rPr>
              <a:t/>
            </a:r>
            <a:r>
              <a:rPr sz="1600" spc="-110" dirty="0">
                <a:latin typeface="Arial" panose="020B0604020202020204"/>
                <a:cs typeface="Arial" panose="020B0604020202020204"/>
              </a:rPr>
              <a:t/>
            </a:r>
            <a:r>
              <a:rPr sz="1600" spc="-15" dirty="0">
                <a:latin typeface="Arial" panose="020B0604020202020204"/>
                <a:cs typeface="Arial" panose="020B0604020202020204"/>
              </a:rPr>
              <a:t/>
            </a:r>
            <a:r>
              <a:rPr sz="1600" spc="-70" dirty="0">
                <a:latin typeface="Arial" panose="020B0604020202020204"/>
                <a:cs typeface="Arial" panose="020B0604020202020204"/>
              </a:rPr>
              <a:t/>
            </a:r>
            <a:r>
              <a:rPr sz="1600" spc="-235" dirty="0">
                <a:latin typeface="Arial" panose="020B0604020202020204"/>
                <a:cs typeface="Arial" panose="020B0604020202020204"/>
              </a:rPr>
              <a:t/>
            </a:r>
            <a:r>
              <a:rPr sz="1600" spc="-70" dirty="0">
                <a:latin typeface="Arial" panose="020B0604020202020204"/>
                <a:cs typeface="Arial" panose="020B0604020202020204"/>
              </a:rPr>
              <a:t/>
            </a:r>
            <a:r>
              <a:rPr sz="1600" spc="-110" dirty="0">
                <a:latin typeface="Arial" panose="020B0604020202020204"/>
                <a:cs typeface="Arial" panose="020B0604020202020204"/>
              </a:rPr>
              <a:t/>
            </a:r>
            <a:r>
              <a:rPr sz="1600" spc="5" dirty="0">
                <a:latin typeface="Arial" panose="020B0604020202020204"/>
                <a:cs typeface="Arial" panose="020B0604020202020204"/>
              </a:rPr>
              <a:t/>
            </a:r>
            <a:r>
              <a:rPr sz="1600" spc="-114" dirty="0">
                <a:latin typeface="Arial" panose="020B0604020202020204"/>
                <a:cs typeface="Arial" panose="020B0604020202020204"/>
              </a:rPr>
              <a:t/>
            </a:r>
            <a:r>
              <a:rPr sz="1600" spc="-70" dirty="0">
                <a:latin typeface="Arial" panose="020B0604020202020204"/>
                <a:cs typeface="Arial" panose="020B0604020202020204"/>
              </a:rPr>
              <a:t/>
            </a:r>
            <a:r>
              <a:rPr sz="1600" spc="-120" dirty="0">
                <a:latin typeface="Arial" panose="020B0604020202020204"/>
                <a:cs typeface="Arial" panose="020B0604020202020204"/>
              </a:rPr>
              <a:t/>
            </a:r>
            <a:r>
              <a:rPr sz="1600" spc="-40" dirty="0">
                <a:latin typeface="Arial" panose="020B0604020202020204"/>
                <a:cs typeface="Arial" panose="020B0604020202020204"/>
              </a:rPr>
              <a:t/>
            </a:r>
            <a:r>
              <a:rPr sz="1600" spc="-80" dirty="0">
                <a:latin typeface="Arial" panose="020B0604020202020204"/>
                <a:cs typeface="Arial" panose="020B0604020202020204"/>
              </a:rPr>
              <a:t/>
            </a:r>
            <a:r>
              <a:rPr sz="1600" spc="-20" dirty="0">
                <a:latin typeface="Arial" panose="020B0604020202020204"/>
                <a:cs typeface="Arial" panose="020B0604020202020204"/>
              </a:rPr>
              <a:t/>
            </a:r>
            <a:r>
              <a:rPr sz="1600" spc="-110" dirty="0">
                <a:latin typeface="Arial" panose="020B0604020202020204"/>
                <a:cs typeface="Arial" panose="020B0604020202020204"/>
              </a:rPr>
              <a:t/>
            </a:r>
            <a:r>
              <a:rPr sz="1600" spc="-15" dirty="0">
                <a:latin typeface="Arial" panose="020B0604020202020204"/>
                <a:cs typeface="Arial" panose="020B0604020202020204"/>
              </a:rPr>
              <a:t/>
            </a:r>
            <a:r>
              <a:rPr sz="1600" spc="-114" dirty="0">
                <a:latin typeface="Arial" panose="020B0604020202020204"/>
                <a:cs typeface="Arial" panose="020B0604020202020204"/>
              </a:rPr>
              <a:t/>
            </a:r>
            <a:r>
              <a:rPr sz="1600" spc="-50" dirty="0">
                <a:latin typeface="Arial" panose="020B0604020202020204"/>
                <a:cs typeface="Arial" panose="020B0604020202020204"/>
              </a:rPr>
              <a:t/>
            </a:r>
            <a:r>
              <a:rPr sz="1600" spc="-120" dirty="0">
                <a:latin typeface="Arial" panose="020B0604020202020204"/>
                <a:cs typeface="Arial" panose="020B0604020202020204"/>
              </a:rPr>
              <a:t/>
            </a:r>
            <a:r>
              <a:rPr sz="1600" spc="5" dirty="0">
                <a:latin typeface="Arial" panose="020B0604020202020204"/>
                <a:cs typeface="Arial" panose="020B0604020202020204"/>
              </a:rPr>
              <a:t/>
            </a:r>
            <a:r>
              <a:rPr sz="1600" spc="-110" dirty="0">
                <a:latin typeface="Arial" panose="020B0604020202020204"/>
                <a:cs typeface="Arial" panose="020B0604020202020204"/>
              </a:rPr>
              <a:t/>
            </a:r>
            <a:r>
              <a:rPr sz="1600" spc="-15" dirty="0">
                <a:latin typeface="Arial" panose="020B0604020202020204"/>
                <a:cs typeface="Arial" panose="020B0604020202020204"/>
              </a:rPr>
              <a:t/>
            </a:r>
            <a:r>
              <a:rPr sz="1600" spc="-130" dirty="0">
                <a:latin typeface="Arial" panose="020B0604020202020204"/>
                <a:cs typeface="Arial" panose="020B0604020202020204"/>
              </a:rPr>
              <a:t/>
            </a:r>
            <a:r>
              <a:rPr sz="1600" spc="15" dirty="0">
                <a:latin typeface="Arial" panose="020B0604020202020204"/>
                <a:cs typeface="Arial" panose="020B0604020202020204"/>
              </a:rPr>
              <a:t/>
            </a:r>
            <a:r>
              <a:rPr sz="1600" spc="-125" dirty="0">
                <a:latin typeface="Arial" panose="020B0604020202020204"/>
                <a:cs typeface="Arial" panose="020B0604020202020204"/>
              </a:rPr>
              <a:t/>
            </a:r>
            <a:r>
              <a:rPr sz="1600" spc="-45" dirty="0">
                <a:latin typeface="宋体"/>
                <a:cs typeface="宋体"/>
                <a:ea typeface="+mj-ea"/>
              </a:rPr>
              <a:t>这两个组织的文化可能会有所不同。</a:t>
            </a:r>
            <a:endParaRPr sz="1600">
              <a:latin typeface="Arial" panose="020B0604020202020204"/>
              <a:cs typeface="Arial" panose="020B0604020202020204"/>
            </a:endParaRPr>
          </a:p>
        </ns0:txBody>
      </ns0:sp>
      <ns0:sp>
        <ns0:nvSpPr>
          <ns0:cNvPr id="6" name="object 6"/>
          <ns0:cNvSpPr txBox="1"/>
          <ns0:nvPr/>
        </ns0:nvSpPr>
        <ns0:spPr>
          <a:xfrm>
            <a:off x="161036" y="3541598"/>
            <a:ext cx="8893810" cy="1976755"/>
          </a:xfrm>
          <a:prstGeom prst="rect">
            <a:avLst/>
          </a:prstGeom>
        </ns0:spPr>
        <ns0:txBody>
          <a:bodyPr vert="horz" wrap="square" lIns="0" tIns="12065" rIns="0" bIns="0" rtlCol="0">
            <a:spAutoFit/>
          </a:bodyPr>
          <a:lstStyle/>
          <a:p>
            <a:pPr marL="332740" indent="-320040">
              <a:lnSpc>
                <a:spcPct val="100000"/>
              </a:lnSpc>
              <a:spcBef>
                <a:spcPts val="95"/>
              </a:spcBef>
              <a:buSzPct val="78000"/>
              <a:buFont typeface="Arial" panose="020B0604020202020204"/>
              <a:buChar char=""/>
              <a:tabLst>
                <a:tab pos="332105" algn="l"/>
                <a:tab pos="332740" algn="l"/>
              </a:tabLst>
            </a:pPr>
            <a:r>
              <a:rPr sz="1600" b="1" spc="-55" dirty="0">
                <a:latin typeface="宋体"/>
                <a:cs typeface="宋体"/>
                <a:ea typeface="+mj-ea"/>
              </a:rPr>
              <a:t>被收购公司的股东：</a:t>
            </a:r>
            <a:r>
              <a:rPr sz="1600" b="1" spc="-45" dirty="0">
                <a:latin typeface="Trebuchet MS" panose="020B0603020202020204"/>
                <a:cs typeface="Trebuchet MS" panose="020B0603020202020204"/>
              </a:rPr>
              <a:t/>
            </a:r>
            <a:r>
              <a:rPr sz="1600" b="1" spc="-355" dirty="0">
                <a:latin typeface="Trebuchet MS" panose="020B0603020202020204"/>
                <a:cs typeface="Trebuchet MS" panose="020B0603020202020204"/>
              </a:rPr>
              <a:t/>
            </a:r>
            <a:r>
              <a:rPr sz="1600" b="1" spc="-70" dirty="0">
                <a:latin typeface="Trebuchet MS" panose="020B0603020202020204"/>
                <a:cs typeface="Trebuchet MS" panose="020B0603020202020204"/>
              </a:rPr>
              <a:t/>
            </a:r>
            <a:r>
              <a:rPr sz="1600" b="1" spc="-80" dirty="0">
                <a:latin typeface="Trebuchet MS" panose="020B0603020202020204"/>
                <a:cs typeface="Trebuchet MS" panose="020B0603020202020204"/>
              </a:rPr>
              <a:t/>
            </a:r>
            <a:r>
              <a:rPr sz="1600" b="1" spc="-85" dirty="0">
                <a:latin typeface="Trebuchet MS" panose="020B0603020202020204"/>
                <a:cs typeface="Trebuchet MS" panose="020B0603020202020204"/>
              </a:rPr>
              <a:t/>
            </a:r>
            <a:endParaRPr sz="1600">
              <a:latin typeface="Trebuchet MS" panose="020B0603020202020204"/>
              <a:cs typeface="Trebuchet MS" panose="020B0603020202020204"/>
            </a:endParaRPr>
          </a:p>
          <a:p>
            <a:pPr marL="332740" marR="43180">
              <a:lnSpc>
                <a:spcPct val="100000"/>
              </a:lnSpc>
              <a:spcBef>
                <a:spcPts val="5"/>
              </a:spcBef>
            </a:pPr>
            <a:r>
              <a:rPr sz="1600" spc="-80" dirty="0">
                <a:latin typeface="Arial" panose="020B0604020202020204"/>
                <a:cs typeface="Arial" panose="020B0604020202020204"/>
              </a:rPr>
              <a:t/>
            </a:r>
            <a:r>
              <a:rPr sz="1600" spc="-110" dirty="0">
                <a:latin typeface="Arial" panose="020B0604020202020204"/>
                <a:cs typeface="Arial" panose="020B0604020202020204"/>
              </a:rPr>
              <a:t/>
            </a:r>
            <a:r>
              <a:rPr sz="1600" spc="-65" dirty="0">
                <a:latin typeface="宋体"/>
                <a:cs typeface="宋体"/>
                <a:ea typeface="+mj-ea"/>
              </a:rPr>
              <a:t>被收购公司的股东受益最大。</a:t>
            </a:r>
            <a:r>
              <a:rPr sz="1600" spc="-95" dirty="0">
                <a:latin typeface="Arial" panose="020B0604020202020204"/>
                <a:cs typeface="Arial" panose="020B0604020202020204"/>
              </a:rPr>
              <a:t/>
            </a:r>
            <a:r>
              <a:rPr sz="1600" spc="5" dirty="0">
                <a:latin typeface="Arial" panose="020B0604020202020204"/>
                <a:cs typeface="Arial" panose="020B0604020202020204"/>
              </a:rPr>
              <a:t/>
            </a:r>
            <a:r>
              <a:rPr sz="1600" spc="-105" dirty="0">
                <a:latin typeface="Arial" panose="020B0604020202020204"/>
                <a:cs typeface="Arial" panose="020B0604020202020204"/>
              </a:rPr>
              <a:t/>
            </a:r>
            <a:r>
              <a:rPr sz="1600" spc="-15" dirty="0">
                <a:latin typeface="Arial" panose="020B0604020202020204"/>
                <a:cs typeface="Arial" panose="020B0604020202020204"/>
              </a:rPr>
              <a:t/>
            </a:r>
            <a:r>
              <a:rPr sz="1600" spc="-125" dirty="0">
                <a:latin typeface="Arial" panose="020B0604020202020204"/>
                <a:cs typeface="Arial" panose="020B0604020202020204"/>
              </a:rPr>
              <a:t/>
            </a:r>
            <a:r>
              <a:rPr sz="1600" spc="-55" dirty="0">
                <a:latin typeface="Arial" panose="020B0604020202020204"/>
                <a:cs typeface="Arial" panose="020B0604020202020204"/>
              </a:rPr>
              <a:t/>
            </a:r>
            <a:r>
              <a:rPr sz="1600" spc="-95" dirty="0">
                <a:latin typeface="Arial" panose="020B0604020202020204"/>
                <a:cs typeface="Arial" panose="020B0604020202020204"/>
              </a:rPr>
              <a:t/>
            </a:r>
            <a:r>
              <a:rPr sz="1600" spc="-60" dirty="0">
                <a:latin typeface="Arial" panose="020B0604020202020204"/>
                <a:cs typeface="Arial" panose="020B0604020202020204"/>
              </a:rPr>
              <a:t/>
            </a:r>
            <a:r>
              <a:rPr sz="1600" spc="-90" dirty="0">
                <a:latin typeface="Arial" panose="020B0604020202020204"/>
                <a:cs typeface="Arial" panose="020B0604020202020204"/>
              </a:rPr>
              <a:t/>
            </a:r>
            <a:r>
              <a:rPr sz="1600" spc="-20" dirty="0">
                <a:latin typeface="Arial" panose="020B0604020202020204"/>
                <a:cs typeface="Arial" panose="020B0604020202020204"/>
              </a:rPr>
              <a:t/>
            </a:r>
            <a:r>
              <a:rPr sz="1600" spc="-65" dirty="0">
                <a:latin typeface="Arial" panose="020B0604020202020204"/>
                <a:cs typeface="Arial" panose="020B0604020202020204"/>
              </a:rPr>
              <a:t/>
            </a:r>
            <a:r>
              <a:rPr sz="1600" spc="-15" dirty="0">
                <a:latin typeface="Arial" panose="020B0604020202020204"/>
                <a:cs typeface="Arial" panose="020B0604020202020204"/>
              </a:rPr>
              <a:t/>
            </a:r>
            <a:r>
              <a:rPr sz="1600" spc="-125" dirty="0">
                <a:latin typeface="Arial" panose="020B0604020202020204"/>
                <a:cs typeface="Arial" panose="020B0604020202020204"/>
              </a:rPr>
              <a:t/>
            </a:r>
            <a:r>
              <a:rPr sz="1600" spc="-25" dirty="0">
                <a:latin typeface="Arial" panose="020B0604020202020204"/>
                <a:cs typeface="Arial" panose="020B0604020202020204"/>
              </a:rPr>
              <a:t/>
            </a:r>
            <a:r>
              <a:rPr sz="1600" spc="-210" dirty="0">
                <a:latin typeface="Arial" panose="020B0604020202020204"/>
                <a:cs typeface="Arial" panose="020B0604020202020204"/>
              </a:rPr>
              <a:t/>
            </a:r>
            <a:r>
              <a:rPr sz="1600" spc="-80" dirty="0">
                <a:latin typeface="Arial" panose="020B0604020202020204"/>
                <a:cs typeface="Arial" panose="020B0604020202020204"/>
              </a:rPr>
              <a:t/>
            </a:r>
            <a:r>
              <a:rPr sz="1600" spc="-120" dirty="0">
                <a:latin typeface="Arial" panose="020B0604020202020204"/>
                <a:cs typeface="Arial" panose="020B0604020202020204"/>
              </a:rPr>
              <a:t/>
            </a:r>
            <a:r>
              <a:rPr sz="1600" spc="-80" dirty="0">
                <a:latin typeface="Arial" panose="020B0604020202020204"/>
                <a:cs typeface="Arial" panose="020B0604020202020204"/>
              </a:rPr>
              <a:t/>
            </a:r>
            <a:r>
              <a:rPr sz="1600" spc="-90" dirty="0">
                <a:latin typeface="Arial" panose="020B0604020202020204"/>
                <a:cs typeface="Arial" panose="020B0604020202020204"/>
              </a:rPr>
              <a:t/>
            </a:r>
            <a:r>
              <a:rPr sz="1600" spc="-45" dirty="0">
                <a:latin typeface="Arial" panose="020B0604020202020204"/>
                <a:cs typeface="Arial" panose="020B0604020202020204"/>
              </a:rPr>
              <a:t/>
            </a:r>
            <a:r>
              <a:rPr sz="1600" spc="-85" dirty="0">
                <a:latin typeface="Arial" panose="020B0604020202020204"/>
                <a:cs typeface="Arial" panose="020B0604020202020204"/>
              </a:rPr>
              <a:t/>
            </a:r>
            <a:r>
              <a:rPr sz="1600" spc="60" dirty="0">
                <a:latin typeface="Arial" panose="020B0604020202020204"/>
                <a:cs typeface="Arial" panose="020B0604020202020204"/>
              </a:rPr>
              <a:t/>
            </a:r>
            <a:r>
              <a:rPr sz="1600" spc="-120" dirty="0">
                <a:latin typeface="Arial" panose="020B0604020202020204"/>
                <a:cs typeface="Arial" panose="020B0604020202020204"/>
              </a:rPr>
              <a:t/>
            </a:r>
            <a:r>
              <a:rPr sz="1600" spc="-70" dirty="0">
                <a:latin typeface="Arial" panose="020B0604020202020204"/>
                <a:cs typeface="Arial" panose="020B0604020202020204"/>
              </a:rPr>
              <a:t/>
            </a:r>
            <a:r>
              <a:rPr sz="1600" spc="-105" dirty="0">
                <a:latin typeface="Arial" panose="020B0604020202020204"/>
                <a:cs typeface="Arial" panose="020B0604020202020204"/>
              </a:rPr>
              <a:t/>
            </a:r>
            <a:r>
              <a:rPr sz="1600" spc="-95" dirty="0">
                <a:latin typeface="Arial" panose="020B0604020202020204"/>
                <a:cs typeface="Arial" panose="020B0604020202020204"/>
              </a:rPr>
              <a:t/>
            </a:r>
            <a:r>
              <a:rPr sz="1600" spc="-20" dirty="0">
                <a:latin typeface="Arial" panose="020B0604020202020204"/>
                <a:cs typeface="Arial" panose="020B0604020202020204"/>
              </a:rPr>
              <a:t/>
            </a:r>
            <a:r>
              <a:rPr sz="1600" spc="-95" dirty="0">
                <a:latin typeface="Arial" panose="020B0604020202020204"/>
                <a:cs typeface="Arial" panose="020B0604020202020204"/>
              </a:rPr>
              <a:t/>
            </a:r>
            <a:r>
              <a:rPr sz="1600" spc="-10" dirty="0">
                <a:latin typeface="Arial" panose="020B0604020202020204"/>
                <a:cs typeface="Arial" panose="020B0604020202020204"/>
              </a:rPr>
              <a:t/>
            </a:r>
            <a:r>
              <a:rPr sz="1600" spc="-114" dirty="0">
                <a:latin typeface="Arial" panose="020B0604020202020204"/>
                <a:cs typeface="Arial" panose="020B0604020202020204"/>
              </a:rPr>
              <a:t/>
            </a:r>
            <a:r>
              <a:rPr sz="1600" spc="5" dirty="0">
                <a:latin typeface="Arial" panose="020B0604020202020204"/>
                <a:cs typeface="Arial" panose="020B0604020202020204"/>
              </a:rPr>
              <a:t/>
            </a:r>
            <a:r>
              <a:rPr sz="1600" spc="-15" dirty="0">
                <a:latin typeface="Arial" panose="020B0604020202020204"/>
                <a:cs typeface="Arial" panose="020B0604020202020204"/>
              </a:rPr>
              <a:t/>
            </a:r>
            <a:r>
              <a:rPr sz="1600" spc="-130" dirty="0">
                <a:latin typeface="Arial" panose="020B0604020202020204"/>
                <a:cs typeface="Arial" panose="020B0604020202020204"/>
              </a:rPr>
              <a:t/>
            </a:r>
            <a:r>
              <a:rPr sz="1600" spc="10" dirty="0">
                <a:latin typeface="Arial" panose="020B0604020202020204"/>
                <a:cs typeface="Arial" panose="020B0604020202020204"/>
              </a:rPr>
              <a:t/>
            </a:r>
            <a:r>
              <a:rPr sz="1600" spc="-15" dirty="0">
                <a:latin typeface="Arial" panose="020B0604020202020204"/>
                <a:cs typeface="Arial" panose="020B0604020202020204"/>
              </a:rPr>
              <a:t/>
            </a:r>
            <a:r>
              <a:rPr sz="1600" spc="-45" dirty="0">
                <a:latin typeface="Arial" panose="020B0604020202020204"/>
                <a:cs typeface="Arial" panose="020B0604020202020204"/>
              </a:rPr>
              <a:t/>
            </a:r>
            <a:r>
              <a:rPr sz="1600" spc="-60" dirty="0">
                <a:latin typeface="宋体"/>
                <a:cs typeface="宋体"/>
                <a:ea typeface="+mj-ea"/>
              </a:rPr>
              <a:t>原因是，在大多数情况下，收购公司通常支付比它应该支付的价格。</a:t>
            </a:r>
            <a:r>
              <a:rPr sz="1600" spc="-90" dirty="0">
                <a:latin typeface="Arial" panose="020B0604020202020204"/>
                <a:cs typeface="Arial" panose="020B0604020202020204"/>
              </a:rPr>
              <a:t/>
            </a:r>
            <a:r>
              <a:rPr sz="1600" spc="-110" dirty="0">
                <a:latin typeface="Arial" panose="020B0604020202020204"/>
                <a:cs typeface="Arial" panose="020B0604020202020204"/>
              </a:rPr>
              <a:t/>
            </a:r>
            <a:r>
              <a:rPr sz="1600" spc="25" dirty="0">
                <a:latin typeface="Arial" panose="020B0604020202020204"/>
                <a:cs typeface="Arial" panose="020B0604020202020204"/>
              </a:rPr>
              <a:t/>
            </a:r>
            <a:r>
              <a:rPr sz="1600" spc="-114" dirty="0">
                <a:latin typeface="Arial" panose="020B0604020202020204"/>
                <a:cs typeface="Arial" panose="020B0604020202020204"/>
              </a:rPr>
              <a:t/>
            </a:r>
            <a:r>
              <a:rPr sz="1600" spc="-30" dirty="0">
                <a:latin typeface="Arial" panose="020B0604020202020204"/>
                <a:cs typeface="Arial" panose="020B0604020202020204"/>
              </a:rPr>
              <a:t/>
            </a:r>
            <a:r>
              <a:rPr sz="1600" spc="60" dirty="0">
                <a:latin typeface="Arial" panose="020B0604020202020204"/>
                <a:cs typeface="Arial" panose="020B0604020202020204"/>
              </a:rPr>
              <a:t/>
            </a:r>
            <a:r>
              <a:rPr sz="1600" spc="-15" dirty="0">
                <a:latin typeface="Arial" panose="020B0604020202020204"/>
                <a:cs typeface="Arial" panose="020B0604020202020204"/>
              </a:rPr>
              <a:t/>
            </a:r>
            <a:r>
              <a:rPr sz="1600" spc="-55" dirty="0">
                <a:latin typeface="Arial" panose="020B0604020202020204"/>
                <a:cs typeface="Arial" panose="020B0604020202020204"/>
              </a:rPr>
              <a:t/>
            </a:r>
            <a:r>
              <a:rPr sz="1600" spc="-90" dirty="0">
                <a:latin typeface="Arial" panose="020B0604020202020204"/>
                <a:cs typeface="Arial" panose="020B0604020202020204"/>
              </a:rPr>
              <a:t/>
            </a:r>
            <a:r>
              <a:rPr sz="1600" spc="-110" dirty="0">
                <a:latin typeface="Arial" panose="020B0604020202020204"/>
                <a:cs typeface="Arial" panose="020B0604020202020204"/>
              </a:rPr>
              <a:t/>
            </a:r>
            <a:r>
              <a:rPr sz="1600" spc="-60" dirty="0">
                <a:latin typeface="宋体"/>
                <a:cs typeface="宋体"/>
                <a:ea typeface="+mj-ea"/>
              </a:rPr>
              <a:t>除非一个人住在他最近买的房子里，否则他将无法知道它的缺点。</a:t>
            </a:r>
            <a:r>
              <a:rPr sz="1600" spc="-100" dirty="0">
                <a:latin typeface="Arial" panose="020B0604020202020204"/>
                <a:cs typeface="Arial" panose="020B0604020202020204"/>
              </a:rPr>
              <a:t/>
            </a:r>
            <a:r>
              <a:rPr sz="1600" spc="-20" dirty="0">
                <a:latin typeface="Arial" panose="020B0604020202020204"/>
                <a:cs typeface="Arial" panose="020B0604020202020204"/>
              </a:rPr>
              <a:t/>
            </a:r>
            <a:r>
              <a:rPr sz="1600" spc="-110" dirty="0">
                <a:latin typeface="Arial" panose="020B0604020202020204"/>
                <a:cs typeface="Arial" panose="020B0604020202020204"/>
              </a:rPr>
              <a:t/>
            </a:r>
            <a:r>
              <a:rPr sz="1600" spc="-114" dirty="0">
                <a:latin typeface="Arial" panose="020B0604020202020204"/>
                <a:cs typeface="Arial" panose="020B0604020202020204"/>
              </a:rPr>
              <a:t/>
            </a:r>
            <a:r>
              <a:rPr sz="1600" spc="-85" dirty="0">
                <a:latin typeface="Arial" panose="020B0604020202020204"/>
                <a:cs typeface="Arial" panose="020B0604020202020204"/>
              </a:rPr>
              <a:t/>
            </a:r>
            <a:r>
              <a:rPr sz="1600" spc="-120" dirty="0">
                <a:latin typeface="Arial" panose="020B0604020202020204"/>
                <a:cs typeface="Arial" panose="020B0604020202020204"/>
              </a:rPr>
              <a:t/>
            </a:r>
            <a:r>
              <a:rPr sz="1600" spc="-75" dirty="0">
                <a:latin typeface="Arial" panose="020B0604020202020204"/>
                <a:cs typeface="Arial" panose="020B0604020202020204"/>
              </a:rPr>
              <a:t/>
            </a:r>
            <a:r>
              <a:rPr sz="1600" spc="-114" dirty="0">
                <a:latin typeface="Arial" panose="020B0604020202020204"/>
                <a:cs typeface="Arial" panose="020B0604020202020204"/>
              </a:rPr>
              <a:t/>
            </a:r>
            <a:r>
              <a:rPr sz="1600" spc="-105" dirty="0">
                <a:latin typeface="Arial" panose="020B0604020202020204"/>
                <a:cs typeface="Arial" panose="020B0604020202020204"/>
              </a:rPr>
              <a:t/>
            </a:r>
            <a:r>
              <a:rPr sz="1600" spc="-120" dirty="0">
                <a:latin typeface="Arial" panose="020B0604020202020204"/>
                <a:cs typeface="Arial" panose="020B0604020202020204"/>
              </a:rPr>
              <a:t/>
            </a:r>
            <a:r>
              <a:rPr sz="1600" spc="-35" dirty="0">
                <a:latin typeface="Arial" panose="020B0604020202020204"/>
                <a:cs typeface="Arial" panose="020B0604020202020204"/>
              </a:rPr>
              <a:t/>
            </a:r>
            <a:r>
              <a:rPr sz="1600" spc="-90" dirty="0">
                <a:latin typeface="Arial" panose="020B0604020202020204"/>
                <a:cs typeface="Arial" panose="020B0604020202020204"/>
              </a:rPr>
              <a:t/>
            </a:r>
            <a:r>
              <a:rPr sz="1600" spc="-20" dirty="0">
                <a:latin typeface="Arial" panose="020B0604020202020204"/>
                <a:cs typeface="Arial" panose="020B0604020202020204"/>
              </a:rPr>
              <a:t/>
            </a:r>
            <a:r>
              <a:rPr sz="1600" spc="-114" dirty="0">
                <a:latin typeface="Arial" panose="020B0604020202020204"/>
                <a:cs typeface="Arial" panose="020B0604020202020204"/>
              </a:rPr>
              <a:t/>
            </a:r>
            <a:r>
              <a:rPr sz="1600" spc="-75" dirty="0">
                <a:latin typeface="Arial" panose="020B0604020202020204"/>
                <a:cs typeface="Arial" panose="020B0604020202020204"/>
              </a:rPr>
              <a:t/>
            </a:r>
            <a:r>
              <a:rPr sz="1600" spc="-125" dirty="0">
                <a:latin typeface="Arial" panose="020B0604020202020204"/>
                <a:cs typeface="Arial" panose="020B0604020202020204"/>
              </a:rPr>
              <a:t/>
            </a:r>
            <a:r>
              <a:rPr sz="1600" spc="5" dirty="0">
                <a:latin typeface="Arial" panose="020B0604020202020204"/>
                <a:cs typeface="Arial" panose="020B0604020202020204"/>
              </a:rPr>
              <a:t/>
            </a:r>
            <a:r>
              <a:rPr sz="1600" spc="-110" dirty="0">
                <a:latin typeface="Arial" panose="020B0604020202020204"/>
                <a:cs typeface="Arial" panose="020B0604020202020204"/>
              </a:rPr>
              <a:t/>
            </a:r>
            <a:r>
              <a:rPr sz="1600" dirty="0">
                <a:latin typeface="Arial" panose="020B0604020202020204"/>
                <a:cs typeface="Arial" panose="020B0604020202020204"/>
              </a:rPr>
              <a:t/>
            </a:r>
            <a:r>
              <a:rPr sz="1600" spc="-110" dirty="0">
                <a:latin typeface="Arial" panose="020B0604020202020204"/>
                <a:cs typeface="Arial" panose="020B0604020202020204"/>
              </a:rPr>
              <a:t/>
            </a:r>
            <a:r>
              <a:rPr sz="1600" spc="-70" dirty="0">
                <a:latin typeface="Arial" panose="020B0604020202020204"/>
                <a:cs typeface="Arial" panose="020B0604020202020204"/>
              </a:rPr>
              <a:t/>
            </a:r>
            <a:r>
              <a:rPr sz="1600" spc="-120" dirty="0">
                <a:latin typeface="Arial" panose="020B0604020202020204"/>
                <a:cs typeface="Arial" panose="020B0604020202020204"/>
              </a:rPr>
              <a:t/>
            </a:r>
            <a:r>
              <a:rPr sz="1600" spc="-60" dirty="0">
                <a:latin typeface="Arial" panose="020B0604020202020204"/>
                <a:cs typeface="Arial" panose="020B0604020202020204"/>
              </a:rPr>
              <a:t/>
            </a:r>
            <a:r>
              <a:rPr sz="1600" spc="-90" dirty="0">
                <a:latin typeface="Arial" panose="020B0604020202020204"/>
                <a:cs typeface="Arial" panose="020B0604020202020204"/>
              </a:rPr>
              <a:t/>
            </a:r>
            <a:r>
              <a:rPr sz="1600" spc="30" dirty="0">
                <a:latin typeface="Arial" panose="020B0604020202020204"/>
                <a:cs typeface="Arial" panose="020B0604020202020204"/>
              </a:rPr>
              <a:t/>
            </a:r>
            <a:r>
              <a:rPr sz="1600" spc="-125" dirty="0">
                <a:latin typeface="Arial" panose="020B0604020202020204"/>
                <a:cs typeface="Arial" panose="020B0604020202020204"/>
              </a:rPr>
              <a:t/>
            </a:r>
            <a:r>
              <a:rPr sz="1600" spc="-35" dirty="0">
                <a:latin typeface="Arial" panose="020B0604020202020204"/>
                <a:cs typeface="Arial" panose="020B0604020202020204"/>
              </a:rPr>
              <a:t/>
            </a:r>
            <a:r>
              <a:rPr sz="1600" spc="-120" dirty="0">
                <a:latin typeface="Arial" panose="020B0604020202020204"/>
                <a:cs typeface="Arial" panose="020B0604020202020204"/>
              </a:rPr>
              <a:t/>
            </a:r>
            <a:r>
              <a:rPr sz="1600" spc="-15" dirty="0">
                <a:latin typeface="Arial" panose="020B0604020202020204"/>
                <a:cs typeface="Arial" panose="020B0604020202020204"/>
              </a:rPr>
              <a:t/>
            </a:r>
            <a:r>
              <a:rPr sz="1600" spc="-120" dirty="0">
                <a:latin typeface="Arial" panose="020B0604020202020204"/>
                <a:cs typeface="Arial" panose="020B0604020202020204"/>
              </a:rPr>
              <a:t/>
            </a:r>
            <a:r>
              <a:rPr sz="1600" spc="-65" dirty="0">
                <a:latin typeface="Arial" panose="020B0604020202020204"/>
                <a:cs typeface="Arial" panose="020B0604020202020204"/>
              </a:rPr>
              <a:t/>
            </a:r>
            <a:endParaRPr sz="1600">
              <a:latin typeface="Arial" panose="020B0604020202020204"/>
              <a:cs typeface="Arial" panose="020B0604020202020204"/>
            </a:endParaRPr>
          </a:p>
          <a:p>
            <a:pPr>
              <a:lnSpc>
                <a:spcPct val="100000"/>
              </a:lnSpc>
              <a:spcBef>
                <a:spcPts val="20"/>
              </a:spcBef>
            </a:pPr>
            <a:endParaRPr sz="1650">
              <a:latin typeface="Arial" panose="020B0604020202020204"/>
              <a:cs typeface="Arial" panose="020B0604020202020204"/>
            </a:endParaRPr>
          </a:p>
          <a:p>
            <a:pPr marL="332740" marR="5080" indent="-320040">
              <a:lnSpc>
                <a:spcPct val="100000"/>
              </a:lnSpc>
              <a:buSzPct val="78000"/>
              <a:buFont typeface="Arial" panose="020B0604020202020204"/>
              <a:buChar char=""/>
              <a:tabLst>
                <a:tab pos="373380" algn="l"/>
                <a:tab pos="374015" algn="l"/>
              </a:tabLst>
            </a:pPr>
            <a:r>
              <a:rPr dirty="0"/>
              <a:t/>
            </a:r>
            <a:r>
              <a:rPr sz="1600" b="1" spc="-60" dirty="0">
                <a:latin typeface="宋体"/>
                <a:cs typeface="宋体"/>
                <a:ea typeface="+mj-ea"/>
              </a:rPr>
              <a:t>收购公司的股东：嘿，受影响最大。</a:t>
            </a:r>
            <a:r>
              <a:rPr sz="1600" b="1" spc="-114" dirty="0">
                <a:latin typeface="Trebuchet MS" panose="020B0603020202020204"/>
                <a:cs typeface="Trebuchet MS" panose="020B0603020202020204"/>
              </a:rPr>
              <a:t/>
            </a:r>
            <a:r>
              <a:rPr sz="1600" b="1" spc="-45" dirty="0">
                <a:latin typeface="Trebuchet MS" panose="020B0603020202020204"/>
                <a:cs typeface="Trebuchet MS" panose="020B0603020202020204"/>
              </a:rPr>
              <a:t/>
            </a:r>
            <a:r>
              <a:rPr sz="1600" b="1" spc="-145" dirty="0">
                <a:latin typeface="Trebuchet MS" panose="020B0603020202020204"/>
                <a:cs typeface="Trebuchet MS" panose="020B0603020202020204"/>
              </a:rPr>
              <a:t/>
            </a:r>
            <a:r>
              <a:rPr sz="1600" b="1" spc="-75" dirty="0">
                <a:latin typeface="Trebuchet MS" panose="020B0603020202020204"/>
                <a:cs typeface="Trebuchet MS" panose="020B0603020202020204"/>
              </a:rPr>
              <a:t/>
            </a:r>
            <a:r>
              <a:rPr sz="1600" b="1" spc="-130" dirty="0">
                <a:latin typeface="Trebuchet MS" panose="020B0603020202020204"/>
                <a:cs typeface="Trebuchet MS" panose="020B0603020202020204"/>
              </a:rPr>
              <a:t/>
            </a:r>
            <a:r>
              <a:rPr sz="1600" b="1" spc="-65" dirty="0">
                <a:latin typeface="Trebuchet MS" panose="020B0603020202020204"/>
                <a:cs typeface="Trebuchet MS" panose="020B0603020202020204"/>
              </a:rPr>
              <a:t/>
            </a:r>
            <a:r>
              <a:rPr sz="1600" b="1" spc="-135" dirty="0">
                <a:latin typeface="Trebuchet MS" panose="020B0603020202020204"/>
                <a:cs typeface="Trebuchet MS" panose="020B0603020202020204"/>
              </a:rPr>
              <a:t/>
            </a:r>
            <a:r>
              <a:rPr sz="1600" b="1" spc="-85" dirty="0">
                <a:latin typeface="Trebuchet MS" panose="020B0603020202020204"/>
                <a:cs typeface="Trebuchet MS" panose="020B0603020202020204"/>
              </a:rPr>
              <a:t/>
            </a:r>
            <a:r>
              <a:rPr sz="1600" b="1" spc="-130" dirty="0">
                <a:latin typeface="Trebuchet MS" panose="020B0603020202020204"/>
                <a:cs typeface="Trebuchet MS" panose="020B0603020202020204"/>
              </a:rPr>
              <a:t/>
            </a:r>
            <a:r>
              <a:rPr sz="1600" spc="-65" dirty="0">
                <a:latin typeface="Arial" panose="020B0604020202020204"/>
                <a:cs typeface="Arial" panose="020B0604020202020204"/>
              </a:rPr>
              <a:t/>
            </a:r>
            <a:r>
              <a:rPr sz="1600" spc="-114" dirty="0">
                <a:latin typeface="Arial" panose="020B0604020202020204"/>
                <a:cs typeface="Arial" panose="020B0604020202020204"/>
              </a:rPr>
              <a:t/>
            </a:r>
            <a:r>
              <a:rPr sz="1600" spc="-70" dirty="0">
                <a:latin typeface="Arial" panose="020B0604020202020204"/>
                <a:cs typeface="Arial" panose="020B0604020202020204"/>
              </a:rPr>
              <a:t/>
            </a:r>
            <a:r>
              <a:rPr sz="1600" spc="-95" dirty="0">
                <a:latin typeface="Arial" panose="020B0604020202020204"/>
                <a:cs typeface="Arial" panose="020B0604020202020204"/>
              </a:rPr>
              <a:t/>
            </a:r>
            <a:r>
              <a:rPr sz="1600" spc="-25" dirty="0">
                <a:latin typeface="Arial" panose="020B0604020202020204"/>
                <a:cs typeface="Arial" panose="020B0604020202020204"/>
              </a:rPr>
              <a:t/>
            </a:r>
            <a:r>
              <a:rPr sz="1600" spc="-114" dirty="0">
                <a:latin typeface="Arial" panose="020B0604020202020204"/>
                <a:cs typeface="Arial" panose="020B0604020202020204"/>
              </a:rPr>
              <a:t/>
            </a:r>
            <a:r>
              <a:rPr sz="1600" spc="-30" dirty="0">
                <a:latin typeface="Arial" panose="020B0604020202020204"/>
                <a:cs typeface="Arial" panose="020B0604020202020204"/>
              </a:rPr>
              <a:t/>
            </a:r>
            <a:r>
              <a:rPr sz="1600" spc="-60" dirty="0">
                <a:latin typeface="Arial" panose="020B0604020202020204"/>
                <a:cs typeface="Arial" panose="020B0604020202020204"/>
              </a:rPr>
              <a:t/>
            </a:r>
            <a:r>
              <a:rPr sz="1600" spc="5" dirty="0">
                <a:latin typeface="Arial" panose="020B0604020202020204"/>
                <a:cs typeface="Arial" panose="020B0604020202020204"/>
              </a:rPr>
              <a:t/>
            </a:r>
            <a:r>
              <a:rPr sz="1600" spc="-120" dirty="0">
                <a:latin typeface="Arial" panose="020B0604020202020204"/>
                <a:cs typeface="Arial" panose="020B0604020202020204"/>
              </a:rPr>
              <a:t/>
            </a:r>
            <a:r>
              <a:rPr sz="1600" spc="-55" dirty="0">
                <a:latin typeface="Arial" panose="020B0604020202020204"/>
                <a:cs typeface="Arial" panose="020B0604020202020204"/>
              </a:rPr>
              <a:t/>
            </a:r>
            <a:r>
              <a:rPr sz="1600" spc="-114" dirty="0">
                <a:latin typeface="Arial" panose="020B0604020202020204"/>
                <a:cs typeface="Arial" panose="020B0604020202020204"/>
              </a:rPr>
              <a:t/>
            </a:r>
            <a:r>
              <a:rPr sz="1600" spc="-80" dirty="0">
                <a:latin typeface="Arial" panose="020B0604020202020204"/>
                <a:cs typeface="Arial" panose="020B0604020202020204"/>
              </a:rPr>
              <a:t/>
            </a:r>
            <a:r>
              <a:rPr sz="1600" spc="-85" dirty="0">
                <a:latin typeface="Arial" panose="020B0604020202020204"/>
                <a:cs typeface="Arial" panose="020B0604020202020204"/>
              </a:rPr>
              <a:t/>
            </a:r>
            <a:r>
              <a:rPr sz="1600" spc="-15" dirty="0">
                <a:latin typeface="Arial" panose="020B0604020202020204"/>
                <a:cs typeface="Arial" panose="020B0604020202020204"/>
              </a:rPr>
              <a:t/>
            </a:r>
            <a:r>
              <a:rPr sz="1600" spc="-125" dirty="0">
                <a:latin typeface="Arial" panose="020B0604020202020204"/>
                <a:cs typeface="Arial" panose="020B0604020202020204"/>
              </a:rPr>
              <a:t/>
            </a:r>
            <a:r>
              <a:rPr sz="1600" spc="-35" dirty="0">
                <a:latin typeface="Arial" panose="020B0604020202020204"/>
                <a:cs typeface="Arial" panose="020B0604020202020204"/>
              </a:rPr>
              <a:t/>
            </a:r>
            <a:r>
              <a:rPr sz="1600" spc="-65" dirty="0">
                <a:latin typeface="Arial" panose="020B0604020202020204"/>
                <a:cs typeface="Arial" panose="020B0604020202020204"/>
              </a:rPr>
              <a:t/>
            </a:r>
            <a:r>
              <a:rPr sz="1600" spc="-50" dirty="0">
                <a:latin typeface="Arial" panose="020B0604020202020204"/>
                <a:cs typeface="Arial" panose="020B0604020202020204"/>
              </a:rPr>
              <a:t/>
            </a:r>
            <a:r>
              <a:rPr sz="1600" spc="-90" dirty="0">
                <a:latin typeface="Arial" panose="020B0604020202020204"/>
                <a:cs typeface="Arial" panose="020B0604020202020204"/>
              </a:rPr>
              <a:t/>
            </a:r>
            <a:r>
              <a:rPr sz="1600" spc="-35" dirty="0">
                <a:latin typeface="Arial" panose="020B0604020202020204"/>
                <a:cs typeface="Arial" panose="020B0604020202020204"/>
              </a:rPr>
              <a:t/>
            </a:r>
            <a:r>
              <a:rPr sz="1600" spc="-114" dirty="0">
                <a:latin typeface="Arial" panose="020B0604020202020204"/>
                <a:cs typeface="Arial" panose="020B0604020202020204"/>
              </a:rPr>
              <a:t/>
            </a:r>
            <a:r>
              <a:rPr sz="1600" spc="-15" dirty="0">
                <a:latin typeface="Arial" panose="020B0604020202020204"/>
                <a:cs typeface="Arial" panose="020B0604020202020204"/>
              </a:rPr>
              <a:t/>
            </a:r>
            <a:r>
              <a:rPr sz="1600" spc="-65" dirty="0">
                <a:latin typeface="Arial" panose="020B0604020202020204"/>
                <a:cs typeface="Arial" panose="020B0604020202020204"/>
              </a:rPr>
              <a:t/>
            </a:r>
            <a:r>
              <a:rPr sz="1600" spc="10" dirty="0">
                <a:latin typeface="Arial" panose="020B0604020202020204"/>
                <a:cs typeface="Arial" panose="020B0604020202020204"/>
              </a:rPr>
              <a:t/>
            </a:r>
            <a:r>
              <a:rPr sz="1600" spc="-15" dirty="0">
                <a:latin typeface="Arial" panose="020B0604020202020204"/>
                <a:cs typeface="Arial" panose="020B0604020202020204"/>
              </a:rPr>
              <a:t/>
            </a:r>
            <a:r>
              <a:rPr sz="1600" spc="-60" dirty="0">
                <a:latin typeface="宋体"/>
                <a:cs typeface="宋体"/>
                <a:ea typeface="+mj-ea"/>
              </a:rPr>
              <a:t>如果我们衡量被收购公司股东享有的利益程度，他们受益的程度，这些股东受到的损害程度</a:t>
            </a:r>
            <a:r>
              <a:rPr sz="1600" spc="-20" dirty="0">
                <a:latin typeface="Arial" panose="020B0604020202020204"/>
                <a:cs typeface="Arial" panose="020B0604020202020204"/>
              </a:rPr>
              <a:t/>
            </a:r>
            <a:r>
              <a:rPr sz="1600" spc="-70" dirty="0">
                <a:latin typeface="Arial" panose="020B0604020202020204"/>
                <a:cs typeface="Arial" panose="020B0604020202020204"/>
              </a:rPr>
              <a:t/>
            </a:r>
            <a:r>
              <a:rPr sz="1600" spc="-15" dirty="0">
                <a:latin typeface="Arial" panose="020B0604020202020204"/>
                <a:cs typeface="Arial" panose="020B0604020202020204"/>
              </a:rPr>
              <a:t/>
            </a:r>
            <a:r>
              <a:rPr sz="1600" spc="-60" dirty="0">
                <a:latin typeface="Arial" panose="020B0604020202020204"/>
                <a:cs typeface="Arial" panose="020B0604020202020204"/>
              </a:rPr>
              <a:t/>
            </a:r>
            <a:r>
              <a:rPr sz="1600" spc="30" dirty="0">
                <a:latin typeface="Arial" panose="020B0604020202020204"/>
                <a:cs typeface="Arial" panose="020B0604020202020204"/>
              </a:rPr>
              <a:t/>
            </a:r>
            <a:r>
              <a:rPr sz="1600" spc="-40" dirty="0">
                <a:latin typeface="Arial" panose="020B0604020202020204"/>
                <a:cs typeface="Arial" panose="020B0604020202020204"/>
              </a:rPr>
              <a:t/>
            </a:r>
            <a:r>
              <a:rPr sz="1600" spc="-25" dirty="0">
                <a:latin typeface="Arial" panose="020B0604020202020204"/>
                <a:cs typeface="Arial" panose="020B0604020202020204"/>
              </a:rPr>
              <a:t/>
            </a:r>
            <a:r>
              <a:rPr sz="1600" spc="-55" dirty="0">
                <a:latin typeface="Arial" panose="020B0604020202020204"/>
                <a:cs typeface="Arial" panose="020B0604020202020204"/>
              </a:rPr>
              <a:t/>
            </a:r>
            <a:r>
              <a:rPr sz="1600" spc="-30" dirty="0">
                <a:latin typeface="Arial" panose="020B0604020202020204"/>
                <a:cs typeface="Arial" panose="020B0604020202020204"/>
              </a:rPr>
              <a:t/>
            </a:r>
            <a:r>
              <a:rPr sz="1600" spc="-35" dirty="0">
                <a:latin typeface="Arial" panose="020B0604020202020204"/>
                <a:cs typeface="Arial" panose="020B0604020202020204"/>
              </a:rPr>
              <a:t/>
            </a:r>
            <a:r>
              <a:rPr sz="1600" spc="-15" dirty="0">
                <a:latin typeface="Arial" panose="020B0604020202020204"/>
                <a:cs typeface="Arial" panose="020B0604020202020204"/>
              </a:rPr>
              <a:t/>
            </a:r>
            <a:r>
              <a:rPr sz="1600" spc="-100" dirty="0">
                <a:latin typeface="Arial" panose="020B0604020202020204"/>
                <a:cs typeface="Arial" panose="020B0604020202020204"/>
              </a:rPr>
              <a:t/>
            </a:r>
            <a:r>
              <a:rPr sz="1600" spc="-60" dirty="0">
                <a:latin typeface="Arial" panose="020B0604020202020204"/>
                <a:cs typeface="Arial" panose="020B0604020202020204"/>
              </a:rPr>
              <a:t/>
            </a:r>
            <a:r>
              <a:rPr sz="1600" spc="-65" dirty="0">
                <a:latin typeface="Arial" panose="020B0604020202020204"/>
                <a:cs typeface="Arial" panose="020B0604020202020204"/>
              </a:rPr>
              <a:t/>
            </a:r>
            <a:r>
              <a:rPr sz="1600" spc="-70" dirty="0">
                <a:latin typeface="Arial" panose="020B0604020202020204"/>
                <a:cs typeface="Arial" panose="020B0604020202020204"/>
              </a:rPr>
              <a:t/>
            </a:r>
            <a:r>
              <a:rPr sz="1600" spc="-225" dirty="0">
                <a:latin typeface="Arial" panose="020B0604020202020204"/>
                <a:cs typeface="Arial" panose="020B0604020202020204"/>
              </a:rPr>
              <a:t/>
            </a:r>
            <a:r>
              <a:rPr sz="1600" spc="-55" dirty="0">
                <a:latin typeface="Arial" panose="020B0604020202020204"/>
                <a:cs typeface="Arial" panose="020B0604020202020204"/>
              </a:rPr>
              <a:t/>
            </a:r>
            <a:endParaRPr sz="1600">
              <a:latin typeface="Arial" panose="020B0604020202020204"/>
              <a:cs typeface="Arial" panose="020B0604020202020204"/>
            </a:endParaRPr>
          </a:p>
        </ns0:txBody>
      </ns0:sp>
    </ns0:spTree>
  </ns0:cSld>
  <ns0:clrMapOvr>
    <a:masterClrMapping/>
  </ns0:clrMapOvr>
  <ns0:timing>
    <ns0:tnLst>
      <ns0:par>
        <ns0:cTn id="1" dur="indefinite" restart="never" nodeType="tmRoot"/>
      </ns0:par>
    </ns0:tnLst>
  </ns0:timing>
</ns0:sld>
</file>

<file path=ppt/slides/slide15.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635508" y="583691"/>
            <a:ext cx="7912608" cy="493775"/>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161036" y="1659382"/>
            <a:ext cx="8641080" cy="3317875"/>
          </a:xfrm>
          <a:prstGeom prst="rect">
            <a:avLst/>
          </a:prstGeom>
        </ns0:spPr>
        <ns0:txBody>
          <a:bodyPr vert="horz" wrap="square" lIns="0" tIns="12700" rIns="0" bIns="0" rtlCol="0">
            <a:spAutoFit/>
          </a:bodyPr>
          <a:lstStyle/>
          <a:p>
            <a:pPr marL="332740" marR="140335" indent="-320040">
              <a:lnSpc>
                <a:spcPct val="100000"/>
              </a:lnSpc>
              <a:spcBef>
                <a:spcPts val="100"/>
              </a:spcBef>
              <a:buSzPct val="79000"/>
              <a:buChar char=""/>
              <a:tabLst>
                <a:tab pos="332105" algn="l"/>
                <a:tab pos="332740" algn="l"/>
              </a:tabLst>
            </a:pPr>
            <a:r>
              <a:rPr sz="2400" spc="-105" dirty="0">
                <a:latin typeface="Arial" panose="020B0604020202020204"/>
                <a:cs typeface="Arial" panose="020B0604020202020204"/>
              </a:rPr>
              <a:t/>
            </a:r>
            <a:r>
              <a:rPr sz="2400" spc="-190" dirty="0">
                <a:latin typeface="Arial" panose="020B0604020202020204"/>
                <a:cs typeface="Arial" panose="020B0604020202020204"/>
              </a:rPr>
              <a:t/>
            </a:r>
            <a:r>
              <a:rPr sz="2400" spc="-40" dirty="0">
                <a:latin typeface="Arial" panose="020B0604020202020204"/>
                <a:cs typeface="Arial" panose="020B0604020202020204"/>
              </a:rPr>
              <a:t/>
            </a:r>
            <a:r>
              <a:rPr sz="2400" spc="-175" dirty="0">
                <a:latin typeface="Arial" panose="020B0604020202020204"/>
                <a:cs typeface="Arial" panose="020B0604020202020204"/>
              </a:rPr>
              <a:t/>
            </a:r>
            <a:r>
              <a:rPr sz="2400" spc="-105" dirty="0">
                <a:latin typeface="Arial" panose="020B0604020202020204"/>
                <a:cs typeface="Arial" panose="020B0604020202020204"/>
              </a:rPr>
              <a:t/>
            </a:r>
            <a:r>
              <a:rPr sz="2400" spc="-175" dirty="0">
                <a:latin typeface="Arial" panose="020B0604020202020204"/>
                <a:cs typeface="Arial" panose="020B0604020202020204"/>
              </a:rPr>
              <a:t/>
            </a:r>
            <a:r>
              <a:rPr sz="2400" spc="-114" dirty="0">
                <a:latin typeface="Arial" panose="020B0604020202020204"/>
                <a:cs typeface="Arial" panose="020B0604020202020204"/>
              </a:rPr>
              <a:t/>
            </a:r>
            <a:r>
              <a:rPr sz="2400" spc="-204" dirty="0">
                <a:latin typeface="Arial" panose="020B0604020202020204"/>
                <a:cs typeface="Arial" panose="020B0604020202020204"/>
              </a:rPr>
              <a:t/>
            </a:r>
            <a:r>
              <a:rPr sz="2400" spc="-5" dirty="0">
                <a:latin typeface="Arial" panose="020B0604020202020204"/>
                <a:cs typeface="Arial" panose="020B0604020202020204"/>
              </a:rPr>
              <a:t/>
            </a:r>
            <a:r>
              <a:rPr sz="2400" spc="-185" dirty="0">
                <a:latin typeface="Arial" panose="020B0604020202020204"/>
                <a:cs typeface="Arial" panose="020B0604020202020204"/>
              </a:rPr>
              <a:t/>
            </a:r>
            <a:r>
              <a:rPr sz="2400" spc="-105" dirty="0">
                <a:latin typeface="Arial" panose="020B0604020202020204"/>
                <a:cs typeface="Arial" panose="020B0604020202020204"/>
              </a:rPr>
              <a:t/>
            </a:r>
            <a:r>
              <a:rPr sz="2400" spc="-185" dirty="0">
                <a:latin typeface="Arial" panose="020B0604020202020204"/>
                <a:cs typeface="Arial" panose="020B0604020202020204"/>
              </a:rPr>
              <a:t/>
            </a:r>
            <a:r>
              <a:rPr sz="2400" spc="50" dirty="0">
                <a:latin typeface="Arial" panose="020B0604020202020204"/>
                <a:cs typeface="Arial" panose="020B0604020202020204"/>
              </a:rPr>
              <a:t/>
            </a:r>
            <a:r>
              <a:rPr sz="2400" spc="-190" dirty="0">
                <a:latin typeface="Arial" panose="020B0604020202020204"/>
                <a:cs typeface="Arial" panose="020B0604020202020204"/>
              </a:rPr>
              <a:t/>
            </a:r>
            <a:r>
              <a:rPr sz="2400" spc="-204" dirty="0">
                <a:latin typeface="Arial" panose="020B0604020202020204"/>
                <a:cs typeface="Arial" panose="020B0604020202020204"/>
              </a:rPr>
              <a:t/>
            </a:r>
            <a:r>
              <a:rPr sz="2400" spc="-180" dirty="0">
                <a:latin typeface="Arial" panose="020B0604020202020204"/>
                <a:cs typeface="Arial" panose="020B0604020202020204"/>
              </a:rPr>
              <a:t/>
            </a:r>
            <a:r>
              <a:rPr sz="2400" spc="-20" dirty="0">
                <a:latin typeface="Arial" panose="020B0604020202020204"/>
                <a:cs typeface="Arial" panose="020B0604020202020204"/>
              </a:rPr>
              <a:t/>
            </a:r>
            <a:r>
              <a:rPr sz="2400" spc="-170" dirty="0">
                <a:latin typeface="Arial" panose="020B0604020202020204"/>
                <a:cs typeface="Arial" panose="020B0604020202020204"/>
              </a:rPr>
              <a:t/>
            </a:r>
            <a:r>
              <a:rPr sz="2400" spc="-40" dirty="0">
                <a:latin typeface="Arial" panose="020B0604020202020204"/>
                <a:cs typeface="Arial" panose="020B0604020202020204"/>
              </a:rPr>
              <a:t/>
            </a:r>
            <a:r>
              <a:rPr sz="2400" spc="-185" dirty="0">
                <a:latin typeface="Arial" panose="020B0604020202020204"/>
                <a:cs typeface="Arial" panose="020B0604020202020204"/>
              </a:rPr>
              <a:t/>
            </a:r>
            <a:r>
              <a:rPr sz="2400" spc="-50" dirty="0">
                <a:latin typeface="Arial" panose="020B0604020202020204"/>
                <a:cs typeface="Arial" panose="020B0604020202020204"/>
              </a:rPr>
              <a:t/>
            </a:r>
            <a:r>
              <a:rPr sz="2400" spc="-200" dirty="0">
                <a:latin typeface="Arial" panose="020B0604020202020204"/>
                <a:cs typeface="Arial" panose="020B0604020202020204"/>
              </a:rPr>
              <a:t/>
            </a:r>
            <a:r>
              <a:rPr sz="2400" spc="-60" dirty="0">
                <a:latin typeface="Arial" panose="020B0604020202020204"/>
                <a:cs typeface="Arial" panose="020B0604020202020204"/>
              </a:rPr>
              <a:t/>
            </a:r>
            <a:r>
              <a:rPr sz="2400" spc="-20" dirty="0">
                <a:latin typeface="Arial" panose="020B0604020202020204"/>
                <a:cs typeface="Arial" panose="020B0604020202020204"/>
              </a:rPr>
              <a:t/>
            </a:r>
            <a:r>
              <a:rPr sz="2400" spc="-10" dirty="0">
                <a:latin typeface="Arial" panose="020B0604020202020204"/>
                <a:cs typeface="Arial" panose="020B0604020202020204"/>
              </a:rPr>
              <a:t/>
            </a:r>
            <a:r>
              <a:rPr sz="2400" spc="-50" dirty="0">
                <a:latin typeface="Arial" panose="020B0604020202020204"/>
                <a:cs typeface="Arial" panose="020B0604020202020204"/>
              </a:rPr>
              <a:t/>
            </a:r>
            <a:r>
              <a:rPr sz="2400" spc="-30" dirty="0">
                <a:latin typeface="Arial" panose="020B0604020202020204"/>
                <a:cs typeface="Arial" panose="020B0604020202020204"/>
              </a:rPr>
              <a:t/>
            </a:r>
            <a:r>
              <a:rPr sz="2400" spc="-15" dirty="0">
                <a:latin typeface="Arial" panose="020B0604020202020204"/>
                <a:cs typeface="Arial" panose="020B0604020202020204"/>
              </a:rPr>
              <a:t/>
            </a:r>
            <a:r>
              <a:rPr sz="2400" spc="-40" dirty="0">
                <a:latin typeface="Arial" panose="020B0604020202020204"/>
                <a:cs typeface="Arial" panose="020B0604020202020204"/>
              </a:rPr>
              <a:t/>
            </a:r>
            <a:r>
              <a:rPr sz="2400" spc="-35" dirty="0">
                <a:latin typeface="宋体"/>
                <a:cs typeface="宋体"/>
                <a:ea typeface="+mj-ea"/>
              </a:rPr>
              <a:t>此外，还需要通过未来的市场机会、最近的趋势和客户的反馈来决定增长因素来评估市场。</a:t>
            </a:r>
            <a:r>
              <a:rPr sz="2400" spc="-55" dirty="0">
                <a:latin typeface="Arial" panose="020B0604020202020204"/>
                <a:cs typeface="Arial" panose="020B0604020202020204"/>
              </a:rPr>
              <a:t/>
            </a:r>
            <a:r>
              <a:rPr sz="2400" spc="-60" dirty="0">
                <a:latin typeface="Arial" panose="020B0604020202020204"/>
                <a:cs typeface="Arial" panose="020B0604020202020204"/>
              </a:rPr>
              <a:t/>
            </a:r>
            <a:r>
              <a:rPr sz="2400" spc="-95" dirty="0">
                <a:latin typeface="Arial" panose="020B0604020202020204"/>
                <a:cs typeface="Arial" panose="020B0604020202020204"/>
              </a:rPr>
              <a:t/>
            </a:r>
            <a:r>
              <a:rPr sz="2400" spc="-75" dirty="0">
                <a:latin typeface="Arial" panose="020B0604020202020204"/>
                <a:cs typeface="Arial" panose="020B0604020202020204"/>
              </a:rPr>
              <a:t/>
            </a:r>
            <a:r>
              <a:rPr sz="2400" spc="-420" dirty="0">
                <a:latin typeface="Arial" panose="020B0604020202020204"/>
                <a:cs typeface="Arial" panose="020B0604020202020204"/>
              </a:rPr>
              <a:t/>
            </a:r>
            <a:r>
              <a:rPr sz="2400" spc="-75" dirty="0">
                <a:latin typeface="Arial" panose="020B0604020202020204"/>
                <a:cs typeface="Arial" panose="020B0604020202020204"/>
              </a:rPr>
              <a:t/>
            </a:r>
            <a:endParaRPr sz="2400">
              <a:latin typeface="Arial" panose="020B0604020202020204"/>
              <a:cs typeface="Arial" panose="020B0604020202020204"/>
            </a:endParaRPr>
          </a:p>
          <a:p>
            <a:pPr>
              <a:lnSpc>
                <a:spcPct val="100000"/>
              </a:lnSpc>
              <a:spcBef>
                <a:spcPts val="5"/>
              </a:spcBef>
              <a:buFont typeface="Arial" panose="020B0604020202020204"/>
              <a:buChar char=""/>
            </a:pPr>
            <a:endParaRPr sz="2500">
              <a:latin typeface="Arial" panose="020B0604020202020204"/>
              <a:cs typeface="Arial" panose="020B0604020202020204"/>
            </a:endParaRPr>
          </a:p>
          <a:p>
            <a:pPr marL="332740" marR="5080" indent="-320040">
              <a:lnSpc>
                <a:spcPct val="100000"/>
              </a:lnSpc>
              <a:buSzPct val="79000"/>
              <a:buChar char=""/>
              <a:tabLst>
                <a:tab pos="332105" algn="l"/>
                <a:tab pos="332740" algn="l"/>
              </a:tabLst>
            </a:pPr>
            <a:r>
              <a:rPr sz="2400" spc="-114" dirty="0">
                <a:latin typeface="Arial" panose="020B0604020202020204"/>
                <a:cs typeface="Arial" panose="020B0604020202020204"/>
              </a:rPr>
              <a:t/>
            </a:r>
            <a:r>
              <a:rPr sz="2400" spc="-190" dirty="0">
                <a:latin typeface="Arial" panose="020B0604020202020204"/>
                <a:cs typeface="Arial" panose="020B0604020202020204"/>
              </a:rPr>
              <a:t/>
            </a:r>
            <a:r>
              <a:rPr sz="2400" spc="-20" dirty="0">
                <a:latin typeface="宋体"/>
                <a:cs typeface="宋体"/>
                <a:ea typeface="+mj-ea"/>
              </a:rPr>
              <a:t>整合过程应按照两家公司的管理层的同意进行。</a:t>
            </a:r>
            <a:r>
              <a:rPr sz="2400" spc="-155" dirty="0">
                <a:latin typeface="Arial" panose="020B0604020202020204"/>
                <a:cs typeface="Arial" panose="020B0604020202020204"/>
              </a:rPr>
              <a:t/>
            </a:r>
            <a:r>
              <a:rPr sz="2400" spc="-125" dirty="0">
                <a:latin typeface="Arial" panose="020B0604020202020204"/>
                <a:cs typeface="Arial" panose="020B0604020202020204"/>
              </a:rPr>
              <a:t/>
            </a:r>
            <a:r>
              <a:rPr sz="2400" spc="-204" dirty="0">
                <a:latin typeface="Arial" panose="020B0604020202020204"/>
                <a:cs typeface="Arial" panose="020B0604020202020204"/>
              </a:rPr>
              <a:t/>
            </a:r>
            <a:r>
              <a:rPr sz="2400" spc="-85" dirty="0">
                <a:latin typeface="Arial" panose="020B0604020202020204"/>
                <a:cs typeface="Arial" panose="020B0604020202020204"/>
              </a:rPr>
              <a:t/>
            </a:r>
            <a:r>
              <a:rPr sz="2400" spc="-185" dirty="0">
                <a:latin typeface="Arial" panose="020B0604020202020204"/>
                <a:cs typeface="Arial" panose="020B0604020202020204"/>
              </a:rPr>
              <a:t/>
            </a:r>
            <a:r>
              <a:rPr sz="2400" spc="-95" dirty="0">
                <a:latin typeface="Arial" panose="020B0604020202020204"/>
                <a:cs typeface="Arial" panose="020B0604020202020204"/>
              </a:rPr>
              <a:t/>
            </a:r>
            <a:r>
              <a:rPr sz="2400" spc="-190" dirty="0">
                <a:latin typeface="Arial" panose="020B0604020202020204"/>
                <a:cs typeface="Arial" panose="020B0604020202020204"/>
              </a:rPr>
              <a:t/>
            </a:r>
            <a:r>
              <a:rPr sz="2400" spc="-65" dirty="0">
                <a:latin typeface="Arial" panose="020B0604020202020204"/>
                <a:cs typeface="Arial" panose="020B0604020202020204"/>
              </a:rPr>
              <a:t/>
            </a:r>
            <a:r>
              <a:rPr sz="2400" spc="-180" dirty="0">
                <a:latin typeface="Arial" panose="020B0604020202020204"/>
                <a:cs typeface="Arial" panose="020B0604020202020204"/>
              </a:rPr>
              <a:t/>
            </a:r>
            <a:r>
              <a:rPr sz="2400" spc="-25" dirty="0">
                <a:latin typeface="Arial" panose="020B0604020202020204"/>
                <a:cs typeface="Arial" panose="020B0604020202020204"/>
              </a:rPr>
              <a:t/>
            </a:r>
            <a:r>
              <a:rPr sz="2400" spc="-185" dirty="0">
                <a:latin typeface="Arial" panose="020B0604020202020204"/>
                <a:cs typeface="Arial" panose="020B0604020202020204"/>
              </a:rPr>
              <a:t/>
            </a:r>
            <a:r>
              <a:rPr sz="2400" spc="-45" dirty="0">
                <a:latin typeface="Arial" panose="020B0604020202020204"/>
                <a:cs typeface="Arial" panose="020B0604020202020204"/>
              </a:rPr>
              <a:t/>
            </a:r>
            <a:r>
              <a:rPr sz="2400" spc="-165" dirty="0">
                <a:latin typeface="Arial" panose="020B0604020202020204"/>
                <a:cs typeface="Arial" panose="020B0604020202020204"/>
              </a:rPr>
              <a:t/>
            </a:r>
            <a:r>
              <a:rPr sz="2400" spc="20" dirty="0">
                <a:latin typeface="Arial" panose="020B0604020202020204"/>
                <a:cs typeface="Arial" panose="020B0604020202020204"/>
              </a:rPr>
              <a:t/>
            </a:r>
            <a:r>
              <a:rPr sz="2400" spc="-180" dirty="0">
                <a:latin typeface="Arial" panose="020B0604020202020204"/>
                <a:cs typeface="Arial" panose="020B0604020202020204"/>
              </a:rPr>
              <a:t/>
            </a:r>
            <a:r>
              <a:rPr sz="2400" spc="-85" dirty="0">
                <a:latin typeface="Arial" panose="020B0604020202020204"/>
                <a:cs typeface="Arial" panose="020B0604020202020204"/>
              </a:rPr>
              <a:t/>
            </a:r>
            <a:r>
              <a:rPr sz="2400" spc="-190" dirty="0">
                <a:latin typeface="Arial" panose="020B0604020202020204"/>
                <a:cs typeface="Arial" panose="020B0604020202020204"/>
              </a:rPr>
              <a:t/>
            </a:r>
            <a:r>
              <a:rPr sz="2400" spc="15" dirty="0">
                <a:latin typeface="Arial" panose="020B0604020202020204"/>
                <a:cs typeface="Arial" panose="020B0604020202020204"/>
              </a:rPr>
              <a:t/>
            </a:r>
            <a:r>
              <a:rPr sz="2400" spc="-200" dirty="0">
                <a:latin typeface="Arial" panose="020B0604020202020204"/>
                <a:cs typeface="Arial" panose="020B0604020202020204"/>
              </a:rPr>
              <a:t/>
            </a:r>
            <a:r>
              <a:rPr sz="2400" spc="-20" dirty="0">
                <a:latin typeface="Arial" panose="020B0604020202020204"/>
                <a:cs typeface="Arial" panose="020B0604020202020204"/>
              </a:rPr>
              <a:t/>
            </a:r>
            <a:r>
              <a:rPr sz="2400" spc="-70" dirty="0">
                <a:latin typeface="Arial" panose="020B0604020202020204"/>
                <a:cs typeface="Arial" panose="020B0604020202020204"/>
              </a:rPr>
              <a:t/>
            </a:r>
            <a:r>
              <a:rPr sz="2400" spc="-195" dirty="0">
                <a:latin typeface="Arial" panose="020B0604020202020204"/>
                <a:cs typeface="Arial" panose="020B0604020202020204"/>
              </a:rPr>
              <a:t/>
            </a:r>
            <a:r>
              <a:rPr sz="2400" spc="10" dirty="0">
                <a:latin typeface="Arial" panose="020B0604020202020204"/>
                <a:cs typeface="Arial" panose="020B0604020202020204"/>
              </a:rPr>
              <a:t/>
            </a:r>
            <a:r>
              <a:rPr sz="2400" spc="-204" dirty="0">
                <a:latin typeface="Arial" panose="020B0604020202020204"/>
                <a:cs typeface="Arial" panose="020B0604020202020204"/>
              </a:rPr>
              <a:t/>
            </a:r>
            <a:r>
              <a:rPr sz="2400" dirty="0">
                <a:latin typeface="Arial" panose="020B0604020202020204"/>
                <a:cs typeface="Arial" panose="020B0604020202020204"/>
              </a:rPr>
              <a:t/>
            </a:r>
            <a:r>
              <a:rPr sz="2400" spc="-195" dirty="0">
                <a:latin typeface="Arial" panose="020B0604020202020204"/>
                <a:cs typeface="Arial" panose="020B0604020202020204"/>
              </a:rPr>
              <a:t/>
            </a:r>
            <a:r>
              <a:rPr sz="2400" spc="-20" dirty="0">
                <a:latin typeface="Arial" panose="020B0604020202020204"/>
                <a:cs typeface="Arial" panose="020B0604020202020204"/>
              </a:rPr>
              <a:t/>
            </a:r>
            <a:r>
              <a:rPr sz="2400" spc="-175" dirty="0">
                <a:latin typeface="Arial" panose="020B0604020202020204"/>
                <a:cs typeface="Arial" panose="020B0604020202020204"/>
              </a:rPr>
              <a:t/>
            </a:r>
            <a:r>
              <a:rPr sz="2400" spc="-95" dirty="0">
                <a:latin typeface="Arial" panose="020B0604020202020204"/>
                <a:cs typeface="Arial" panose="020B0604020202020204"/>
              </a:rPr>
              <a:t/>
            </a:r>
            <a:r>
              <a:rPr sz="2400" spc="-195" dirty="0">
                <a:latin typeface="Arial" panose="020B0604020202020204"/>
                <a:cs typeface="Arial" panose="020B0604020202020204"/>
              </a:rPr>
              <a:t/>
            </a:r>
            <a:r>
              <a:rPr sz="2400" spc="-40" dirty="0">
                <a:latin typeface="Arial" panose="020B0604020202020204"/>
                <a:cs typeface="Arial" panose="020B0604020202020204"/>
              </a:rPr>
              <a:t/>
            </a:r>
            <a:r>
              <a:rPr sz="2400" spc="-190" dirty="0">
                <a:latin typeface="Arial" panose="020B0604020202020204"/>
                <a:cs typeface="Arial" panose="020B0604020202020204"/>
              </a:rPr>
              <a:t/>
            </a:r>
            <a:r>
              <a:rPr sz="2400" spc="10" dirty="0">
                <a:latin typeface="Arial" panose="020B0604020202020204"/>
                <a:cs typeface="Arial" panose="020B0604020202020204"/>
              </a:rPr>
              <a:t/>
            </a:r>
            <a:r>
              <a:rPr sz="2400" spc="-175" dirty="0">
                <a:latin typeface="Arial" panose="020B0604020202020204"/>
                <a:cs typeface="Arial" panose="020B0604020202020204"/>
              </a:rPr>
              <a:t/>
            </a:r>
            <a:r>
              <a:rPr sz="2400" spc="-20" dirty="0">
                <a:latin typeface="Arial" panose="020B0604020202020204"/>
                <a:cs typeface="Arial" panose="020B0604020202020204"/>
              </a:rPr>
              <a:t/>
            </a:r>
            <a:r>
              <a:rPr sz="2400" spc="-175" dirty="0">
                <a:latin typeface="Arial" panose="020B0604020202020204"/>
                <a:cs typeface="Arial" panose="020B0604020202020204"/>
              </a:rPr>
              <a:t/>
            </a:r>
            <a:r>
              <a:rPr sz="2400" spc="-75" dirty="0">
                <a:latin typeface="Arial" panose="020B0604020202020204"/>
                <a:cs typeface="Arial" panose="020B0604020202020204"/>
              </a:rPr>
              <a:t/>
            </a:r>
            <a:endParaRPr sz="2400">
              <a:latin typeface="Arial" panose="020B0604020202020204"/>
              <a:cs typeface="Arial" panose="020B0604020202020204"/>
            </a:endParaRPr>
          </a:p>
          <a:p>
            <a:pPr>
              <a:lnSpc>
                <a:spcPct val="100000"/>
              </a:lnSpc>
              <a:spcBef>
                <a:spcPts val="10"/>
              </a:spcBef>
              <a:buFont typeface="Arial" panose="020B0604020202020204"/>
              <a:buChar char=""/>
            </a:pPr>
            <a:endParaRPr sz="2500">
              <a:latin typeface="Arial" panose="020B0604020202020204"/>
              <a:cs typeface="Arial" panose="020B0604020202020204"/>
            </a:endParaRPr>
          </a:p>
          <a:p>
            <a:pPr marL="332740" marR="37465" indent="-320040">
              <a:lnSpc>
                <a:spcPct val="100000"/>
              </a:lnSpc>
              <a:buSzPct val="79000"/>
              <a:buChar char=""/>
              <a:tabLst>
                <a:tab pos="332105" algn="l"/>
                <a:tab pos="332740" algn="l"/>
              </a:tabLst>
            </a:pPr>
            <a:r>
              <a:rPr sz="2400" spc="-70" dirty="0">
                <a:latin typeface="宋体"/>
                <a:cs typeface="宋体"/>
                <a:ea typeface="+mj-ea"/>
              </a:rPr>
              <a:t>重组计划和未来的参数应通过双方交换信息和知识来决定。</a:t>
            </a:r>
            <a:r>
              <a:rPr sz="2400" spc="-175" dirty="0">
                <a:latin typeface="Arial" panose="020B0604020202020204"/>
                <a:cs typeface="Arial" panose="020B0604020202020204"/>
              </a:rPr>
              <a:t/>
            </a:r>
            <a:r>
              <a:rPr sz="2400" spc="-105" dirty="0">
                <a:latin typeface="Arial" panose="020B0604020202020204"/>
                <a:cs typeface="Arial" panose="020B0604020202020204"/>
              </a:rPr>
              <a:t/>
            </a:r>
            <a:r>
              <a:rPr sz="2400" spc="-170" dirty="0">
                <a:latin typeface="Arial" panose="020B0604020202020204"/>
                <a:cs typeface="Arial" panose="020B0604020202020204"/>
              </a:rPr>
              <a:t/>
            </a:r>
            <a:r>
              <a:rPr sz="2400" spc="-95" dirty="0">
                <a:latin typeface="Arial" panose="020B0604020202020204"/>
                <a:cs typeface="Arial" panose="020B0604020202020204"/>
              </a:rPr>
              <a:t/>
            </a:r>
            <a:r>
              <a:rPr sz="2400" spc="-190" dirty="0">
                <a:latin typeface="Arial" panose="020B0604020202020204"/>
                <a:cs typeface="Arial" panose="020B0604020202020204"/>
              </a:rPr>
              <a:t/>
            </a:r>
            <a:r>
              <a:rPr sz="2400" spc="-15" dirty="0">
                <a:latin typeface="Arial" panose="020B0604020202020204"/>
                <a:cs typeface="Arial" panose="020B0604020202020204"/>
              </a:rPr>
              <a:t/>
            </a:r>
            <a:r>
              <a:rPr sz="2400" spc="-204" dirty="0">
                <a:latin typeface="Arial" panose="020B0604020202020204"/>
                <a:cs typeface="Arial" panose="020B0604020202020204"/>
              </a:rPr>
              <a:t/>
            </a:r>
            <a:r>
              <a:rPr sz="2400" spc="-75" dirty="0">
                <a:latin typeface="Arial" panose="020B0604020202020204"/>
                <a:cs typeface="Arial" panose="020B0604020202020204"/>
              </a:rPr>
              <a:t/>
            </a:r>
            <a:r>
              <a:rPr sz="2400" spc="-185" dirty="0">
                <a:latin typeface="Arial" panose="020B0604020202020204"/>
                <a:cs typeface="Arial" panose="020B0604020202020204"/>
              </a:rPr>
              <a:t/>
            </a:r>
            <a:r>
              <a:rPr sz="2400" spc="-85" dirty="0">
                <a:latin typeface="Arial" panose="020B0604020202020204"/>
                <a:cs typeface="Arial" panose="020B0604020202020204"/>
              </a:rPr>
              <a:t/>
            </a:r>
            <a:r>
              <a:rPr sz="2400" spc="-185" dirty="0">
                <a:latin typeface="Arial" panose="020B0604020202020204"/>
                <a:cs typeface="Arial" panose="020B0604020202020204"/>
              </a:rPr>
              <a:t/>
            </a:r>
            <a:r>
              <a:rPr sz="2400" spc="-95" dirty="0">
                <a:latin typeface="Arial" panose="020B0604020202020204"/>
                <a:cs typeface="Arial" panose="020B0604020202020204"/>
              </a:rPr>
              <a:t/>
            </a:r>
            <a:r>
              <a:rPr sz="2400" spc="-180" dirty="0">
                <a:latin typeface="Arial" panose="020B0604020202020204"/>
                <a:cs typeface="Arial" panose="020B0604020202020204"/>
              </a:rPr>
              <a:t/>
            </a:r>
            <a:r>
              <a:rPr sz="2400" spc="-80" dirty="0">
                <a:latin typeface="Arial" panose="020B0604020202020204"/>
                <a:cs typeface="Arial" panose="020B0604020202020204"/>
              </a:rPr>
              <a:t/>
            </a:r>
            <a:r>
              <a:rPr sz="2400" spc="-170" dirty="0">
                <a:latin typeface="Arial" panose="020B0604020202020204"/>
                <a:cs typeface="Arial" panose="020B0604020202020204"/>
              </a:rPr>
              <a:t/>
            </a:r>
            <a:r>
              <a:rPr sz="2400" spc="20" dirty="0">
                <a:latin typeface="Arial" panose="020B0604020202020204"/>
                <a:cs typeface="Arial" panose="020B0604020202020204"/>
              </a:rPr>
              <a:t/>
            </a:r>
            <a:r>
              <a:rPr sz="2400" spc="-114" dirty="0">
                <a:latin typeface="Arial" panose="020B0604020202020204"/>
                <a:cs typeface="Arial" panose="020B0604020202020204"/>
              </a:rPr>
              <a:t/>
            </a:r>
            <a:r>
              <a:rPr sz="2400" spc="-204" dirty="0">
                <a:latin typeface="Arial" panose="020B0604020202020204"/>
                <a:cs typeface="Arial" panose="020B0604020202020204"/>
              </a:rPr>
              <a:t/>
            </a:r>
            <a:r>
              <a:rPr sz="2400" spc="15" dirty="0">
                <a:latin typeface="Arial" panose="020B0604020202020204"/>
                <a:cs typeface="Arial" panose="020B0604020202020204"/>
              </a:rPr>
              <a:t/>
            </a:r>
            <a:r>
              <a:rPr sz="2400" spc="-195" dirty="0">
                <a:latin typeface="Arial" panose="020B0604020202020204"/>
                <a:cs typeface="Arial" panose="020B0604020202020204"/>
              </a:rPr>
              <a:t/>
            </a:r>
            <a:r>
              <a:rPr sz="2400" spc="-10" dirty="0">
                <a:latin typeface="Arial" panose="020B0604020202020204"/>
                <a:cs typeface="Arial" panose="020B0604020202020204"/>
              </a:rPr>
              <a:t/>
            </a:r>
            <a:r>
              <a:rPr sz="2400" spc="-190" dirty="0">
                <a:latin typeface="Arial" panose="020B0604020202020204"/>
                <a:cs typeface="Arial" panose="020B0604020202020204"/>
              </a:rPr>
              <a:t/>
            </a:r>
            <a:r>
              <a:rPr sz="2400" spc="-100" dirty="0">
                <a:latin typeface="Arial" panose="020B0604020202020204"/>
                <a:cs typeface="Arial" panose="020B0604020202020204"/>
              </a:rPr>
              <a:t/>
            </a:r>
            <a:r>
              <a:rPr sz="2400" spc="-190" dirty="0">
                <a:latin typeface="Arial" panose="020B0604020202020204"/>
                <a:cs typeface="Arial" panose="020B0604020202020204"/>
              </a:rPr>
              <a:t/>
            </a:r>
            <a:r>
              <a:rPr sz="2400" spc="-70" dirty="0">
                <a:latin typeface="Arial" panose="020B0604020202020204"/>
                <a:cs typeface="Arial" panose="020B0604020202020204"/>
              </a:rPr>
              <a:t/>
            </a:r>
            <a:r>
              <a:rPr sz="2400" spc="-175" dirty="0">
                <a:latin typeface="Arial" panose="020B0604020202020204"/>
                <a:cs typeface="Arial" panose="020B0604020202020204"/>
              </a:rPr>
              <a:t/>
            </a:r>
            <a:r>
              <a:rPr sz="2400" spc="10" dirty="0">
                <a:latin typeface="Arial" panose="020B0604020202020204"/>
                <a:cs typeface="Arial" panose="020B0604020202020204"/>
              </a:rPr>
              <a:t/>
            </a:r>
            <a:r>
              <a:rPr sz="2400" spc="-220" dirty="0">
                <a:latin typeface="Arial" panose="020B0604020202020204"/>
                <a:cs typeface="Arial" panose="020B0604020202020204"/>
              </a:rPr>
              <a:t/>
            </a:r>
            <a:r>
              <a:rPr sz="2400" dirty="0">
                <a:latin typeface="Arial" panose="020B0604020202020204"/>
                <a:cs typeface="Arial" panose="020B0604020202020204"/>
              </a:rPr>
              <a:t/>
            </a:r>
            <a:r>
              <a:rPr sz="2400" spc="-200" dirty="0">
                <a:latin typeface="Arial" panose="020B0604020202020204"/>
                <a:cs typeface="Arial" panose="020B0604020202020204"/>
              </a:rPr>
              <a:t/>
            </a:r>
            <a:r>
              <a:rPr sz="2400" spc="-105" dirty="0">
                <a:latin typeface="Arial" panose="020B0604020202020204"/>
                <a:cs typeface="Arial" panose="020B0604020202020204"/>
              </a:rPr>
              <a:t/>
            </a:r>
            <a:endParaRPr sz="2400">
              <a:latin typeface="Arial" panose="020B0604020202020204"/>
              <a:cs typeface="Arial" panose="020B0604020202020204"/>
            </a:endParaRPr>
          </a:p>
        </ns0:txBody>
      </ns0:sp>
      <ns0:sp>
        <ns0:nvSpPr>
          <ns0:cNvPr id="4" name="object 4"/>
          <ns0:cNvSpPr/>
          <ns0:nvPr/>
        </ns0:nvSpPr>
        <ns0:spPr>
          <a:xfrm>
            <a:off x="4953000" y="5410200"/>
            <a:ext cx="2057400" cy="1219200"/>
          </a:xfrm>
          <a:prstGeom prst="rect">
            <a:avLst/>
          </a:prstGeom>
          <a:blipFill>
            <a:blip ns2:embed="rId2" cstate="print"/>
            <a:stretch>
              <a:fillRect/>
            </a:stretch>
          </a:blipFill>
        </ns0:spPr>
        <ns0:txBody>
          <a:bodyPr wrap="square" lIns="0" tIns="0" rIns="0" bIns="0" rtlCol="0"/>
          <a:lstStyle/>
          <a:p/>
        </ns0:txBody>
      </ns0:sp>
    </ns0:spTree>
  </ns0:cSld>
  <ns0:clrMapOvr>
    <a:masterClrMapping/>
  </ns0:clrMapOvr>
  <ns0:timing>
    <ns0:tnLst>
      <ns0:par>
        <ns0:cTn id="1" dur="indefinite" restart="never" nodeType="tmRoot"/>
      </ns0:par>
    </ns0:tnLst>
  </ns0:timing>
</ns0:sld>
</file>

<file path=ppt/slides/slide16.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553212" y="592836"/>
            <a:ext cx="5155692" cy="507491"/>
          </a:xfrm>
          <a:prstGeom prst="rect">
            <a:avLst/>
          </a:prstGeom>
          <a:blipFill>
            <a:blip ns2:embed="rId1" cstate="print"/>
            <a:stretch>
              <a:fillRect/>
            </a:stretch>
          </a:blipFill>
        </ns0:spPr>
        <ns0:txBody>
          <a:bodyPr wrap="square" lIns="0" tIns="0" rIns="0" bIns="0" rtlCol="0"/>
          <a:lstStyle/>
          <a:p/>
        </ns0:txBody>
      </ns0:sp>
      <ns0:sp>
        <ns0:nvSpPr>
          <ns0:cNvPr id="3" name="object 3"/>
          <ns0:cNvSpPr/>
          <ns0:nvPr/>
        </ns0:nvSpPr>
        <ns0:spPr>
          <a:xfrm>
            <a:off x="2871216" y="3169920"/>
            <a:ext cx="2639568" cy="1734311"/>
          </a:xfrm>
          <a:prstGeom prst="rect">
            <a:avLst/>
          </a:prstGeom>
          <a:blipFill>
            <a:blip ns2:embed="rId2" cstate="print"/>
            <a:stretch>
              <a:fillRect/>
            </a:stretch>
          </a:blipFill>
        </ns0:spPr>
        <ns0:txBody>
          <a:bodyPr wrap="square" lIns="0" tIns="0" rIns="0" bIns="0" rtlCol="0"/>
          <a:lstStyle/>
          <a:p/>
        </ns0:txBody>
      </ns0:sp>
    </ns0:spTree>
  </ns0:cSld>
  <ns0:clrMapOvr>
    <a:masterClrMapping/>
  </ns0:clrMapOvr>
  <ns0:timing>
    <ns0:tnLst>
      <ns0:par>
        <ns0:cTn id="1" dur="indefinite" restart="never" nodeType="tmRoot"/>
      </ns0:par>
    </ns0:tnLst>
  </ns0:timing>
</ns0:sld>
</file>

<file path=ppt/slides/slide17.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grpSp>
        <ns0:nvGrpSpPr>
          <ns0:cNvPr id="2" name="object 2"/>
          <ns0:cNvGrpSpPr/>
          <ns0:nvPr/>
        </ns0:nvGrpSpPr>
        <ns0:grpSpPr>
          <a:xfrm>
            <a:off x="0" y="0"/>
            <a:ext cx="9144000" cy="5755005"/>
            <a:chOff x="0" y="0"/>
            <a:chExt cx="9144000" cy="5755005"/>
          </a:xfrm>
        </ns0:grpSpPr>
        <ns0:sp>
          <ns0:nvSpPr>
            <ns0:cNvPr id="3" name="object 3"/>
            <ns0:cNvSpPr/>
            <ns0:nvPr/>
          </ns0:nvSpPr>
          <ns0:spPr>
            <a:xfrm>
              <a:off x="752855" y="413004"/>
              <a:ext cx="7098792" cy="393191"/>
            </a:xfrm>
            <a:prstGeom prst="rect">
              <a:avLst/>
            </a:prstGeom>
            <a:blipFill>
              <a:blip ns2:embed="rId1" cstate="print"/>
              <a:stretch>
                <a:fillRect/>
              </a:stretch>
            </a:blipFill>
          </ns0:spPr>
          <ns0:txBody>
            <a:bodyPr wrap="square" lIns="0" tIns="0" rIns="0" bIns="0" rtlCol="0"/>
            <a:lstStyle/>
            <a:p/>
          </ns0:txBody>
        </ns0:sp>
        <ns0:sp>
          <ns0:nvSpPr>
            <ns0:cNvPr id="4" name="object 4"/>
            <ns0:cNvSpPr/>
            <ns0:nvPr/>
          </ns0:nvSpPr>
          <ns0:spPr>
            <a:xfrm>
              <a:off x="233172" y="1545336"/>
              <a:ext cx="3576828" cy="4209288"/>
            </a:xfrm>
            <a:prstGeom prst="rect">
              <a:avLst/>
            </a:prstGeom>
            <a:blipFill>
              <a:blip ns2:embed="rId2" cstate="print"/>
              <a:stretch>
                <a:fillRect/>
              </a:stretch>
            </a:blipFill>
          </ns0:spPr>
          <ns0:txBody>
            <a:bodyPr wrap="square" lIns="0" tIns="0" rIns="0" bIns="0" rtlCol="0"/>
            <a:lstStyle/>
            <a:p/>
          </ns0:txBody>
        </ns0:sp>
      </ns0:grpSp>
      <ns0:sp>
        <ns0:nvSpPr>
          <ns0:cNvPr id="5" name="object 5"/>
          <ns0:cNvSpPr txBox="1">
            <a:spLocks noGrp="1"/>
          </ns0:cNvSpPr>
          <ns0:nvPr>
            <ns0:ph type="title"/>
          </ns0:nvPr>
        </ns0:nvSpPr>
        <ns0:spPr>
          <a:xfrm>
            <a:off x="4581271" y="1703070"/>
            <a:ext cx="2415540" cy="391160"/>
          </a:xfrm>
          <a:prstGeom prst="rect">
            <a:avLst/>
          </a:prstGeom>
        </ns0:spPr>
        <ns0:txBody>
          <a:bodyPr vert="horz" wrap="square" lIns="0" tIns="12700" rIns="0" bIns="0" rtlCol="0">
            <a:spAutoFit/>
          </a:bodyPr>
          <a:lstStyle/>
          <a:p>
            <a:pPr marL="12700">
              <a:lnSpc>
                <a:spcPct val="100000"/>
              </a:lnSpc>
              <a:spcBef>
                <a:spcPts val="100"/>
              </a:spcBef>
              <a:tabLst>
                <a:tab pos="332105" algn="l"/>
              </a:tabLst>
            </a:pPr>
            <a:r>
              <a:rPr sz="1900" spc="-484" dirty="0"/>
              <a:t/>
            </a:r>
            <a:r>
              <a:rPr sz="2400" spc="-120" dirty="0">
                <a:latin typeface="宋体"/>
                <a:ea typeface="+mj-ea"/>
                <a:cs typeface="宋体"/>
              </a:rPr>
              <a:t>2007年1月30日</a:t>
            </a:r>
            <a:r>
              <a:rPr sz="2400" spc="-130" dirty="0"/>
              <a:t/>
            </a:r>
            <a:r>
              <a:rPr sz="2400" spc="-350" dirty="0"/>
              <a:t/>
            </a:r>
            <a:r>
              <a:rPr sz="2400" spc="-170" dirty="0"/>
              <a:t/>
            </a:r>
            <a:endParaRPr sz="2400"/>
          </a:p>
        </ns0:txBody>
      </ns0:sp>
      <ns0:sp>
        <ns0:nvSpPr>
          <ns0:cNvPr id="6" name="object 6"/>
          <ns0:cNvSpPr txBox="1"/>
          <ns0:nvPr/>
        </ns0:nvSpPr>
        <ns0:spPr>
          <a:xfrm>
            <a:off x="66039" y="2068148"/>
            <a:ext cx="8043545" cy="4629785"/>
          </a:xfrm>
          <a:prstGeom prst="rect">
            <a:avLst/>
          </a:prstGeom>
        </ns0:spPr>
        <ns0:txBody>
          <a:bodyPr vert="horz" wrap="square" lIns="0" tIns="196215" rIns="0" bIns="0" rtlCol="0">
            <a:spAutoFit/>
          </a:bodyPr>
          <a:lstStyle/>
          <a:p>
            <a:pPr marL="4847590" indent="-320675">
              <a:lnSpc>
                <a:spcPct val="100000"/>
              </a:lnSpc>
              <a:spcBef>
                <a:spcPts val="1545"/>
              </a:spcBef>
              <a:buSzPct val="79000"/>
              <a:buChar char=""/>
              <a:tabLst>
                <a:tab pos="4847590" algn="l"/>
                <a:tab pos="4848225" algn="l"/>
              </a:tabLst>
            </a:pPr>
            <a:r>
              <a:rPr sz="2400" spc="-75" dirty="0">
                <a:latin typeface="Arial" panose="020B0604020202020204"/>
                <a:cs typeface="Arial" panose="020B0604020202020204"/>
              </a:rPr>
              <a:t/>
            </a:r>
            <a:r>
              <a:rPr sz="2400" spc="-70" dirty="0">
                <a:latin typeface="Arial" panose="020B0604020202020204"/>
                <a:cs typeface="Arial" panose="020B0604020202020204"/>
              </a:rPr>
              <a:t/>
            </a:r>
            <a:r>
              <a:rPr sz="2400" spc="-320" dirty="0">
                <a:latin typeface="Arial" panose="020B0604020202020204"/>
                <a:cs typeface="Arial" panose="020B0604020202020204"/>
              </a:rPr>
              <a:t/>
            </a:r>
            <a:r>
              <a:rPr sz="2400" spc="-60" dirty="0">
                <a:latin typeface="宋体"/>
                <a:cs typeface="宋体"/>
                <a:ea typeface="+mj-ea"/>
              </a:rPr>
              <a:t>印度最大的接管</a:t>
            </a:r>
            <a:endParaRPr sz="2400">
              <a:latin typeface="Arial" panose="020B0604020202020204"/>
              <a:cs typeface="Arial" panose="020B0604020202020204"/>
            </a:endParaRPr>
          </a:p>
          <a:p>
            <a:pPr marL="4847590" marR="393065" indent="-320040">
              <a:lnSpc>
                <a:spcPct val="150000"/>
              </a:lnSpc>
              <a:buSzPct val="79000"/>
              <a:buChar char=""/>
              <a:tabLst>
                <a:tab pos="4847590" algn="l"/>
                <a:tab pos="4848225" algn="l"/>
              </a:tabLst>
            </a:pPr>
            <a:r>
              <a:rPr sz="2400" spc="5" dirty="0">
                <a:latin typeface="Arial" panose="020B0604020202020204"/>
                <a:cs typeface="Arial" panose="020B0604020202020204"/>
              </a:rPr>
              <a:t/>
            </a:r>
            <a:r>
              <a:rPr sz="2400" spc="-15" dirty="0">
                <a:latin typeface="Arial" panose="020B0604020202020204"/>
                <a:cs typeface="Arial" panose="020B0604020202020204"/>
              </a:rPr>
              <a:t/>
            </a:r>
            <a:r>
              <a:rPr sz="2400" spc="-85" dirty="0">
                <a:latin typeface="Arial" panose="020B0604020202020204"/>
                <a:cs typeface="Arial" panose="020B0604020202020204"/>
              </a:rPr>
              <a:t/>
            </a:r>
            <a:r>
              <a:rPr sz="2400" spc="-215" dirty="0">
                <a:latin typeface="宋体"/>
                <a:cs typeface="宋体"/>
                <a:ea typeface="+mj-ea"/>
              </a:rPr>
              <a:t>交易完成后，TATA的公司成为了5家公司</a:t>
            </a:r>
            <a:r>
              <a:rPr sz="2400" spc="-110" dirty="0">
                <a:latin typeface="Arial" panose="020B0604020202020204"/>
                <a:cs typeface="Arial" panose="020B0604020202020204"/>
              </a:rPr>
              <a:t/>
            </a:r>
            <a:r>
              <a:rPr sz="2400" spc="-20" dirty="0">
                <a:latin typeface="Arial" panose="020B0604020202020204"/>
                <a:cs typeface="Arial" panose="020B0604020202020204"/>
              </a:rPr>
              <a:t/>
            </a:r>
            <a:r>
              <a:rPr sz="2400" spc="-40" dirty="0">
                <a:latin typeface="Arial" panose="020B0604020202020204"/>
                <a:cs typeface="Arial" panose="020B0604020202020204"/>
              </a:rPr>
              <a:t/>
            </a:r>
            <a:r>
              <a:rPr sz="2400" spc="-60" baseline="24000" dirty="0">
                <a:latin typeface="宋体"/>
                <a:cs typeface="宋体"/>
                <a:ea typeface="+mj-ea"/>
              </a:rPr>
              <a:t>th</a:t>
            </a:r>
            <a:r>
              <a:rPr sz="2400" spc="-405" baseline="24000" dirty="0">
                <a:latin typeface="Arial" panose="020B0604020202020204"/>
                <a:cs typeface="Arial" panose="020B0604020202020204"/>
              </a:rPr>
              <a:t/>
            </a:r>
            <a:r>
              <a:rPr sz="2400" spc="-60" dirty="0">
                <a:latin typeface="宋体"/>
                <a:cs typeface="宋体"/>
                <a:ea typeface="+mj-ea"/>
              </a:rPr>
              <a:t>最大的钢铁公司。</a:t>
            </a:r>
            <a:r>
              <a:rPr sz="2400" spc="-215" dirty="0">
                <a:latin typeface="Arial" panose="020B0604020202020204"/>
                <a:cs typeface="Arial" panose="020B0604020202020204"/>
              </a:rPr>
              <a:t/>
            </a:r>
            <a:r>
              <a:rPr sz="2400" spc="-185" dirty="0">
                <a:latin typeface="Arial" panose="020B0604020202020204"/>
                <a:cs typeface="Arial" panose="020B0604020202020204"/>
              </a:rPr>
              <a:t/>
            </a:r>
            <a:r>
              <a:rPr sz="2400" spc="-80" dirty="0">
                <a:latin typeface="Arial" panose="020B0604020202020204"/>
                <a:cs typeface="Arial" panose="020B0604020202020204"/>
              </a:rPr>
              <a:t/>
            </a:r>
            <a:endParaRPr sz="2400">
              <a:latin typeface="Arial" panose="020B0604020202020204"/>
              <a:cs typeface="Arial" panose="020B0604020202020204"/>
            </a:endParaRPr>
          </a:p>
          <a:p>
            <a:pPr marL="4847590" marR="30480" indent="-320040">
              <a:lnSpc>
                <a:spcPct val="150000"/>
              </a:lnSpc>
              <a:spcBef>
                <a:spcPts val="5"/>
              </a:spcBef>
              <a:buSzPct val="79000"/>
              <a:buChar char=""/>
              <a:tabLst>
                <a:tab pos="4847590" algn="l"/>
                <a:tab pos="4848225" algn="l"/>
              </a:tabLst>
            </a:pPr>
            <a:r>
              <a:rPr sz="2400" spc="-160" dirty="0">
                <a:latin typeface="Arial" panose="020B0604020202020204"/>
                <a:cs typeface="Arial" panose="020B0604020202020204"/>
              </a:rPr>
              <a:t/>
            </a:r>
            <a:r>
              <a:rPr sz="2400" spc="-204" dirty="0">
                <a:latin typeface="Arial" panose="020B0604020202020204"/>
                <a:cs typeface="Arial" panose="020B0604020202020204"/>
              </a:rPr>
              <a:t/>
            </a:r>
            <a:r>
              <a:rPr sz="2400" spc="-95" dirty="0">
                <a:latin typeface="Arial" panose="020B0604020202020204"/>
                <a:cs typeface="Arial" panose="020B0604020202020204"/>
              </a:rPr>
              <a:t/>
            </a:r>
            <a:r>
              <a:rPr sz="2400" spc="-25" dirty="0">
                <a:latin typeface="Arial" panose="020B0604020202020204"/>
                <a:cs typeface="Arial" panose="020B0604020202020204"/>
              </a:rPr>
              <a:t/>
            </a:r>
            <a:r>
              <a:rPr sz="2400" spc="-235" dirty="0">
                <a:latin typeface="Arial" panose="020B0604020202020204"/>
                <a:cs typeface="Arial" panose="020B0604020202020204"/>
              </a:rPr>
              <a:t/>
            </a:r>
            <a:r>
              <a:rPr sz="2400" spc="-70" dirty="0">
                <a:latin typeface="宋体"/>
                <a:cs typeface="宋体"/>
                <a:ea typeface="+mj-ea"/>
              </a:rPr>
              <a:t>他持有CORUS100%的股份，每股支付428卢比</a:t>
            </a:r>
            <a:r>
              <a:rPr sz="2400" spc="-275" dirty="0">
                <a:latin typeface="Arial" panose="020B0604020202020204"/>
                <a:cs typeface="Arial" panose="020B0604020202020204"/>
              </a:rPr>
              <a:t/>
            </a:r>
            <a:r>
              <a:rPr sz="2400" spc="-65" dirty="0">
                <a:latin typeface="Arial" panose="020B0604020202020204"/>
                <a:cs typeface="Arial" panose="020B0604020202020204"/>
              </a:rPr>
              <a:t/>
            </a:r>
            <a:r>
              <a:rPr sz="2400" spc="-70" dirty="0">
                <a:latin typeface="Arial" panose="020B0604020202020204"/>
                <a:cs typeface="Arial" panose="020B0604020202020204"/>
              </a:rPr>
              <a:t/>
            </a:r>
            <a:r>
              <a:rPr sz="2400" spc="-375" dirty="0">
                <a:latin typeface="Arial" panose="020B0604020202020204"/>
                <a:cs typeface="Arial" panose="020B0604020202020204"/>
              </a:rPr>
              <a:t/>
            </a:r>
            <a:r>
              <a:rPr sz="2400" spc="-125" dirty="0">
                <a:latin typeface="Arial" panose="020B0604020202020204"/>
                <a:cs typeface="Arial" panose="020B0604020202020204"/>
              </a:rPr>
              <a:t/>
            </a:r>
            <a:endParaRPr sz="2400">
              <a:latin typeface="Arial" panose="020B0604020202020204"/>
              <a:cs typeface="Arial" panose="020B0604020202020204"/>
            </a:endParaRPr>
          </a:p>
          <a:p>
            <a:pPr>
              <a:lnSpc>
                <a:spcPct val="100000"/>
              </a:lnSpc>
              <a:spcBef>
                <a:spcPts val="20"/>
              </a:spcBef>
            </a:pPr>
            <a:endParaRPr sz="3300">
              <a:latin typeface="Arial" panose="020B0604020202020204"/>
              <a:cs typeface="Arial" panose="020B0604020202020204"/>
            </a:endParaRPr>
          </a:p>
          <a:p>
            <a:pPr marL="25400">
              <a:lnSpc>
                <a:spcPct val="100000"/>
              </a:lnSpc>
            </a:pPr>
            <a:r>
              <a:rPr sz="1800" b="1" spc="-5" dirty="0">
                <a:latin typeface="Carlito"/>
                <a:cs typeface="Carlito"/>
              </a:rPr>
              <a:t/>
            </a:r>
            <a:r>
              <a:rPr sz="1800" dirty="0">
                <a:latin typeface="Carlito"/>
                <a:cs typeface="Carlito"/>
              </a:rPr>
              <a:t/>
            </a:r>
            <a:r>
              <a:rPr sz="1800" spc="-5" dirty="0">
                <a:latin typeface="宋体"/>
                <a:cs typeface="宋体"/>
                <a:ea typeface="+mj-ea"/>
              </a:rPr>
              <a:t>图片：B穆塔拉曼，塔塔钢铁公司；Ratan</a:t>
            </a:r>
            <a:r>
              <a:rPr sz="1800" spc="-50" dirty="0">
                <a:latin typeface="Carlito"/>
                <a:cs typeface="Carlito"/>
              </a:rPr>
              <a:t/>
            </a:r>
            <a:r>
              <a:rPr sz="1800" spc="-5" dirty="0">
                <a:latin typeface="Carlito"/>
                <a:cs typeface="Carlito"/>
              </a:rPr>
              <a:t/>
            </a:r>
            <a:r>
              <a:rPr sz="1800" spc="75" dirty="0">
                <a:latin typeface="Carlito"/>
                <a:cs typeface="Carlito"/>
              </a:rPr>
              <a:t/>
            </a:r>
            <a:r>
              <a:rPr sz="1800" spc="-10" dirty="0">
                <a:latin typeface="Carlito"/>
                <a:cs typeface="Carlito"/>
              </a:rPr>
              <a:t/>
            </a:r>
            <a:endParaRPr sz="1800">
              <a:latin typeface="Carlito"/>
              <a:cs typeface="Carlito"/>
            </a:endParaRPr>
          </a:p>
          <a:p>
            <a:pPr marL="25400">
              <a:lnSpc>
                <a:spcPct val="100000"/>
              </a:lnSpc>
            </a:pPr>
            <a:r>
              <a:rPr sz="1800" spc="-40" dirty="0">
                <a:latin typeface="Carlito"/>
                <a:cs typeface="Carlito"/>
              </a:rPr>
              <a:t/>
            </a:r>
            <a:r>
              <a:rPr sz="1800" spc="-50" dirty="0">
                <a:latin typeface="Carlito"/>
                <a:cs typeface="Carlito"/>
              </a:rPr>
              <a:t/>
            </a:r>
            <a:r>
              <a:rPr sz="1800" dirty="0">
                <a:latin typeface="宋体"/>
                <a:cs typeface="宋体"/>
                <a:ea typeface="+mj-ea"/>
              </a:rPr>
              <a:t>塔塔，塔塔董事长；JLeng，Corus主席；</a:t>
            </a:r>
            <a:r>
              <a:rPr sz="1800" spc="-5" dirty="0">
                <a:latin typeface="Carlito"/>
                <a:cs typeface="Carlito"/>
              </a:rPr>
              <a:t/>
            </a:r>
            <a:r>
              <a:rPr sz="1800" spc="105" dirty="0">
                <a:latin typeface="Carlito"/>
                <a:cs typeface="Carlito"/>
              </a:rPr>
              <a:t/>
            </a:r>
            <a:r>
              <a:rPr sz="1800" spc="-5" dirty="0">
                <a:latin typeface="Carlito"/>
                <a:cs typeface="Carlito"/>
              </a:rPr>
              <a:t/>
            </a:r>
            <a:endParaRPr sz="1800">
              <a:latin typeface="Carlito"/>
              <a:cs typeface="Carlito"/>
            </a:endParaRPr>
          </a:p>
          <a:p>
            <a:pPr marL="76835">
              <a:lnSpc>
                <a:spcPct val="100000"/>
              </a:lnSpc>
              <a:spcBef>
                <a:spcPts val="30"/>
              </a:spcBef>
            </a:pPr>
            <a:r>
              <a:rPr sz="1800" dirty="0">
                <a:latin typeface="Carlito"/>
                <a:cs typeface="Carlito"/>
              </a:rPr>
              <a:t/>
            </a:r>
            <a:r>
              <a:rPr sz="1800" spc="-20" dirty="0">
                <a:latin typeface="宋体"/>
                <a:cs typeface="宋体"/>
                <a:ea typeface="+mj-ea"/>
              </a:rPr>
              <a:t>以及可口可乐的首席执行官PVarin。</a:t>
            </a:r>
            <a:r>
              <a:rPr sz="1800" spc="-5" dirty="0">
                <a:latin typeface="Carlito"/>
                <a:cs typeface="Carlito"/>
              </a:rPr>
              <a:t/>
            </a:r>
            <a:r>
              <a:rPr sz="1800" spc="35" dirty="0">
                <a:latin typeface="Carlito"/>
                <a:cs typeface="Carlito"/>
              </a:rPr>
              <a:t/>
            </a:r>
            <a:r>
              <a:rPr sz="1800" spc="-15" dirty="0">
                <a:latin typeface="Carlito"/>
                <a:cs typeface="Carlito"/>
              </a:rPr>
              <a:t/>
            </a:r>
            <a:endParaRPr sz="1800">
              <a:latin typeface="Carlito"/>
              <a:cs typeface="Carlito"/>
            </a:endParaRPr>
          </a:p>
        </ns0:txBody>
      </ns0:sp>
    </ns0:spTree>
  </ns0:cSld>
  <ns0:clrMapOvr>
    <a:masterClrMapping/>
  </ns0:clrMapOvr>
</ns0:sld>
</file>

<file path=ppt/slides/slide18.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797051" y="289559"/>
            <a:ext cx="6510528" cy="1025652"/>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a:spLocks noGrp="1"/>
          </ns0:cNvSpPr>
          <ns0:nvPr>
            <ns0:ph type="title"/>
          </ns0:nvPr>
        </ns0:nvSpPr>
        <ns0:spPr>
          <a:xfrm>
            <a:off x="4403471" y="1503934"/>
            <a:ext cx="3139440" cy="878840"/>
          </a:xfrm>
          <a:prstGeom prst="rect">
            <a:avLst/>
          </a:prstGeom>
        </ns0:spPr>
        <ns0:txBody>
          <a:bodyPr vert="horz" wrap="square" lIns="0" tIns="12065" rIns="0" bIns="0" rtlCol="0">
            <a:spAutoFit/>
          </a:bodyPr>
          <a:lstStyle/>
          <a:p>
            <a:pPr marL="358140" indent="-320040">
              <a:lnSpc>
                <a:spcPct val="100000"/>
              </a:lnSpc>
              <a:spcBef>
                <a:spcPts val="95"/>
              </a:spcBef>
              <a:buSzPct val="80000"/>
              <a:buChar char=""/>
              <a:tabLst>
                <a:tab pos="357505" algn="l"/>
                <a:tab pos="358140" algn="l"/>
              </a:tabLst>
            </a:pPr>
            <a:r>
              <a:rPr sz="2800" spc="-215" dirty="0">
                <a:latin typeface="宋体"/>
                <a:ea typeface="+mj-ea"/>
                <a:cs typeface="宋体"/>
              </a:rPr>
              <a:t>电信行业</a:t>
            </a:r>
            <a:r>
              <a:rPr sz="2800" spc="325" dirty="0"/>
              <a:t/>
            </a:r>
            <a:r>
              <a:rPr sz="2800" spc="-85" dirty="0"/>
              <a:t/>
            </a:r>
            <a:endParaRPr sz="2800"/>
          </a:p>
          <a:p>
            <a:pPr marL="358140" indent="-320040">
              <a:lnSpc>
                <a:spcPct val="100000"/>
              </a:lnSpc>
              <a:spcBef>
                <a:spcPts val="5"/>
              </a:spcBef>
              <a:buSzPct val="80000"/>
              <a:buChar char=""/>
              <a:tabLst>
                <a:tab pos="357505" algn="l"/>
                <a:tab pos="358140" algn="l"/>
                <a:tab pos="1026160" algn="l"/>
              </a:tabLst>
            </a:pPr>
            <a:r>
              <a:rPr sz="2800" spc="-135" dirty="0">
                <a:latin typeface="宋体"/>
                <a:ea typeface="+mj-ea"/>
                <a:cs typeface="宋体"/>
              </a:rPr>
              <a:t>11</a:t>
            </a:r>
            <a:r>
              <a:rPr sz="2775" spc="-202" baseline="26000" dirty="0">
                <a:latin typeface="宋体"/>
                <a:ea typeface="+mj-ea"/>
                <a:cs typeface="宋体"/>
              </a:rPr>
              <a:t>th</a:t>
            </a:r>
            <a:r>
              <a:rPr sz="2800" spc="-114" dirty="0">
                <a:latin typeface="宋体"/>
                <a:ea typeface="+mj-ea"/>
                <a:cs typeface="宋体"/>
              </a:rPr>
              <a:t>二零零七年二月</a:t>
            </a:r>
            <a:r>
              <a:rPr sz="2800" spc="-254" dirty="0"/>
              <a:t/>
            </a:r>
            <a:r>
              <a:rPr sz="2800" spc="-204" dirty="0"/>
              <a:t/>
            </a:r>
            <a:endParaRPr sz="2800"/>
          </a:p>
        </ns0:txBody>
      </ns0:sp>
      <ns0:sp>
        <ns0:nvSpPr>
          <ns0:cNvPr id="4" name="object 4"/>
          <ns0:cNvSpPr txBox="1"/>
          <ns0:nvPr/>
        </ns0:nvSpPr>
        <ns0:spPr>
          <a:xfrm>
            <a:off x="4403471" y="2251074"/>
            <a:ext cx="829944" cy="452120"/>
          </a:xfrm>
          <a:prstGeom prst="rect">
            <a:avLst/>
          </a:prstGeom>
        </ns0:spPr>
        <ns0:txBody>
          <a:bodyPr vert="horz" wrap="square" lIns="0" tIns="12065" rIns="0" bIns="0" rtlCol="0">
            <a:spAutoFit/>
          </a:bodyPr>
          <a:lstStyle/>
          <a:p>
            <a:pPr marL="38100">
              <a:lnSpc>
                <a:spcPct val="100000"/>
              </a:lnSpc>
              <a:spcBef>
                <a:spcPts val="95"/>
              </a:spcBef>
              <a:tabLst>
                <a:tab pos="357505" algn="l"/>
              </a:tabLst>
            </a:pPr>
            <a:r>
              <a:rPr sz="3375" spc="-892" baseline="-21000" dirty="0">
                <a:latin typeface="宋体"/>
                <a:cs typeface="宋体"/>
                <a:ea typeface="+mj-ea"/>
              </a:rPr>
              <a:t></a:t>
            </a:r>
            <a:r>
              <a:rPr sz="4200" spc="-104" baseline="-17000" dirty="0">
                <a:latin typeface="宋体"/>
                <a:cs typeface="宋体"/>
                <a:ea typeface="+mj-ea"/>
              </a:rPr>
              <a:t>2</a:t>
            </a:r>
            <a:r>
              <a:rPr sz="1850" spc="-70" dirty="0">
                <a:latin typeface="宋体"/>
                <a:cs typeface="宋体"/>
                <a:ea typeface="+mj-ea"/>
              </a:rPr>
              <a:t>nd</a:t>
            </a:r>
            <a:endParaRPr sz="1850">
              <a:latin typeface="Arial" panose="020B0604020202020204"/>
              <a:cs typeface="Arial" panose="020B0604020202020204"/>
            </a:endParaRPr>
          </a:p>
        </ns0:txBody>
      </ns0:sp>
      <ns0:sp>
        <ns0:nvSpPr>
          <ns0:cNvPr id="5" name="object 5"/>
          <ns0:cNvSpPr txBox="1"/>
          <ns0:nvPr/>
        </ns0:nvSpPr>
        <ns0:spPr>
          <a:xfrm>
            <a:off x="5325236" y="2357754"/>
            <a:ext cx="2466340" cy="452120"/>
          </a:xfrm>
          <a:prstGeom prst="rect">
            <a:avLst/>
          </a:prstGeom>
        </ns0:spPr>
        <ns0:txBody>
          <a:bodyPr vert="horz" wrap="square" lIns="0" tIns="12065" rIns="0" bIns="0" rtlCol="0">
            <a:spAutoFit/>
          </a:bodyPr>
          <a:lstStyle/>
          <a:p>
            <a:pPr marL="12700">
              <a:lnSpc>
                <a:spcPct val="100000"/>
              </a:lnSpc>
              <a:spcBef>
                <a:spcPts val="95"/>
              </a:spcBef>
            </a:pPr>
            <a:r>
              <a:rPr sz="2800" spc="-70" dirty="0">
                <a:latin typeface="Arial" panose="020B0604020202020204"/>
                <a:cs typeface="Arial" panose="020B0604020202020204"/>
              </a:rPr>
              <a:t/>
            </a:r>
            <a:r>
              <a:rPr sz="2800" spc="305" dirty="0">
                <a:latin typeface="Arial" panose="020B0604020202020204"/>
                <a:cs typeface="Arial" panose="020B0604020202020204"/>
              </a:rPr>
              <a:t/>
            </a:r>
            <a:r>
              <a:rPr sz="2800" spc="-80" dirty="0">
                <a:latin typeface="宋体"/>
                <a:cs typeface="宋体"/>
                <a:ea typeface="+mj-ea"/>
              </a:rPr>
              <a:t>最大的收购</a:t>
            </a:r>
            <a:endParaRPr sz="2800">
              <a:latin typeface="Arial" panose="020B0604020202020204"/>
              <a:cs typeface="Arial" panose="020B0604020202020204"/>
            </a:endParaRPr>
          </a:p>
        </ns0:txBody>
      </ns0:sp>
      <ns0:sp>
        <ns0:nvSpPr>
          <ns0:cNvPr id="6" name="object 6"/>
          <ns0:cNvSpPr txBox="1"/>
          <ns0:nvPr/>
        </ns0:nvSpPr>
        <ns0:spPr>
          <a:xfrm>
            <a:off x="4428871" y="2784474"/>
            <a:ext cx="3406140" cy="1305560"/>
          </a:xfrm>
          <a:prstGeom prst="rect">
            <a:avLst/>
          </a:prstGeom>
        </ns0:spPr>
        <ns0:txBody>
          <a:bodyPr vert="horz" wrap="square" lIns="0" tIns="12065" rIns="0" bIns="0" rtlCol="0">
            <a:spAutoFit/>
          </a:bodyPr>
          <a:lstStyle/>
          <a:p>
            <a:pPr marL="332105">
              <a:lnSpc>
                <a:spcPct val="100000"/>
              </a:lnSpc>
              <a:spcBef>
                <a:spcPts val="95"/>
              </a:spcBef>
            </a:pPr>
            <a:r>
              <a:rPr sz="2800" spc="-100" dirty="0">
                <a:latin typeface="宋体"/>
                <a:cs typeface="宋体"/>
                <a:ea typeface="+mj-ea"/>
              </a:rPr>
              <a:t>交易</a:t>
            </a:r>
            <a:endParaRPr sz="2800">
              <a:latin typeface="Arial" panose="020B0604020202020204"/>
              <a:cs typeface="Arial" panose="020B0604020202020204"/>
            </a:endParaRPr>
          </a:p>
          <a:p>
            <a:pPr marL="332105" marR="5080" indent="-320040">
              <a:lnSpc>
                <a:spcPct val="100000"/>
              </a:lnSpc>
              <a:tabLst>
                <a:tab pos="332105" algn="l"/>
              </a:tabLst>
            </a:pPr>
            <a:r>
              <a:rPr sz="2250" spc="-595" dirty="0">
                <a:latin typeface="Arial" panose="020B0604020202020204"/>
                <a:cs typeface="Arial" panose="020B0604020202020204"/>
              </a:rPr>
              <a:t/>
            </a:r>
            <a:r>
              <a:rPr sz="2800" spc="-275" dirty="0">
                <a:latin typeface="Arial" panose="020B0604020202020204"/>
                <a:cs typeface="Arial" panose="020B0604020202020204"/>
              </a:rPr>
              <a:t/>
            </a:r>
            <a:r>
              <a:rPr sz="2800" spc="-240" dirty="0">
                <a:latin typeface="Arial" panose="020B0604020202020204"/>
                <a:cs typeface="Arial" panose="020B0604020202020204"/>
              </a:rPr>
              <a:t/>
            </a:r>
            <a:r>
              <a:rPr sz="2800" spc="-114" dirty="0">
                <a:latin typeface="Arial" panose="020B0604020202020204"/>
                <a:cs typeface="Arial" panose="020B0604020202020204"/>
              </a:rPr>
              <a:t/>
            </a:r>
            <a:r>
              <a:rPr sz="2800" spc="-50" dirty="0">
                <a:latin typeface="宋体"/>
                <a:cs typeface="宋体"/>
                <a:ea typeface="+mj-ea"/>
              </a:rPr>
              <a:t>67%所持有的在厨具公司的股份</a:t>
            </a:r>
            <a:r>
              <a:rPr sz="2800" spc="-270" dirty="0">
                <a:latin typeface="Arial" panose="020B0604020202020204"/>
                <a:cs typeface="Arial" panose="020B0604020202020204"/>
              </a:rPr>
              <a:t/>
            </a:r>
            <a:r>
              <a:rPr sz="2800" spc="-30" dirty="0">
                <a:latin typeface="Arial" panose="020B0604020202020204"/>
                <a:cs typeface="Arial" panose="020B0604020202020204"/>
              </a:rPr>
              <a:t/>
            </a:r>
            <a:r>
              <a:rPr sz="2800" spc="-55" dirty="0">
                <a:latin typeface="Arial" panose="020B0604020202020204"/>
                <a:cs typeface="Arial" panose="020B0604020202020204"/>
              </a:rPr>
              <a:t/>
            </a:r>
            <a:endParaRPr sz="2800">
              <a:latin typeface="Arial" panose="020B0604020202020204"/>
              <a:cs typeface="Arial" panose="020B0604020202020204"/>
            </a:endParaRPr>
          </a:p>
        </ns0:txBody>
      </ns0:sp>
      <ns0:sp>
        <ns0:nvSpPr>
          <ns0:cNvPr id="7" name="object 7"/>
          <ns0:cNvSpPr/>
          <ns0:nvPr/>
        </ns0:nvSpPr>
        <ns0:spPr>
          <a:xfrm>
            <a:off x="381000" y="1524000"/>
            <a:ext cx="2895600" cy="3886200"/>
          </a:xfrm>
          <a:prstGeom prst="rect">
            <a:avLst/>
          </a:prstGeom>
          <a:blipFill>
            <a:blip ns2:embed="rId2" cstate="print"/>
            <a:stretch>
              <a:fillRect/>
            </a:stretch>
          </a:blipFill>
        </ns0:spPr>
        <ns0:txBody>
          <a:bodyPr wrap="square" lIns="0" tIns="0" rIns="0" bIns="0" rtlCol="0"/>
          <a:lstStyle/>
          <a:p/>
        </ns0:txBody>
      </ns0:sp>
      <ns0:sp>
        <ns0:nvSpPr>
          <ns0:cNvPr id="8" name="object 8"/>
          <ns0:cNvSpPr txBox="1"/>
          <ns0:nvPr/>
        </ns0:nvSpPr>
        <ns0:spPr>
          <a:xfrm>
            <a:off x="231140" y="5558434"/>
            <a:ext cx="3606165" cy="1247140"/>
          </a:xfrm>
          <a:prstGeom prst="rect">
            <a:avLst/>
          </a:prstGeom>
        </ns0:spPr>
        <ns0:txBody>
          <a:bodyPr vert="horz" wrap="square" lIns="0" tIns="12700" rIns="0" bIns="0" rtlCol="0">
            <a:spAutoFit/>
          </a:bodyPr>
          <a:lstStyle/>
          <a:p>
            <a:pPr marL="12700" marR="5080">
              <a:lnSpc>
                <a:spcPct val="100000"/>
              </a:lnSpc>
              <a:spcBef>
                <a:spcPts val="100"/>
              </a:spcBef>
            </a:pPr>
            <a:r>
              <a:rPr sz="2000" b="1" spc="-5" dirty="0">
                <a:latin typeface="Carlito"/>
                <a:cs typeface="Carlito"/>
              </a:rPr>
              <a:t/>
            </a:r>
            <a:r>
              <a:rPr sz="2000" spc="-5" dirty="0">
                <a:latin typeface="Carlito"/>
                <a:cs typeface="Carlito"/>
              </a:rPr>
              <a:t/>
            </a:r>
            <a:r>
              <a:rPr sz="2000" dirty="0">
                <a:latin typeface="Carlito"/>
                <a:cs typeface="Carlito"/>
              </a:rPr>
              <a:t/>
            </a:r>
            <a:r>
              <a:rPr sz="2000" spc="-15" dirty="0">
                <a:latin typeface="Carlito"/>
                <a:cs typeface="Carlito"/>
              </a:rPr>
              <a:t/>
            </a:r>
            <a:r>
              <a:rPr sz="2000" spc="-5" dirty="0">
                <a:latin typeface="Carlito"/>
                <a:cs typeface="Carlito"/>
              </a:rPr>
              <a:t/>
            </a:r>
            <a:r>
              <a:rPr sz="2000" spc="-20" dirty="0">
                <a:latin typeface="Carlito"/>
                <a:cs typeface="Carlito"/>
              </a:rPr>
              <a:t/>
            </a:r>
            <a:r>
              <a:rPr sz="2000" dirty="0">
                <a:latin typeface="Carlito"/>
                <a:cs typeface="Carlito"/>
              </a:rPr>
              <a:t/>
            </a:r>
            <a:r>
              <a:rPr sz="2000" spc="-5" dirty="0">
                <a:latin typeface="宋体"/>
                <a:cs typeface="宋体"/>
                <a:ea typeface="+mj-ea"/>
              </a:rPr>
              <a:t>图片：沃达丰首席执行官阿伦·萨林访问和记电信总部。</a:t>
            </a:r>
            <a:r>
              <a:rPr sz="2000" spc="-15" dirty="0">
                <a:latin typeface="Carlito"/>
                <a:cs typeface="Carlito"/>
              </a:rPr>
              <a:t/>
            </a:r>
            <a:r>
              <a:rPr sz="2000" spc="-5" dirty="0">
                <a:latin typeface="Carlito"/>
                <a:cs typeface="Carlito"/>
              </a:rPr>
              <a:t/>
            </a:r>
            <a:r>
              <a:rPr sz="2000" spc="-10" dirty="0">
                <a:latin typeface="Carlito"/>
                <a:cs typeface="Carlito"/>
              </a:rPr>
              <a:t/>
            </a:r>
            <a:r>
              <a:rPr sz="2000" dirty="0">
                <a:latin typeface="Carlito"/>
                <a:cs typeface="Carlito"/>
              </a:rPr>
              <a:t/>
            </a:r>
            <a:endParaRPr sz="2000">
              <a:latin typeface="Carlito"/>
              <a:cs typeface="Carlito"/>
            </a:endParaRPr>
          </a:p>
        </ns0:txBody>
      </ns0:sp>
    </ns0:spTree>
  </ns0:cSld>
  <ns0:clrMapOvr>
    <a:masterClrMapping/>
  </ns0:clrMapOvr>
</ns0:sld>
</file>

<file path=ppt/slides/slide19.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716280" y="608076"/>
            <a:ext cx="6618732" cy="481584"/>
          </a:xfrm>
          <a:prstGeom prst="rect">
            <a:avLst/>
          </a:prstGeom>
          <a:blipFill>
            <a:blip ns2:embed="rId1" cstate="print"/>
            <a:stretch>
              <a:fillRect/>
            </a:stretch>
          </a:blipFill>
        </ns0:spPr>
        <ns0:txBody>
          <a:bodyPr wrap="square" lIns="0" tIns="0" rIns="0" bIns="0" rtlCol="0"/>
          <a:lstStyle/>
          <a:p/>
        </ns0:txBody>
      </ns0:sp>
      <ns0:sp>
        <ns0:nvSpPr>
          <ns0:cNvPr id="3" name="object 3"/>
          <ns0:cNvSpPr/>
          <ns0:nvPr/>
        </ns0:nvSpPr>
        <ns0:spPr>
          <a:xfrm>
            <a:off x="381000" y="1600200"/>
            <a:ext cx="3810000" cy="3774948"/>
          </a:xfrm>
          <a:prstGeom prst="rect">
            <a:avLst/>
          </a:prstGeom>
          <a:blipFill>
            <a:blip ns2:embed="rId2" cstate="print"/>
            <a:stretch>
              <a:fillRect/>
            </a:stretch>
          </a:blipFill>
        </ns0:spPr>
        <ns0:txBody>
          <a:bodyPr wrap="square" lIns="0" tIns="0" rIns="0" bIns="0" rtlCol="0"/>
          <a:lstStyle/>
          <a:p/>
        </ns0:txBody>
      </ns0:sp>
      <ns0:sp>
        <ns0:nvSpPr>
          <ns0:cNvPr id="4" name="object 4"/>
          <ns0:cNvSpPr txBox="1">
            <a:spLocks noGrp="1"/>
          </ns0:cNvSpPr>
          <ns0:nvPr>
            <ns0:ph type="title"/>
          </ns0:nvPr>
        </ns0:nvSpPr>
        <ns0:spPr>
          <a:xfrm>
            <a:off x="4733671" y="1656029"/>
            <a:ext cx="3676650" cy="1306195"/>
          </a:xfrm>
          <a:prstGeom prst="rect">
            <a:avLst/>
          </a:prstGeom>
        </ns0:spPr>
        <ns0:txBody>
          <a:bodyPr vert="horz" wrap="square" lIns="0" tIns="12065" rIns="0" bIns="0" rtlCol="0">
            <a:spAutoFit/>
          </a:bodyPr>
          <a:lstStyle/>
          <a:p>
            <a:pPr marL="332740" indent="-320040">
              <a:lnSpc>
                <a:spcPct val="100000"/>
              </a:lnSpc>
              <a:spcBef>
                <a:spcPts val="95"/>
              </a:spcBef>
              <a:buSzPct val="80000"/>
              <a:buChar char=""/>
              <a:tabLst>
                <a:tab pos="332105" algn="l"/>
                <a:tab pos="332740" algn="l"/>
              </a:tabLst>
            </a:pPr>
            <a:r>
              <a:rPr sz="2800" spc="-180" dirty="0">
                <a:latin typeface="宋体"/>
                <a:ea typeface="+mj-ea"/>
                <a:cs typeface="宋体"/>
              </a:rPr>
              <a:t>二零零八年六月</a:t>
            </a:r>
            <a:r>
              <a:rPr sz="2800" spc="-215" dirty="0"/>
              <a:t/>
            </a:r>
            <a:r>
              <a:rPr sz="2800" spc="-140" dirty="0"/>
              <a:t/>
            </a:r>
            <a:endParaRPr sz="2800"/>
          </a:p>
          <a:p>
            <a:pPr marL="332105" marR="5080" indent="-320040">
              <a:lnSpc>
                <a:spcPct val="100000"/>
              </a:lnSpc>
              <a:spcBef>
                <a:spcPts val="5"/>
              </a:spcBef>
              <a:buSzPct val="80000"/>
              <a:buChar char=""/>
              <a:tabLst>
                <a:tab pos="332105" algn="l"/>
                <a:tab pos="332740" algn="l"/>
              </a:tabLst>
            </a:pPr>
            <a:r>
              <a:rPr sz="2800" spc="-40" dirty="0">
                <a:latin typeface="宋体"/>
                <a:ea typeface="+mj-ea"/>
                <a:cs typeface="宋体"/>
              </a:rPr>
              <a:t>铝和铜行业</a:t>
            </a:r>
            <a:r>
              <a:rPr sz="2800" spc="-114" dirty="0"/>
              <a:t/>
            </a:r>
            <a:r>
              <a:rPr sz="2800" spc="-430" dirty="0"/>
              <a:t/>
            </a:r>
            <a:r>
              <a:rPr sz="2800" spc="-100" dirty="0"/>
              <a:t/>
            </a:r>
            <a:r>
              <a:rPr sz="2800" spc="-85" dirty="0"/>
              <a:t/>
            </a:r>
            <a:endParaRPr sz="2800"/>
          </a:p>
        </ns0:txBody>
      </ns0:sp>
      <ns0:sp>
        <ns0:nvSpPr>
          <ns0:cNvPr id="5" name="object 5"/>
          <ns0:cNvSpPr txBox="1"/>
          <ns0:nvPr/>
        </ns0:nvSpPr>
        <ns0:spPr>
          <a:xfrm>
            <a:off x="4733671" y="2936874"/>
            <a:ext cx="3500120" cy="3012440"/>
          </a:xfrm>
          <a:prstGeom prst="rect">
            <a:avLst/>
          </a:prstGeom>
        </ns0:spPr>
        <ns0:txBody>
          <a:bodyPr vert="horz" wrap="square" lIns="0" tIns="12065" rIns="0" bIns="0" rtlCol="0">
            <a:spAutoFit/>
          </a:bodyPr>
          <a:lstStyle/>
          <a:p>
            <a:pPr marL="332105" marR="485140" indent="-320040">
              <a:lnSpc>
                <a:spcPct val="100000"/>
              </a:lnSpc>
              <a:spcBef>
                <a:spcPts val="95"/>
              </a:spcBef>
              <a:tabLst>
                <a:tab pos="332105" algn="l"/>
              </a:tabLst>
            </a:pPr>
            <a:r>
              <a:rPr sz="2250" spc="-595" dirty="0">
                <a:latin typeface="Arial" panose="020B0604020202020204"/>
                <a:cs typeface="Arial" panose="020B0604020202020204"/>
              </a:rPr>
              <a:t/>
            </a:r>
            <a:r>
              <a:rPr sz="2800" spc="-85" dirty="0">
                <a:latin typeface="宋体"/>
                <a:cs typeface="宋体"/>
                <a:ea typeface="+mj-ea"/>
              </a:rPr>
              <a:t>Hindalco收购了诺维利斯</a:t>
            </a:r>
            <a:r>
              <a:rPr sz="2800" spc="-395" dirty="0">
                <a:latin typeface="Arial" panose="020B0604020202020204"/>
                <a:cs typeface="Arial" panose="020B0604020202020204"/>
              </a:rPr>
              <a:t/>
            </a:r>
            <a:r>
              <a:rPr sz="2800" spc="-90" dirty="0">
                <a:latin typeface="Arial" panose="020B0604020202020204"/>
                <a:cs typeface="Arial" panose="020B0604020202020204"/>
              </a:rPr>
              <a:t/>
            </a:r>
            <a:r>
              <a:rPr sz="2800" spc="-95" dirty="0">
                <a:latin typeface="Arial" panose="020B0604020202020204"/>
                <a:cs typeface="Arial" panose="020B0604020202020204"/>
              </a:rPr>
              <a:t/>
            </a:r>
            <a:endParaRPr sz="2800">
              <a:latin typeface="Arial" panose="020B0604020202020204"/>
              <a:cs typeface="Arial" panose="020B0604020202020204"/>
            </a:endParaRPr>
          </a:p>
          <a:p>
            <a:pPr marL="332105" marR="5080" indent="-320040">
              <a:lnSpc>
                <a:spcPct val="100000"/>
              </a:lnSpc>
              <a:buSzPct val="80000"/>
              <a:buFont typeface="Wingdings" panose="05000000000000000000"/>
              <a:buChar char=""/>
              <a:tabLst>
                <a:tab pos="332105" algn="l"/>
                <a:tab pos="332740" algn="l"/>
              </a:tabLst>
            </a:pPr>
            <a:r>
              <a:rPr sz="2800" spc="-85" dirty="0">
                <a:latin typeface="Arial" panose="020B0604020202020204"/>
                <a:cs typeface="Arial" panose="020B0604020202020204"/>
              </a:rPr>
              <a:t/>
            </a:r>
            <a:r>
              <a:rPr sz="2800" spc="-65" dirty="0">
                <a:latin typeface="Arial" panose="020B0604020202020204"/>
                <a:cs typeface="Arial" panose="020B0604020202020204"/>
              </a:rPr>
              <a:t/>
            </a:r>
            <a:r>
              <a:rPr sz="2800" spc="-20" dirty="0">
                <a:latin typeface="Arial" panose="020B0604020202020204"/>
                <a:cs typeface="Arial" panose="020B0604020202020204"/>
              </a:rPr>
              <a:t/>
            </a:r>
            <a:r>
              <a:rPr sz="2800" spc="-100" dirty="0">
                <a:latin typeface="宋体"/>
                <a:cs typeface="宋体"/>
                <a:ea typeface="+mj-ea"/>
              </a:rPr>
              <a:t>印度铝业进入了全球销售收入最高的公司的财富-500强榜单</a:t>
            </a:r>
            <a:r>
              <a:rPr sz="2800" spc="-25" dirty="0">
                <a:latin typeface="Arial" panose="020B0604020202020204"/>
                <a:cs typeface="Arial" panose="020B0604020202020204"/>
              </a:rPr>
              <a:t/>
            </a:r>
            <a:r>
              <a:rPr sz="2800" spc="-360" dirty="0">
                <a:latin typeface="Arial" panose="020B0604020202020204"/>
                <a:cs typeface="Arial" panose="020B0604020202020204"/>
              </a:rPr>
              <a:t/>
            </a:r>
            <a:r>
              <a:rPr sz="2800" spc="15" dirty="0">
                <a:latin typeface="Arial" panose="020B0604020202020204"/>
                <a:cs typeface="Arial" panose="020B0604020202020204"/>
              </a:rPr>
              <a:t/>
            </a:r>
            <a:r>
              <a:rPr sz="2800" spc="-55" dirty="0">
                <a:latin typeface="Arial" panose="020B0604020202020204"/>
                <a:cs typeface="Arial" panose="020B0604020202020204"/>
              </a:rPr>
              <a:t/>
            </a:r>
            <a:r>
              <a:rPr sz="2800" spc="-70" dirty="0">
                <a:latin typeface="Arial" panose="020B0604020202020204"/>
                <a:cs typeface="Arial" panose="020B0604020202020204"/>
              </a:rPr>
              <a:t/>
            </a:r>
            <a:r>
              <a:rPr sz="2800" spc="-120" dirty="0">
                <a:latin typeface="Arial" panose="020B0604020202020204"/>
                <a:cs typeface="Arial" panose="020B0604020202020204"/>
              </a:rPr>
              <a:t/>
            </a:r>
            <a:r>
              <a:rPr sz="2800" spc="-60" dirty="0">
                <a:latin typeface="Arial" panose="020B0604020202020204"/>
                <a:cs typeface="Arial" panose="020B0604020202020204"/>
              </a:rPr>
              <a:t/>
            </a:r>
            <a:r>
              <a:rPr sz="2800" spc="-180" dirty="0">
                <a:latin typeface="Arial" panose="020B0604020202020204"/>
                <a:cs typeface="Arial" panose="020B0604020202020204"/>
              </a:rPr>
              <a:t/>
            </a:r>
            <a:r>
              <a:rPr sz="2800" spc="-135" dirty="0">
                <a:latin typeface="Arial" panose="020B0604020202020204"/>
                <a:cs typeface="Arial" panose="020B0604020202020204"/>
              </a:rPr>
              <a:t/>
            </a:r>
            <a:endParaRPr sz="2800">
              <a:latin typeface="Arial" panose="020B0604020202020204"/>
              <a:cs typeface="Arial" panose="020B0604020202020204"/>
            </a:endParaRPr>
          </a:p>
        </ns0:txBody>
      </ns0:sp>
      <ns0:sp>
        <ns0:nvSpPr>
          <ns0:cNvPr id="6" name="object 6"/>
          <ns0:cNvSpPr txBox="1"/>
          <ns0:nvPr/>
        </ns0:nvSpPr>
        <ns0:spPr>
          <a:xfrm>
            <a:off x="383540" y="5661152"/>
            <a:ext cx="3444240" cy="942340"/>
          </a:xfrm>
          <a:prstGeom prst="rect">
            <a:avLst/>
          </a:prstGeom>
        </ns0:spPr>
        <ns0:txBody>
          <a:bodyPr vert="horz" wrap="square" lIns="0" tIns="12700" rIns="0" bIns="0" rtlCol="0">
            <a:spAutoFit/>
          </a:bodyPr>
          <a:lstStyle/>
          <a:p>
            <a:pPr marL="12700" marR="5080">
              <a:lnSpc>
                <a:spcPct val="100000"/>
              </a:lnSpc>
              <a:spcBef>
                <a:spcPts val="100"/>
              </a:spcBef>
            </a:pPr>
            <a:r>
              <a:rPr sz="2000" b="1" spc="-5" dirty="0">
                <a:latin typeface="Carlito"/>
                <a:cs typeface="Carlito"/>
              </a:rPr>
              <a:t/>
            </a:r>
            <a:r>
              <a:rPr sz="2000" spc="-10" dirty="0">
                <a:latin typeface="Carlito"/>
                <a:cs typeface="Carlito"/>
              </a:rPr>
              <a:t/>
            </a:r>
            <a:r>
              <a:rPr sz="2000" spc="-5" dirty="0">
                <a:latin typeface="宋体"/>
                <a:cs typeface="宋体"/>
                <a:ea typeface="+mj-ea"/>
              </a:rPr>
              <a:t>图片：库马尔·曼加拉姆·比拉（中），AdityaBirla集团主席。</a:t>
            </a:r>
            <a:r>
              <a:rPr sz="2000" spc="-10" dirty="0">
                <a:latin typeface="Carlito"/>
                <a:cs typeface="Carlito"/>
              </a:rPr>
              <a:t/>
            </a:r>
            <a:endParaRPr sz="2000">
              <a:latin typeface="Carlito"/>
              <a:cs typeface="Carlito"/>
            </a:endParaRPr>
          </a:p>
        </ns0:txBody>
      </ns0:sp>
    </ns0:spTree>
  </ns0:cSld>
  <ns0:clrMapOvr>
    <a:masterClrMapping/>
  </ns0:clrMapOvr>
</ns0:sld>
</file>

<file path=ppt/slides/slide2.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1793748" y="784859"/>
            <a:ext cx="4992624" cy="283463"/>
          </a:xfrm>
          <a:prstGeom prst="rect">
            <a:avLst/>
          </a:prstGeom>
          <a:blipFill>
            <a:blip ns2:embed="rId1" cstate="print"/>
            <a:stretch>
              <a:fillRect/>
            </a:stretch>
          </a:blipFill>
        </ns0:spPr>
        <ns0:txBody>
          <a:bodyPr wrap="square" lIns="0" tIns="0" rIns="0" bIns="0" rtlCol="0"/>
          <a:lstStyle/>
          <a:p>
            <a:endParaRPr sz="2800" b="1" dirty="0"/>
          </a:p>
        </ns0:txBody>
      </ns0:sp>
      <ns0:sp>
        <ns0:nvSpPr>
          <ns0:cNvPr id="3" name="object 3"/>
          <ns0:cNvSpPr txBox="1">
            <a:spLocks noGrp="1"/>
          </ns0:cNvSpPr>
          <ns0:nvPr>
            <ns0:ph type="title"/>
          </ns0:nvPr>
        </ns0:nvSpPr>
        <ns0:spPr>
          <a:xfrm>
            <a:off x="618236" y="1831593"/>
            <a:ext cx="2900680" cy="452120"/>
          </a:xfrm>
          <a:prstGeom prst="rect">
            <a:avLst/>
          </a:prstGeom>
        </ns0:spPr>
        <ns0:txBody>
          <a:bodyPr vert="horz" wrap="square" lIns="0" tIns="12065" rIns="0" bIns="0" rtlCol="0">
            <a:spAutoFit/>
          </a:bodyPr>
          <a:lstStyle/>
          <a:p>
            <a:pPr marL="12700">
              <a:lnSpc>
                <a:spcPct val="100000"/>
              </a:lnSpc>
              <a:spcBef>
                <a:spcPts val="95"/>
              </a:spcBef>
            </a:pPr>
            <a:r>
              <a:rPr sz="2800" spc="-185" dirty="0">
                <a:latin typeface="Arial Rounded MT Bold" panose="020F0704030504030204" pitchFamily="34" charset="0"/>
              </a:rPr>
              <a:t/>
            </a:r>
            <a:r>
              <a:rPr sz="2800" spc="-210" dirty="0">
                <a:latin typeface="Arial Rounded MT Bold" panose="020F0704030504030204" pitchFamily="34" charset="0"/>
              </a:rPr>
              <a:t/>
            </a:r>
            <a:r>
              <a:rPr sz="2800" spc="-320" dirty="0">
                <a:latin typeface="Arial Rounded MT Bold" panose="020F0704030504030204" pitchFamily="34" charset="0"/>
              </a:rPr>
              <a:t/>
            </a:r>
            <a:r>
              <a:rPr sz="2800" spc="-300" dirty="0">
                <a:latin typeface="宋体"/>
                <a:ea typeface="+mj-ea"/>
                <a:cs typeface="宋体"/>
              </a:rPr>
              <a:t>什么是合并？</a:t>
            </a:r>
            <a:endParaRPr sz="2800" dirty="0">
              <a:latin typeface="Arial Rounded MT Bold" panose="020F0704030504030204" pitchFamily="34" charset="0"/>
            </a:endParaRPr>
          </a:p>
        </ns0:txBody>
      </ns0:sp>
      <ns0:sp>
        <ns0:nvSpPr>
          <ns0:cNvPr id="4" name="object 4"/>
          <ns0:cNvSpPr txBox="1"/>
          <ns0:nvPr/>
        </ns0:nvSpPr>
        <ns0:spPr>
          <a:xfrm>
            <a:off x="613663" y="2264410"/>
            <a:ext cx="7994650" cy="1977389"/>
          </a:xfrm>
          <a:prstGeom prst="rect">
            <a:avLst/>
          </a:prstGeom>
        </ns0:spPr>
        <ns0:txBody>
          <a:bodyPr vert="horz" wrap="square" lIns="0" tIns="13335" rIns="0" bIns="0" rtlCol="0">
            <a:spAutoFit/>
          </a:bodyPr>
          <a:lstStyle/>
          <a:p>
            <a:pPr marL="12700" marR="5080">
              <a:lnSpc>
                <a:spcPct val="100000"/>
              </a:lnSpc>
              <a:spcBef>
                <a:spcPts val="105"/>
              </a:spcBef>
              <a:tabLst>
                <a:tab pos="339725" algn="l"/>
                <a:tab pos="1277620" algn="l"/>
                <a:tab pos="1606550" algn="l"/>
                <a:tab pos="1897380" algn="l"/>
                <a:tab pos="3391535" algn="l"/>
                <a:tab pos="3774440" algn="l"/>
                <a:tab pos="4345940" algn="l"/>
                <a:tab pos="4731385" algn="l"/>
                <a:tab pos="5457190" algn="l"/>
                <a:tab pos="6764655" algn="l"/>
                <a:tab pos="7585075" algn="l"/>
              </a:tabLst>
            </a:pPr>
            <a:r>
              <a:rPr sz="2000" spc="-65" dirty="0">
                <a:latin typeface="Arial" panose="020B0604020202020204"/>
                <a:cs typeface="Arial" panose="020B0604020202020204"/>
              </a:rPr>
              <a:t/>
            </a:r>
            <a:r>
              <a:rPr sz="2000" spc="-75" dirty="0">
                <a:latin typeface="Arial" panose="020B0604020202020204"/>
                <a:cs typeface="Arial" panose="020B0604020202020204"/>
              </a:rPr>
              <a:t/>
            </a:r>
            <a:r>
              <a:rPr sz="2000" spc="-45" dirty="0">
                <a:latin typeface="Arial" panose="020B0604020202020204"/>
                <a:cs typeface="Arial" panose="020B0604020202020204"/>
              </a:rPr>
              <a:t/>
            </a:r>
            <a:r>
              <a:rPr sz="2000" spc="-25" dirty="0">
                <a:latin typeface="Arial" panose="020B0604020202020204"/>
                <a:cs typeface="Arial" panose="020B0604020202020204"/>
              </a:rPr>
              <a:t/>
            </a:r>
            <a:r>
              <a:rPr sz="2000" spc="-55" dirty="0">
                <a:latin typeface="Arial" panose="020B0604020202020204"/>
                <a:cs typeface="Arial" panose="020B0604020202020204"/>
              </a:rPr>
              <a:t/>
            </a:r>
            <a:r>
              <a:rPr sz="2000" dirty="0">
                <a:latin typeface="Arial" panose="020B0604020202020204"/>
                <a:cs typeface="Arial" panose="020B0604020202020204"/>
              </a:rPr>
              <a:t/>
            </a:r>
            <a:r>
              <a:rPr sz="2000" spc="-85" dirty="0">
                <a:latin typeface="Arial" panose="020B0604020202020204"/>
                <a:cs typeface="Arial" panose="020B0604020202020204"/>
              </a:rPr>
              <a:t/>
            </a:r>
            <a:r>
              <a:rPr sz="2000" dirty="0">
                <a:latin typeface="Arial" panose="020B0604020202020204"/>
                <a:cs typeface="Arial" panose="020B0604020202020204"/>
              </a:rPr>
              <a:t/>
            </a:r>
            <a:r>
              <a:rPr sz="2000" spc="-135" dirty="0">
                <a:latin typeface="Arial" panose="020B0604020202020204"/>
                <a:cs typeface="Arial" panose="020B0604020202020204"/>
              </a:rPr>
              <a:t/>
            </a:r>
            <a:r>
              <a:rPr sz="2000" dirty="0">
                <a:latin typeface="Arial" panose="020B0604020202020204"/>
                <a:cs typeface="Arial" panose="020B0604020202020204"/>
              </a:rPr>
              <a:t/>
            </a:r>
            <a:r>
              <a:rPr sz="2000" spc="-55" dirty="0">
                <a:latin typeface="Arial" panose="020B0604020202020204"/>
                <a:cs typeface="Arial" panose="020B0604020202020204"/>
              </a:rPr>
              <a:t/>
            </a:r>
            <a:r>
              <a:rPr sz="2000" spc="-90" dirty="0">
                <a:latin typeface="Arial" panose="020B0604020202020204"/>
                <a:cs typeface="Arial" panose="020B0604020202020204"/>
              </a:rPr>
              <a:t/>
            </a:r>
            <a:r>
              <a:rPr sz="2000" spc="-50" dirty="0">
                <a:latin typeface="Arial" panose="020B0604020202020204"/>
                <a:cs typeface="Arial" panose="020B0604020202020204"/>
              </a:rPr>
              <a:t/>
            </a:r>
            <a:r>
              <a:rPr sz="2000" spc="-15" dirty="0">
                <a:latin typeface="Arial" panose="020B0604020202020204"/>
                <a:cs typeface="Arial" panose="020B0604020202020204"/>
              </a:rPr>
              <a:t/>
            </a:r>
            <a:r>
              <a:rPr sz="2000" dirty="0">
                <a:latin typeface="Arial" panose="020B0604020202020204"/>
                <a:cs typeface="Arial" panose="020B0604020202020204"/>
              </a:rPr>
              <a:t/>
            </a:r>
            <a:r>
              <a:rPr sz="2000" spc="20" dirty="0">
                <a:latin typeface="Arial" panose="020B0604020202020204"/>
                <a:cs typeface="Arial" panose="020B0604020202020204"/>
              </a:rPr>
              <a:t/>
            </a:r>
            <a:r>
              <a:rPr sz="2000" spc="10" dirty="0">
                <a:latin typeface="Arial" panose="020B0604020202020204"/>
                <a:cs typeface="Arial" panose="020B0604020202020204"/>
              </a:rPr>
              <a:t/>
            </a:r>
            <a:r>
              <a:rPr sz="2000" dirty="0">
                <a:latin typeface="Arial" panose="020B0604020202020204"/>
                <a:cs typeface="Arial" panose="020B0604020202020204"/>
              </a:rPr>
              <a:t/>
            </a:r>
            <a:r>
              <a:rPr sz="2000" spc="25" dirty="0">
                <a:latin typeface="Arial" panose="020B0604020202020204"/>
                <a:cs typeface="Arial" panose="020B0604020202020204"/>
              </a:rPr>
              <a:t/>
            </a:r>
            <a:r>
              <a:rPr sz="2000" dirty="0">
                <a:latin typeface="Arial" panose="020B0604020202020204"/>
                <a:cs typeface="Arial" panose="020B0604020202020204"/>
              </a:rPr>
              <a:t/>
            </a:r>
            <a:r>
              <a:rPr sz="2000" spc="-40" dirty="0">
                <a:latin typeface="Arial" panose="020B0604020202020204"/>
                <a:cs typeface="Arial" panose="020B0604020202020204"/>
              </a:rPr>
              <a:t/>
            </a:r>
            <a:r>
              <a:rPr sz="2000" spc="-15" dirty="0">
                <a:latin typeface="Arial" panose="020B0604020202020204"/>
                <a:cs typeface="Arial" panose="020B0604020202020204"/>
              </a:rPr>
              <a:t/>
            </a:r>
            <a:r>
              <a:rPr sz="2000" dirty="0">
                <a:latin typeface="Arial" panose="020B0604020202020204"/>
                <a:cs typeface="Arial" panose="020B0604020202020204"/>
              </a:rPr>
              <a:t/>
            </a:r>
            <a:r>
              <a:rPr sz="2000" spc="-40" dirty="0">
                <a:latin typeface="Arial" panose="020B0604020202020204"/>
                <a:cs typeface="Arial" panose="020B0604020202020204"/>
              </a:rPr>
              <a:t/>
            </a:r>
            <a:r>
              <a:rPr sz="2000" dirty="0">
                <a:latin typeface="Arial" panose="020B0604020202020204"/>
                <a:cs typeface="Arial" panose="020B0604020202020204"/>
              </a:rPr>
              <a:t/>
            </a:r>
            <a:r>
              <a:rPr sz="2000" spc="-65" dirty="0">
                <a:latin typeface="Arial" panose="020B0604020202020204"/>
                <a:cs typeface="Arial" panose="020B0604020202020204"/>
              </a:rPr>
              <a:t/>
            </a:r>
            <a:r>
              <a:rPr sz="2000" spc="-45" dirty="0">
                <a:latin typeface="Arial" panose="020B0604020202020204"/>
                <a:cs typeface="Arial" panose="020B0604020202020204"/>
              </a:rPr>
              <a:t/>
            </a:r>
            <a:r>
              <a:rPr sz="2000" spc="-145" dirty="0">
                <a:latin typeface="Arial" panose="020B0604020202020204"/>
                <a:cs typeface="Arial" panose="020B0604020202020204"/>
              </a:rPr>
              <a:t/>
            </a:r>
            <a:r>
              <a:rPr sz="2000" spc="-90" dirty="0">
                <a:latin typeface="Arial" panose="020B0604020202020204"/>
                <a:cs typeface="Arial" panose="020B0604020202020204"/>
              </a:rPr>
              <a:t/>
            </a:r>
            <a:r>
              <a:rPr sz="2000" spc="-95" dirty="0">
                <a:latin typeface="Arial" panose="020B0604020202020204"/>
                <a:cs typeface="Arial" panose="020B0604020202020204"/>
              </a:rPr>
              <a:t/>
            </a:r>
            <a:r>
              <a:rPr sz="2000" dirty="0">
                <a:latin typeface="Arial" panose="020B0604020202020204"/>
                <a:cs typeface="Arial" panose="020B0604020202020204"/>
              </a:rPr>
              <a:t/>
            </a:r>
            <a:r>
              <a:rPr sz="2000" spc="-60" dirty="0">
                <a:latin typeface="Arial" panose="020B0604020202020204"/>
                <a:cs typeface="Arial" panose="020B0604020202020204"/>
              </a:rPr>
              <a:t/>
            </a:r>
            <a:r>
              <a:rPr sz="2000" dirty="0">
                <a:latin typeface="Arial" panose="020B0604020202020204"/>
                <a:cs typeface="Arial" panose="020B0604020202020204"/>
              </a:rPr>
              <a:t/>
            </a:r>
            <a:r>
              <a:rPr sz="2000" spc="-65" dirty="0">
                <a:latin typeface="Arial" panose="020B0604020202020204"/>
                <a:cs typeface="Arial" panose="020B0604020202020204"/>
              </a:rPr>
              <a:t/>
            </a:r>
            <a:r>
              <a:rPr sz="2000" spc="-35" dirty="0">
                <a:latin typeface="Arial" panose="020B0604020202020204"/>
                <a:cs typeface="Arial" panose="020B0604020202020204"/>
              </a:rPr>
              <a:t/>
            </a:r>
            <a:r>
              <a:rPr sz="2000" spc="-175" dirty="0">
                <a:latin typeface="Arial" panose="020B0604020202020204"/>
                <a:cs typeface="Arial" panose="020B0604020202020204"/>
              </a:rPr>
              <a:t/>
            </a:r>
            <a:r>
              <a:rPr sz="2000" spc="-85" dirty="0">
                <a:latin typeface="Arial" panose="020B0604020202020204"/>
                <a:cs typeface="Arial" panose="020B0604020202020204"/>
              </a:rPr>
              <a:t/>
            </a:r>
            <a:r>
              <a:rPr sz="2000" spc="-170" dirty="0">
                <a:latin typeface="Arial" panose="020B0604020202020204"/>
                <a:cs typeface="Arial" panose="020B0604020202020204"/>
              </a:rPr>
              <a:t/>
            </a:r>
            <a:r>
              <a:rPr sz="2000" spc="-35" dirty="0">
                <a:latin typeface="Arial" panose="020B0604020202020204"/>
                <a:cs typeface="Arial" panose="020B0604020202020204"/>
              </a:rPr>
              <a:t/>
            </a:r>
            <a:r>
              <a:rPr sz="2000" spc="-155" dirty="0">
                <a:latin typeface="Arial" panose="020B0604020202020204"/>
                <a:cs typeface="Arial" panose="020B0604020202020204"/>
              </a:rPr>
              <a:t/>
            </a:r>
            <a:r>
              <a:rPr sz="2000" spc="-75" dirty="0">
                <a:latin typeface="Arial" panose="020B0604020202020204"/>
                <a:cs typeface="Arial" panose="020B0604020202020204"/>
              </a:rPr>
              <a:t/>
            </a:r>
            <a:r>
              <a:rPr sz="2000" spc="-165" dirty="0">
                <a:latin typeface="Arial" panose="020B0604020202020204"/>
                <a:cs typeface="Arial" panose="020B0604020202020204"/>
              </a:rPr>
              <a:t/>
            </a:r>
            <a:r>
              <a:rPr sz="2000" spc="-45" dirty="0">
                <a:latin typeface="Arial" panose="020B0604020202020204"/>
                <a:cs typeface="Arial" panose="020B0604020202020204"/>
              </a:rPr>
              <a:t/>
            </a:r>
            <a:r>
              <a:rPr sz="2000" spc="-140" dirty="0">
                <a:latin typeface="Arial" panose="020B0604020202020204"/>
                <a:cs typeface="Arial" panose="020B0604020202020204"/>
              </a:rPr>
              <a:t/>
            </a:r>
            <a:r>
              <a:rPr sz="2000" spc="-40" dirty="0">
                <a:latin typeface="Arial" panose="020B0604020202020204"/>
                <a:cs typeface="Arial" panose="020B0604020202020204"/>
              </a:rPr>
              <a:t/>
            </a:r>
            <a:r>
              <a:rPr sz="2000" spc="-170" dirty="0">
                <a:latin typeface="Arial" panose="020B0604020202020204"/>
                <a:cs typeface="Arial" panose="020B0604020202020204"/>
              </a:rPr>
              <a:t/>
            </a:r>
            <a:r>
              <a:rPr sz="2000" spc="-35" dirty="0">
                <a:latin typeface="宋体"/>
                <a:cs typeface="宋体"/>
                <a:ea typeface="+mj-ea"/>
              </a:rPr>
              <a:t>合并是两家或两家以上公司的合并，其中一个公司完全被另一家公司合并。</a:t>
            </a:r>
            <a:endParaRPr sz="2000" dirty="0">
              <a:latin typeface="Arial" panose="020B0604020202020204"/>
              <a:cs typeface="Arial" panose="020B0604020202020204"/>
            </a:endParaRPr>
          </a:p>
          <a:p>
            <a:pPr>
              <a:lnSpc>
                <a:spcPct val="100000"/>
              </a:lnSpc>
              <a:spcBef>
                <a:spcPts val="40"/>
              </a:spcBef>
            </a:pPr>
            <a:endParaRPr sz="2000" dirty="0">
              <a:latin typeface="Arial" panose="020B0604020202020204"/>
              <a:cs typeface="Arial" panose="020B0604020202020204"/>
            </a:endParaRPr>
          </a:p>
          <a:p>
            <a:pPr marL="17145">
              <a:lnSpc>
                <a:spcPct val="100000"/>
              </a:lnSpc>
            </a:pPr>
            <a:r>
              <a:rPr sz="2800" spc="-185" dirty="0">
                <a:latin typeface="Arial Rounded MT Bold" panose="020F0704030504030204" pitchFamily="34" charset="0"/>
                <a:cs typeface="Arial" panose="020B0604020202020204"/>
              </a:rPr>
              <a:t/>
            </a:r>
            <a:r>
              <a:rPr sz="2800" spc="-210" dirty="0">
                <a:latin typeface="Arial Rounded MT Bold" panose="020F0704030504030204" pitchFamily="34" charset="0"/>
                <a:cs typeface="Arial" panose="020B0604020202020204"/>
              </a:rPr>
              <a:t/>
            </a:r>
            <a:r>
              <a:rPr sz="2800" spc="-355" dirty="0">
                <a:latin typeface="Arial Rounded MT Bold" panose="020F0704030504030204" pitchFamily="34" charset="0"/>
                <a:cs typeface="Arial" panose="020B0604020202020204"/>
              </a:rPr>
              <a:t/>
            </a:r>
            <a:r>
              <a:rPr sz="2800" spc="-180" dirty="0">
                <a:latin typeface="宋体"/>
                <a:cs typeface="宋体"/>
                <a:ea typeface="+mj-ea"/>
              </a:rPr>
              <a:t>什么是收购？</a:t>
            </a:r>
            <a:endParaRPr sz="2800" dirty="0">
              <a:latin typeface="Arial Rounded MT Bold" panose="020F0704030504030204" pitchFamily="34" charset="0"/>
              <a:cs typeface="Arial" panose="020B0604020202020204"/>
            </a:endParaRPr>
          </a:p>
          <a:p>
            <a:pPr marL="12700" marR="5715">
              <a:lnSpc>
                <a:spcPct val="100000"/>
              </a:lnSpc>
              <a:spcBef>
                <a:spcPts val="60"/>
              </a:spcBef>
            </a:pPr>
            <a:r>
              <a:rPr sz="2000" spc="-40" dirty="0">
                <a:latin typeface="宋体"/>
                <a:cs typeface="宋体"/>
                <a:ea typeface="+mj-ea"/>
              </a:rPr>
              <a:t>收购本质上意味着“收购”或“收购”。</a:t>
            </a:r>
            <a:r>
              <a:rPr sz="2000" spc="-60" dirty="0">
                <a:latin typeface="Arial" panose="020B0604020202020204"/>
                <a:cs typeface="Arial" panose="020B0604020202020204"/>
              </a:rPr>
              <a:t/>
            </a:r>
            <a:r>
              <a:rPr sz="2000" spc="-105" dirty="0">
                <a:latin typeface="Arial" panose="020B0604020202020204"/>
                <a:cs typeface="Arial" panose="020B0604020202020204"/>
              </a:rPr>
              <a:t/>
            </a:r>
            <a:r>
              <a:rPr sz="2000" spc="40" dirty="0">
                <a:latin typeface="Arial" panose="020B0604020202020204"/>
                <a:cs typeface="Arial" panose="020B0604020202020204"/>
              </a:rPr>
              <a:t/>
            </a:r>
            <a:r>
              <a:rPr sz="2000" spc="-65" dirty="0">
                <a:latin typeface="Arial" panose="020B0604020202020204"/>
                <a:cs typeface="Arial" panose="020B0604020202020204"/>
              </a:rPr>
              <a:t/>
            </a:r>
            <a:r>
              <a:rPr sz="2000" spc="-25" dirty="0">
                <a:latin typeface="Arial" panose="020B0604020202020204"/>
                <a:cs typeface="Arial" panose="020B0604020202020204"/>
              </a:rPr>
              <a:t/>
            </a:r>
            <a:r>
              <a:rPr sz="2000" spc="45" dirty="0">
                <a:latin typeface="Arial" panose="020B0604020202020204"/>
                <a:cs typeface="Arial" panose="020B0604020202020204"/>
              </a:rPr>
              <a:t/>
            </a:r>
            <a:r>
              <a:rPr sz="2000" spc="-55" dirty="0">
                <a:latin typeface="Arial" panose="020B0604020202020204"/>
                <a:cs typeface="Arial" panose="020B0604020202020204"/>
              </a:rPr>
              <a:t/>
            </a:r>
            <a:r>
              <a:rPr sz="2000" spc="-90" dirty="0">
                <a:latin typeface="Arial" panose="020B0604020202020204"/>
                <a:cs typeface="Arial" panose="020B0604020202020204"/>
              </a:rPr>
              <a:t/>
            </a:r>
            <a:r>
              <a:rPr sz="2000" spc="-135" dirty="0">
                <a:latin typeface="Arial" panose="020B0604020202020204"/>
                <a:cs typeface="Arial" panose="020B0604020202020204"/>
              </a:rPr>
              <a:t/>
            </a:r>
            <a:r>
              <a:rPr sz="2000" spc="-40" dirty="0">
                <a:latin typeface="Arial" panose="020B0604020202020204"/>
                <a:cs typeface="Arial" panose="020B0604020202020204"/>
              </a:rPr>
              <a:t/>
            </a:r>
            <a:r>
              <a:rPr sz="2000" spc="-70" dirty="0">
                <a:latin typeface="Arial" panose="020B0604020202020204"/>
                <a:cs typeface="Arial" panose="020B0604020202020204"/>
              </a:rPr>
              <a:t/>
            </a:r>
            <a:r>
              <a:rPr sz="2000" spc="-165" dirty="0">
                <a:latin typeface="Arial" panose="020B0604020202020204"/>
                <a:cs typeface="Arial" panose="020B0604020202020204"/>
              </a:rPr>
              <a:t/>
            </a:r>
            <a:r>
              <a:rPr sz="2000" spc="10" dirty="0">
                <a:latin typeface="Arial" panose="020B0604020202020204"/>
                <a:cs typeface="Arial" panose="020B0604020202020204"/>
              </a:rPr>
              <a:t/>
            </a:r>
            <a:r>
              <a:rPr sz="2000" spc="-165" dirty="0">
                <a:latin typeface="Arial" panose="020B0604020202020204"/>
                <a:cs typeface="Arial" panose="020B0604020202020204"/>
              </a:rPr>
              <a:t/>
            </a:r>
            <a:r>
              <a:rPr sz="2000" spc="-50" dirty="0">
                <a:latin typeface="Arial" panose="020B0604020202020204"/>
                <a:cs typeface="Arial" panose="020B0604020202020204"/>
              </a:rPr>
              <a:t/>
            </a:r>
            <a:r>
              <a:rPr sz="2000" spc="-160" dirty="0">
                <a:latin typeface="Arial" panose="020B0604020202020204"/>
                <a:cs typeface="Arial" panose="020B0604020202020204"/>
              </a:rPr>
              <a:t/>
            </a:r>
            <a:r>
              <a:rPr sz="2000" spc="-65" dirty="0">
                <a:latin typeface="Arial" panose="020B0604020202020204"/>
                <a:cs typeface="Arial" panose="020B0604020202020204"/>
              </a:rPr>
              <a:t/>
            </a:r>
            <a:r>
              <a:rPr sz="2000" spc="-155" dirty="0">
                <a:latin typeface="Arial" panose="020B0604020202020204"/>
                <a:cs typeface="Arial" panose="020B0604020202020204"/>
              </a:rPr>
              <a:t/>
            </a:r>
            <a:r>
              <a:rPr sz="2000" spc="-15" dirty="0">
                <a:latin typeface="Arial" panose="020B0604020202020204"/>
                <a:cs typeface="Arial" panose="020B0604020202020204"/>
              </a:rPr>
              <a:t/>
            </a:r>
            <a:r>
              <a:rPr sz="2000" spc="-145" dirty="0">
                <a:latin typeface="Arial" panose="020B0604020202020204"/>
                <a:cs typeface="Arial" panose="020B0604020202020204"/>
              </a:rPr>
              <a:t/>
            </a:r>
            <a:r>
              <a:rPr sz="2000" spc="-114" dirty="0">
                <a:latin typeface="Arial" panose="020B0604020202020204"/>
                <a:cs typeface="Arial" panose="020B0604020202020204"/>
              </a:rPr>
              <a:t/>
            </a:r>
            <a:r>
              <a:rPr sz="2000" spc="-160" dirty="0">
                <a:latin typeface="Arial" panose="020B0604020202020204"/>
                <a:cs typeface="Arial" panose="020B0604020202020204"/>
              </a:rPr>
              <a:t/>
            </a:r>
            <a:r>
              <a:rPr sz="2000" spc="-80" dirty="0">
                <a:latin typeface="Arial" panose="020B0604020202020204"/>
                <a:cs typeface="Arial" panose="020B0604020202020204"/>
              </a:rPr>
              <a:t/>
            </a:r>
            <a:r>
              <a:rPr sz="2000" spc="-160" dirty="0">
                <a:latin typeface="Arial" panose="020B0604020202020204"/>
                <a:cs typeface="Arial" panose="020B0604020202020204"/>
              </a:rPr>
              <a:t/>
            </a:r>
            <a:r>
              <a:rPr sz="2000" spc="-114" dirty="0">
                <a:latin typeface="Arial" panose="020B0604020202020204"/>
                <a:cs typeface="Arial" panose="020B0604020202020204"/>
              </a:rPr>
              <a:t/>
            </a:r>
            <a:r>
              <a:rPr sz="2000" spc="-160" dirty="0">
                <a:latin typeface="Arial" panose="020B0604020202020204"/>
                <a:cs typeface="Arial" panose="020B0604020202020204"/>
              </a:rPr>
              <a:t/>
            </a:r>
            <a:r>
              <a:rPr sz="2000" spc="15" dirty="0">
                <a:latin typeface="Arial" panose="020B0604020202020204"/>
                <a:cs typeface="Arial" panose="020B0604020202020204"/>
              </a:rPr>
              <a:t/>
            </a:r>
            <a:r>
              <a:rPr sz="2000" spc="-165" dirty="0">
                <a:latin typeface="Arial" panose="020B0604020202020204"/>
                <a:cs typeface="Arial" panose="020B0604020202020204"/>
              </a:rPr>
              <a:t/>
            </a:r>
            <a:r>
              <a:rPr sz="2000" spc="-15" dirty="0">
                <a:latin typeface="Arial" panose="020B0604020202020204"/>
                <a:cs typeface="Arial" panose="020B0604020202020204"/>
              </a:rPr>
              <a:t/>
            </a:r>
            <a:r>
              <a:rPr sz="2000" spc="-145" dirty="0">
                <a:latin typeface="Arial" panose="020B0604020202020204"/>
                <a:cs typeface="Arial" panose="020B0604020202020204"/>
              </a:rPr>
              <a:t/>
            </a:r>
            <a:r>
              <a:rPr sz="2000" spc="-60" dirty="0">
                <a:latin typeface="Arial" panose="020B0604020202020204"/>
                <a:cs typeface="Arial" panose="020B0604020202020204"/>
              </a:rPr>
              <a:t/>
            </a:r>
            <a:r>
              <a:rPr sz="2000" spc="-165" dirty="0">
                <a:latin typeface="Arial" panose="020B0604020202020204"/>
                <a:cs typeface="Arial" panose="020B0604020202020204"/>
              </a:rPr>
              <a:t/>
            </a:r>
            <a:r>
              <a:rPr sz="2000" spc="-75" dirty="0">
                <a:latin typeface="宋体"/>
                <a:cs typeface="宋体"/>
                <a:ea typeface="+mj-ea"/>
              </a:rPr>
              <a:t>在这里，一家更大的公司将接管较小公司的股份和资产。</a:t>
            </a:r>
            <a:endParaRPr sz="2000" dirty="0">
              <a:latin typeface="Arial" panose="020B0604020202020204"/>
              <a:cs typeface="Arial" panose="020B0604020202020204"/>
            </a:endParaRPr>
          </a:p>
        </ns0:txBody>
      </ns0:sp>
      <ns0:sp>
        <ns0:nvSpPr>
          <ns0:cNvPr id="5" name="object 5"/>
          <ns0:cNvSpPr/>
          <ns0:nvPr/>
        </ns0:nvSpPr>
        <ns0:spPr>
          <a:xfrm>
            <a:off x="8475344" y="5258308"/>
            <a:ext cx="117982" cy="162052"/>
          </a:xfrm>
          <a:prstGeom prst="rect">
            <a:avLst/>
          </a:prstGeom>
          <a:blipFill>
            <a:blip ns2:embed="rId2" cstate="print"/>
            <a:stretch>
              <a:fillRect/>
            </a:stretch>
          </a:blipFill>
        </ns0:spPr>
        <ns0:txBody>
          <a:bodyPr wrap="square" lIns="0" tIns="0" rIns="0" bIns="0" rtlCol="0"/>
          <a:lstStyle/>
          <a:p/>
        </ns0:txBody>
      </ns0:sp>
      <ns0:sp>
        <ns0:nvSpPr>
          <ns0:cNvPr id="6" name="object 6"/>
          <ns0:cNvSpPr/>
          <ns0:nvPr/>
        </ns0:nvSpPr>
        <ns0:spPr>
          <a:xfrm>
            <a:off x="4191000" y="4572000"/>
            <a:ext cx="3343655" cy="2057400"/>
          </a:xfrm>
          <a:prstGeom prst="rect">
            <a:avLst/>
          </a:prstGeom>
          <a:blipFill>
            <a:blip ns2:embed="rId3" cstate="print"/>
            <a:stretch>
              <a:fillRect/>
            </a:stretch>
          </a:blipFill>
        </ns0:spPr>
        <ns0:txBody>
          <a:bodyPr wrap="square" lIns="0" tIns="0" rIns="0" bIns="0" rtlCol="0"/>
          <a:lstStyle/>
          <a:p/>
        </ns0:txBody>
      </ns0:sp>
    </ns0:spTree>
  </ns0:cSld>
  <ns0:clrMapOvr>
    <a:masterClrMapping/>
  </ns0:clrMapOvr>
  <ns0:timing>
    <ns0:tnLst>
      <ns0:par>
        <ns0:cTn id="1" dur="indefinite" restart="never" nodeType="tmRoot"/>
      </ns0:par>
    </ns0:tnLst>
  </ns0:timing>
</ns0:sld>
</file>

<file path=ppt/slides/slide20.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637031" y="374904"/>
            <a:ext cx="7591044" cy="493775"/>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a:spLocks noGrp="1"/>
          </ns0:cNvSpPr>
          <ns0:nvPr>
            <ns0:ph type="title"/>
          </ns0:nvPr>
        </ns0:nvSpPr>
        <ns0:spPr>
          <a:xfrm>
            <a:off x="4843398" y="1275334"/>
            <a:ext cx="3756025" cy="452120"/>
          </a:xfrm>
          <a:prstGeom prst="rect">
            <a:avLst/>
          </a:prstGeom>
        </ns0:spPr>
        <ns0:txBody>
          <a:bodyPr vert="horz" wrap="square" lIns="0" tIns="12065" rIns="0" bIns="0" rtlCol="0">
            <a:spAutoFit/>
          </a:bodyPr>
          <a:lstStyle/>
          <a:p>
            <a:pPr marL="12700">
              <a:lnSpc>
                <a:spcPct val="100000"/>
              </a:lnSpc>
              <a:spcBef>
                <a:spcPts val="95"/>
              </a:spcBef>
              <a:tabLst>
                <a:tab pos="332740" algn="l"/>
              </a:tabLst>
            </a:pPr>
            <a:r>
              <a:rPr sz="2250" spc="-595" dirty="0"/>
              <a:t/>
            </a:r>
            <a:r>
              <a:rPr sz="2800" spc="-110" dirty="0">
                <a:latin typeface="宋体"/>
                <a:ea typeface="+mj-ea"/>
                <a:cs typeface="宋体"/>
              </a:rPr>
              <a:t>制药行业</a:t>
            </a:r>
            <a:r>
              <a:rPr sz="2800" spc="-250" dirty="0"/>
              <a:t/>
            </a:r>
            <a:r>
              <a:rPr sz="2800" spc="-85" dirty="0"/>
              <a:t/>
            </a:r>
            <a:endParaRPr sz="2800"/>
          </a:p>
        </ns0:txBody>
      </ns0:sp>
      <ns0:sp>
        <ns0:nvSpPr>
          <ns0:cNvPr id="4" name="object 4"/>
          <ns0:cNvSpPr txBox="1"/>
          <ns0:nvPr/>
        </ns0:nvSpPr>
        <ns0:spPr>
          <a:xfrm>
            <a:off x="4817998" y="1701749"/>
            <a:ext cx="3893820" cy="4293870"/>
          </a:xfrm>
          <a:prstGeom prst="rect">
            <a:avLst/>
          </a:prstGeom>
        </ns0:spPr>
        <ns0:txBody>
          <a:bodyPr vert="horz" wrap="square" lIns="0" tIns="12065" rIns="0" bIns="0" rtlCol="0">
            <a:spAutoFit/>
          </a:bodyPr>
          <a:lstStyle/>
          <a:p>
            <a:pPr marL="358140" indent="-320675">
              <a:lnSpc>
                <a:spcPct val="100000"/>
              </a:lnSpc>
              <a:spcBef>
                <a:spcPts val="95"/>
              </a:spcBef>
              <a:buSzPct val="80000"/>
              <a:buChar char=""/>
              <a:tabLst>
                <a:tab pos="358140" algn="l"/>
                <a:tab pos="358775" algn="l"/>
              </a:tabLst>
            </a:pPr>
            <a:r>
              <a:rPr sz="2800" spc="-180" dirty="0">
                <a:latin typeface="宋体"/>
                <a:cs typeface="宋体"/>
                <a:ea typeface="+mj-ea"/>
              </a:rPr>
              <a:t>二零零八年六月</a:t>
            </a:r>
            <a:r>
              <a:rPr sz="2800" spc="-225" dirty="0">
                <a:latin typeface="Arial" panose="020B0604020202020204"/>
                <a:cs typeface="Arial" panose="020B0604020202020204"/>
              </a:rPr>
              <a:t/>
            </a:r>
            <a:r>
              <a:rPr sz="2800" spc="-140" dirty="0">
                <a:latin typeface="Arial" panose="020B0604020202020204"/>
                <a:cs typeface="Arial" panose="020B0604020202020204"/>
              </a:rPr>
              <a:t/>
            </a:r>
            <a:endParaRPr sz="2800">
              <a:latin typeface="Arial" panose="020B0604020202020204"/>
              <a:cs typeface="Arial" panose="020B0604020202020204"/>
            </a:endParaRPr>
          </a:p>
          <a:p>
            <a:pPr marL="358140" indent="-320675">
              <a:lnSpc>
                <a:spcPct val="100000"/>
              </a:lnSpc>
              <a:spcBef>
                <a:spcPts val="5"/>
              </a:spcBef>
              <a:buSzPct val="80000"/>
              <a:buChar char=""/>
              <a:tabLst>
                <a:tab pos="358140" algn="l"/>
                <a:tab pos="358775" algn="l"/>
              </a:tabLst>
            </a:pPr>
            <a:r>
              <a:rPr sz="2800" spc="-65" dirty="0">
                <a:latin typeface="宋体"/>
                <a:cs typeface="宋体"/>
                <a:ea typeface="+mj-ea"/>
              </a:rPr>
              <a:t>收购交易</a:t>
            </a:r>
            <a:r>
              <a:rPr sz="2800" spc="-210" dirty="0">
                <a:latin typeface="Arial" panose="020B0604020202020204"/>
                <a:cs typeface="Arial" panose="020B0604020202020204"/>
              </a:rPr>
              <a:t/>
            </a:r>
            <a:r>
              <a:rPr sz="2800" spc="-100" dirty="0">
                <a:latin typeface="Arial" panose="020B0604020202020204"/>
                <a:cs typeface="Arial" panose="020B0604020202020204"/>
              </a:rPr>
              <a:t/>
            </a:r>
            <a:endParaRPr sz="2800">
              <a:latin typeface="Arial" panose="020B0604020202020204"/>
              <a:cs typeface="Arial" panose="020B0604020202020204"/>
            </a:endParaRPr>
          </a:p>
          <a:p>
            <a:pPr marL="358140" marR="62230" indent="-320675">
              <a:lnSpc>
                <a:spcPct val="100000"/>
              </a:lnSpc>
              <a:buSzPct val="80000"/>
              <a:buChar char=""/>
              <a:tabLst>
                <a:tab pos="358140" algn="l"/>
                <a:tab pos="358775" algn="l"/>
              </a:tabLst>
            </a:pPr>
            <a:r>
              <a:rPr sz="2800" spc="-80" dirty="0">
                <a:latin typeface="宋体"/>
                <a:cs typeface="宋体"/>
                <a:ea typeface="+mj-ea"/>
              </a:rPr>
              <a:t>印度制药行业有史以来最大的一笔交易</a:t>
            </a:r>
            <a:r>
              <a:rPr sz="2800" spc="-100" dirty="0">
                <a:latin typeface="Arial" panose="020B0604020202020204"/>
                <a:cs typeface="Arial" panose="020B0604020202020204"/>
              </a:rPr>
              <a:t/>
            </a:r>
            <a:r>
              <a:rPr sz="2800" spc="-30" dirty="0">
                <a:latin typeface="Arial" panose="020B0604020202020204"/>
                <a:cs typeface="Arial" panose="020B0604020202020204"/>
              </a:rPr>
              <a:t/>
            </a:r>
            <a:r>
              <a:rPr sz="2800" spc="-20" dirty="0">
                <a:latin typeface="Arial" panose="020B0604020202020204"/>
                <a:cs typeface="Arial" panose="020B0604020202020204"/>
              </a:rPr>
              <a:t/>
            </a:r>
            <a:r>
              <a:rPr sz="2800" spc="-80" dirty="0">
                <a:latin typeface="Arial" panose="020B0604020202020204"/>
                <a:cs typeface="Arial" panose="020B0604020202020204"/>
              </a:rPr>
              <a:t/>
            </a:r>
            <a:r>
              <a:rPr sz="2800" spc="-90" dirty="0">
                <a:latin typeface="Arial" panose="020B0604020202020204"/>
                <a:cs typeface="Arial" panose="020B0604020202020204"/>
              </a:rPr>
              <a:t/>
            </a:r>
            <a:r>
              <a:rPr sz="2800" spc="140" dirty="0">
                <a:latin typeface="Arial" panose="020B0604020202020204"/>
                <a:cs typeface="Arial" panose="020B0604020202020204"/>
              </a:rPr>
              <a:t/>
            </a:r>
            <a:r>
              <a:rPr sz="2800" spc="-45" dirty="0">
                <a:latin typeface="Arial" panose="020B0604020202020204"/>
                <a:cs typeface="Arial" panose="020B0604020202020204"/>
              </a:rPr>
              <a:t/>
            </a:r>
            <a:endParaRPr sz="2800">
              <a:latin typeface="Arial" panose="020B0604020202020204"/>
              <a:cs typeface="Arial" panose="020B0604020202020204"/>
            </a:endParaRPr>
          </a:p>
          <a:p>
            <a:pPr marL="358140" marR="30480" indent="-320675">
              <a:lnSpc>
                <a:spcPct val="100000"/>
              </a:lnSpc>
              <a:buSzPct val="80000"/>
              <a:buChar char=""/>
              <a:tabLst>
                <a:tab pos="358140" algn="l"/>
                <a:tab pos="358775" algn="l"/>
              </a:tabLst>
            </a:pPr>
            <a:r>
              <a:rPr sz="2800" spc="-75" dirty="0">
                <a:latin typeface="Arial" panose="020B0604020202020204"/>
                <a:cs typeface="Arial" panose="020B0604020202020204"/>
              </a:rPr>
              <a:t/>
            </a:r>
            <a:r>
              <a:rPr sz="2800" spc="-130" dirty="0">
                <a:latin typeface="Arial" panose="020B0604020202020204"/>
                <a:cs typeface="Arial" panose="020B0604020202020204"/>
              </a:rPr>
              <a:t/>
            </a:r>
            <a:r>
              <a:rPr sz="2800" spc="-455" dirty="0">
                <a:latin typeface="Arial" panose="020B0604020202020204"/>
                <a:cs typeface="Arial" panose="020B0604020202020204"/>
              </a:rPr>
              <a:t/>
            </a:r>
            <a:r>
              <a:rPr sz="2800" spc="-100" dirty="0">
                <a:latin typeface="宋体"/>
                <a:cs typeface="宋体"/>
                <a:ea typeface="+mj-ea"/>
              </a:rPr>
              <a:t>第一三共以1.5亿卢比收购了兰伯西银行50%以上的多数股权</a:t>
            </a:r>
            <a:r>
              <a:rPr sz="2800" spc="-20" dirty="0">
                <a:latin typeface="Arial" panose="020B0604020202020204"/>
                <a:cs typeface="Arial" panose="020B0604020202020204"/>
              </a:rPr>
              <a:t/>
            </a:r>
            <a:r>
              <a:rPr sz="2800" spc="-10" dirty="0">
                <a:latin typeface="Arial" panose="020B0604020202020204"/>
                <a:cs typeface="Arial" panose="020B0604020202020204"/>
              </a:rPr>
              <a:t/>
            </a:r>
            <a:r>
              <a:rPr sz="2800" spc="-114" dirty="0">
                <a:latin typeface="Arial" panose="020B0604020202020204"/>
                <a:cs typeface="Arial" panose="020B0604020202020204"/>
              </a:rPr>
              <a:t/>
            </a:r>
            <a:r>
              <a:rPr sz="2800" spc="15" dirty="0">
                <a:latin typeface="Arial" panose="020B0604020202020204"/>
                <a:cs typeface="Arial" panose="020B0604020202020204"/>
              </a:rPr>
              <a:t/>
            </a:r>
            <a:r>
              <a:rPr sz="2800" spc="-65" dirty="0">
                <a:latin typeface="Arial" panose="020B0604020202020204"/>
                <a:cs typeface="Arial" panose="020B0604020202020204"/>
              </a:rPr>
              <a:t/>
            </a:r>
            <a:r>
              <a:rPr sz="2800" spc="-45" dirty="0">
                <a:latin typeface="Arial" panose="020B0604020202020204"/>
                <a:cs typeface="Arial" panose="020B0604020202020204"/>
              </a:rPr>
              <a:t/>
            </a:r>
            <a:r>
              <a:rPr sz="2800" spc="-200" dirty="0">
                <a:latin typeface="Arial" panose="020B0604020202020204"/>
                <a:cs typeface="Arial" panose="020B0604020202020204"/>
              </a:rPr>
              <a:t/>
            </a:r>
            <a:r>
              <a:rPr sz="2800" spc="-240" dirty="0">
                <a:latin typeface="Arial" panose="020B0604020202020204"/>
                <a:cs typeface="Arial" panose="020B0604020202020204"/>
              </a:rPr>
              <a:t/>
            </a:r>
            <a:r>
              <a:rPr sz="2800" spc="-30" dirty="0">
                <a:latin typeface="Arial" panose="020B0604020202020204"/>
                <a:cs typeface="Arial" panose="020B0604020202020204"/>
              </a:rPr>
              <a:t/>
            </a:r>
            <a:r>
              <a:rPr sz="2800" spc="-155" dirty="0">
                <a:latin typeface="Arial" panose="020B0604020202020204"/>
                <a:cs typeface="Arial" panose="020B0604020202020204"/>
              </a:rPr>
              <a:t/>
            </a:r>
            <a:r>
              <a:rPr sz="2800" spc="15" dirty="0">
                <a:latin typeface="Arial" panose="020B0604020202020204"/>
                <a:cs typeface="Arial" panose="020B0604020202020204"/>
              </a:rPr>
              <a:t/>
            </a:r>
            <a:r>
              <a:rPr sz="2800" spc="-320" dirty="0">
                <a:latin typeface="Arial" panose="020B0604020202020204"/>
                <a:cs typeface="Arial" panose="020B0604020202020204"/>
              </a:rPr>
              <a:t/>
            </a:r>
            <a:r>
              <a:rPr sz="2800" spc="-160" dirty="0">
                <a:latin typeface="Arial" panose="020B0604020202020204"/>
                <a:cs typeface="Arial" panose="020B0604020202020204"/>
              </a:rPr>
              <a:t/>
            </a:r>
            <a:r>
              <a:rPr sz="2800" spc="-85" dirty="0">
                <a:latin typeface="Arial" panose="020B0604020202020204"/>
                <a:cs typeface="Arial" panose="020B0604020202020204"/>
              </a:rPr>
              <a:t/>
            </a:r>
            <a:endParaRPr sz="2800">
              <a:latin typeface="Arial" panose="020B0604020202020204"/>
              <a:cs typeface="Arial" panose="020B0604020202020204"/>
            </a:endParaRPr>
          </a:p>
          <a:p>
            <a:pPr marL="358140" indent="-320675">
              <a:lnSpc>
                <a:spcPct val="100000"/>
              </a:lnSpc>
              <a:spcBef>
                <a:spcPts val="5"/>
              </a:spcBef>
              <a:buSzPct val="80000"/>
              <a:buChar char=""/>
              <a:tabLst>
                <a:tab pos="358140" algn="l"/>
                <a:tab pos="358775" algn="l"/>
                <a:tab pos="1038860" algn="l"/>
              </a:tabLst>
            </a:pPr>
            <a:r>
              <a:rPr sz="2800" spc="-110" dirty="0">
                <a:latin typeface="宋体"/>
                <a:cs typeface="宋体"/>
                <a:ea typeface="+mj-ea"/>
              </a:rPr>
              <a:t>15</a:t>
            </a:r>
            <a:r>
              <a:rPr sz="2775" spc="-165" baseline="26000" dirty="0">
                <a:latin typeface="宋体"/>
                <a:cs typeface="宋体"/>
                <a:ea typeface="+mj-ea"/>
              </a:rPr>
              <a:t>th</a:t>
            </a:r>
            <a:r>
              <a:rPr sz="2800" spc="-65" dirty="0">
                <a:latin typeface="Arial" panose="020B0604020202020204"/>
                <a:cs typeface="Arial" panose="020B0604020202020204"/>
              </a:rPr>
              <a:t/>
            </a:r>
            <a:r>
              <a:rPr sz="2800" spc="-229" dirty="0">
                <a:latin typeface="Arial" panose="020B0604020202020204"/>
                <a:cs typeface="Arial" panose="020B0604020202020204"/>
              </a:rPr>
              <a:t/>
            </a:r>
            <a:r>
              <a:rPr sz="2800" spc="-80" dirty="0">
                <a:latin typeface="宋体"/>
                <a:cs typeface="宋体"/>
                <a:ea typeface="+mj-ea"/>
              </a:rPr>
              <a:t>最大的制药商</a:t>
            </a:r>
            <a:endParaRPr sz="2800">
              <a:latin typeface="Arial" panose="020B0604020202020204"/>
              <a:cs typeface="Arial" panose="020B0604020202020204"/>
            </a:endParaRPr>
          </a:p>
        </ns0:txBody>
      </ns0:sp>
      <ns0:sp>
        <ns0:nvSpPr>
          <ns0:cNvPr id="5" name="object 5"/>
          <ns0:cNvSpPr/>
          <ns0:nvPr/>
        </ns0:nvSpPr>
        <ns0:spPr>
          <a:xfrm>
            <a:off x="304800" y="1600200"/>
            <a:ext cx="3810000" cy="3581400"/>
          </a:xfrm>
          <a:prstGeom prst="rect">
            <a:avLst/>
          </a:prstGeom>
          <a:blipFill>
            <a:blip ns2:embed="rId2" cstate="print"/>
            <a:stretch>
              <a:fillRect/>
            </a:stretch>
          </a:blipFill>
        </ns0:spPr>
        <ns0:txBody>
          <a:bodyPr wrap="square" lIns="0" tIns="0" rIns="0" bIns="0" rtlCol="0"/>
          <a:lstStyle/>
          <a:p/>
        </ns0:txBody>
      </ns0:sp>
      <ns0:sp>
        <ns0:nvSpPr>
          <ns0:cNvPr id="6" name="object 6"/>
          <ns0:cNvSpPr txBox="1"/>
          <ns0:nvPr/>
        </ns0:nvSpPr>
        <ns0:spPr>
          <a:xfrm>
            <a:off x="459740" y="5352999"/>
            <a:ext cx="3856990" cy="848360"/>
          </a:xfrm>
          <a:prstGeom prst="rect">
            <a:avLst/>
          </a:prstGeom>
        </ns0:spPr>
        <ns0:txBody>
          <a:bodyPr vert="horz" wrap="square" lIns="0" tIns="12700" rIns="0" bIns="0" rtlCol="0">
            <a:spAutoFit/>
          </a:bodyPr>
          <a:lstStyle/>
          <a:p>
            <a:pPr marL="12700" marR="5080">
              <a:lnSpc>
                <a:spcPct val="100000"/>
              </a:lnSpc>
              <a:spcBef>
                <a:spcPts val="100"/>
              </a:spcBef>
            </a:pPr>
            <a:r>
              <a:rPr sz="1800" b="1" spc="-40" dirty="0">
                <a:latin typeface="Trebuchet MS" panose="020B0603020202020204"/>
                <a:cs typeface="Trebuchet MS" panose="020B0603020202020204"/>
              </a:rPr>
              <a:t/>
            </a:r>
            <a:r>
              <a:rPr sz="1800" b="1" spc="-150" dirty="0">
                <a:latin typeface="Trebuchet MS" panose="020B0603020202020204"/>
                <a:cs typeface="Trebuchet MS" panose="020B0603020202020204"/>
              </a:rPr>
              <a:t/>
            </a:r>
            <a:r>
              <a:rPr sz="1800" spc="-45" dirty="0">
                <a:latin typeface="宋体"/>
                <a:cs typeface="宋体"/>
                <a:ea typeface="+mj-ea"/>
              </a:rPr>
              <a:t>图片：兰伯西公司前首席执行官马尔文德·辛格（左）和第一三共公司总裁兼首席执行官正田高桥。</a:t>
            </a:r>
            <a:r>
              <a:rPr sz="1800" spc="-165" dirty="0">
                <a:latin typeface="Arial" panose="020B0604020202020204"/>
                <a:cs typeface="Arial" panose="020B0604020202020204"/>
              </a:rPr>
              <a:t/>
            </a:r>
            <a:r>
              <a:rPr sz="1800" spc="-70" dirty="0">
                <a:latin typeface="Arial" panose="020B0604020202020204"/>
                <a:cs typeface="Arial" panose="020B0604020202020204"/>
              </a:rPr>
              <a:t/>
            </a:r>
            <a:r>
              <a:rPr sz="1800" spc="-160" dirty="0">
                <a:latin typeface="Arial" panose="020B0604020202020204"/>
                <a:cs typeface="Arial" panose="020B0604020202020204"/>
              </a:rPr>
              <a:t/>
            </a:r>
            <a:r>
              <a:rPr sz="1800" spc="-10" dirty="0">
                <a:latin typeface="Arial" panose="020B0604020202020204"/>
                <a:cs typeface="Arial" panose="020B0604020202020204"/>
              </a:rPr>
              <a:t/>
            </a:r>
            <a:r>
              <a:rPr sz="1800" spc="-145" dirty="0">
                <a:latin typeface="Arial" panose="020B0604020202020204"/>
                <a:cs typeface="Arial" panose="020B0604020202020204"/>
              </a:rPr>
              <a:t/>
            </a:r>
            <a:r>
              <a:rPr sz="1800" spc="-125" dirty="0">
                <a:latin typeface="Arial" panose="020B0604020202020204"/>
                <a:cs typeface="Arial" panose="020B0604020202020204"/>
              </a:rPr>
              <a:t/>
            </a:r>
            <a:r>
              <a:rPr sz="1800" spc="-135" dirty="0">
                <a:latin typeface="Arial" panose="020B0604020202020204"/>
                <a:cs typeface="Arial" panose="020B0604020202020204"/>
              </a:rPr>
              <a:t/>
            </a:r>
            <a:r>
              <a:rPr sz="1800" spc="10" dirty="0">
                <a:latin typeface="Arial" panose="020B0604020202020204"/>
                <a:cs typeface="Arial" panose="020B0604020202020204"/>
              </a:rPr>
              <a:t/>
            </a:r>
            <a:r>
              <a:rPr sz="1800" spc="-100" dirty="0">
                <a:latin typeface="Arial" panose="020B0604020202020204"/>
                <a:cs typeface="Arial" panose="020B0604020202020204"/>
              </a:rPr>
              <a:t/>
            </a:r>
            <a:r>
              <a:rPr sz="1800" spc="-75" dirty="0">
                <a:latin typeface="Arial" panose="020B0604020202020204"/>
                <a:cs typeface="Arial" panose="020B0604020202020204"/>
              </a:rPr>
              <a:t/>
            </a:r>
            <a:r>
              <a:rPr sz="1800" spc="-105" dirty="0">
                <a:latin typeface="Arial" panose="020B0604020202020204"/>
                <a:cs typeface="Arial" panose="020B0604020202020204"/>
              </a:rPr>
              <a:t/>
            </a:r>
            <a:r>
              <a:rPr sz="1800" spc="-85" dirty="0">
                <a:latin typeface="Arial" panose="020B0604020202020204"/>
                <a:cs typeface="Arial" panose="020B0604020202020204"/>
              </a:rPr>
              <a:t/>
            </a:r>
            <a:r>
              <a:rPr sz="1800" spc="-45" dirty="0">
                <a:latin typeface="Arial" panose="020B0604020202020204"/>
                <a:cs typeface="Arial" panose="020B0604020202020204"/>
              </a:rPr>
              <a:t/>
            </a:r>
            <a:r>
              <a:rPr sz="1800" spc="-75" dirty="0">
                <a:latin typeface="Arial" panose="020B0604020202020204"/>
                <a:cs typeface="Arial" panose="020B0604020202020204"/>
              </a:rPr>
              <a:t/>
            </a:r>
            <a:r>
              <a:rPr sz="1800" spc="-185" dirty="0">
                <a:latin typeface="Arial" panose="020B0604020202020204"/>
                <a:cs typeface="Arial" panose="020B0604020202020204"/>
              </a:rPr>
              <a:t/>
            </a:r>
            <a:r>
              <a:rPr sz="1800" spc="10" dirty="0">
                <a:latin typeface="Arial" panose="020B0604020202020204"/>
                <a:cs typeface="Arial" panose="020B0604020202020204"/>
              </a:rPr>
              <a:t/>
            </a:r>
            <a:r>
              <a:rPr sz="1800" spc="-380" dirty="0">
                <a:latin typeface="Arial" panose="020B0604020202020204"/>
                <a:cs typeface="Arial" panose="020B0604020202020204"/>
              </a:rPr>
              <a:t/>
            </a:r>
            <a:r>
              <a:rPr sz="1800" spc="-45" dirty="0">
                <a:latin typeface="Arial" panose="020B0604020202020204"/>
                <a:cs typeface="Arial" panose="020B0604020202020204"/>
              </a:rPr>
              <a:t/>
            </a:r>
            <a:r>
              <a:rPr sz="1800" spc="-75" dirty="0">
                <a:latin typeface="Arial" panose="020B0604020202020204"/>
                <a:cs typeface="Arial" panose="020B0604020202020204"/>
              </a:rPr>
              <a:t/>
            </a:r>
            <a:endParaRPr sz="1800">
              <a:latin typeface="Arial" panose="020B0604020202020204"/>
              <a:cs typeface="Arial" panose="020B0604020202020204"/>
            </a:endParaRPr>
          </a:p>
        </ns0:txBody>
      </ns0:sp>
    </ns0:spTree>
  </ns0:cSld>
  <ns0:clrMapOvr>
    <a:masterClrMapping/>
  </ns0:clrMapOvr>
</ns0:sld>
</file>

<file path=ppt/slides/slide21.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grpSp>
        <ns0:nvGrpSpPr>
          <ns0:cNvPr id="2" name="object 2"/>
          <ns0:cNvGrpSpPr/>
          <ns0:nvPr/>
        </ns0:nvGrpSpPr>
        <ns0:grpSpPr>
          <a:xfrm>
            <a:off x="0" y="0"/>
            <a:ext cx="9144000" cy="5410200"/>
            <a:chOff x="0" y="0"/>
            <a:chExt cx="9144000" cy="5410200"/>
          </a:xfrm>
        </ns0:grpSpPr>
        <ns0:sp>
          <ns0:nvSpPr>
            <ns0:cNvPr id="3" name="object 3"/>
            <ns0:cNvSpPr/>
            <ns0:nvPr/>
          </ns0:nvSpPr>
          <ns0:spPr>
            <a:xfrm>
              <a:off x="111252" y="489204"/>
              <a:ext cx="8089392" cy="499872"/>
            </a:xfrm>
            <a:prstGeom prst="rect">
              <a:avLst/>
            </a:prstGeom>
            <a:blipFill>
              <a:blip ns2:embed="rId1" cstate="print"/>
              <a:stretch>
                <a:fillRect/>
              </a:stretch>
            </a:blipFill>
          </ns0:spPr>
          <ns0:txBody>
            <a:bodyPr wrap="square" lIns="0" tIns="0" rIns="0" bIns="0" rtlCol="0"/>
            <a:lstStyle/>
            <a:p/>
          </ns0:txBody>
        </ns0:sp>
        <ns0:sp>
          <ns0:nvSpPr>
            <ns0:cNvPr id="4" name="object 4"/>
            <ns0:cNvSpPr/>
            <ns0:nvPr/>
          </ns0:nvSpPr>
          <ns0:spPr>
            <a:xfrm>
              <a:off x="304800" y="1447800"/>
              <a:ext cx="3657600" cy="3962400"/>
            </a:xfrm>
            <a:prstGeom prst="rect">
              <a:avLst/>
            </a:prstGeom>
            <a:blipFill>
              <a:blip ns2:embed="rId2" cstate="print"/>
              <a:stretch>
                <a:fillRect/>
              </a:stretch>
            </a:blipFill>
          </ns0:spPr>
          <ns0:txBody>
            <a:bodyPr wrap="square" lIns="0" tIns="0" rIns="0" bIns="0" rtlCol="0"/>
            <a:lstStyle/>
            <a:p/>
          </ns0:txBody>
        </ns0:sp>
      </ns0:grpSp>
      <ns0:sp>
        <ns0:nvSpPr>
          <ns0:cNvPr id="5" name="object 5"/>
          <ns0:cNvSpPr txBox="1">
            <a:spLocks noGrp="1"/>
          </ns0:cNvSpPr>
          <ns0:nvPr>
            <ns0:ph type="title"/>
          </ns0:nvPr>
        </ns0:nvSpPr>
        <ns0:spPr>
          <a:xfrm>
            <a:off x="4733671" y="1641805"/>
            <a:ext cx="2686050" cy="878840"/>
          </a:xfrm>
          <a:prstGeom prst="rect">
            <a:avLst/>
          </a:prstGeom>
        </ns0:spPr>
        <ns0:txBody>
          <a:bodyPr vert="horz" wrap="square" lIns="0" tIns="12065" rIns="0" bIns="0" rtlCol="0">
            <a:spAutoFit/>
          </a:bodyPr>
          <a:lstStyle/>
          <a:p>
            <a:pPr marL="332740" indent="-320040">
              <a:lnSpc>
                <a:spcPct val="100000"/>
              </a:lnSpc>
              <a:spcBef>
                <a:spcPts val="95"/>
              </a:spcBef>
              <a:buSzPct val="80000"/>
              <a:buChar char=""/>
              <a:tabLst>
                <a:tab pos="332105" algn="l"/>
                <a:tab pos="332740" algn="l"/>
              </a:tabLst>
            </a:pPr>
            <a:r>
              <a:rPr sz="2800" spc="-140" dirty="0">
                <a:latin typeface="宋体"/>
                <a:ea typeface="+mj-ea"/>
                <a:cs typeface="宋体"/>
              </a:rPr>
              <a:t>2009年1月</a:t>
            </a:r>
            <a:r>
              <a:rPr sz="2800" spc="-215" dirty="0"/>
              <a:t/>
            </a:r>
            <a:r>
              <a:rPr sz="2800" spc="-130" dirty="0"/>
              <a:t/>
            </a:r>
            <a:endParaRPr sz="2800"/>
          </a:p>
          <a:p>
            <a:pPr marL="332740" indent="-320040">
              <a:lnSpc>
                <a:spcPct val="100000"/>
              </a:lnSpc>
              <a:spcBef>
                <a:spcPts val="5"/>
              </a:spcBef>
              <a:buSzPct val="80000"/>
              <a:buChar char=""/>
              <a:tabLst>
                <a:tab pos="332105" algn="l"/>
                <a:tab pos="332740" algn="l"/>
              </a:tabLst>
            </a:pPr>
            <a:r>
              <a:rPr sz="2800" spc="-60" dirty="0">
                <a:latin typeface="宋体"/>
                <a:ea typeface="+mj-ea"/>
                <a:cs typeface="宋体"/>
              </a:rPr>
              <a:t>收购交易</a:t>
            </a:r>
            <a:r>
              <a:rPr sz="2800" spc="-245" dirty="0"/>
              <a:t/>
            </a:r>
            <a:r>
              <a:rPr sz="2800" spc="-100" dirty="0"/>
              <a:t/>
            </a:r>
            <a:endParaRPr sz="2800"/>
          </a:p>
        </ns0:txBody>
      </ns0:sp>
      <ns0:sp>
        <ns0:nvSpPr>
          <ns0:cNvPr id="6" name="object 6"/>
          <ns0:cNvSpPr txBox="1"/>
          <ns0:nvPr/>
        </ns0:nvSpPr>
        <ns0:spPr>
          <a:xfrm>
            <a:off x="4733671" y="2495804"/>
            <a:ext cx="3981450" cy="3439160"/>
          </a:xfrm>
          <a:prstGeom prst="rect">
            <a:avLst/>
          </a:prstGeom>
        </ns0:spPr>
        <ns0:txBody>
          <a:bodyPr vert="horz" wrap="square" lIns="0" tIns="12065" rIns="0" bIns="0" rtlCol="0">
            <a:spAutoFit/>
          </a:bodyPr>
          <a:lstStyle/>
          <a:p>
            <a:pPr marL="332105" marR="798195" indent="-320040">
              <a:lnSpc>
                <a:spcPct val="100000"/>
              </a:lnSpc>
              <a:spcBef>
                <a:spcPts val="95"/>
              </a:spcBef>
              <a:buSzPct val="80000"/>
              <a:buChar char=""/>
              <a:tabLst>
                <a:tab pos="332105" algn="l"/>
                <a:tab pos="332740" algn="l"/>
              </a:tabLst>
            </a:pPr>
            <a:r>
              <a:rPr sz="2800" spc="-60" dirty="0">
                <a:latin typeface="宋体"/>
                <a:cs typeface="宋体"/>
                <a:ea typeface="+mj-ea"/>
              </a:rPr>
              <a:t>帝国能源公司是中国最大的一家股份有限公司。</a:t>
            </a:r>
            <a:r>
              <a:rPr sz="2800" spc="-90" dirty="0">
                <a:latin typeface="Arial" panose="020B0604020202020204"/>
                <a:cs typeface="Arial" panose="020B0604020202020204"/>
              </a:rPr>
              <a:t/>
            </a:r>
            <a:r>
              <a:rPr sz="2800" spc="-125" dirty="0">
                <a:latin typeface="Arial" panose="020B0604020202020204"/>
                <a:cs typeface="Arial" panose="020B0604020202020204"/>
              </a:rPr>
              <a:t/>
            </a:r>
            <a:r>
              <a:rPr sz="2800" spc="-565" dirty="0">
                <a:latin typeface="Arial" panose="020B0604020202020204"/>
                <a:cs typeface="Arial" panose="020B0604020202020204"/>
              </a:rPr>
              <a:t/>
            </a:r>
            <a:r>
              <a:rPr sz="2800" spc="-190" dirty="0">
                <a:latin typeface="Arial" panose="020B0604020202020204"/>
                <a:cs typeface="Arial" panose="020B0604020202020204"/>
              </a:rPr>
              <a:t/>
            </a:r>
            <a:r>
              <a:rPr sz="2800" spc="-60" dirty="0">
                <a:latin typeface="Arial" panose="020B0604020202020204"/>
                <a:cs typeface="Arial" panose="020B0604020202020204"/>
              </a:rPr>
              <a:t/>
            </a:r>
            <a:r>
              <a:rPr sz="2800" spc="-135" dirty="0">
                <a:latin typeface="Arial" panose="020B0604020202020204"/>
                <a:cs typeface="Arial" panose="020B0604020202020204"/>
              </a:rPr>
              <a:t/>
            </a:r>
            <a:r>
              <a:rPr sz="2800" spc="-409" dirty="0">
                <a:latin typeface="Arial" panose="020B0604020202020204"/>
                <a:cs typeface="Arial" panose="020B0604020202020204"/>
              </a:rPr>
              <a:t/>
            </a:r>
            <a:r>
              <a:rPr sz="2800" spc="-100" dirty="0">
                <a:latin typeface="Arial" panose="020B0604020202020204"/>
                <a:cs typeface="Arial" panose="020B0604020202020204"/>
              </a:rPr>
              <a:t/>
            </a:r>
            <a:endParaRPr sz="2800">
              <a:latin typeface="Arial" panose="020B0604020202020204"/>
              <a:cs typeface="Arial" panose="020B0604020202020204"/>
            </a:endParaRPr>
          </a:p>
          <a:p>
            <a:pPr marL="332105" marR="100330" indent="-320040">
              <a:lnSpc>
                <a:spcPct val="100000"/>
              </a:lnSpc>
              <a:buSzPct val="80000"/>
              <a:buChar char=""/>
              <a:tabLst>
                <a:tab pos="332105" algn="l"/>
                <a:tab pos="332740" algn="l"/>
              </a:tabLst>
            </a:pPr>
            <a:r>
              <a:rPr sz="2800" spc="-229" dirty="0">
                <a:latin typeface="Arial" panose="020B0604020202020204"/>
                <a:cs typeface="Arial" panose="020B0604020202020204"/>
              </a:rPr>
              <a:t/>
            </a:r>
            <a:r>
              <a:rPr sz="2800" spc="-75" dirty="0">
                <a:latin typeface="Arial" panose="020B0604020202020204"/>
                <a:cs typeface="Arial" panose="020B0604020202020204"/>
              </a:rPr>
              <a:t/>
            </a:r>
            <a:r>
              <a:rPr sz="2800" spc="-120" dirty="0">
                <a:latin typeface="Arial" panose="020B0604020202020204"/>
                <a:cs typeface="Arial" panose="020B0604020202020204"/>
              </a:rPr>
              <a:t/>
            </a:r>
            <a:r>
              <a:rPr sz="2800" spc="-80" dirty="0">
                <a:latin typeface="Arial" panose="020B0604020202020204"/>
                <a:cs typeface="Arial" panose="020B0604020202020204"/>
              </a:rPr>
              <a:t/>
            </a:r>
            <a:r>
              <a:rPr sz="2800" spc="-145" dirty="0">
                <a:latin typeface="Arial" panose="020B0604020202020204"/>
                <a:cs typeface="Arial" panose="020B0604020202020204"/>
              </a:rPr>
              <a:t/>
            </a:r>
            <a:r>
              <a:rPr sz="2800" spc="60" dirty="0">
                <a:latin typeface="Arial" panose="020B0604020202020204"/>
                <a:cs typeface="Arial" panose="020B0604020202020204"/>
              </a:rPr>
              <a:t/>
            </a:r>
            <a:r>
              <a:rPr sz="2800" spc="-20" dirty="0">
                <a:latin typeface="Arial" panose="020B0604020202020204"/>
                <a:cs typeface="Arial" panose="020B0604020202020204"/>
              </a:rPr>
              <a:t/>
            </a:r>
            <a:r>
              <a:rPr sz="2800" spc="-110" dirty="0">
                <a:latin typeface="宋体"/>
                <a:cs typeface="宋体"/>
                <a:ea typeface="+mj-ea"/>
              </a:rPr>
              <a:t>ONGC以每股880美元的价格支付给了帝国能源公司的股东</a:t>
            </a:r>
            <a:r>
              <a:rPr sz="2800" spc="15" dirty="0">
                <a:latin typeface="Arial" panose="020B0604020202020204"/>
                <a:cs typeface="Arial" panose="020B0604020202020204"/>
              </a:rPr>
              <a:t/>
            </a:r>
            <a:r>
              <a:rPr sz="2800" spc="-360" dirty="0">
                <a:latin typeface="Arial" panose="020B0604020202020204"/>
                <a:cs typeface="Arial" panose="020B0604020202020204"/>
              </a:rPr>
              <a:t/>
            </a:r>
            <a:r>
              <a:rPr sz="2800" spc="-50" dirty="0">
                <a:latin typeface="Arial" panose="020B0604020202020204"/>
                <a:cs typeface="Arial" panose="020B0604020202020204"/>
              </a:rPr>
              <a:t/>
            </a:r>
            <a:r>
              <a:rPr sz="2800" spc="-90" dirty="0">
                <a:latin typeface="Arial" panose="020B0604020202020204"/>
                <a:cs typeface="Arial" panose="020B0604020202020204"/>
              </a:rPr>
              <a:t/>
            </a:r>
            <a:endParaRPr sz="2800">
              <a:latin typeface="Arial" panose="020B0604020202020204"/>
              <a:cs typeface="Arial" panose="020B0604020202020204"/>
            </a:endParaRPr>
          </a:p>
          <a:p>
            <a:pPr marL="332105" marR="5080" indent="-320040">
              <a:lnSpc>
                <a:spcPct val="100000"/>
              </a:lnSpc>
              <a:spcBef>
                <a:spcPts val="5"/>
              </a:spcBef>
              <a:buSzPct val="80000"/>
              <a:buChar char=""/>
              <a:tabLst>
                <a:tab pos="332105" algn="l"/>
                <a:tab pos="332740" algn="l"/>
              </a:tabLst>
            </a:pPr>
            <a:r>
              <a:rPr sz="2800" spc="-229" dirty="0">
                <a:latin typeface="Arial" panose="020B0604020202020204"/>
                <a:cs typeface="Arial" panose="020B0604020202020204"/>
              </a:rPr>
              <a:t/>
            </a:r>
            <a:r>
              <a:rPr sz="2800" spc="-60" dirty="0">
                <a:latin typeface="Arial" panose="020B0604020202020204"/>
                <a:cs typeface="Arial" panose="020B0604020202020204"/>
              </a:rPr>
              <a:t/>
            </a:r>
            <a:r>
              <a:rPr sz="2800" spc="60" dirty="0">
                <a:latin typeface="Arial" panose="020B0604020202020204"/>
                <a:cs typeface="Arial" panose="020B0604020202020204"/>
              </a:rPr>
              <a:t/>
            </a:r>
            <a:r>
              <a:rPr sz="2800" spc="-565" dirty="0">
                <a:latin typeface="Arial" panose="020B0604020202020204"/>
                <a:cs typeface="Arial" panose="020B0604020202020204"/>
              </a:rPr>
              <a:t/>
            </a:r>
            <a:r>
              <a:rPr sz="2800" spc="-25" dirty="0">
                <a:latin typeface="Arial" panose="020B0604020202020204"/>
                <a:cs typeface="Arial" panose="020B0604020202020204"/>
              </a:rPr>
              <a:t/>
            </a:r>
            <a:r>
              <a:rPr sz="2800" spc="-20" dirty="0">
                <a:latin typeface="Arial" panose="020B0604020202020204"/>
                <a:cs typeface="Arial" panose="020B0604020202020204"/>
              </a:rPr>
              <a:t/>
            </a:r>
            <a:r>
              <a:rPr sz="2800" spc="-95" dirty="0">
                <a:latin typeface="宋体"/>
                <a:cs typeface="宋体"/>
                <a:ea typeface="+mj-ea"/>
              </a:rPr>
              <a:t>ONGC想开发西伯利亚市场</a:t>
            </a:r>
            <a:r>
              <a:rPr sz="2800" spc="-200" dirty="0">
                <a:latin typeface="Arial" panose="020B0604020202020204"/>
                <a:cs typeface="Arial" panose="020B0604020202020204"/>
              </a:rPr>
              <a:t/>
            </a:r>
            <a:r>
              <a:rPr sz="2800" spc="-50" dirty="0">
                <a:latin typeface="Arial" panose="020B0604020202020204"/>
                <a:cs typeface="Arial" panose="020B0604020202020204"/>
              </a:rPr>
              <a:t/>
            </a:r>
            <a:endParaRPr sz="2800">
              <a:latin typeface="Arial" panose="020B0604020202020204"/>
              <a:cs typeface="Arial" panose="020B0604020202020204"/>
            </a:endParaRPr>
          </a:p>
        </ns0:txBody>
      </ns0:sp>
      <ns0:sp>
        <ns0:nvSpPr>
          <ns0:cNvPr id="7" name="object 7"/>
          <ns0:cNvSpPr txBox="1"/>
          <ns0:nvPr/>
        </ns0:nvSpPr>
        <ns0:spPr>
          <a:xfrm>
            <a:off x="535940" y="5583428"/>
            <a:ext cx="2689860" cy="637540"/>
          </a:xfrm>
          <a:prstGeom prst="rect">
            <a:avLst/>
          </a:prstGeom>
        </ns0:spPr>
        <ns0:txBody>
          <a:bodyPr vert="horz" wrap="square" lIns="0" tIns="12700" rIns="0" bIns="0" rtlCol="0">
            <a:spAutoFit/>
          </a:bodyPr>
          <a:lstStyle/>
          <a:p>
            <a:pPr marL="12700">
              <a:lnSpc>
                <a:spcPct val="100000"/>
              </a:lnSpc>
              <a:spcBef>
                <a:spcPts val="100"/>
              </a:spcBef>
            </a:pPr>
            <a:r>
              <a:rPr sz="2000" b="1" spc="-5" dirty="0">
                <a:latin typeface="Carlito"/>
                <a:cs typeface="Carlito"/>
              </a:rPr>
              <a:t/>
            </a:r>
            <a:r>
              <a:rPr sz="2000" spc="-5" dirty="0">
                <a:latin typeface="宋体"/>
                <a:cs typeface="宋体"/>
                <a:ea typeface="+mj-ea"/>
              </a:rPr>
              <a:t>图片：帝国石油公司</a:t>
            </a:r>
            <a:r>
              <a:rPr sz="2000" spc="5" dirty="0">
                <a:latin typeface="Carlito"/>
                <a:cs typeface="Carlito"/>
              </a:rPr>
              <a:t/>
            </a:r>
            <a:r>
              <a:rPr sz="2000" spc="-5" dirty="0">
                <a:latin typeface="Carlito"/>
                <a:cs typeface="Carlito"/>
              </a:rPr>
              <a:t/>
            </a:r>
            <a:endParaRPr sz="2000">
              <a:latin typeface="Carlito"/>
              <a:cs typeface="Carlito"/>
            </a:endParaRPr>
          </a:p>
          <a:p>
            <a:pPr marL="812800">
              <a:lnSpc>
                <a:spcPct val="100000"/>
              </a:lnSpc>
              <a:spcBef>
                <a:spcPts val="15"/>
              </a:spcBef>
            </a:pPr>
            <a:r>
              <a:rPr sz="2000" spc="-15" dirty="0">
                <a:latin typeface="Carlito"/>
                <a:cs typeface="Carlito"/>
              </a:rPr>
              <a:t/>
            </a:r>
            <a:r>
              <a:rPr sz="2000" dirty="0">
                <a:latin typeface="Carlito"/>
                <a:cs typeface="Carlito"/>
              </a:rPr>
              <a:t/>
            </a:r>
            <a:r>
              <a:rPr sz="2000" spc="-70" dirty="0">
                <a:latin typeface="Carlito"/>
                <a:cs typeface="Carlito"/>
              </a:rPr>
              <a:t/>
            </a:r>
            <a:r>
              <a:rPr sz="2000" spc="-5" dirty="0">
                <a:latin typeface="宋体"/>
                <a:cs typeface="宋体"/>
                <a:ea typeface="+mj-ea"/>
              </a:rPr>
              <a:t>首席执行官布鲁斯3月。</a:t>
            </a:r>
            <a:endParaRPr sz="2000">
              <a:latin typeface="Carlito"/>
              <a:cs typeface="Carlito"/>
            </a:endParaRPr>
          </a:p>
        </ns0:txBody>
      </ns0:sp>
    </ns0:spTree>
  </ns0:cSld>
  <ns0:clrMapOvr>
    <a:masterClrMapping/>
  </ns0:clrMapOvr>
</ns0:sld>
</file>

<file path=ppt/slides/slide22.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grpSp>
        <ns0:nvGrpSpPr>
          <ns0:cNvPr id="2" name="object 2"/>
          <ns0:cNvGrpSpPr/>
          <ns0:nvPr/>
        </ns0:nvGrpSpPr>
        <ns0:grpSpPr>
          <a:xfrm>
            <a:off x="0" y="0"/>
            <a:ext cx="9144000" cy="5562600"/>
            <a:chOff x="0" y="0"/>
            <a:chExt cx="9144000" cy="5562600"/>
          </a:xfrm>
        </ns0:grpSpPr>
        <ns0:sp>
          <ns0:nvSpPr>
            <ns0:cNvPr id="3" name="object 3"/>
            <ns0:cNvSpPr/>
            <ns0:nvPr/>
          </ns0:nvSpPr>
          <ns0:spPr>
            <a:xfrm>
              <a:off x="568451" y="611123"/>
              <a:ext cx="7306056" cy="473963"/>
            </a:xfrm>
            <a:prstGeom prst="rect">
              <a:avLst/>
            </a:prstGeom>
            <a:blipFill>
              <a:blip ns2:embed="rId1" cstate="print"/>
              <a:stretch>
                <a:fillRect/>
              </a:stretch>
            </a:blipFill>
          </ns0:spPr>
          <ns0:txBody>
            <a:bodyPr wrap="square" lIns="0" tIns="0" rIns="0" bIns="0" rtlCol="0"/>
            <a:lstStyle/>
            <a:p/>
          </ns0:txBody>
        </ns0:sp>
        <ns0:sp>
          <ns0:nvSpPr>
            <ns0:cNvPr id="4" name="object 4"/>
            <ns0:cNvSpPr/>
            <ns0:nvPr/>
          </ns0:nvSpPr>
          <ns0:spPr>
            <a:xfrm>
              <a:off x="381000" y="1524000"/>
              <a:ext cx="2743200" cy="4038600"/>
            </a:xfrm>
            <a:prstGeom prst="rect">
              <a:avLst/>
            </a:prstGeom>
            <a:blipFill>
              <a:blip ns2:embed="rId2" cstate="print"/>
              <a:stretch>
                <a:fillRect/>
              </a:stretch>
            </a:blipFill>
          </ns0:spPr>
          <ns0:txBody>
            <a:bodyPr wrap="square" lIns="0" tIns="0" rIns="0" bIns="0" rtlCol="0"/>
            <a:lstStyle/>
            <a:p/>
          </ns0:txBody>
        </ns0:sp>
      </ns0:grpSp>
      <ns0:sp>
        <ns0:nvSpPr>
          <ns0:cNvPr id="5" name="object 5"/>
          <ns0:cNvSpPr txBox="1">
            <a:spLocks noGrp="1"/>
          </ns0:cNvSpPr>
          <ns0:nvPr>
            <ns0:ph type="title"/>
          </ns0:nvPr>
        </ns0:nvSpPr>
        <ns0:spPr>
          <a:xfrm>
            <a:off x="4505071" y="1641805"/>
            <a:ext cx="2696845" cy="878840"/>
          </a:xfrm>
          <a:prstGeom prst="rect">
            <a:avLst/>
          </a:prstGeom>
        </ns0:spPr>
        <ns0:txBody>
          <a:bodyPr vert="horz" wrap="square" lIns="0" tIns="12065" rIns="0" bIns="0" rtlCol="0">
            <a:spAutoFit/>
          </a:bodyPr>
          <a:lstStyle/>
          <a:p>
            <a:pPr marL="332740" indent="-320040">
              <a:lnSpc>
                <a:spcPct val="100000"/>
              </a:lnSpc>
              <a:spcBef>
                <a:spcPts val="95"/>
              </a:spcBef>
              <a:buSzPct val="80000"/>
              <a:buChar char=""/>
              <a:tabLst>
                <a:tab pos="332105" algn="l"/>
                <a:tab pos="332740" algn="l"/>
              </a:tabLst>
            </a:pPr>
            <a:r>
              <a:rPr sz="2800" spc="-90" dirty="0">
                <a:latin typeface="宋体"/>
                <a:ea typeface="+mj-ea"/>
                <a:cs typeface="宋体"/>
              </a:rPr>
              <a:t>二零零八年十一月</a:t>
            </a:r>
            <a:r>
              <a:rPr sz="2800" spc="-260" dirty="0"/>
              <a:t/>
            </a:r>
            <a:r>
              <a:rPr sz="2800" spc="-140" dirty="0"/>
              <a:t/>
            </a:r>
            <a:endParaRPr sz="2800"/>
          </a:p>
          <a:p>
            <a:pPr marL="332740" indent="-320040">
              <a:lnSpc>
                <a:spcPct val="100000"/>
              </a:lnSpc>
              <a:spcBef>
                <a:spcPts val="5"/>
              </a:spcBef>
              <a:buSzPct val="80000"/>
              <a:buChar char=""/>
              <a:tabLst>
                <a:tab pos="332105" algn="l"/>
                <a:tab pos="332740" algn="l"/>
              </a:tabLst>
            </a:pPr>
            <a:r>
              <a:rPr sz="2800" spc="-130" dirty="0">
                <a:latin typeface="宋体"/>
                <a:ea typeface="+mj-ea"/>
                <a:cs typeface="宋体"/>
              </a:rPr>
              <a:t>电信行业</a:t>
            </a:r>
            <a:r>
              <a:rPr sz="2800" spc="275" dirty="0"/>
              <a:t/>
            </a:r>
            <a:r>
              <a:rPr sz="2800" spc="-85" dirty="0"/>
              <a:t/>
            </a:r>
            <a:endParaRPr sz="2800"/>
          </a:p>
        </ns0:txBody>
      </ns0:sp>
      <ns0:sp>
        <ns0:nvSpPr>
          <ns0:cNvPr id="6" name="object 6"/>
          <ns0:cNvSpPr txBox="1"/>
          <ns0:nvPr/>
        </ns0:nvSpPr>
        <ns0:spPr>
          <a:xfrm>
            <a:off x="4505071" y="2495804"/>
            <a:ext cx="3829050" cy="2585720"/>
          </a:xfrm>
          <a:prstGeom prst="rect">
            <a:avLst/>
          </a:prstGeom>
        </ns0:spPr>
        <ns0:txBody>
          <a:bodyPr vert="horz" wrap="square" lIns="0" tIns="12065" rIns="0" bIns="0" rtlCol="0">
            <a:spAutoFit/>
          </a:bodyPr>
          <a:lstStyle/>
          <a:p>
            <a:pPr marL="332740" indent="-320040">
              <a:lnSpc>
                <a:spcPct val="100000"/>
              </a:lnSpc>
              <a:spcBef>
                <a:spcPts val="95"/>
              </a:spcBef>
              <a:buSzPct val="80000"/>
              <a:buChar char=""/>
              <a:tabLst>
                <a:tab pos="332105" algn="l"/>
                <a:tab pos="332740" algn="l"/>
              </a:tabLst>
            </a:pPr>
            <a:r>
              <a:rPr sz="2800" spc="-65" dirty="0">
                <a:latin typeface="宋体"/>
                <a:cs typeface="宋体"/>
                <a:ea typeface="+mj-ea"/>
              </a:rPr>
              <a:t>收购交易</a:t>
            </a:r>
            <a:r>
              <a:rPr sz="2800" spc="350" dirty="0">
                <a:latin typeface="Arial" panose="020B0604020202020204"/>
                <a:cs typeface="Arial" panose="020B0604020202020204"/>
              </a:rPr>
              <a:t/>
            </a:r>
            <a:r>
              <a:rPr sz="2800" spc="-100" dirty="0">
                <a:latin typeface="Arial" panose="020B0604020202020204"/>
                <a:cs typeface="Arial" panose="020B0604020202020204"/>
              </a:rPr>
              <a:t/>
            </a:r>
            <a:endParaRPr sz="2800">
              <a:latin typeface="Arial" panose="020B0604020202020204"/>
              <a:cs typeface="Arial" panose="020B0604020202020204"/>
            </a:endParaRPr>
          </a:p>
          <a:p>
            <a:pPr marL="332105" marR="5080" indent="-320040">
              <a:lnSpc>
                <a:spcPct val="100000"/>
              </a:lnSpc>
              <a:buSzPct val="80000"/>
              <a:buChar char=""/>
              <a:tabLst>
                <a:tab pos="332105" algn="l"/>
                <a:tab pos="332740" algn="l"/>
              </a:tabLst>
            </a:pPr>
            <a:r>
              <a:rPr sz="2800" spc="-190" dirty="0">
                <a:latin typeface="Arial" panose="020B0604020202020204"/>
                <a:cs typeface="Arial" panose="020B0604020202020204"/>
              </a:rPr>
              <a:t/>
            </a:r>
            <a:r>
              <a:rPr sz="2800" spc="-60" dirty="0">
                <a:latin typeface="Arial" panose="020B0604020202020204"/>
                <a:cs typeface="Arial" panose="020B0604020202020204"/>
              </a:rPr>
              <a:t/>
            </a:r>
            <a:r>
              <a:rPr sz="2800" spc="-25" dirty="0">
                <a:latin typeface="Arial" panose="020B0604020202020204"/>
                <a:cs typeface="Arial" panose="020B0604020202020204"/>
              </a:rPr>
              <a:t/>
            </a:r>
            <a:r>
              <a:rPr sz="2800" spc="-135" dirty="0">
                <a:latin typeface="Arial" panose="020B0604020202020204"/>
                <a:cs typeface="Arial" panose="020B0604020202020204"/>
              </a:rPr>
              <a:t/>
            </a:r>
            <a:r>
              <a:rPr sz="2800" spc="-130" dirty="0">
                <a:latin typeface="Arial" panose="020B0604020202020204"/>
                <a:cs typeface="Arial" panose="020B0604020202020204"/>
              </a:rPr>
              <a:t/>
            </a:r>
            <a:r>
              <a:rPr sz="2800" spc="-100" dirty="0">
                <a:latin typeface="Arial" panose="020B0604020202020204"/>
                <a:cs typeface="Arial" panose="020B0604020202020204"/>
              </a:rPr>
              <a:t/>
            </a:r>
            <a:r>
              <a:rPr sz="2800" spc="-114" dirty="0">
                <a:latin typeface="Arial" panose="020B0604020202020204"/>
                <a:cs typeface="Arial" panose="020B0604020202020204"/>
              </a:rPr>
              <a:t/>
            </a:r>
            <a:r>
              <a:rPr sz="2800" spc="-250" dirty="0">
                <a:latin typeface="Arial" panose="020B0604020202020204"/>
                <a:cs typeface="Arial" panose="020B0604020202020204"/>
              </a:rPr>
              <a:t/>
            </a:r>
            <a:r>
              <a:rPr sz="2800" spc="-80" dirty="0">
                <a:latin typeface="Arial" panose="020B0604020202020204"/>
                <a:cs typeface="Arial" panose="020B0604020202020204"/>
              </a:rPr>
              <a:t/>
            </a:r>
            <a:r>
              <a:rPr sz="2800" spc="-235" dirty="0">
                <a:latin typeface="Arial" panose="020B0604020202020204"/>
                <a:cs typeface="Arial" panose="020B0604020202020204"/>
              </a:rPr>
              <a:t/>
            </a:r>
            <a:r>
              <a:rPr sz="2800" spc="-60" dirty="0">
                <a:latin typeface="Arial" panose="020B0604020202020204"/>
                <a:cs typeface="Arial" panose="020B0604020202020204"/>
              </a:rPr>
              <a:t/>
            </a:r>
            <a:r>
              <a:rPr sz="2800" spc="-235" dirty="0">
                <a:latin typeface="Arial" panose="020B0604020202020204"/>
                <a:cs typeface="Arial" panose="020B0604020202020204"/>
              </a:rPr>
              <a:t/>
            </a:r>
            <a:r>
              <a:rPr sz="2800" spc="-35" dirty="0">
                <a:latin typeface="Arial" panose="020B0604020202020204"/>
                <a:cs typeface="Arial" panose="020B0604020202020204"/>
              </a:rPr>
              <a:t/>
            </a:r>
            <a:r>
              <a:rPr sz="2800" spc="-235" dirty="0">
                <a:latin typeface="Arial" panose="020B0604020202020204"/>
                <a:cs typeface="Arial" panose="020B0604020202020204"/>
              </a:rPr>
              <a:t/>
            </a:r>
            <a:r>
              <a:rPr sz="2800" spc="-114" dirty="0">
                <a:latin typeface="Arial" panose="020B0604020202020204"/>
                <a:cs typeface="Arial" panose="020B0604020202020204"/>
              </a:rPr>
              <a:t/>
            </a:r>
            <a:r>
              <a:rPr sz="2800" spc="-30" dirty="0">
                <a:latin typeface="Arial" panose="020B0604020202020204"/>
                <a:cs typeface="Arial" panose="020B0604020202020204"/>
              </a:rPr>
              <a:t/>
            </a:r>
            <a:r>
              <a:rPr sz="2800" spc="-140" dirty="0">
                <a:latin typeface="Arial" panose="020B0604020202020204"/>
                <a:cs typeface="Arial" panose="020B0604020202020204"/>
              </a:rPr>
              <a:t/>
            </a:r>
            <a:r>
              <a:rPr sz="2800" spc="-150" dirty="0">
                <a:latin typeface="宋体"/>
                <a:cs typeface="宋体"/>
                <a:ea typeface="+mj-ea"/>
              </a:rPr>
              <a:t>日本电信巨头NTTDoCoMo以约13,070卢比的价格收购了塔塔电信服务公司26%的股权。</a:t>
            </a:r>
            <a:r>
              <a:rPr sz="2800" spc="15" dirty="0">
                <a:latin typeface="Arial" panose="020B0604020202020204"/>
                <a:cs typeface="Arial" panose="020B0604020202020204"/>
              </a:rPr>
              <a:t/>
            </a:r>
            <a:r>
              <a:rPr sz="2800" spc="-50" dirty="0">
                <a:latin typeface="Arial" panose="020B0604020202020204"/>
                <a:cs typeface="Arial" panose="020B0604020202020204"/>
              </a:rPr>
              <a:t/>
            </a:r>
            <a:r>
              <a:rPr sz="2800" spc="-320" dirty="0">
                <a:latin typeface="Arial" panose="020B0604020202020204"/>
                <a:cs typeface="Arial" panose="020B0604020202020204"/>
              </a:rPr>
              <a:t/>
            </a:r>
            <a:r>
              <a:rPr sz="2800" spc="-225" dirty="0">
                <a:latin typeface="Arial" panose="020B0604020202020204"/>
                <a:cs typeface="Arial" panose="020B0604020202020204"/>
              </a:rPr>
              <a:t/>
            </a:r>
            <a:r>
              <a:rPr sz="2800" spc="-275" dirty="0">
                <a:latin typeface="Arial" panose="020B0604020202020204"/>
                <a:cs typeface="Arial" panose="020B0604020202020204"/>
              </a:rPr>
              <a:t/>
            </a:r>
            <a:r>
              <a:rPr sz="2800" spc="-125" dirty="0">
                <a:latin typeface="Arial" panose="020B0604020202020204"/>
                <a:cs typeface="Arial" panose="020B0604020202020204"/>
              </a:rPr>
              <a:t/>
            </a:r>
            <a:endParaRPr sz="2800">
              <a:latin typeface="Arial" panose="020B0604020202020204"/>
              <a:cs typeface="Arial" panose="020B0604020202020204"/>
            </a:endParaRPr>
          </a:p>
        </ns0:txBody>
      </ns0:sp>
      <ns0:sp>
        <ns0:nvSpPr>
          <ns0:cNvPr id="7" name="object 7"/>
          <ns0:cNvSpPr txBox="1"/>
          <ns0:nvPr/>
        </ns0:nvSpPr>
        <ns0:spPr>
          <a:xfrm>
            <a:off x="231140" y="5810199"/>
            <a:ext cx="4133850" cy="848360"/>
          </a:xfrm>
          <a:prstGeom prst="rect">
            <a:avLst/>
          </a:prstGeom>
        </ns0:spPr>
        <ns0:txBody>
          <a:bodyPr vert="horz" wrap="square" lIns="0" tIns="12700" rIns="0" bIns="0" rtlCol="0">
            <a:spAutoFit/>
          </a:bodyPr>
          <a:lstStyle/>
          <a:p>
            <a:pPr marL="12700" marR="5080">
              <a:lnSpc>
                <a:spcPct val="100000"/>
              </a:lnSpc>
              <a:spcBef>
                <a:spcPts val="100"/>
              </a:spcBef>
            </a:pPr>
            <a:r>
              <a:rPr sz="1800" b="1" spc="-40" dirty="0">
                <a:latin typeface="Trebuchet MS" panose="020B0603020202020204"/>
                <a:cs typeface="Trebuchet MS" panose="020B0603020202020204"/>
              </a:rPr>
              <a:t/>
            </a:r>
            <a:r>
              <a:rPr sz="1800" spc="-60" dirty="0">
                <a:latin typeface="Arial" panose="020B0604020202020204"/>
                <a:cs typeface="Arial" panose="020B0604020202020204"/>
              </a:rPr>
              <a:t/>
            </a:r>
            <a:r>
              <a:rPr sz="1800" spc="-65" dirty="0">
                <a:latin typeface="宋体"/>
                <a:cs typeface="宋体"/>
                <a:ea typeface="+mj-ea"/>
              </a:rPr>
              <a:t>图片：一名男子走过日本最大的移动电话运营商NTTDocomo公司的招牌。</a:t>
            </a:r>
            <a:r>
              <a:rPr sz="1800" spc="-55" dirty="0">
                <a:latin typeface="Arial" panose="020B0604020202020204"/>
                <a:cs typeface="Arial" panose="020B0604020202020204"/>
              </a:rPr>
              <a:t/>
            </a:r>
            <a:r>
              <a:rPr sz="1800" spc="-120" dirty="0">
                <a:latin typeface="Arial" panose="020B0604020202020204"/>
                <a:cs typeface="Arial" panose="020B0604020202020204"/>
              </a:rPr>
              <a:t/>
            </a:r>
            <a:r>
              <a:rPr sz="1800" spc="-60" dirty="0">
                <a:latin typeface="Arial" panose="020B0604020202020204"/>
                <a:cs typeface="Arial" panose="020B0604020202020204"/>
              </a:rPr>
              <a:t/>
            </a:r>
            <a:r>
              <a:rPr sz="1800" spc="10" dirty="0">
                <a:latin typeface="Arial" panose="020B0604020202020204"/>
                <a:cs typeface="Arial" panose="020B0604020202020204"/>
              </a:rPr>
              <a:t/>
            </a:r>
            <a:r>
              <a:rPr sz="1800" spc="-110" dirty="0">
                <a:latin typeface="Arial" panose="020B0604020202020204"/>
                <a:cs typeface="Arial" panose="020B0604020202020204"/>
              </a:rPr>
              <a:t/>
            </a:r>
            <a:r>
              <a:rPr sz="1800" spc="-130" dirty="0">
                <a:latin typeface="Arial" panose="020B0604020202020204"/>
                <a:cs typeface="Arial" panose="020B0604020202020204"/>
              </a:rPr>
              <a:t/>
            </a:r>
            <a:r>
              <a:rPr sz="1800" spc="-40" dirty="0">
                <a:latin typeface="Arial" panose="020B0604020202020204"/>
                <a:cs typeface="Arial" panose="020B0604020202020204"/>
              </a:rPr>
              <a:t/>
            </a:r>
            <a:r>
              <a:rPr sz="1800" spc="-175" dirty="0">
                <a:latin typeface="Arial" panose="020B0604020202020204"/>
                <a:cs typeface="Arial" panose="020B0604020202020204"/>
              </a:rPr>
              <a:t/>
            </a:r>
            <a:r>
              <a:rPr sz="1800" spc="-30" dirty="0">
                <a:latin typeface="Arial" panose="020B0604020202020204"/>
                <a:cs typeface="Arial" panose="020B0604020202020204"/>
              </a:rPr>
              <a:t/>
            </a:r>
            <a:r>
              <a:rPr sz="1800" spc="-150" dirty="0">
                <a:latin typeface="Arial" panose="020B0604020202020204"/>
                <a:cs typeface="Arial" panose="020B0604020202020204"/>
              </a:rPr>
              <a:t/>
            </a:r>
            <a:r>
              <a:rPr sz="1800" spc="-60" dirty="0">
                <a:latin typeface="Arial" panose="020B0604020202020204"/>
                <a:cs typeface="Arial" panose="020B0604020202020204"/>
              </a:rPr>
              <a:t/>
            </a:r>
            <a:r>
              <a:rPr sz="1800" spc="-150" dirty="0">
                <a:latin typeface="Arial" panose="020B0604020202020204"/>
                <a:cs typeface="Arial" panose="020B0604020202020204"/>
              </a:rPr>
              <a:t/>
            </a:r>
            <a:r>
              <a:rPr sz="1800" spc="-30" dirty="0">
                <a:latin typeface="Arial" panose="020B0604020202020204"/>
                <a:cs typeface="Arial" panose="020B0604020202020204"/>
              </a:rPr>
              <a:t/>
            </a:r>
            <a:r>
              <a:rPr sz="1800" spc="-140" dirty="0">
                <a:latin typeface="Arial" panose="020B0604020202020204"/>
                <a:cs typeface="Arial" panose="020B0604020202020204"/>
              </a:rPr>
              <a:t/>
            </a:r>
            <a:r>
              <a:rPr sz="1800" spc="-90" dirty="0">
                <a:latin typeface="Arial" panose="020B0604020202020204"/>
                <a:cs typeface="Arial" panose="020B0604020202020204"/>
              </a:rPr>
              <a:t/>
            </a:r>
            <a:r>
              <a:rPr sz="1800" spc="-60" dirty="0">
                <a:latin typeface="Arial" panose="020B0604020202020204"/>
                <a:cs typeface="Arial" panose="020B0604020202020204"/>
              </a:rPr>
              <a:t/>
            </a:r>
            <a:r>
              <a:rPr sz="1800" spc="-65" dirty="0">
                <a:latin typeface="Arial" panose="020B0604020202020204"/>
                <a:cs typeface="Arial" panose="020B0604020202020204"/>
              </a:rPr>
              <a:t/>
            </a:r>
            <a:r>
              <a:rPr sz="1800" spc="-20" dirty="0">
                <a:latin typeface="Arial" panose="020B0604020202020204"/>
                <a:cs typeface="Arial" panose="020B0604020202020204"/>
              </a:rPr>
              <a:t/>
            </a:r>
            <a:r>
              <a:rPr sz="1800" spc="-430" dirty="0">
                <a:latin typeface="Arial" panose="020B0604020202020204"/>
                <a:cs typeface="Arial" panose="020B0604020202020204"/>
              </a:rPr>
              <a:t/>
            </a:r>
            <a:r>
              <a:rPr sz="1800" spc="-70" dirty="0">
                <a:latin typeface="宋体"/>
                <a:cs typeface="宋体"/>
                <a:ea typeface="+mj-ea"/>
              </a:rPr>
              <a:t>在东京。</a:t>
            </a:r>
            <a:endParaRPr sz="1800">
              <a:latin typeface="Arial" panose="020B0604020202020204"/>
              <a:cs typeface="Arial" panose="020B0604020202020204"/>
            </a:endParaRPr>
          </a:p>
        </ns0:txBody>
      </ns0:sp>
    </ns0:spTree>
  </ns0:cSld>
  <ns0:clrMapOvr>
    <a:masterClrMapping/>
  </ns0:clrMapOvr>
</ns0:sld>
</file>

<file path=ppt/slides/slide23.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grpSp>
        <ns0:nvGrpSpPr>
          <ns0:cNvPr id="2" name="object 2"/>
          <ns0:cNvGrpSpPr/>
          <ns0:nvPr/>
        </ns0:nvGrpSpPr>
        <ns0:grpSpPr>
          <a:xfrm>
            <a:off x="0" y="0"/>
            <a:ext cx="9144000" cy="5486400"/>
            <a:chOff x="0" y="0"/>
            <a:chExt cx="9144000" cy="5486400"/>
          </a:xfrm>
        </ns0:grpSpPr>
        <ns0:sp>
          <ns0:nvSpPr>
            <ns0:cNvPr id="3" name="object 3"/>
            <ns0:cNvSpPr/>
            <ns0:nvPr/>
          </ns0:nvSpPr>
          <ns0:spPr>
            <a:xfrm>
              <a:off x="102107" y="361188"/>
              <a:ext cx="7310628" cy="1130808"/>
            </a:xfrm>
            <a:prstGeom prst="rect">
              <a:avLst/>
            </a:prstGeom>
            <a:blipFill>
              <a:blip ns2:embed="rId1" cstate="print"/>
              <a:stretch>
                <a:fillRect/>
              </a:stretch>
            </a:blipFill>
          </ns0:spPr>
          <ns0:txBody>
            <a:bodyPr wrap="square" lIns="0" tIns="0" rIns="0" bIns="0" rtlCol="0"/>
            <a:lstStyle/>
            <a:p/>
          </ns0:txBody>
        </ns0:sp>
        <ns0:sp>
          <ns0:nvSpPr>
            <ns0:cNvPr id="4" name="object 4"/>
            <ns0:cNvSpPr/>
            <ns0:nvPr/>
          </ns0:nvSpPr>
          <ns0:spPr>
            <a:xfrm>
              <a:off x="609600" y="1524000"/>
              <a:ext cx="3048000" cy="3962400"/>
            </a:xfrm>
            <a:prstGeom prst="rect">
              <a:avLst/>
            </a:prstGeom>
            <a:blipFill>
              <a:blip ns2:embed="rId2" cstate="print"/>
              <a:stretch>
                <a:fillRect/>
              </a:stretch>
            </a:blipFill>
          </ns0:spPr>
          <ns0:txBody>
            <a:bodyPr wrap="square" lIns="0" tIns="0" rIns="0" bIns="0" rtlCol="0"/>
            <a:lstStyle/>
            <a:p/>
          </ns0:txBody>
        </ns0:sp>
      </ns0:grpSp>
      <ns0:sp>
        <ns0:nvSpPr>
          <ns0:cNvPr id="5" name="object 5"/>
          <ns0:cNvSpPr txBox="1">
            <a:spLocks noGrp="1"/>
          </ns0:cNvSpPr>
          <ns0:nvPr>
            <ns0:ph type="title"/>
          </ns0:nvPr>
        </ns0:nvSpPr>
        <ns0:spPr>
          <a:xfrm>
            <a:off x="4733671" y="1580134"/>
            <a:ext cx="2536190" cy="878840"/>
          </a:xfrm>
          <a:prstGeom prst="rect">
            <a:avLst/>
          </a:prstGeom>
        </ns0:spPr>
        <ns0:txBody>
          <a:bodyPr vert="horz" wrap="square" lIns="0" tIns="12065" rIns="0" bIns="0" rtlCol="0">
            <a:spAutoFit/>
          </a:bodyPr>
          <a:lstStyle/>
          <a:p>
            <a:pPr marL="332740" indent="-320040">
              <a:lnSpc>
                <a:spcPct val="100000"/>
              </a:lnSpc>
              <a:spcBef>
                <a:spcPts val="95"/>
              </a:spcBef>
              <a:buSzPct val="80000"/>
              <a:buChar char=""/>
              <a:tabLst>
                <a:tab pos="332105" algn="l"/>
                <a:tab pos="332740" algn="l"/>
              </a:tabLst>
            </a:pPr>
            <a:r>
              <a:rPr sz="2800" spc="-114" dirty="0">
                <a:latin typeface="宋体"/>
                <a:ea typeface="+mj-ea"/>
                <a:cs typeface="宋体"/>
              </a:rPr>
              <a:t>二零零八年二月</a:t>
            </a:r>
            <a:r>
              <a:rPr sz="2800" spc="-265" dirty="0"/>
              <a:t/>
            </a:r>
            <a:r>
              <a:rPr sz="2800" spc="-140" dirty="0"/>
              <a:t/>
            </a:r>
            <a:endParaRPr sz="2800"/>
          </a:p>
          <a:p>
            <a:pPr marL="332740" indent="-320040">
              <a:lnSpc>
                <a:spcPct val="100000"/>
              </a:lnSpc>
              <a:spcBef>
                <a:spcPts val="5"/>
              </a:spcBef>
              <a:buSzPct val="80000"/>
              <a:buChar char=""/>
              <a:tabLst>
                <a:tab pos="332105" algn="l"/>
                <a:tab pos="332740" algn="l"/>
              </a:tabLst>
            </a:pPr>
            <a:r>
              <a:rPr sz="2800" spc="-100" dirty="0">
                <a:latin typeface="宋体"/>
                <a:ea typeface="+mj-ea"/>
                <a:cs typeface="宋体"/>
              </a:rPr>
              <a:t>银行业</a:t>
            </a:r>
            <a:r>
              <a:rPr sz="2800" spc="-260" dirty="0"/>
              <a:t/>
            </a:r>
            <a:r>
              <a:rPr sz="2800" spc="-85" dirty="0"/>
              <a:t/>
            </a:r>
            <a:endParaRPr sz="2800"/>
          </a:p>
        </ns0:txBody>
      </ns0:sp>
      <ns0:sp>
        <ns0:nvSpPr>
          <ns0:cNvPr id="6" name="object 6"/>
          <ns0:cNvSpPr txBox="1"/>
          <ns0:nvPr/>
        </ns0:nvSpPr>
        <ns0:spPr>
          <a:xfrm>
            <a:off x="383540" y="2433954"/>
            <a:ext cx="8044180" cy="4065270"/>
          </a:xfrm>
          <a:prstGeom prst="rect">
            <a:avLst/>
          </a:prstGeom>
        </ns0:spPr>
        <ns0:txBody>
          <a:bodyPr vert="horz" wrap="square" lIns="0" tIns="12065" rIns="0" bIns="0" rtlCol="0">
            <a:spAutoFit/>
          </a:bodyPr>
          <a:lstStyle/>
          <a:p>
            <a:pPr marL="4682490" indent="-320675">
              <a:lnSpc>
                <a:spcPct val="100000"/>
              </a:lnSpc>
              <a:spcBef>
                <a:spcPts val="95"/>
              </a:spcBef>
              <a:buSzPct val="80000"/>
              <a:buChar char=""/>
              <a:tabLst>
                <a:tab pos="4682490" algn="l"/>
                <a:tab pos="4683125" algn="l"/>
              </a:tabLst>
            </a:pPr>
            <a:r>
              <a:rPr sz="2800" spc="-60" dirty="0">
                <a:latin typeface="宋体"/>
                <a:cs typeface="宋体"/>
                <a:ea typeface="+mj-ea"/>
              </a:rPr>
              <a:t>收购交易</a:t>
            </a:r>
            <a:r>
              <a:rPr sz="2800" spc="-204" dirty="0">
                <a:latin typeface="Arial" panose="020B0604020202020204"/>
                <a:cs typeface="Arial" panose="020B0604020202020204"/>
              </a:rPr>
              <a:t/>
            </a:r>
            <a:r>
              <a:rPr sz="2800" spc="-100" dirty="0">
                <a:latin typeface="Arial" panose="020B0604020202020204"/>
                <a:cs typeface="Arial" panose="020B0604020202020204"/>
              </a:rPr>
              <a:t/>
            </a:r>
            <a:endParaRPr sz="2800">
              <a:latin typeface="Arial" panose="020B0604020202020204"/>
              <a:cs typeface="Arial" panose="020B0604020202020204"/>
            </a:endParaRPr>
          </a:p>
          <a:p>
            <a:pPr marL="4682490" marR="5080" indent="-320040">
              <a:lnSpc>
                <a:spcPct val="100000"/>
              </a:lnSpc>
              <a:buSzPct val="80000"/>
              <a:buChar char=""/>
              <a:tabLst>
                <a:tab pos="4682490" algn="l"/>
                <a:tab pos="4683125" algn="l"/>
              </a:tabLst>
            </a:pPr>
            <a:r>
              <a:rPr sz="2800" spc="-235" dirty="0">
                <a:latin typeface="Arial" panose="020B0604020202020204"/>
                <a:cs typeface="Arial" panose="020B0604020202020204"/>
              </a:rPr>
              <a:t/>
            </a:r>
            <a:r>
              <a:rPr sz="2800" spc="-114" dirty="0">
                <a:latin typeface="宋体"/>
                <a:cs typeface="宋体"/>
                <a:ea typeface="+mj-ea"/>
              </a:rPr>
              <a:t>CBoP股东每持有29股就获得HDFC银行的股份。</a:t>
            </a:r>
            <a:r>
              <a:rPr sz="2800" spc="-225" dirty="0">
                <a:latin typeface="Arial" panose="020B0604020202020204"/>
                <a:cs typeface="Arial" panose="020B0604020202020204"/>
              </a:rPr>
              <a:t/>
            </a:r>
            <a:r>
              <a:rPr sz="2800" spc="15" dirty="0">
                <a:latin typeface="Arial" panose="020B0604020202020204"/>
                <a:cs typeface="Arial" panose="020B0604020202020204"/>
              </a:rPr>
              <a:t/>
            </a:r>
            <a:r>
              <a:rPr sz="2800" spc="-110" dirty="0">
                <a:latin typeface="Arial" panose="020B0604020202020204"/>
                <a:cs typeface="Arial" panose="020B0604020202020204"/>
              </a:rPr>
              <a:t/>
            </a:r>
            <a:r>
              <a:rPr sz="2800" spc="-145" dirty="0">
                <a:latin typeface="Arial" panose="020B0604020202020204"/>
                <a:cs typeface="Arial" panose="020B0604020202020204"/>
              </a:rPr>
              <a:t/>
            </a:r>
            <a:r>
              <a:rPr sz="2800" spc="20" dirty="0">
                <a:latin typeface="Arial" panose="020B0604020202020204"/>
                <a:cs typeface="Arial" panose="020B0604020202020204"/>
              </a:rPr>
              <a:t/>
            </a:r>
            <a:r>
              <a:rPr sz="2800" spc="-245" dirty="0">
                <a:latin typeface="Arial" panose="020B0604020202020204"/>
                <a:cs typeface="Arial" panose="020B0604020202020204"/>
              </a:rPr>
              <a:t/>
            </a:r>
            <a:r>
              <a:rPr sz="2800" spc="-135" dirty="0">
                <a:latin typeface="Arial" panose="020B0604020202020204"/>
                <a:cs typeface="Arial" panose="020B0604020202020204"/>
              </a:rPr>
              <a:t/>
            </a:r>
            <a:r>
              <a:rPr sz="2800" spc="15" dirty="0">
                <a:latin typeface="Arial" panose="020B0604020202020204"/>
                <a:cs typeface="Arial" panose="020B0604020202020204"/>
              </a:rPr>
              <a:t/>
            </a:r>
            <a:r>
              <a:rPr sz="2800" spc="-100" dirty="0">
                <a:latin typeface="Arial" panose="020B0604020202020204"/>
                <a:cs typeface="Arial" panose="020B0604020202020204"/>
              </a:rPr>
              <a:t/>
            </a:r>
            <a:r>
              <a:rPr sz="2800" spc="-114" dirty="0">
                <a:latin typeface="Arial" panose="020B0604020202020204"/>
                <a:cs typeface="Arial" panose="020B0604020202020204"/>
              </a:rPr>
              <a:t/>
            </a:r>
            <a:r>
              <a:rPr sz="2800" spc="-165" dirty="0">
                <a:latin typeface="Arial" panose="020B0604020202020204"/>
                <a:cs typeface="Arial" panose="020B0604020202020204"/>
              </a:rPr>
              <a:t/>
            </a:r>
            <a:r>
              <a:rPr sz="2800" spc="-75" dirty="0">
                <a:latin typeface="Arial" panose="020B0604020202020204"/>
                <a:cs typeface="Arial" panose="020B0604020202020204"/>
              </a:rPr>
              <a:t/>
            </a:r>
            <a:r>
              <a:rPr sz="2800" spc="-60" dirty="0">
                <a:latin typeface="Arial" panose="020B0604020202020204"/>
                <a:cs typeface="Arial" panose="020B0604020202020204"/>
              </a:rPr>
              <a:t/>
            </a:r>
            <a:r>
              <a:rPr sz="2800" spc="-415" dirty="0">
                <a:latin typeface="Arial" panose="020B0604020202020204"/>
                <a:cs typeface="Arial" panose="020B0604020202020204"/>
              </a:rPr>
              <a:t/>
            </a:r>
            <a:r>
              <a:rPr sz="2800" spc="-20" dirty="0">
                <a:latin typeface="Arial" panose="020B0604020202020204"/>
                <a:cs typeface="Arial" panose="020B0604020202020204"/>
              </a:rPr>
              <a:t/>
            </a:r>
            <a:endParaRPr sz="2800">
              <a:latin typeface="Arial" panose="020B0604020202020204"/>
              <a:cs typeface="Arial" panose="020B0604020202020204"/>
            </a:endParaRPr>
          </a:p>
          <a:p>
            <a:pPr marL="4682490" indent="-320675">
              <a:lnSpc>
                <a:spcPct val="100000"/>
              </a:lnSpc>
              <a:buSzPct val="80000"/>
              <a:buChar char=""/>
              <a:tabLst>
                <a:tab pos="4682490" algn="l"/>
                <a:tab pos="4683125" algn="l"/>
              </a:tabLst>
            </a:pPr>
            <a:r>
              <a:rPr sz="2800" spc="-160" dirty="0">
                <a:latin typeface="宋体"/>
                <a:cs typeface="宋体"/>
                <a:ea typeface="+mj-ea"/>
              </a:rPr>
              <a:t>95.1亿</a:t>
            </a:r>
            <a:r>
              <a:rPr sz="2800" spc="-204" dirty="0">
                <a:latin typeface="Arial" panose="020B0604020202020204"/>
                <a:cs typeface="Arial" panose="020B0604020202020204"/>
              </a:rPr>
              <a:t/>
            </a:r>
            <a:r>
              <a:rPr sz="2800" spc="-85" dirty="0">
                <a:latin typeface="Arial" panose="020B0604020202020204"/>
                <a:cs typeface="Arial" panose="020B0604020202020204"/>
              </a:rPr>
              <a:t/>
            </a:r>
            <a:endParaRPr sz="2800">
              <a:latin typeface="Arial" panose="020B0604020202020204"/>
              <a:cs typeface="Arial" panose="020B0604020202020204"/>
            </a:endParaRPr>
          </a:p>
          <a:p>
            <a:pPr>
              <a:lnSpc>
                <a:spcPct val="100000"/>
              </a:lnSpc>
              <a:spcBef>
                <a:spcPts val="5"/>
              </a:spcBef>
            </a:pPr>
            <a:endParaRPr sz="3850">
              <a:latin typeface="Arial" panose="020B0604020202020204"/>
              <a:cs typeface="Arial" panose="020B0604020202020204"/>
            </a:endParaRPr>
          </a:p>
          <a:p>
            <a:pPr marL="12700" marR="4281170">
              <a:lnSpc>
                <a:spcPct val="100000"/>
              </a:lnSpc>
            </a:pPr>
            <a:r>
              <a:rPr sz="2000" b="1" spc="-5" dirty="0">
                <a:latin typeface="Carlito"/>
                <a:cs typeface="Carlito"/>
              </a:rPr>
              <a:t/>
            </a:r>
            <a:r>
              <a:rPr sz="2000" dirty="0">
                <a:latin typeface="Carlito"/>
                <a:cs typeface="Carlito"/>
              </a:rPr>
              <a:t/>
            </a:r>
            <a:r>
              <a:rPr sz="2000" spc="-35" dirty="0">
                <a:latin typeface="Carlito"/>
                <a:cs typeface="Carlito"/>
              </a:rPr>
              <a:t/>
            </a:r>
            <a:r>
              <a:rPr sz="2000" spc="-5" dirty="0">
                <a:latin typeface="宋体"/>
                <a:cs typeface="宋体"/>
                <a:ea typeface="+mj-ea"/>
              </a:rPr>
              <a:t>图片：RanaTalwar（后）旁遮普省百夫长银行董事长，迪帕克·帕雷克，HDFC银行董事长。</a:t>
            </a:r>
            <a:r>
              <a:rPr sz="2000" dirty="0">
                <a:latin typeface="Carlito"/>
                <a:cs typeface="Carlito"/>
              </a:rPr>
              <a:t/>
            </a:r>
            <a:r>
              <a:rPr sz="2000" spc="-5" dirty="0">
                <a:latin typeface="Carlito"/>
                <a:cs typeface="Carlito"/>
              </a:rPr>
              <a:t/>
            </a:r>
            <a:r>
              <a:rPr sz="2000" dirty="0">
                <a:latin typeface="Carlito"/>
                <a:cs typeface="Carlito"/>
              </a:rPr>
              <a:t/>
            </a:r>
            <a:r>
              <a:rPr sz="2000" spc="-5" dirty="0">
                <a:latin typeface="Carlito"/>
                <a:cs typeface="Carlito"/>
              </a:rPr>
              <a:t/>
            </a:r>
            <a:r>
              <a:rPr sz="2000" spc="-15" dirty="0">
                <a:latin typeface="Carlito"/>
                <a:cs typeface="Carlito"/>
              </a:rPr>
              <a:t/>
            </a:r>
            <a:r>
              <a:rPr sz="2000" spc="-5" dirty="0">
                <a:latin typeface="Carlito"/>
                <a:cs typeface="Carlito"/>
              </a:rPr>
              <a:t/>
            </a:r>
            <a:r>
              <a:rPr sz="2000" dirty="0">
                <a:latin typeface="Carlito"/>
                <a:cs typeface="Carlito"/>
              </a:rPr>
              <a:t/>
            </a:r>
            <a:r>
              <a:rPr sz="2000" spc="-15" dirty="0">
                <a:latin typeface="Carlito"/>
                <a:cs typeface="Carlito"/>
              </a:rPr>
              <a:t/>
            </a:r>
            <a:r>
              <a:rPr sz="2000" dirty="0">
                <a:latin typeface="Carlito"/>
                <a:cs typeface="Carlito"/>
              </a:rPr>
              <a:t/>
            </a:r>
            <a:endParaRPr sz="2000">
              <a:latin typeface="Carlito"/>
              <a:cs typeface="Carlito"/>
            </a:endParaRPr>
          </a:p>
        </ns0:txBody>
      </ns0:sp>
    </ns0:spTree>
  </ns0:cSld>
  <ns0:clrMapOvr>
    <a:masterClrMapping/>
  </ns0:clrMapOvr>
</ns0:sld>
</file>

<file path=ppt/slides/slide24.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grpSp>
        <ns0:nvGrpSpPr>
          <ns0:cNvPr id="2" name="object 2"/>
          <ns0:cNvGrpSpPr/>
          <ns0:nvPr/>
        </ns0:nvGrpSpPr>
        <ns0:grpSpPr>
          <a:xfrm>
            <a:off x="0" y="0"/>
            <a:ext cx="9144000" cy="5640705"/>
            <a:chOff x="0" y="0"/>
            <a:chExt cx="9144000" cy="5640705"/>
          </a:xfrm>
        </ns0:grpSpPr>
        <ns0:sp>
          <ns0:nvSpPr>
            <ns0:cNvPr id="3" name="object 3"/>
            <ns0:cNvSpPr/>
            <ns0:nvPr/>
          </ns0:nvSpPr>
          <ns0:spPr>
            <a:xfrm>
              <a:off x="722376" y="196595"/>
              <a:ext cx="6077712" cy="1106424"/>
            </a:xfrm>
            <a:prstGeom prst="rect">
              <a:avLst/>
            </a:prstGeom>
            <a:blipFill>
              <a:blip ns2:embed="rId1" cstate="print"/>
              <a:stretch>
                <a:fillRect/>
              </a:stretch>
            </a:blipFill>
          </ns0:spPr>
          <ns0:txBody>
            <a:bodyPr wrap="square" lIns="0" tIns="0" rIns="0" bIns="0" rtlCol="0"/>
            <a:lstStyle/>
            <a:p/>
          </ns0:txBody>
        </ns0:sp>
        <ns0:sp>
          <ns0:nvSpPr>
            <ns0:cNvPr id="4" name="object 4"/>
            <ns0:cNvSpPr/>
            <ns0:nvPr/>
          </ns0:nvSpPr>
          <ns0:spPr>
            <a:xfrm>
              <a:off x="457200" y="1524000"/>
              <a:ext cx="3581400" cy="4116324"/>
            </a:xfrm>
            <a:prstGeom prst="rect">
              <a:avLst/>
            </a:prstGeom>
            <a:blipFill>
              <a:blip ns2:embed="rId2" cstate="print"/>
              <a:stretch>
                <a:fillRect/>
              </a:stretch>
            </a:blipFill>
          </ns0:spPr>
          <ns0:txBody>
            <a:bodyPr wrap="square" lIns="0" tIns="0" rIns="0" bIns="0" rtlCol="0"/>
            <a:lstStyle/>
            <a:p/>
          </ns0:txBody>
        </ns0:sp>
      </ns0:grpSp>
      <ns0:sp>
        <ns0:nvSpPr>
          <ns0:cNvPr id="5" name="object 5"/>
          <ns0:cNvSpPr txBox="1">
            <a:spLocks noGrp="1"/>
          </ns0:cNvSpPr>
          <ns0:nvPr>
            <ns0:ph type="title"/>
          </ns0:nvPr>
        </ns0:nvSpPr>
        <ns0:spPr>
          <a:xfrm>
            <a:off x="4843398" y="1427734"/>
            <a:ext cx="3829050" cy="1305560"/>
          </a:xfrm>
          <a:prstGeom prst="rect">
            <a:avLst/>
          </a:prstGeom>
        </ns0:spPr>
        <ns0:txBody>
          <a:bodyPr vert="horz" wrap="square" lIns="0" tIns="12065" rIns="0" bIns="0" rtlCol="0">
            <a:spAutoFit/>
          </a:bodyPr>
          <a:lstStyle/>
          <a:p>
            <a:pPr marL="332740" marR="5080" indent="-320675">
              <a:lnSpc>
                <a:spcPct val="100000"/>
              </a:lnSpc>
              <a:spcBef>
                <a:spcPts val="95"/>
              </a:spcBef>
              <a:buSzPct val="80000"/>
              <a:buChar char=""/>
              <a:tabLst>
                <a:tab pos="332740" algn="l"/>
                <a:tab pos="333375" algn="l"/>
              </a:tabLst>
            </a:pPr>
            <a:r>
              <a:rPr sz="2800" spc="-100" dirty="0"/>
              <a:t/>
            </a:r>
            <a:r>
              <a:rPr sz="2800" spc="-140" dirty="0"/>
              <a:t/>
            </a:r>
            <a:r>
              <a:rPr sz="2800" spc="-25" dirty="0"/>
              <a:t/>
            </a:r>
            <a:r>
              <a:rPr sz="2800" spc="-190" dirty="0"/>
              <a:t/>
            </a:r>
            <a:r>
              <a:rPr sz="2800" spc="-105" dirty="0"/>
              <a:t/>
            </a:r>
            <a:r>
              <a:rPr sz="2800" spc="-10" dirty="0"/>
              <a:t/>
            </a:r>
            <a:r>
              <a:rPr sz="2800" spc="-75" dirty="0">
                <a:latin typeface="宋体"/>
                <a:ea typeface="+mj-ea"/>
                <a:cs typeface="宋体"/>
              </a:rPr>
              <a:t>2008年3月（收购科禄斯仅一年后）</a:t>
            </a:r>
            <a:r>
              <a:rPr sz="2800" spc="-545" dirty="0"/>
              <a:t/>
            </a:r>
            <a:r>
              <a:rPr sz="2800" spc="-155" dirty="0"/>
              <a:t/>
            </a:r>
            <a:endParaRPr sz="2800"/>
          </a:p>
          <a:p>
            <a:pPr marL="332740" indent="-320675">
              <a:lnSpc>
                <a:spcPct val="100000"/>
              </a:lnSpc>
              <a:buSzPct val="80000"/>
              <a:buChar char=""/>
              <a:tabLst>
                <a:tab pos="332740" algn="l"/>
                <a:tab pos="333375" algn="l"/>
              </a:tabLst>
            </a:pPr>
            <a:r>
              <a:rPr sz="2800" spc="-40" dirty="0">
                <a:latin typeface="宋体"/>
                <a:ea typeface="+mj-ea"/>
                <a:cs typeface="宋体"/>
              </a:rPr>
              <a:t>汽车行业</a:t>
            </a:r>
            <a:r>
              <a:rPr sz="2800" spc="-220" dirty="0"/>
              <a:t/>
            </a:r>
            <a:r>
              <a:rPr sz="2800" spc="-85" dirty="0"/>
              <a:t/>
            </a:r>
            <a:endParaRPr sz="2800"/>
          </a:p>
        </ns0:txBody>
      </ns0:sp>
      <ns0:sp>
        <ns0:nvSpPr>
          <ns0:cNvPr id="6" name="object 6"/>
          <ns0:cNvSpPr txBox="1"/>
          <ns0:nvPr/>
        </ns0:nvSpPr>
        <ns0:spPr>
          <a:xfrm>
            <a:off x="4843398" y="2708274"/>
            <a:ext cx="3950970" cy="1732280"/>
          </a:xfrm>
          <a:prstGeom prst="rect">
            <a:avLst/>
          </a:prstGeom>
        </ns0:spPr>
        <ns0:txBody>
          <a:bodyPr vert="horz" wrap="square" lIns="0" tIns="12065" rIns="0" bIns="0" rtlCol="0">
            <a:spAutoFit/>
          </a:bodyPr>
          <a:lstStyle/>
          <a:p>
            <a:pPr marL="332740" indent="-320675">
              <a:lnSpc>
                <a:spcPct val="100000"/>
              </a:lnSpc>
              <a:spcBef>
                <a:spcPts val="95"/>
              </a:spcBef>
              <a:buSzPct val="80000"/>
              <a:buChar char=""/>
              <a:tabLst>
                <a:tab pos="332740" algn="l"/>
                <a:tab pos="333375" algn="l"/>
              </a:tabLst>
            </a:pPr>
            <a:r>
              <a:rPr sz="2800" spc="-65" dirty="0">
                <a:latin typeface="宋体"/>
                <a:cs typeface="宋体"/>
                <a:ea typeface="+mj-ea"/>
              </a:rPr>
              <a:t>收购交易</a:t>
            </a:r>
            <a:r>
              <a:rPr sz="2800" spc="-210" dirty="0">
                <a:latin typeface="Arial" panose="020B0604020202020204"/>
                <a:cs typeface="Arial" panose="020B0604020202020204"/>
              </a:rPr>
              <a:t/>
            </a:r>
            <a:r>
              <a:rPr sz="2800" spc="-100" dirty="0">
                <a:latin typeface="Arial" panose="020B0604020202020204"/>
                <a:cs typeface="Arial" panose="020B0604020202020204"/>
              </a:rPr>
              <a:t/>
            </a:r>
            <a:endParaRPr sz="2800">
              <a:latin typeface="Arial" panose="020B0604020202020204"/>
              <a:cs typeface="Arial" panose="020B0604020202020204"/>
            </a:endParaRPr>
          </a:p>
          <a:p>
            <a:pPr marL="332740" marR="5080" indent="-320675">
              <a:lnSpc>
                <a:spcPct val="100000"/>
              </a:lnSpc>
              <a:buSzPct val="80000"/>
              <a:buChar char=""/>
              <a:tabLst>
                <a:tab pos="332740" algn="l"/>
                <a:tab pos="333375" algn="l"/>
              </a:tabLst>
            </a:pPr>
            <a:r>
              <a:rPr sz="2800" spc="-195" dirty="0">
                <a:latin typeface="Arial" panose="020B0604020202020204"/>
                <a:cs typeface="Arial" panose="020B0604020202020204"/>
              </a:rPr>
              <a:t/>
            </a:r>
            <a:r>
              <a:rPr sz="2800" spc="70" dirty="0">
                <a:latin typeface="Arial" panose="020B0604020202020204"/>
                <a:cs typeface="Arial" panose="020B0604020202020204"/>
              </a:rPr>
              <a:t/>
            </a:r>
            <a:r>
              <a:rPr sz="2800" spc="-25" dirty="0">
                <a:latin typeface="宋体"/>
                <a:cs typeface="宋体"/>
                <a:ea typeface="+mj-ea"/>
              </a:rPr>
              <a:t>在与福特签订协议后，给M&amp;M提供了凝灰岩竞争</a:t>
            </a:r>
            <a:r>
              <a:rPr sz="2800" spc="-540" dirty="0">
                <a:latin typeface="Arial" panose="020B0604020202020204"/>
                <a:cs typeface="Arial" panose="020B0604020202020204"/>
              </a:rPr>
              <a:t/>
            </a:r>
            <a:r>
              <a:rPr sz="2800" spc="55" dirty="0">
                <a:latin typeface="Arial" panose="020B0604020202020204"/>
                <a:cs typeface="Arial" panose="020B0604020202020204"/>
              </a:rPr>
              <a:t/>
            </a:r>
            <a:r>
              <a:rPr sz="2800" spc="-25" dirty="0">
                <a:latin typeface="Arial" panose="020B0604020202020204"/>
                <a:cs typeface="Arial" panose="020B0604020202020204"/>
              </a:rPr>
              <a:t/>
            </a:r>
            <a:r>
              <a:rPr sz="2800" spc="-10" dirty="0">
                <a:latin typeface="Arial" panose="020B0604020202020204"/>
                <a:cs typeface="Arial" panose="020B0604020202020204"/>
              </a:rPr>
              <a:t/>
            </a:r>
            <a:r>
              <a:rPr sz="2800" spc="-80" dirty="0">
                <a:latin typeface="Arial" panose="020B0604020202020204"/>
                <a:cs typeface="Arial" panose="020B0604020202020204"/>
              </a:rPr>
              <a:t/>
            </a:r>
            <a:r>
              <a:rPr sz="2800" spc="-20" dirty="0">
                <a:latin typeface="Arial" panose="020B0604020202020204"/>
                <a:cs typeface="Arial" panose="020B0604020202020204"/>
              </a:rPr>
              <a:t/>
            </a:r>
            <a:r>
              <a:rPr sz="2800" spc="-100" dirty="0">
                <a:latin typeface="Arial" panose="020B0604020202020204"/>
                <a:cs typeface="Arial" panose="020B0604020202020204"/>
              </a:rPr>
              <a:t/>
            </a:r>
            <a:r>
              <a:rPr sz="2800" spc="25" dirty="0">
                <a:latin typeface="Arial" panose="020B0604020202020204"/>
                <a:cs typeface="Arial" panose="020B0604020202020204"/>
              </a:rPr>
              <a:t/>
            </a:r>
            <a:r>
              <a:rPr sz="2800" spc="-335" dirty="0">
                <a:latin typeface="Arial" panose="020B0604020202020204"/>
                <a:cs typeface="Arial" panose="020B0604020202020204"/>
              </a:rPr>
              <a:t/>
            </a:r>
            <a:r>
              <a:rPr sz="2800" spc="-5" dirty="0">
                <a:latin typeface="Arial" panose="020B0604020202020204"/>
                <a:cs typeface="Arial" panose="020B0604020202020204"/>
              </a:rPr>
              <a:t/>
            </a:r>
            <a:endParaRPr sz="2800">
              <a:latin typeface="Arial" panose="020B0604020202020204"/>
              <a:cs typeface="Arial" panose="020B0604020202020204"/>
            </a:endParaRPr>
          </a:p>
        </ns0:txBody>
      </ns0:sp>
      <ns0:sp>
        <ns0:nvSpPr>
          <ns0:cNvPr id="7" name="object 7"/>
          <ns0:cNvSpPr txBox="1"/>
          <ns0:nvPr/>
        </ns0:nvSpPr>
        <ns0:spPr>
          <a:xfrm>
            <a:off x="307340" y="5813552"/>
            <a:ext cx="3612515" cy="941069"/>
          </a:xfrm>
          <a:prstGeom prst="rect">
            <a:avLst/>
          </a:prstGeom>
        </ns0:spPr>
        <ns0:txBody>
          <a:bodyPr vert="horz" wrap="square" lIns="0" tIns="12700" rIns="0" bIns="0" rtlCol="0">
            <a:spAutoFit/>
          </a:bodyPr>
          <a:lstStyle/>
          <a:p>
            <a:pPr marL="12700" marR="5080">
              <a:lnSpc>
                <a:spcPct val="100000"/>
              </a:lnSpc>
              <a:spcBef>
                <a:spcPts val="100"/>
              </a:spcBef>
            </a:pPr>
            <a:r>
              <a:rPr sz="2000" b="1" spc="-5" dirty="0">
                <a:latin typeface="Carlito"/>
                <a:cs typeface="Carlito"/>
              </a:rPr>
              <a:t/>
            </a:r>
            <a:r>
              <a:rPr sz="2000" dirty="0">
                <a:latin typeface="Carlito"/>
                <a:cs typeface="Carlito"/>
              </a:rPr>
              <a:t/>
            </a:r>
            <a:r>
              <a:rPr sz="2000" spc="-5" dirty="0">
                <a:latin typeface="宋体"/>
                <a:cs typeface="宋体"/>
                <a:ea typeface="+mj-ea"/>
              </a:rPr>
              <a:t>图：英国曼彻斯特一家经销商外，一面英国国旗飘扬在捷豹汽车徽章后面。</a:t>
            </a:r>
            <a:r>
              <a:rPr sz="2000" dirty="0">
                <a:latin typeface="Carlito"/>
                <a:cs typeface="Carlito"/>
              </a:rPr>
              <a:t/>
            </a:r>
            <a:r>
              <a:rPr sz="2000" spc="-5" dirty="0">
                <a:latin typeface="Carlito"/>
                <a:cs typeface="Carlito"/>
              </a:rPr>
              <a:t/>
            </a:r>
            <a:r>
              <a:rPr sz="2000" dirty="0">
                <a:latin typeface="Carlito"/>
                <a:cs typeface="Carlito"/>
              </a:rPr>
              <a:t/>
            </a:r>
            <a:r>
              <a:rPr sz="2000" spc="-10" dirty="0">
                <a:latin typeface="Carlito"/>
                <a:cs typeface="Carlito"/>
              </a:rPr>
              <a:t/>
            </a:r>
            <a:r>
              <a:rPr sz="2000" dirty="0">
                <a:latin typeface="Carlito"/>
                <a:cs typeface="Carlito"/>
              </a:rPr>
              <a:t/>
            </a:r>
            <a:r>
              <a:rPr sz="2000" spc="-20" dirty="0">
                <a:latin typeface="Carlito"/>
                <a:cs typeface="Carlito"/>
              </a:rPr>
              <a:t/>
            </a:r>
            <a:r>
              <a:rPr sz="2000" spc="10" dirty="0">
                <a:latin typeface="Carlito"/>
                <a:cs typeface="Carlito"/>
              </a:rPr>
              <a:t/>
            </a:r>
            <a:r>
              <a:rPr sz="2000" dirty="0">
                <a:latin typeface="Carlito"/>
                <a:cs typeface="Carlito"/>
              </a:rPr>
              <a:t/>
            </a:r>
            <a:r>
              <a:rPr sz="1200" dirty="0">
                <a:latin typeface="Carlito"/>
                <a:cs typeface="Carlito"/>
              </a:rPr>
              <a:t/>
            </a:r>
            <a:endParaRPr sz="1200">
              <a:latin typeface="Carlito"/>
              <a:cs typeface="Carlito"/>
            </a:endParaRPr>
          </a:p>
        </ns0:txBody>
      </ns0:sp>
    </ns0:spTree>
  </ns0:cSld>
  <ns0:clrMapOvr>
    <a:masterClrMapping/>
  </ns0:clrMapOvr>
</ns0:sld>
</file>

<file path=ppt/slides/slide25.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644651" y="608076"/>
            <a:ext cx="6594348" cy="481584"/>
          </a:xfrm>
          <a:prstGeom prst="rect">
            <a:avLst/>
          </a:prstGeom>
          <a:blipFill>
            <a:blip ns2:embed="rId1" cstate="print"/>
            <a:stretch>
              <a:fillRect/>
            </a:stretch>
          </a:blipFill>
        </ns0:spPr>
        <ns0:txBody>
          <a:bodyPr wrap="square" lIns="0" tIns="0" rIns="0" bIns="0" rtlCol="0"/>
          <a:lstStyle/>
          <a:p/>
        </ns0:txBody>
      </ns0:sp>
      <ns0:sp>
        <ns0:nvSpPr>
          <ns0:cNvPr id="3" name="object 3"/>
          <ns0:cNvSpPr/>
          <ns0:nvPr/>
        </ns0:nvSpPr>
        <ns0:spPr>
          <a:xfrm>
            <a:off x="533400" y="1752600"/>
            <a:ext cx="3048000" cy="3810000"/>
          </a:xfrm>
          <a:prstGeom prst="rect">
            <a:avLst/>
          </a:prstGeom>
          <a:blipFill>
            <a:blip ns2:embed="rId2" cstate="print"/>
            <a:stretch>
              <a:fillRect/>
            </a:stretch>
          </a:blipFill>
        </ns0:spPr>
        <ns0:txBody>
          <a:bodyPr wrap="square" lIns="0" tIns="0" rIns="0" bIns="0" rtlCol="0"/>
          <a:lstStyle/>
          <a:p/>
        </ns0:txBody>
      </ns0:sp>
      <ns0:sp>
        <ns0:nvSpPr>
          <ns0:cNvPr id="4" name="object 4"/>
          <ns0:cNvSpPr txBox="1">
            <a:spLocks noGrp="1"/>
          </ns0:cNvSpPr>
          <ns0:nvPr>
            <ns0:ph type="title"/>
          </ns0:nvPr>
        </ns0:nvSpPr>
        <ns0:spPr>
          <a:xfrm>
            <a:off x="4733671" y="1732229"/>
            <a:ext cx="2686050" cy="879475"/>
          </a:xfrm>
          <a:prstGeom prst="rect">
            <a:avLst/>
          </a:prstGeom>
        </ns0:spPr>
        <ns0:txBody>
          <a:bodyPr vert="horz" wrap="square" lIns="0" tIns="12065" rIns="0" bIns="0" rtlCol="0">
            <a:spAutoFit/>
          </a:bodyPr>
          <a:lstStyle/>
          <a:p>
            <a:pPr marL="12700">
              <a:lnSpc>
                <a:spcPct val="100000"/>
              </a:lnSpc>
              <a:spcBef>
                <a:spcPts val="95"/>
              </a:spcBef>
              <a:tabLst>
                <a:tab pos="332105" algn="l"/>
              </a:tabLst>
            </a:pPr>
            <a:r>
              <a:rPr sz="2250" spc="-595" dirty="0"/>
              <a:t/>
            </a:r>
            <a:r>
              <a:rPr sz="2800" spc="-95" dirty="0"/>
              <a:t/>
            </a:r>
            <a:r>
              <a:rPr sz="2800" spc="-220" dirty="0"/>
              <a:t/>
            </a:r>
            <a:r>
              <a:rPr sz="2800" spc="-140" dirty="0">
                <a:latin typeface="宋体"/>
                <a:ea typeface="+mj-ea"/>
                <a:cs typeface="宋体"/>
              </a:rPr>
              <a:t>2008年5月</a:t>
            </a:r>
            <a:endParaRPr sz="2800"/>
          </a:p>
          <a:p>
            <a:pPr marL="12700">
              <a:lnSpc>
                <a:spcPct val="100000"/>
              </a:lnSpc>
              <a:spcBef>
                <a:spcPts val="5"/>
              </a:spcBef>
              <a:tabLst>
                <a:tab pos="332105" algn="l"/>
              </a:tabLst>
            </a:pPr>
            <a:r>
              <a:rPr sz="2250" spc="-595" dirty="0"/>
              <a:t/>
            </a:r>
            <a:r>
              <a:rPr sz="2800" spc="-60" dirty="0">
                <a:latin typeface="宋体"/>
                <a:ea typeface="+mj-ea"/>
                <a:cs typeface="宋体"/>
              </a:rPr>
              <a:t>收购交易</a:t>
            </a:r>
            <a:r>
              <a:rPr sz="2800" spc="-245" dirty="0"/>
              <a:t/>
            </a:r>
            <a:r>
              <a:rPr sz="2800" spc="-100" dirty="0"/>
              <a:t/>
            </a:r>
            <a:endParaRPr sz="2800"/>
          </a:p>
        </ns0:txBody>
      </ns0:sp>
      <ns0:sp>
        <ns0:nvSpPr>
          <ns0:cNvPr id="5" name="object 5"/>
          <ns0:cNvSpPr txBox="1"/>
          <ns0:nvPr/>
        </ns0:nvSpPr>
        <ns0:spPr>
          <a:xfrm>
            <a:off x="4733671" y="2586354"/>
            <a:ext cx="2395220" cy="452120"/>
          </a:xfrm>
          <a:prstGeom prst="rect">
            <a:avLst/>
          </a:prstGeom>
        </ns0:spPr>
        <ns0:txBody>
          <a:bodyPr vert="horz" wrap="square" lIns="0" tIns="12065" rIns="0" bIns="0" rtlCol="0">
            <a:spAutoFit/>
          </a:bodyPr>
          <a:lstStyle/>
          <a:p>
            <a:pPr marL="12700">
              <a:lnSpc>
                <a:spcPct val="100000"/>
              </a:lnSpc>
              <a:spcBef>
                <a:spcPts val="95"/>
              </a:spcBef>
              <a:tabLst>
                <a:tab pos="332105" algn="l"/>
              </a:tabLst>
            </a:pPr>
            <a:r>
              <a:rPr sz="2250" spc="-595" dirty="0">
                <a:latin typeface="Arial" panose="020B0604020202020204"/>
                <a:cs typeface="Arial" panose="020B0604020202020204"/>
              </a:rPr>
              <a:t/>
            </a:r>
            <a:r>
              <a:rPr sz="2800" spc="-95" dirty="0">
                <a:latin typeface="宋体"/>
                <a:cs typeface="宋体"/>
                <a:ea typeface="+mj-ea"/>
              </a:rPr>
              <a:t>部门铜</a:t>
            </a:r>
            <a:r>
              <a:rPr sz="2800" spc="-275" dirty="0">
                <a:latin typeface="Arial" panose="020B0604020202020204"/>
                <a:cs typeface="Arial" panose="020B0604020202020204"/>
              </a:rPr>
              <a:t/>
            </a:r>
            <a:r>
              <a:rPr sz="2800" spc="-95" dirty="0">
                <a:latin typeface="Arial" panose="020B0604020202020204"/>
                <a:cs typeface="Arial" panose="020B0604020202020204"/>
              </a:rPr>
              <a:t/>
            </a:r>
            <a:endParaRPr sz="2800">
              <a:latin typeface="Arial" panose="020B0604020202020204"/>
              <a:cs typeface="Arial" panose="020B0604020202020204"/>
            </a:endParaRPr>
          </a:p>
        </ns0:txBody>
      </ns0:sp>
      <ns0:sp>
        <ns0:nvSpPr>
          <ns0:cNvPr id="6" name="object 6"/>
          <ns0:cNvSpPr txBox="1"/>
          <ns0:nvPr/>
        </ns0:nvSpPr>
        <ns0:spPr>
          <a:xfrm>
            <a:off x="383540" y="5964428"/>
            <a:ext cx="3379470" cy="636270"/>
          </a:xfrm>
          <a:prstGeom prst="rect">
            <a:avLst/>
          </a:prstGeom>
        </ns0:spPr>
        <ns0:txBody>
          <a:bodyPr vert="horz" wrap="square" lIns="0" tIns="12700" rIns="0" bIns="0" rtlCol="0">
            <a:spAutoFit/>
          </a:bodyPr>
          <a:lstStyle/>
          <a:p>
            <a:pPr marL="12700">
              <a:lnSpc>
                <a:spcPct val="100000"/>
              </a:lnSpc>
              <a:spcBef>
                <a:spcPts val="100"/>
              </a:spcBef>
            </a:pPr>
            <a:r>
              <a:rPr sz="2000" b="1" spc="-5" dirty="0">
                <a:latin typeface="Carlito"/>
                <a:cs typeface="Carlito"/>
              </a:rPr>
              <a:t/>
            </a:r>
            <a:r>
              <a:rPr sz="2000" spc="-20" dirty="0">
                <a:latin typeface="Carlito"/>
                <a:cs typeface="Carlito"/>
              </a:rPr>
              <a:t/>
            </a:r>
            <a:r>
              <a:rPr sz="2000" spc="-10" dirty="0">
                <a:latin typeface="Carlito"/>
                <a:cs typeface="Carlito"/>
              </a:rPr>
              <a:t/>
            </a:r>
            <a:r>
              <a:rPr sz="2000" spc="-45" dirty="0">
                <a:latin typeface="Carlito"/>
                <a:cs typeface="Carlito"/>
              </a:rPr>
              <a:t/>
            </a:r>
            <a:r>
              <a:rPr sz="2000" dirty="0">
                <a:latin typeface="宋体"/>
                <a:cs typeface="宋体"/>
                <a:ea typeface="+mj-ea"/>
              </a:rPr>
              <a:t>图片：韦丹塔集团董事长</a:t>
            </a:r>
            <a:endParaRPr sz="2000">
              <a:latin typeface="Carlito"/>
              <a:cs typeface="Carlito"/>
            </a:endParaRPr>
          </a:p>
          <a:p>
            <a:pPr marL="1384300">
              <a:lnSpc>
                <a:spcPct val="100000"/>
              </a:lnSpc>
            </a:pPr>
            <a:r>
              <a:rPr sz="2000" dirty="0">
                <a:latin typeface="Carlito"/>
                <a:cs typeface="Carlito"/>
              </a:rPr>
              <a:t/>
            </a:r>
            <a:r>
              <a:rPr sz="2000" spc="-10" dirty="0">
                <a:latin typeface="宋体"/>
                <a:cs typeface="宋体"/>
                <a:ea typeface="+mj-ea"/>
              </a:rPr>
              <a:t>阿尼尔阿加瓦尔。</a:t>
            </a:r>
            <a:r>
              <a:rPr sz="1200" spc="-10" dirty="0">
                <a:latin typeface="Carlito"/>
                <a:cs typeface="Carlito"/>
              </a:rPr>
              <a:t/>
            </a:r>
            <a:endParaRPr sz="1200">
              <a:latin typeface="Carlito"/>
              <a:cs typeface="Carlito"/>
            </a:endParaRPr>
          </a:p>
        </ns0:txBody>
      </ns0:sp>
    </ns0:spTree>
  </ns0:cSld>
  <ns0:clrMapOvr>
    <a:masterClrMapping/>
  </ns0:clrMapOvr>
</ns0:sld>
</file>

<file path=ppt/slides/slide26.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644651" y="295656"/>
            <a:ext cx="5649468" cy="1007364"/>
          </a:xfrm>
          <a:prstGeom prst="rect">
            <a:avLst/>
          </a:prstGeom>
          <a:blipFill>
            <a:blip ns2:embed="rId1" cstate="print"/>
            <a:stretch>
              <a:fillRect/>
            </a:stretch>
          </a:blipFill>
        </ns0:spPr>
        <ns0:txBody>
          <a:bodyPr wrap="square" lIns="0" tIns="0" rIns="0" bIns="0" rtlCol="0"/>
          <a:lstStyle/>
          <a:p/>
        </ns0:txBody>
      </ns0:sp>
      <ns0:sp>
        <ns0:nvSpPr>
          <ns0:cNvPr id="3" name="object 3"/>
          <ns0:cNvSpPr/>
          <ns0:nvPr/>
        </ns0:nvSpPr>
        <ns0:spPr>
          <a:xfrm>
            <a:off x="533400" y="1752600"/>
            <a:ext cx="3200400" cy="4114800"/>
          </a:xfrm>
          <a:prstGeom prst="rect">
            <a:avLst/>
          </a:prstGeom>
          <a:blipFill>
            <a:blip ns2:embed="rId2" cstate="print"/>
            <a:stretch>
              <a:fillRect/>
            </a:stretch>
          </a:blipFill>
        </ns0:spPr>
        <ns0:txBody>
          <a:bodyPr wrap="square" lIns="0" tIns="0" rIns="0" bIns="0" rtlCol="0"/>
          <a:lstStyle/>
          <a:p/>
        </ns0:txBody>
      </ns0:sp>
      <ns0:sp>
        <ns0:nvSpPr>
          <ns0:cNvPr id="4" name="object 4"/>
          <ns0:cNvSpPr txBox="1">
            <a:spLocks noGrp="1"/>
          </ns0:cNvSpPr>
          <ns0:nvPr>
            <ns0:ph type="title"/>
          </ns0:nvPr>
        </ns0:nvSpPr>
        <ns0:spPr>
          <a:xfrm>
            <a:off x="4657471" y="1562557"/>
            <a:ext cx="3021330" cy="1002030"/>
          </a:xfrm>
          <a:prstGeom prst="rect">
            <a:avLst/>
          </a:prstGeom>
        </ns0:spPr>
        <ns0:txBody>
          <a:bodyPr vert="horz" wrap="square" lIns="0" tIns="13335" rIns="0" bIns="0" rtlCol="0">
            <a:spAutoFit/>
          </a:bodyPr>
          <a:lstStyle/>
          <a:p>
            <a:pPr marL="12700">
              <a:lnSpc>
                <a:spcPct val="100000"/>
              </a:lnSpc>
              <a:spcBef>
                <a:spcPts val="105"/>
              </a:spcBef>
              <a:tabLst>
                <a:tab pos="332105" algn="l"/>
              </a:tabLst>
            </a:pPr>
            <a:r>
              <a:rPr sz="2550" spc="-660" dirty="0"/>
              <a:t/>
            </a:r>
            <a:r>
              <a:rPr sz="3200" spc="-105" dirty="0"/>
              <a:t/>
            </a:r>
            <a:r>
              <a:rPr sz="3200" spc="-275" dirty="0"/>
              <a:t/>
            </a:r>
            <a:r>
              <a:rPr sz="3200" spc="-225" dirty="0">
                <a:latin typeface="宋体"/>
                <a:ea typeface="+mj-ea"/>
                <a:cs typeface="宋体"/>
              </a:rPr>
              <a:t>2007年5月</a:t>
            </a:r>
            <a:endParaRPr sz="3200"/>
          </a:p>
          <a:p>
            <a:pPr marL="12700">
              <a:lnSpc>
                <a:spcPct val="100000"/>
              </a:lnSpc>
              <a:tabLst>
                <a:tab pos="332105" algn="l"/>
              </a:tabLst>
            </a:pPr>
            <a:r>
              <a:rPr sz="2550" spc="-665" dirty="0"/>
              <a:t/>
            </a:r>
            <a:r>
              <a:rPr sz="3200" spc="-65" dirty="0">
                <a:latin typeface="宋体"/>
                <a:ea typeface="+mj-ea"/>
                <a:cs typeface="宋体"/>
              </a:rPr>
              <a:t>收购交易</a:t>
            </a:r>
            <a:r>
              <a:rPr sz="3200" spc="-310" dirty="0"/>
              <a:t/>
            </a:r>
            <a:r>
              <a:rPr sz="3200" spc="-110" dirty="0"/>
              <a:t/>
            </a:r>
            <a:endParaRPr sz="3200"/>
          </a:p>
        </ns0:txBody>
      </ns0:sp>
      <ns0:sp>
        <ns0:nvSpPr>
          <ns0:cNvPr id="5" name="object 5"/>
          <ns0:cNvSpPr txBox="1"/>
          <ns0:nvPr/>
        </ns0:nvSpPr>
        <ns0:spPr>
          <a:xfrm>
            <a:off x="4644771" y="2538476"/>
            <a:ext cx="3719195" cy="2952750"/>
          </a:xfrm>
          <a:prstGeom prst="rect">
            <a:avLst/>
          </a:prstGeom>
        </ns0:spPr>
        <ns0:txBody>
          <a:bodyPr vert="horz" wrap="square" lIns="0" tIns="13335" rIns="0" bIns="0" rtlCol="0">
            <a:spAutoFit/>
          </a:bodyPr>
          <a:lstStyle/>
          <a:p>
            <a:pPr marL="345440" indent="-320040">
              <a:lnSpc>
                <a:spcPct val="100000"/>
              </a:lnSpc>
              <a:spcBef>
                <a:spcPts val="105"/>
              </a:spcBef>
              <a:buSzPct val="80000"/>
              <a:buChar char=""/>
              <a:tabLst>
                <a:tab pos="344805" algn="l"/>
                <a:tab pos="345440" algn="l"/>
              </a:tabLst>
            </a:pPr>
            <a:r>
              <a:rPr sz="3200" spc="-135" dirty="0">
                <a:latin typeface="宋体"/>
                <a:cs typeface="宋体"/>
                <a:ea typeface="+mj-ea"/>
              </a:rPr>
              <a:t>能源部门</a:t>
            </a:r>
            <a:r>
              <a:rPr sz="3200" spc="-270" dirty="0">
                <a:latin typeface="Arial" panose="020B0604020202020204"/>
                <a:cs typeface="Arial" panose="020B0604020202020204"/>
              </a:rPr>
              <a:t/>
            </a:r>
            <a:r>
              <a:rPr sz="3200" spc="-95" dirty="0">
                <a:latin typeface="Arial" panose="020B0604020202020204"/>
                <a:cs typeface="Arial" panose="020B0604020202020204"/>
              </a:rPr>
              <a:t/>
            </a:r>
            <a:endParaRPr sz="3200">
              <a:latin typeface="Arial" panose="020B0604020202020204"/>
              <a:cs typeface="Arial" panose="020B0604020202020204"/>
            </a:endParaRPr>
          </a:p>
          <a:p>
            <a:pPr marL="344805" marR="17780" indent="-320040">
              <a:lnSpc>
                <a:spcPct val="100000"/>
              </a:lnSpc>
              <a:buSzPct val="80000"/>
              <a:buChar char=""/>
              <a:tabLst>
                <a:tab pos="344805" algn="l"/>
                <a:tab pos="345440" algn="l"/>
              </a:tabLst>
            </a:pPr>
            <a:r>
              <a:rPr sz="3200" spc="-135" dirty="0">
                <a:latin typeface="Arial" panose="020B0604020202020204"/>
                <a:cs typeface="Arial" panose="020B0604020202020204"/>
              </a:rPr>
              <a:t/>
            </a:r>
            <a:r>
              <a:rPr sz="3200" spc="-140" dirty="0">
                <a:latin typeface="Arial" panose="020B0604020202020204"/>
                <a:cs typeface="Arial" panose="020B0604020202020204"/>
              </a:rPr>
              <a:t/>
            </a:r>
            <a:r>
              <a:rPr sz="3200" spc="-70" dirty="0">
                <a:latin typeface="Arial" panose="020B0604020202020204"/>
                <a:cs typeface="Arial" panose="020B0604020202020204"/>
              </a:rPr>
              <a:t/>
            </a:r>
            <a:r>
              <a:rPr sz="3200" spc="-20" dirty="0">
                <a:latin typeface="Arial" panose="020B0604020202020204"/>
                <a:cs typeface="Arial" panose="020B0604020202020204"/>
              </a:rPr>
              <a:t/>
            </a:r>
            <a:r>
              <a:rPr sz="3200" spc="-75" dirty="0">
                <a:latin typeface="宋体"/>
                <a:cs typeface="宋体"/>
                <a:ea typeface="+mj-ea"/>
              </a:rPr>
              <a:t>苏兹龙现在是亚洲最大的风力涡轮机制造商</a:t>
            </a:r>
            <a:r>
              <a:rPr sz="3200" spc="-40" dirty="0">
                <a:latin typeface="Arial" panose="020B0604020202020204"/>
                <a:cs typeface="Arial" panose="020B0604020202020204"/>
              </a:rPr>
              <a:t/>
            </a:r>
            <a:r>
              <a:rPr sz="3200" spc="-520" dirty="0">
                <a:latin typeface="Arial" panose="020B0604020202020204"/>
                <a:cs typeface="Arial" panose="020B0604020202020204"/>
              </a:rPr>
              <a:t/>
            </a:r>
            <a:r>
              <a:rPr sz="3200" spc="-35" dirty="0">
                <a:latin typeface="Arial" panose="020B0604020202020204"/>
                <a:cs typeface="Arial" panose="020B0604020202020204"/>
              </a:rPr>
              <a:t/>
            </a:r>
            <a:r>
              <a:rPr sz="3200" spc="-100" dirty="0">
                <a:latin typeface="Arial" panose="020B0604020202020204"/>
                <a:cs typeface="Arial" panose="020B0604020202020204"/>
              </a:rPr>
              <a:t/>
            </a:r>
            <a:r>
              <a:rPr sz="3200" spc="-30" dirty="0">
                <a:latin typeface="Arial" panose="020B0604020202020204"/>
                <a:cs typeface="Arial" panose="020B0604020202020204"/>
              </a:rPr>
              <a:t/>
            </a:r>
            <a:r>
              <a:rPr sz="3200" spc="-565" dirty="0">
                <a:latin typeface="Arial" panose="020B0604020202020204"/>
                <a:cs typeface="Arial" panose="020B0604020202020204"/>
              </a:rPr>
              <a:t/>
            </a:r>
            <a:r>
              <a:rPr sz="3200" spc="-150" dirty="0">
                <a:latin typeface="Arial" panose="020B0604020202020204"/>
                <a:cs typeface="Arial" panose="020B0604020202020204"/>
              </a:rPr>
              <a:t/>
            </a:r>
            <a:endParaRPr sz="3200">
              <a:latin typeface="Arial" panose="020B0604020202020204"/>
              <a:cs typeface="Arial" panose="020B0604020202020204"/>
            </a:endParaRPr>
          </a:p>
          <a:p>
            <a:pPr marL="344805" marR="668655" indent="-320040">
              <a:lnSpc>
                <a:spcPct val="100000"/>
              </a:lnSpc>
              <a:buSzPct val="80000"/>
              <a:buChar char=""/>
              <a:tabLst>
                <a:tab pos="344805" algn="l"/>
                <a:tab pos="345440" algn="l"/>
              </a:tabLst>
            </a:pPr>
            <a:r>
              <a:rPr sz="3200" spc="-40" dirty="0">
                <a:latin typeface="宋体"/>
                <a:cs typeface="宋体"/>
                <a:ea typeface="+mj-ea"/>
              </a:rPr>
              <a:t>5</a:t>
            </a:r>
            <a:r>
              <a:rPr sz="3150" spc="-60" baseline="25000" dirty="0">
                <a:latin typeface="宋体"/>
                <a:cs typeface="宋体"/>
                <a:ea typeface="+mj-ea"/>
              </a:rPr>
              <a:t>th</a:t>
            </a:r>
            <a:r>
              <a:rPr sz="3200" spc="-75" dirty="0">
                <a:latin typeface="宋体"/>
                <a:cs typeface="宋体"/>
                <a:ea typeface="+mj-ea"/>
              </a:rPr>
              <a:t>世界上最大的。</a:t>
            </a:r>
            <a:r>
              <a:rPr sz="3200" spc="-30" dirty="0">
                <a:latin typeface="Arial" panose="020B0604020202020204"/>
                <a:cs typeface="Arial" panose="020B0604020202020204"/>
              </a:rPr>
              <a:t/>
            </a:r>
            <a:r>
              <a:rPr sz="3200" spc="-450" dirty="0">
                <a:latin typeface="Arial" panose="020B0604020202020204"/>
                <a:cs typeface="Arial" panose="020B0604020202020204"/>
              </a:rPr>
              <a:t/>
            </a:r>
            <a:r>
              <a:rPr sz="3200" spc="-20" dirty="0">
                <a:latin typeface="Arial" panose="020B0604020202020204"/>
                <a:cs typeface="Arial" panose="020B0604020202020204"/>
              </a:rPr>
              <a:t/>
            </a:r>
            <a:r>
              <a:rPr sz="3200" spc="-30" dirty="0">
                <a:latin typeface="Arial" panose="020B0604020202020204"/>
                <a:cs typeface="Arial" panose="020B0604020202020204"/>
              </a:rPr>
              <a:t/>
            </a:r>
            <a:endParaRPr sz="3200">
              <a:latin typeface="Arial" panose="020B0604020202020204"/>
              <a:cs typeface="Arial" panose="020B0604020202020204"/>
            </a:endParaRPr>
          </a:p>
        </ns0:txBody>
      </ns0:sp>
      <ns0:sp>
        <ns0:nvSpPr>
          <ns0:cNvPr id="6" name="object 6"/>
          <ns0:cNvSpPr txBox="1"/>
          <ns0:nvPr/>
        </ns0:nvSpPr>
        <ns0:spPr>
          <a:xfrm>
            <a:off x="459740" y="5964428"/>
            <a:ext cx="3463290" cy="637540"/>
          </a:xfrm>
          <a:prstGeom prst="rect">
            <a:avLst/>
          </a:prstGeom>
        </ns0:spPr>
        <ns0:txBody>
          <a:bodyPr vert="horz" wrap="square" lIns="0" tIns="12700" rIns="0" bIns="0" rtlCol="0">
            <a:spAutoFit/>
          </a:bodyPr>
          <a:lstStyle/>
          <a:p>
            <a:pPr marL="12700">
              <a:lnSpc>
                <a:spcPct val="100000"/>
              </a:lnSpc>
              <a:spcBef>
                <a:spcPts val="100"/>
              </a:spcBef>
            </a:pPr>
            <a:r>
              <a:rPr sz="2000" b="1" spc="-5" dirty="0">
                <a:latin typeface="Carlito"/>
                <a:cs typeface="Carlito"/>
              </a:rPr>
              <a:t/>
            </a:r>
            <a:r>
              <a:rPr sz="2000" spc="-30" dirty="0">
                <a:latin typeface="宋体"/>
                <a:cs typeface="宋体"/>
                <a:ea typeface="+mj-ea"/>
              </a:rPr>
              <a:t>图片：TulsiTanti，董事长&amp;</a:t>
            </a:r>
            <a:r>
              <a:rPr sz="2000" dirty="0">
                <a:latin typeface="Carlito"/>
                <a:cs typeface="Carlito"/>
              </a:rPr>
              <a:t/>
            </a:r>
            <a:r>
              <a:rPr sz="2000" spc="60" dirty="0">
                <a:latin typeface="Carlito"/>
                <a:cs typeface="Carlito"/>
              </a:rPr>
              <a:t/>
            </a:r>
            <a:r>
              <a:rPr sz="2000" dirty="0">
                <a:latin typeface="Carlito"/>
                <a:cs typeface="Carlito"/>
              </a:rPr>
              <a:t/>
            </a:r>
            <a:endParaRPr sz="2000">
              <a:latin typeface="Carlito"/>
              <a:cs typeface="Carlito"/>
            </a:endParaRPr>
          </a:p>
          <a:p>
            <a:pPr marL="812800">
              <a:lnSpc>
                <a:spcPct val="100000"/>
              </a:lnSpc>
              <a:spcBef>
                <a:spcPts val="15"/>
              </a:spcBef>
            </a:pPr>
            <a:r>
              <a:rPr sz="2000" dirty="0">
                <a:latin typeface="Carlito"/>
                <a:cs typeface="Carlito"/>
              </a:rPr>
              <a:t/>
            </a:r>
            <a:r>
              <a:rPr sz="2000" spc="-5" dirty="0">
                <a:latin typeface="宋体"/>
                <a:cs typeface="宋体"/>
                <a:ea typeface="+mj-ea"/>
              </a:rPr>
              <a:t>苏兹伦能源有限公司的M.D能源有限公司。</a:t>
            </a:r>
            <a:r>
              <a:rPr sz="2000" spc="-120" dirty="0">
                <a:latin typeface="Carlito"/>
                <a:cs typeface="Carlito"/>
              </a:rPr>
              <a:t/>
            </a:r>
            <a:r>
              <a:rPr sz="2000" spc="-20" dirty="0">
                <a:latin typeface="Carlito"/>
                <a:cs typeface="Carlito"/>
              </a:rPr>
              <a:t/>
            </a:r>
            <a:endParaRPr sz="2000">
              <a:latin typeface="Carlito"/>
              <a:cs typeface="Carlito"/>
            </a:endParaRPr>
          </a:p>
        </ns0:txBody>
      </ns0:sp>
    </ns0:spTree>
  </ns0:cSld>
  <ns0:clrMapOvr>
    <a:masterClrMapping/>
  </ns0:clrMapOvr>
</ns0:sld>
</file>

<file path=ppt/slides/slide27.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492251" y="318515"/>
            <a:ext cx="5830824" cy="984503"/>
          </a:xfrm>
          <a:prstGeom prst="rect">
            <a:avLst/>
          </a:prstGeom>
          <a:blipFill>
            <a:blip ns2:embed="rId1" cstate="print"/>
            <a:stretch>
              <a:fillRect/>
            </a:stretch>
          </a:blipFill>
        </ns0:spPr>
        <ns0:txBody>
          <a:bodyPr wrap="square" lIns="0" tIns="0" rIns="0" bIns="0" rtlCol="0"/>
          <a:lstStyle/>
          <a:p/>
        </ns0:txBody>
      </ns0:sp>
      <ns0:sp>
        <ns0:nvSpPr>
          <ns0:cNvPr id="3" name="object 3"/>
          <ns0:cNvSpPr/>
          <ns0:nvPr/>
        </ns0:nvSpPr>
        <ns0:spPr>
          <a:xfrm>
            <a:off x="228600" y="1600200"/>
            <a:ext cx="3124200" cy="4191000"/>
          </a:xfrm>
          <a:prstGeom prst="rect">
            <a:avLst/>
          </a:prstGeom>
          <a:blipFill>
            <a:blip ns2:embed="rId2" cstate="print"/>
            <a:stretch>
              <a:fillRect/>
            </a:stretch>
          </a:blipFill>
        </ns0:spPr>
        <ns0:txBody>
          <a:bodyPr wrap="square" lIns="0" tIns="0" rIns="0" bIns="0" rtlCol="0"/>
          <a:lstStyle/>
          <a:p/>
        </ns0:txBody>
      </ns0:sp>
      <ns0:sp>
        <ns0:nvSpPr>
          <ns0:cNvPr id="4" name="object 4"/>
          <ns0:cNvSpPr txBox="1">
            <a:spLocks noGrp="1"/>
          </ns0:cNvSpPr>
          <ns0:nvPr>
            <ns0:ph type="title"/>
          </ns0:nvPr>
        </ns0:nvSpPr>
        <ns0:spPr>
          <a:xfrm>
            <a:off x="4733671" y="1503934"/>
            <a:ext cx="2185670" cy="878840"/>
          </a:xfrm>
          <a:prstGeom prst="rect">
            <a:avLst/>
          </a:prstGeom>
        </ns0:spPr>
        <ns0:txBody>
          <a:bodyPr vert="horz" wrap="square" lIns="0" tIns="12065" rIns="0" bIns="0" rtlCol="0">
            <a:spAutoFit/>
          </a:bodyPr>
          <a:lstStyle/>
          <a:p>
            <a:pPr marL="332740" indent="-320040">
              <a:lnSpc>
                <a:spcPct val="100000"/>
              </a:lnSpc>
              <a:spcBef>
                <a:spcPts val="95"/>
              </a:spcBef>
              <a:buSzPct val="80000"/>
              <a:buChar char=""/>
              <a:tabLst>
                <a:tab pos="332105" algn="l"/>
                <a:tab pos="332740" algn="l"/>
              </a:tabLst>
            </a:pPr>
            <a:r>
              <a:rPr sz="2800" spc="-95" dirty="0">
                <a:latin typeface="宋体"/>
                <a:ea typeface="+mj-ea"/>
                <a:cs typeface="宋体"/>
              </a:rPr>
              <a:t>二零零九年三月</a:t>
            </a:r>
            <a:r>
              <a:rPr sz="2800" spc="-240" dirty="0"/>
              <a:t/>
            </a:r>
            <a:r>
              <a:rPr sz="2800" spc="-130" dirty="0"/>
              <a:t/>
            </a:r>
            <a:endParaRPr sz="2800"/>
          </a:p>
          <a:p>
            <a:pPr marL="332740" indent="-320040">
              <a:lnSpc>
                <a:spcPct val="100000"/>
              </a:lnSpc>
              <a:spcBef>
                <a:spcPts val="5"/>
              </a:spcBef>
              <a:buSzPct val="80000"/>
              <a:buChar char=""/>
              <a:tabLst>
                <a:tab pos="332105" algn="l"/>
                <a:tab pos="332740" algn="l"/>
              </a:tabLst>
            </a:pPr>
            <a:r>
              <a:rPr sz="2800" spc="-75" dirty="0">
                <a:latin typeface="宋体"/>
                <a:ea typeface="+mj-ea"/>
                <a:cs typeface="宋体"/>
              </a:rPr>
              <a:t>合并交易</a:t>
            </a:r>
            <a:r>
              <a:rPr sz="2800" spc="285" dirty="0"/>
              <a:t/>
            </a:r>
            <a:r>
              <a:rPr sz="2800" spc="-100" dirty="0"/>
              <a:t/>
            </a:r>
            <a:endParaRPr sz="2800"/>
          </a:p>
        </ns0:txBody>
      </ns0:sp>
      <ns0:sp>
        <ns0:nvSpPr>
          <ns0:cNvPr id="5" name="object 5"/>
          <ns0:cNvSpPr txBox="1"/>
          <ns0:nvPr/>
        </ns0:nvSpPr>
        <ns0:spPr>
          <a:xfrm>
            <a:off x="4733671" y="2357754"/>
            <a:ext cx="3524885" cy="3865879"/>
          </a:xfrm>
          <a:prstGeom prst="rect">
            <a:avLst/>
          </a:prstGeom>
        </ns0:spPr>
        <ns0:txBody>
          <a:bodyPr vert="horz" wrap="square" lIns="0" tIns="12065" rIns="0" bIns="0" rtlCol="0">
            <a:spAutoFit/>
          </a:bodyPr>
          <a:lstStyle/>
          <a:p>
            <a:pPr marL="332105" marR="245110" indent="-320040">
              <a:lnSpc>
                <a:spcPct val="100000"/>
              </a:lnSpc>
              <a:spcBef>
                <a:spcPts val="95"/>
              </a:spcBef>
              <a:buSzPct val="80000"/>
              <a:buChar char=""/>
              <a:tabLst>
                <a:tab pos="332105" algn="l"/>
                <a:tab pos="332740" algn="l"/>
              </a:tabLst>
            </a:pPr>
            <a:r>
              <a:rPr sz="2800" spc="-65" dirty="0">
                <a:latin typeface="宋体"/>
                <a:cs typeface="宋体"/>
                <a:ea typeface="+mj-ea"/>
              </a:rPr>
              <a:t>其子公司信实石油公司与母公司信实工业有限公司合并。</a:t>
            </a:r>
            <a:r>
              <a:rPr sz="2800" spc="15" dirty="0">
                <a:latin typeface="Arial" panose="020B0604020202020204"/>
                <a:cs typeface="Arial" panose="020B0604020202020204"/>
              </a:rPr>
              <a:t/>
            </a:r>
            <a:r>
              <a:rPr sz="2800" spc="-380" dirty="0">
                <a:latin typeface="Arial" panose="020B0604020202020204"/>
                <a:cs typeface="Arial" panose="020B0604020202020204"/>
              </a:rPr>
              <a:t/>
            </a:r>
            <a:r>
              <a:rPr sz="2800" spc="-20" dirty="0">
                <a:latin typeface="Arial" panose="020B0604020202020204"/>
                <a:cs typeface="Arial" panose="020B0604020202020204"/>
              </a:rPr>
              <a:t/>
            </a:r>
            <a:r>
              <a:rPr sz="2800" spc="-100" dirty="0">
                <a:latin typeface="Arial" panose="020B0604020202020204"/>
                <a:cs typeface="Arial" panose="020B0604020202020204"/>
              </a:rPr>
              <a:t/>
            </a:r>
            <a:r>
              <a:rPr sz="2800" spc="-145" dirty="0">
                <a:latin typeface="Arial" panose="020B0604020202020204"/>
                <a:cs typeface="Arial" panose="020B0604020202020204"/>
              </a:rPr>
              <a:t/>
            </a:r>
            <a:r>
              <a:rPr sz="2800" spc="-80" dirty="0">
                <a:latin typeface="Arial" panose="020B0604020202020204"/>
                <a:cs typeface="Arial" panose="020B0604020202020204"/>
              </a:rPr>
              <a:t/>
            </a:r>
            <a:r>
              <a:rPr sz="2800" spc="30" dirty="0">
                <a:latin typeface="Arial" panose="020B0604020202020204"/>
                <a:cs typeface="Arial" panose="020B0604020202020204"/>
              </a:rPr>
              <a:t/>
            </a:r>
            <a:r>
              <a:rPr sz="2800" spc="-20" dirty="0">
                <a:latin typeface="Arial" panose="020B0604020202020204"/>
                <a:cs typeface="Arial" panose="020B0604020202020204"/>
              </a:rPr>
              <a:t/>
            </a:r>
            <a:r>
              <a:rPr sz="2800" spc="-55" dirty="0">
                <a:latin typeface="Arial" panose="020B0604020202020204"/>
                <a:cs typeface="Arial" panose="020B0604020202020204"/>
              </a:rPr>
              <a:t/>
            </a:r>
            <a:r>
              <a:rPr sz="2800" spc="-95" dirty="0">
                <a:latin typeface="Arial" panose="020B0604020202020204"/>
                <a:cs typeface="Arial" panose="020B0604020202020204"/>
              </a:rPr>
              <a:t/>
            </a:r>
            <a:r>
              <a:rPr sz="2800" spc="-145" dirty="0">
                <a:latin typeface="Arial" panose="020B0604020202020204"/>
                <a:cs typeface="Arial" panose="020B0604020202020204"/>
              </a:rPr>
              <a:t/>
            </a:r>
            <a:r>
              <a:rPr sz="2800" spc="-75" dirty="0">
                <a:latin typeface="Arial" panose="020B0604020202020204"/>
                <a:cs typeface="Arial" panose="020B0604020202020204"/>
              </a:rPr>
              <a:t/>
            </a:r>
            <a:r>
              <a:rPr sz="2800" spc="30" dirty="0">
                <a:latin typeface="Arial" panose="020B0604020202020204"/>
                <a:cs typeface="Arial" panose="020B0604020202020204"/>
              </a:rPr>
              <a:t/>
            </a:r>
            <a:endParaRPr sz="2800">
              <a:latin typeface="Arial" panose="020B0604020202020204"/>
              <a:cs typeface="Arial" panose="020B0604020202020204"/>
            </a:endParaRPr>
          </a:p>
          <a:p>
            <a:pPr marL="332740" indent="-320040">
              <a:lnSpc>
                <a:spcPct val="100000"/>
              </a:lnSpc>
              <a:buSzPct val="80000"/>
              <a:buChar char=""/>
              <a:tabLst>
                <a:tab pos="332105" algn="l"/>
                <a:tab pos="332740" algn="l"/>
              </a:tabLst>
            </a:pPr>
            <a:r>
              <a:rPr sz="2800" spc="-320" dirty="0">
                <a:latin typeface="Arial" panose="020B0604020202020204"/>
                <a:cs typeface="Arial" panose="020B0604020202020204"/>
              </a:rPr>
              <a:t/>
            </a:r>
            <a:r>
              <a:rPr sz="2800" spc="-140" dirty="0">
                <a:latin typeface="宋体"/>
                <a:cs typeface="宋体"/>
                <a:ea typeface="+mj-ea"/>
              </a:rPr>
              <a:t>85亿卢比</a:t>
            </a:r>
            <a:r>
              <a:rPr sz="2800" spc="-105" dirty="0">
                <a:latin typeface="Arial" panose="020B0604020202020204"/>
                <a:cs typeface="Arial" panose="020B0604020202020204"/>
              </a:rPr>
              <a:t/>
            </a:r>
            <a:r>
              <a:rPr sz="2800" spc="-85" dirty="0">
                <a:latin typeface="Arial" panose="020B0604020202020204"/>
                <a:cs typeface="Arial" panose="020B0604020202020204"/>
              </a:rPr>
              <a:t/>
            </a:r>
            <a:endParaRPr sz="2800">
              <a:latin typeface="Arial" panose="020B0604020202020204"/>
              <a:cs typeface="Arial" panose="020B0604020202020204"/>
            </a:endParaRPr>
          </a:p>
          <a:p>
            <a:pPr marL="332105" marR="5080" indent="-320040">
              <a:lnSpc>
                <a:spcPct val="100000"/>
              </a:lnSpc>
              <a:spcBef>
                <a:spcPts val="5"/>
              </a:spcBef>
              <a:buSzPct val="80000"/>
              <a:buChar char=""/>
              <a:tabLst>
                <a:tab pos="332105" algn="l"/>
                <a:tab pos="332740" algn="l"/>
              </a:tabLst>
            </a:pPr>
            <a:r>
              <a:rPr sz="2800" spc="-190" dirty="0">
                <a:latin typeface="宋体"/>
                <a:cs typeface="宋体"/>
                <a:ea typeface="+mj-ea"/>
              </a:rPr>
              <a:t>RIL-RPL的合并掉期比率为16：1</a:t>
            </a:r>
            <a:r>
              <a:rPr sz="2800" spc="-70" dirty="0">
                <a:latin typeface="Arial" panose="020B0604020202020204"/>
                <a:cs typeface="Arial" panose="020B0604020202020204"/>
              </a:rPr>
              <a:t/>
            </a:r>
            <a:r>
              <a:rPr sz="2800" spc="-265" dirty="0">
                <a:latin typeface="Arial" panose="020B0604020202020204"/>
                <a:cs typeface="Arial" panose="020B0604020202020204"/>
              </a:rPr>
              <a:t/>
            </a:r>
            <a:r>
              <a:rPr sz="2800" spc="-150" dirty="0">
                <a:latin typeface="Arial" panose="020B0604020202020204"/>
                <a:cs typeface="Arial" panose="020B0604020202020204"/>
              </a:rPr>
              <a:t/>
            </a:r>
            <a:r>
              <a:rPr sz="2800" spc="-10" dirty="0">
                <a:latin typeface="Arial" panose="020B0604020202020204"/>
                <a:cs typeface="Arial" panose="020B0604020202020204"/>
              </a:rPr>
              <a:t/>
            </a:r>
            <a:r>
              <a:rPr sz="2800" spc="-165" dirty="0">
                <a:latin typeface="Arial" panose="020B0604020202020204"/>
                <a:cs typeface="Arial" panose="020B0604020202020204"/>
              </a:rPr>
              <a:t/>
            </a:r>
            <a:r>
              <a:rPr sz="2800" dirty="0">
                <a:latin typeface="Arial" panose="020B0604020202020204"/>
                <a:cs typeface="Arial" panose="020B0604020202020204"/>
              </a:rPr>
              <a:t/>
            </a:r>
            <a:r>
              <a:rPr sz="2800" spc="-450" dirty="0">
                <a:latin typeface="Arial" panose="020B0604020202020204"/>
                <a:cs typeface="Arial" panose="020B0604020202020204"/>
              </a:rPr>
              <a:t/>
            </a:r>
            <a:r>
              <a:rPr sz="2800" spc="-190" dirty="0">
                <a:latin typeface="Arial" panose="020B0604020202020204"/>
                <a:cs typeface="Arial" panose="020B0604020202020204"/>
              </a:rPr>
              <a:t/>
            </a:r>
            <a:endParaRPr sz="2800">
              <a:latin typeface="Arial" panose="020B0604020202020204"/>
              <a:cs typeface="Arial" panose="020B0604020202020204"/>
            </a:endParaRPr>
          </a:p>
        </ns0:txBody>
      </ns0:sp>
      <ns0:sp>
        <ns0:nvSpPr>
          <ns0:cNvPr id="6" name="object 6"/>
          <ns0:cNvSpPr txBox="1"/>
          <ns0:nvPr/>
        </ns0:nvSpPr>
        <ns0:spPr>
          <a:xfrm>
            <a:off x="231140" y="5888228"/>
            <a:ext cx="2802890" cy="637540"/>
          </a:xfrm>
          <a:prstGeom prst="rect">
            <a:avLst/>
          </a:prstGeom>
        </ns0:spPr>
        <ns0:txBody>
          <a:bodyPr vert="horz" wrap="square" lIns="0" tIns="12700" rIns="0" bIns="0" rtlCol="0">
            <a:spAutoFit/>
          </a:bodyPr>
          <a:lstStyle/>
          <a:p>
            <a:pPr marL="12700">
              <a:lnSpc>
                <a:spcPct val="100000"/>
              </a:lnSpc>
              <a:spcBef>
                <a:spcPts val="100"/>
              </a:spcBef>
            </a:pPr>
            <a:r>
              <a:rPr sz="2000" b="1" spc="-5" dirty="0">
                <a:latin typeface="Carlito"/>
                <a:cs typeface="Carlito"/>
              </a:rPr>
              <a:t/>
            </a:r>
            <a:r>
              <a:rPr sz="2000" spc="-5" dirty="0">
                <a:latin typeface="Carlito"/>
                <a:cs typeface="Carlito"/>
              </a:rPr>
              <a:t/>
            </a:r>
            <a:r>
              <a:rPr sz="2000" spc="-40" dirty="0">
                <a:latin typeface="Carlito"/>
                <a:cs typeface="Carlito"/>
              </a:rPr>
              <a:t/>
            </a:r>
            <a:r>
              <a:rPr sz="2000" spc="-5" dirty="0">
                <a:latin typeface="宋体"/>
                <a:cs typeface="宋体"/>
                <a:ea typeface="+mj-ea"/>
              </a:rPr>
              <a:t>图片：信实工业</a:t>
            </a:r>
            <a:endParaRPr sz="2000">
              <a:latin typeface="Carlito"/>
              <a:cs typeface="Carlito"/>
            </a:endParaRPr>
          </a:p>
          <a:p>
            <a:pPr marL="12700">
              <a:lnSpc>
                <a:spcPct val="100000"/>
              </a:lnSpc>
              <a:spcBef>
                <a:spcPts val="15"/>
              </a:spcBef>
            </a:pPr>
            <a:r>
              <a:rPr sz="2000" dirty="0">
                <a:latin typeface="宋体"/>
                <a:cs typeface="宋体"/>
                <a:ea typeface="+mj-ea"/>
              </a:rPr>
              <a:t>主席穆克什·安巴尼。</a:t>
            </a:r>
            <a:r>
              <a:rPr sz="2000" spc="-10" dirty="0">
                <a:latin typeface="Carlito"/>
                <a:cs typeface="Carlito"/>
              </a:rPr>
              <a:t/>
            </a:r>
            <a:r>
              <a:rPr sz="2000" spc="-75" dirty="0">
                <a:latin typeface="Carlito"/>
                <a:cs typeface="Carlito"/>
              </a:rPr>
              <a:t/>
            </a:r>
            <a:r>
              <a:rPr sz="2000" dirty="0">
                <a:latin typeface="Carlito"/>
                <a:cs typeface="Carlito"/>
              </a:rPr>
              <a:t/>
            </a:r>
            <a:endParaRPr sz="2000">
              <a:latin typeface="Carlito"/>
              <a:cs typeface="Carlito"/>
            </a:endParaRPr>
          </a:p>
        </ns0:txBody>
      </ns0:sp>
    </ns0:spTree>
  </ns0:cSld>
  <ns0:clrMapOvr>
    <a:masterClrMapping/>
  </ns0:clrMapOvr>
</ns0:sld>
</file>

<file path=ppt/slides/slide28.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2999232" y="807719"/>
            <a:ext cx="2714244" cy="541020"/>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618236" y="1961514"/>
            <a:ext cx="7143750" cy="2465070"/>
          </a:xfrm>
          <a:prstGeom prst="rect">
            <a:avLst/>
          </a:prstGeom>
        </ns0:spPr>
        <ns0:txBody>
          <a:bodyPr vert="horz" wrap="square" lIns="0" tIns="13335" rIns="0" bIns="0" rtlCol="0">
            <a:spAutoFit/>
          </a:bodyPr>
          <a:lstStyle/>
          <a:p>
            <a:pPr marL="332740" indent="-320040">
              <a:lnSpc>
                <a:spcPct val="100000"/>
              </a:lnSpc>
              <a:spcBef>
                <a:spcPts val="105"/>
              </a:spcBef>
              <a:buSzPct val="80000"/>
              <a:buChar char=""/>
              <a:tabLst>
                <a:tab pos="332105" algn="l"/>
                <a:tab pos="332740" algn="l"/>
              </a:tabLst>
            </a:pPr>
            <a:r>
              <a:rPr sz="3200" spc="-100" dirty="0">
                <a:latin typeface="Arial" panose="020B0604020202020204"/>
                <a:cs typeface="Arial" panose="020B0604020202020204"/>
              </a:rPr>
              <a:t/>
            </a:r>
            <a:r>
              <a:rPr sz="3200" spc="-60" dirty="0">
                <a:latin typeface="宋体"/>
                <a:cs typeface="宋体"/>
                <a:ea typeface="+mj-ea"/>
              </a:rPr>
              <a:t>动态政府政策</a:t>
            </a:r>
            <a:r>
              <a:rPr sz="3200" spc="-440" dirty="0">
                <a:latin typeface="Arial" panose="020B0604020202020204"/>
                <a:cs typeface="Arial" panose="020B0604020202020204"/>
              </a:rPr>
              <a:t/>
            </a:r>
            <a:r>
              <a:rPr sz="3200" spc="-95" dirty="0">
                <a:latin typeface="Arial" panose="020B0604020202020204"/>
                <a:cs typeface="Arial" panose="020B0604020202020204"/>
              </a:rPr>
              <a:t/>
            </a:r>
            <a:endParaRPr sz="3200">
              <a:latin typeface="Arial" panose="020B0604020202020204"/>
              <a:cs typeface="Arial" panose="020B0604020202020204"/>
            </a:endParaRPr>
          </a:p>
          <a:p>
            <a:pPr marL="332740" indent="-320040">
              <a:lnSpc>
                <a:spcPct val="100000"/>
              </a:lnSpc>
              <a:buSzPct val="80000"/>
              <a:buChar char=""/>
              <a:tabLst>
                <a:tab pos="332105" algn="l"/>
                <a:tab pos="332740" algn="l"/>
              </a:tabLst>
            </a:pPr>
            <a:r>
              <a:rPr sz="3200" spc="-95" dirty="0">
                <a:latin typeface="Arial" panose="020B0604020202020204"/>
                <a:cs typeface="Arial" panose="020B0604020202020204"/>
              </a:rPr>
              <a:t/>
            </a:r>
            <a:r>
              <a:rPr sz="3200" spc="-75" dirty="0">
                <a:latin typeface="宋体"/>
                <a:cs typeface="宋体"/>
                <a:ea typeface="+mj-ea"/>
              </a:rPr>
              <a:t>企业对行业投资</a:t>
            </a:r>
            <a:r>
              <a:rPr sz="3200" spc="-30" dirty="0">
                <a:latin typeface="Arial" panose="020B0604020202020204"/>
                <a:cs typeface="Arial" panose="020B0604020202020204"/>
              </a:rPr>
              <a:t/>
            </a:r>
            <a:r>
              <a:rPr sz="3200" spc="-635" dirty="0">
                <a:latin typeface="Arial" panose="020B0604020202020204"/>
                <a:cs typeface="Arial" panose="020B0604020202020204"/>
              </a:rPr>
              <a:t/>
            </a:r>
            <a:r>
              <a:rPr sz="3200" spc="-50" dirty="0">
                <a:latin typeface="Arial" panose="020B0604020202020204"/>
                <a:cs typeface="Arial" panose="020B0604020202020204"/>
              </a:rPr>
              <a:t/>
            </a:r>
            <a:endParaRPr sz="3200">
              <a:latin typeface="Arial" panose="020B0604020202020204"/>
              <a:cs typeface="Arial" panose="020B0604020202020204"/>
            </a:endParaRPr>
          </a:p>
          <a:p>
            <a:pPr marL="332740" indent="-320040">
              <a:lnSpc>
                <a:spcPct val="100000"/>
              </a:lnSpc>
              <a:buSzPct val="80000"/>
              <a:buChar char=""/>
              <a:tabLst>
                <a:tab pos="332105" algn="l"/>
                <a:tab pos="332740" algn="l"/>
              </a:tabLst>
            </a:pPr>
            <a:r>
              <a:rPr sz="3200" spc="-130" dirty="0">
                <a:latin typeface="Arial" panose="020B0604020202020204"/>
                <a:cs typeface="Arial" panose="020B0604020202020204"/>
              </a:rPr>
              <a:t/>
            </a:r>
            <a:r>
              <a:rPr sz="3200" spc="-254" dirty="0">
                <a:latin typeface="Arial" panose="020B0604020202020204"/>
                <a:cs typeface="Arial" panose="020B0604020202020204"/>
              </a:rPr>
              <a:t/>
            </a:r>
            <a:r>
              <a:rPr sz="3200" spc="-10" dirty="0">
                <a:latin typeface="宋体"/>
                <a:cs typeface="宋体"/>
                <a:ea typeface="+mj-ea"/>
              </a:rPr>
              <a:t>经济稳定</a:t>
            </a:r>
            <a:endParaRPr sz="3200">
              <a:latin typeface="Arial" panose="020B0604020202020204"/>
              <a:cs typeface="Arial" panose="020B0604020202020204"/>
            </a:endParaRPr>
          </a:p>
          <a:p>
            <a:pPr marL="332105" marR="5080" indent="-320040">
              <a:lnSpc>
                <a:spcPct val="100000"/>
              </a:lnSpc>
              <a:buSzPct val="80000"/>
              <a:buChar char=""/>
              <a:tabLst>
                <a:tab pos="332105" algn="l"/>
                <a:tab pos="332740" algn="l"/>
              </a:tabLst>
            </a:pPr>
            <a:r>
              <a:rPr sz="3200" spc="-135" dirty="0">
                <a:latin typeface="Arial" panose="020B0604020202020204"/>
                <a:cs typeface="Arial" panose="020B0604020202020204"/>
              </a:rPr>
              <a:t/>
            </a:r>
            <a:r>
              <a:rPr sz="3200" spc="-285" dirty="0">
                <a:latin typeface="Arial" panose="020B0604020202020204"/>
                <a:cs typeface="Arial" panose="020B0604020202020204"/>
              </a:rPr>
              <a:t/>
            </a:r>
            <a:r>
              <a:rPr sz="3200" spc="70" dirty="0">
                <a:latin typeface="Arial" panose="020B0604020202020204"/>
                <a:cs typeface="Arial" panose="020B0604020202020204"/>
              </a:rPr>
              <a:t/>
            </a:r>
            <a:r>
              <a:rPr sz="3200" spc="-260" dirty="0">
                <a:latin typeface="Arial" panose="020B0604020202020204"/>
                <a:cs typeface="Arial" panose="020B0604020202020204"/>
              </a:rPr>
              <a:t/>
            </a:r>
            <a:r>
              <a:rPr sz="3200" spc="-40" dirty="0">
                <a:latin typeface="Arial" panose="020B0604020202020204"/>
                <a:cs typeface="Arial" panose="020B0604020202020204"/>
              </a:rPr>
              <a:t/>
            </a:r>
            <a:r>
              <a:rPr sz="3200" spc="-295" dirty="0">
                <a:latin typeface="Arial" panose="020B0604020202020204"/>
                <a:cs typeface="Arial" panose="020B0604020202020204"/>
              </a:rPr>
              <a:t/>
            </a:r>
            <a:r>
              <a:rPr sz="3200" spc="15" dirty="0">
                <a:latin typeface="Arial" panose="020B0604020202020204"/>
                <a:cs typeface="Arial" panose="020B0604020202020204"/>
              </a:rPr>
              <a:t/>
            </a:r>
            <a:r>
              <a:rPr sz="3200" spc="-290" dirty="0">
                <a:latin typeface="Arial" panose="020B0604020202020204"/>
                <a:cs typeface="Arial" panose="020B0604020202020204"/>
              </a:rPr>
              <a:t/>
            </a:r>
            <a:r>
              <a:rPr sz="3200" spc="25" dirty="0">
                <a:latin typeface="Arial" panose="020B0604020202020204"/>
                <a:cs typeface="Arial" panose="020B0604020202020204"/>
              </a:rPr>
              <a:t/>
            </a:r>
            <a:r>
              <a:rPr sz="3200" spc="-260" dirty="0">
                <a:latin typeface="Arial" panose="020B0604020202020204"/>
                <a:cs typeface="Arial" panose="020B0604020202020204"/>
              </a:rPr>
              <a:t/>
            </a:r>
            <a:r>
              <a:rPr sz="3200" spc="-90" dirty="0">
                <a:latin typeface="Arial" panose="020B0604020202020204"/>
                <a:cs typeface="Arial" panose="020B0604020202020204"/>
              </a:rPr>
              <a:t/>
            </a:r>
            <a:r>
              <a:rPr sz="3200" spc="-60" dirty="0">
                <a:latin typeface="宋体"/>
                <a:cs typeface="宋体"/>
                <a:ea typeface="+mj-ea"/>
              </a:rPr>
              <a:t>印度实业家“准备尝试”的态度</a:t>
            </a:r>
            <a:endParaRPr sz="3200">
              <a:latin typeface="Arial" panose="020B0604020202020204"/>
              <a:cs typeface="Arial" panose="020B0604020202020204"/>
            </a:endParaRPr>
          </a:p>
        </ns0:txBody>
      </ns0:sp>
    </ns0:spTree>
  </ns0:cSld>
  <ns0:clrMapOvr>
    <a:masterClrMapping/>
  </ns0:clrMapOvr>
</ns0:sld>
</file>

<file path=ppt/slides/slide29.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92964" y="399288"/>
            <a:ext cx="8156448" cy="798576"/>
          </a:xfrm>
          <a:prstGeom prst="rect">
            <a:avLst/>
          </a:prstGeom>
          <a:blipFill>
            <a:blip ns2:embed="rId1" cstate="print"/>
            <a:stretch>
              <a:fillRect/>
            </a:stretch>
          </a:blipFill>
        </ns0:spPr>
        <ns0:txBody>
          <a:bodyPr wrap="square" lIns="0" tIns="0" rIns="0" bIns="0" rtlCol="0"/>
          <a:lstStyle/>
          <a:p/>
        </ns0:txBody>
      </ns0:sp>
      <ns0:sp>
        <ns0:nvSpPr>
          <ns0:cNvPr id="3" name="object 3"/>
          <ns0:cNvSpPr/>
          <ns0:nvPr/>
        </ns0:nvSpPr>
        <ns0:spPr>
          <a:xfrm>
            <a:off x="990600" y="2119883"/>
            <a:ext cx="7086600" cy="3899916"/>
          </a:xfrm>
          <a:prstGeom prst="rect">
            <a:avLst/>
          </a:prstGeom>
          <a:blipFill>
            <a:blip ns2:embed="rId2" cstate="print"/>
            <a:stretch>
              <a:fillRect/>
            </a:stretch>
          </a:blipFill>
        </ns0:spPr>
        <ns0:txBody>
          <a:bodyPr wrap="square" lIns="0" tIns="0" rIns="0" bIns="0" rtlCol="0"/>
          <a:lstStyle/>
          <a:p/>
        </ns0:txBody>
      </ns0:sp>
    </ns0:spTree>
  </ns0:cSld>
  <ns0:clrMapOvr>
    <a:masterClrMapping/>
  </ns0:clrMapOvr>
</ns0:sld>
</file>

<file path=ppt/slides/slide3.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688848" y="469391"/>
            <a:ext cx="7812024" cy="766572"/>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618236" y="1912365"/>
            <a:ext cx="7949565" cy="3006725"/>
          </a:xfrm>
          <a:prstGeom prst="rect">
            <a:avLst/>
          </a:prstGeom>
        </ns0:spPr>
        <ns0:txBody>
          <a:bodyPr vert="horz" wrap="square" lIns="0" tIns="67310" rIns="0" bIns="0" rtlCol="0">
            <a:spAutoFit/>
          </a:bodyPr>
          <a:lstStyle/>
          <a:p>
            <a:pPr marL="332105" marR="424180" indent="-320040">
              <a:lnSpc>
                <a:spcPct val="80000"/>
              </a:lnSpc>
              <a:spcBef>
                <a:spcPts val="530"/>
              </a:spcBef>
              <a:buSzPct val="81000"/>
              <a:buChar char=""/>
              <a:tabLst>
                <a:tab pos="332105" algn="l"/>
                <a:tab pos="332740" algn="l"/>
              </a:tabLst>
            </a:pPr>
            <a:r>
              <a:rPr sz="1800" spc="-90" dirty="0">
                <a:latin typeface="Arial" panose="020B0604020202020204"/>
                <a:cs typeface="Arial" panose="020B0604020202020204"/>
              </a:rPr>
              <a:t/>
            </a:r>
            <a:r>
              <a:rPr sz="1800" spc="-130" dirty="0">
                <a:latin typeface="Arial" panose="020B0604020202020204"/>
                <a:cs typeface="Arial" panose="020B0604020202020204"/>
              </a:rPr>
              <a:t/>
            </a:r>
            <a:r>
              <a:rPr sz="1800" spc="-55" dirty="0">
                <a:latin typeface="Arial" panose="020B0604020202020204"/>
                <a:cs typeface="Arial" panose="020B0604020202020204"/>
              </a:rPr>
              <a:t/>
            </a:r>
            <a:r>
              <a:rPr sz="1800" spc="-150" dirty="0">
                <a:latin typeface="Arial" panose="020B0604020202020204"/>
                <a:cs typeface="Arial" panose="020B0604020202020204"/>
              </a:rPr>
              <a:t/>
            </a:r>
            <a:r>
              <a:rPr sz="1800" spc="10" dirty="0">
                <a:latin typeface="Arial" panose="020B0604020202020204"/>
                <a:cs typeface="Arial" panose="020B0604020202020204"/>
              </a:rPr>
              <a:t/>
            </a:r>
            <a:r>
              <a:rPr sz="1800" spc="-140" dirty="0">
                <a:latin typeface="Arial" panose="020B0604020202020204"/>
                <a:cs typeface="Arial" panose="020B0604020202020204"/>
              </a:rPr>
              <a:t/>
            </a:r>
            <a:r>
              <a:rPr sz="1800" spc="-45" dirty="0">
                <a:latin typeface="Arial" panose="020B0604020202020204"/>
                <a:cs typeface="Arial" panose="020B0604020202020204"/>
              </a:rPr>
              <a:t/>
            </a:r>
            <a:r>
              <a:rPr sz="1800" spc="-140" dirty="0">
                <a:latin typeface="Arial" panose="020B0604020202020204"/>
                <a:cs typeface="Arial" panose="020B0604020202020204"/>
              </a:rPr>
              <a:t/>
            </a:r>
            <a:r>
              <a:rPr sz="1800" spc="-70" dirty="0">
                <a:latin typeface="Arial" panose="020B0604020202020204"/>
                <a:cs typeface="Arial" panose="020B0604020202020204"/>
              </a:rPr>
              <a:t/>
            </a:r>
            <a:r>
              <a:rPr sz="1800" spc="-135" dirty="0">
                <a:latin typeface="Arial" panose="020B0604020202020204"/>
                <a:cs typeface="Arial" panose="020B0604020202020204"/>
              </a:rPr>
              <a:t/>
            </a:r>
            <a:r>
              <a:rPr sz="1800" spc="-45" dirty="0">
                <a:latin typeface="宋体"/>
                <a:cs typeface="宋体"/>
                <a:ea typeface="+mj-ea"/>
              </a:rPr>
              <a:t>在印度，并购的概念直到1988年才流行起来。</a:t>
            </a:r>
            <a:r>
              <a:rPr sz="1800" spc="-160" dirty="0">
                <a:latin typeface="Arial" panose="020B0604020202020204"/>
                <a:cs typeface="Arial" panose="020B0604020202020204"/>
              </a:rPr>
              <a:t/>
            </a:r>
            <a:r>
              <a:rPr sz="1800" spc="-20" dirty="0">
                <a:latin typeface="Arial" panose="020B0604020202020204"/>
                <a:cs typeface="Arial" panose="020B0604020202020204"/>
              </a:rPr>
              <a:t/>
            </a:r>
            <a:r>
              <a:rPr sz="1800" spc="-140" dirty="0">
                <a:latin typeface="Arial" panose="020B0604020202020204"/>
                <a:cs typeface="Arial" panose="020B0604020202020204"/>
              </a:rPr>
              <a:t/>
            </a:r>
            <a:r>
              <a:rPr sz="1800" spc="-50" dirty="0">
                <a:latin typeface="Arial" panose="020B0604020202020204"/>
                <a:cs typeface="Arial" panose="020B0604020202020204"/>
              </a:rPr>
              <a:t/>
            </a:r>
            <a:r>
              <a:rPr sz="1800" spc="-140" dirty="0">
                <a:latin typeface="Arial" panose="020B0604020202020204"/>
                <a:cs typeface="Arial" panose="020B0604020202020204"/>
              </a:rPr>
              <a:t/>
            </a:r>
            <a:r>
              <a:rPr sz="1800" spc="-105" dirty="0">
                <a:latin typeface="Arial" panose="020B0604020202020204"/>
                <a:cs typeface="Arial" panose="020B0604020202020204"/>
              </a:rPr>
              <a:t/>
            </a:r>
            <a:r>
              <a:rPr sz="1800" spc="-125" dirty="0">
                <a:latin typeface="Arial" panose="020B0604020202020204"/>
                <a:cs typeface="Arial" panose="020B0604020202020204"/>
              </a:rPr>
              <a:t/>
            </a:r>
            <a:r>
              <a:rPr sz="1800" spc="5" dirty="0">
                <a:latin typeface="Arial" panose="020B0604020202020204"/>
                <a:cs typeface="Arial" panose="020B0604020202020204"/>
              </a:rPr>
              <a:t/>
            </a:r>
            <a:r>
              <a:rPr sz="1800" spc="-130" dirty="0">
                <a:latin typeface="Arial" panose="020B0604020202020204"/>
                <a:cs typeface="Arial" panose="020B0604020202020204"/>
              </a:rPr>
              <a:t/>
            </a:r>
            <a:r>
              <a:rPr sz="1800" spc="-45" dirty="0">
                <a:latin typeface="Arial" panose="020B0604020202020204"/>
                <a:cs typeface="Arial" panose="020B0604020202020204"/>
              </a:rPr>
              <a:t/>
            </a:r>
            <a:r>
              <a:rPr sz="1800" spc="-155" dirty="0">
                <a:latin typeface="Arial" panose="020B0604020202020204"/>
                <a:cs typeface="Arial" panose="020B0604020202020204"/>
              </a:rPr>
              <a:t/>
            </a:r>
            <a:r>
              <a:rPr sz="1800" spc="5" dirty="0">
                <a:latin typeface="Arial" panose="020B0604020202020204"/>
                <a:cs typeface="Arial" panose="020B0604020202020204"/>
              </a:rPr>
              <a:t/>
            </a:r>
            <a:r>
              <a:rPr sz="1800" spc="-145" dirty="0">
                <a:latin typeface="Arial" panose="020B0604020202020204"/>
                <a:cs typeface="Arial" panose="020B0604020202020204"/>
              </a:rPr>
              <a:t/>
            </a:r>
            <a:r>
              <a:rPr sz="1800" spc="-15" dirty="0">
                <a:latin typeface="Arial" panose="020B0604020202020204"/>
                <a:cs typeface="Arial" panose="020B0604020202020204"/>
              </a:rPr>
              <a:t/>
            </a:r>
            <a:r>
              <a:rPr sz="1800" spc="-125" dirty="0">
                <a:latin typeface="Arial" panose="020B0604020202020204"/>
                <a:cs typeface="Arial" panose="020B0604020202020204"/>
              </a:rPr>
              <a:t/>
            </a:r>
            <a:r>
              <a:rPr sz="1800" spc="-65" dirty="0">
                <a:latin typeface="Arial" panose="020B0604020202020204"/>
                <a:cs typeface="Arial" panose="020B0604020202020204"/>
              </a:rPr>
              <a:t/>
            </a:r>
            <a:r>
              <a:rPr sz="1800" spc="-95" dirty="0">
                <a:latin typeface="Arial" panose="020B0604020202020204"/>
                <a:cs typeface="Arial" panose="020B0604020202020204"/>
              </a:rPr>
              <a:t/>
            </a:r>
            <a:endParaRPr sz="1800">
              <a:latin typeface="Arial" panose="020B0604020202020204"/>
              <a:cs typeface="Arial" panose="020B0604020202020204"/>
            </a:endParaRPr>
          </a:p>
          <a:p>
            <a:pPr>
              <a:lnSpc>
                <a:spcPct val="100000"/>
              </a:lnSpc>
              <a:spcBef>
                <a:spcPts val="5"/>
              </a:spcBef>
              <a:buFont typeface="Arial" panose="020B0604020202020204"/>
              <a:buChar char=""/>
            </a:pPr>
            <a:endParaRPr sz="1500">
              <a:latin typeface="Arial" panose="020B0604020202020204"/>
              <a:cs typeface="Arial" panose="020B0604020202020204"/>
            </a:endParaRPr>
          </a:p>
          <a:p>
            <a:pPr marL="332105" marR="433705" indent="-320040">
              <a:lnSpc>
                <a:spcPct val="80000"/>
              </a:lnSpc>
              <a:buSzPct val="81000"/>
              <a:buChar char=""/>
              <a:tabLst>
                <a:tab pos="332105" algn="l"/>
                <a:tab pos="332740" algn="l"/>
              </a:tabLst>
            </a:pPr>
            <a:r>
              <a:rPr sz="1800" spc="-90" dirty="0">
                <a:latin typeface="Arial" panose="020B0604020202020204"/>
                <a:cs typeface="Arial" panose="020B0604020202020204"/>
              </a:rPr>
              <a:t/>
            </a:r>
            <a:r>
              <a:rPr sz="1800" spc="-130" dirty="0">
                <a:latin typeface="Arial" panose="020B0604020202020204"/>
                <a:cs typeface="Arial" panose="020B0604020202020204"/>
              </a:rPr>
              <a:t/>
            </a:r>
            <a:r>
              <a:rPr sz="1800" spc="-75" dirty="0">
                <a:latin typeface="Arial" panose="020B0604020202020204"/>
                <a:cs typeface="Arial" panose="020B0604020202020204"/>
              </a:rPr>
              <a:t/>
            </a:r>
            <a:r>
              <a:rPr sz="1800" spc="-135" dirty="0">
                <a:latin typeface="Arial" panose="020B0604020202020204"/>
                <a:cs typeface="Arial" panose="020B0604020202020204"/>
              </a:rPr>
              <a:t/>
            </a:r>
            <a:r>
              <a:rPr sz="1800" spc="-15" dirty="0">
                <a:latin typeface="Arial" panose="020B0604020202020204"/>
                <a:cs typeface="Arial" panose="020B0604020202020204"/>
              </a:rPr>
              <a:t/>
            </a:r>
            <a:r>
              <a:rPr sz="1800" spc="-135" dirty="0">
                <a:latin typeface="Arial" panose="020B0604020202020204"/>
                <a:cs typeface="Arial" panose="020B0604020202020204"/>
              </a:rPr>
              <a:t/>
            </a:r>
            <a:r>
              <a:rPr sz="1800" spc="-15" dirty="0">
                <a:latin typeface="宋体"/>
                <a:cs typeface="宋体"/>
                <a:ea typeface="+mj-ea"/>
              </a:rPr>
              <a:t>导致参与合并的公司减少的关键因素是1969年MRTP法案中的监管和禁止条款。</a:t>
            </a:r>
            <a:r>
              <a:rPr sz="1800" spc="-145" dirty="0">
                <a:latin typeface="Arial" panose="020B0604020202020204"/>
                <a:cs typeface="Arial" panose="020B0604020202020204"/>
              </a:rPr>
              <a:t/>
            </a:r>
            <a:r>
              <a:rPr sz="1800" spc="35" dirty="0">
                <a:latin typeface="Arial" panose="020B0604020202020204"/>
                <a:cs typeface="Arial" panose="020B0604020202020204"/>
              </a:rPr>
              <a:t/>
            </a:r>
            <a:r>
              <a:rPr sz="1800" spc="-145" dirty="0">
                <a:latin typeface="Arial" panose="020B0604020202020204"/>
                <a:cs typeface="Arial" panose="020B0604020202020204"/>
              </a:rPr>
              <a:t/>
            </a:r>
            <a:r>
              <a:rPr sz="1800" spc="-30" dirty="0">
                <a:latin typeface="Arial" panose="020B0604020202020204"/>
                <a:cs typeface="Arial" panose="020B0604020202020204"/>
              </a:rPr>
              <a:t/>
            </a:r>
            <a:r>
              <a:rPr sz="1800" spc="-130" dirty="0">
                <a:latin typeface="Arial" panose="020B0604020202020204"/>
                <a:cs typeface="Arial" panose="020B0604020202020204"/>
              </a:rPr>
              <a:t/>
            </a:r>
            <a:r>
              <a:rPr sz="1800" spc="-75" dirty="0">
                <a:latin typeface="Arial" panose="020B0604020202020204"/>
                <a:cs typeface="Arial" panose="020B0604020202020204"/>
              </a:rPr>
              <a:t/>
            </a:r>
            <a:r>
              <a:rPr sz="1800" spc="-150" dirty="0">
                <a:latin typeface="Arial" panose="020B0604020202020204"/>
                <a:cs typeface="Arial" panose="020B0604020202020204"/>
              </a:rPr>
              <a:t/>
            </a:r>
            <a:r>
              <a:rPr sz="1800" spc="-45" dirty="0">
                <a:latin typeface="Arial" panose="020B0604020202020204"/>
                <a:cs typeface="Arial" panose="020B0604020202020204"/>
              </a:rPr>
              <a:t/>
            </a:r>
            <a:r>
              <a:rPr sz="1800" spc="-130" dirty="0">
                <a:latin typeface="Arial" panose="020B0604020202020204"/>
                <a:cs typeface="Arial" panose="020B0604020202020204"/>
              </a:rPr>
              <a:t/>
            </a:r>
            <a:r>
              <a:rPr sz="1800" spc="-20" dirty="0">
                <a:latin typeface="Arial" panose="020B0604020202020204"/>
                <a:cs typeface="Arial" panose="020B0604020202020204"/>
              </a:rPr>
              <a:t/>
            </a:r>
            <a:r>
              <a:rPr sz="1800" spc="-135" dirty="0">
                <a:latin typeface="Arial" panose="020B0604020202020204"/>
                <a:cs typeface="Arial" panose="020B0604020202020204"/>
              </a:rPr>
              <a:t/>
            </a:r>
            <a:r>
              <a:rPr sz="1800" spc="-15" dirty="0">
                <a:latin typeface="Arial" panose="020B0604020202020204"/>
                <a:cs typeface="Arial" panose="020B0604020202020204"/>
              </a:rPr>
              <a:t/>
            </a:r>
            <a:r>
              <a:rPr sz="1800" spc="-135" dirty="0">
                <a:latin typeface="Arial" panose="020B0604020202020204"/>
                <a:cs typeface="Arial" panose="020B0604020202020204"/>
              </a:rPr>
              <a:t/>
            </a:r>
            <a:r>
              <a:rPr sz="1800" spc="-45" dirty="0">
                <a:latin typeface="Arial" panose="020B0604020202020204"/>
                <a:cs typeface="Arial" panose="020B0604020202020204"/>
              </a:rPr>
              <a:t/>
            </a:r>
            <a:r>
              <a:rPr sz="1800" spc="-135" dirty="0">
                <a:latin typeface="Arial" panose="020B0604020202020204"/>
                <a:cs typeface="Arial" panose="020B0604020202020204"/>
              </a:rPr>
              <a:t/>
            </a:r>
            <a:r>
              <a:rPr sz="1800" spc="-80" dirty="0">
                <a:latin typeface="Arial" panose="020B0604020202020204"/>
                <a:cs typeface="Arial" panose="020B0604020202020204"/>
              </a:rPr>
              <a:t/>
            </a:r>
            <a:r>
              <a:rPr sz="1800" spc="-150" dirty="0">
                <a:latin typeface="Arial" panose="020B0604020202020204"/>
                <a:cs typeface="Arial" panose="020B0604020202020204"/>
              </a:rPr>
              <a:t/>
            </a:r>
            <a:r>
              <a:rPr sz="1800" spc="-15" dirty="0">
                <a:latin typeface="Arial" panose="020B0604020202020204"/>
                <a:cs typeface="Arial" panose="020B0604020202020204"/>
              </a:rPr>
              <a:t/>
            </a:r>
            <a:r>
              <a:rPr sz="1800" spc="-30" dirty="0">
                <a:latin typeface="Arial" panose="020B0604020202020204"/>
                <a:cs typeface="Arial" panose="020B0604020202020204"/>
              </a:rPr>
              <a:t/>
            </a:r>
            <a:r>
              <a:rPr sz="1800" spc="-75" dirty="0">
                <a:latin typeface="Arial" panose="020B0604020202020204"/>
                <a:cs typeface="Arial" panose="020B0604020202020204"/>
              </a:rPr>
              <a:t/>
            </a:r>
            <a:r>
              <a:rPr sz="1800" spc="-10" dirty="0">
                <a:latin typeface="Arial" panose="020B0604020202020204"/>
                <a:cs typeface="Arial" panose="020B0604020202020204"/>
              </a:rPr>
              <a:t/>
            </a:r>
            <a:r>
              <a:rPr sz="1800" spc="-60" dirty="0">
                <a:latin typeface="Arial" panose="020B0604020202020204"/>
                <a:cs typeface="Arial" panose="020B0604020202020204"/>
              </a:rPr>
              <a:t/>
            </a:r>
            <a:r>
              <a:rPr sz="1800" spc="10" dirty="0">
                <a:latin typeface="Arial" panose="020B0604020202020204"/>
                <a:cs typeface="Arial" panose="020B0604020202020204"/>
              </a:rPr>
              <a:t/>
            </a:r>
            <a:r>
              <a:rPr sz="1800" spc="-135" dirty="0">
                <a:latin typeface="Arial" panose="020B0604020202020204"/>
                <a:cs typeface="Arial" panose="020B0604020202020204"/>
              </a:rPr>
              <a:t/>
            </a:r>
            <a:r>
              <a:rPr sz="1800" spc="-25" dirty="0">
                <a:latin typeface="Arial" panose="020B0604020202020204"/>
                <a:cs typeface="Arial" panose="020B0604020202020204"/>
              </a:rPr>
              <a:t/>
            </a:r>
            <a:r>
              <a:rPr sz="1800" spc="-80" dirty="0">
                <a:latin typeface="Arial" panose="020B0604020202020204"/>
                <a:cs typeface="Arial" panose="020B0604020202020204"/>
              </a:rPr>
              <a:t/>
            </a:r>
            <a:r>
              <a:rPr sz="1800" spc="-50" dirty="0">
                <a:latin typeface="宋体"/>
                <a:cs typeface="宋体"/>
                <a:ea typeface="+mj-ea"/>
              </a:rPr>
              <a:t>（1969年《垄断和限制性贸易行为法》）</a:t>
            </a:r>
            <a:r>
              <a:rPr sz="1800" spc="-75" dirty="0">
                <a:latin typeface="Arial" panose="020B0604020202020204"/>
                <a:cs typeface="Arial" panose="020B0604020202020204"/>
              </a:rPr>
              <a:t/>
            </a:r>
            <a:r>
              <a:rPr sz="1800" spc="-55" dirty="0">
                <a:latin typeface="Arial" panose="020B0604020202020204"/>
                <a:cs typeface="Arial" panose="020B0604020202020204"/>
              </a:rPr>
              <a:t/>
            </a:r>
            <a:r>
              <a:rPr sz="1800" spc="-290" dirty="0">
                <a:latin typeface="Arial" panose="020B0604020202020204"/>
                <a:cs typeface="Arial" panose="020B0604020202020204"/>
              </a:rPr>
              <a:t/>
            </a:r>
            <a:r>
              <a:rPr sz="1800" spc="-100" dirty="0">
                <a:latin typeface="Arial" panose="020B0604020202020204"/>
                <a:cs typeface="Arial" panose="020B0604020202020204"/>
              </a:rPr>
              <a:t/>
            </a:r>
            <a:r>
              <a:rPr sz="1800" spc="-110" dirty="0">
                <a:latin typeface="Arial" panose="020B0604020202020204"/>
                <a:cs typeface="Arial" panose="020B0604020202020204"/>
              </a:rPr>
              <a:t/>
            </a:r>
            <a:r>
              <a:rPr sz="1800" spc="-75" dirty="0">
                <a:latin typeface="Arial" panose="020B0604020202020204"/>
                <a:cs typeface="Arial" panose="020B0604020202020204"/>
              </a:rPr>
              <a:t/>
            </a:r>
            <a:r>
              <a:rPr sz="1800" spc="-235" dirty="0">
                <a:latin typeface="Arial" panose="020B0604020202020204"/>
                <a:cs typeface="Arial" panose="020B0604020202020204"/>
              </a:rPr>
              <a:t/>
            </a:r>
            <a:r>
              <a:rPr sz="1800" spc="-60" dirty="0">
                <a:latin typeface="Arial" panose="020B0604020202020204"/>
                <a:cs typeface="Arial" panose="020B0604020202020204"/>
              </a:rPr>
              <a:t/>
            </a:r>
            <a:endParaRPr sz="1800">
              <a:latin typeface="Arial" panose="020B0604020202020204"/>
              <a:cs typeface="Arial" panose="020B0604020202020204"/>
            </a:endParaRPr>
          </a:p>
          <a:p>
            <a:pPr>
              <a:lnSpc>
                <a:spcPct val="100000"/>
              </a:lnSpc>
              <a:spcBef>
                <a:spcPts val="5"/>
              </a:spcBef>
              <a:buFont typeface="Arial" panose="020B0604020202020204"/>
              <a:buChar char=""/>
            </a:pPr>
            <a:endParaRPr sz="1500">
              <a:latin typeface="Arial" panose="020B0604020202020204"/>
              <a:cs typeface="Arial" panose="020B0604020202020204"/>
            </a:endParaRPr>
          </a:p>
          <a:p>
            <a:pPr marL="332105" marR="478155" indent="-320040">
              <a:lnSpc>
                <a:spcPct val="80000"/>
              </a:lnSpc>
              <a:buSzPct val="81000"/>
              <a:buChar char=""/>
              <a:tabLst>
                <a:tab pos="332105" algn="l"/>
                <a:tab pos="332740" algn="l"/>
              </a:tabLst>
            </a:pPr>
            <a:r>
              <a:rPr sz="1800" spc="-90" dirty="0">
                <a:latin typeface="Arial" panose="020B0604020202020204"/>
                <a:cs typeface="Arial" panose="020B0604020202020204"/>
              </a:rPr>
              <a:t/>
            </a:r>
            <a:r>
              <a:rPr sz="1800" spc="-130" dirty="0">
                <a:latin typeface="Arial" panose="020B0604020202020204"/>
                <a:cs typeface="Arial" panose="020B0604020202020204"/>
              </a:rPr>
              <a:t/>
            </a:r>
            <a:r>
              <a:rPr sz="1800" spc="-65" dirty="0">
                <a:latin typeface="Arial" panose="020B0604020202020204"/>
                <a:cs typeface="Arial" panose="020B0604020202020204"/>
              </a:rPr>
              <a:t/>
            </a:r>
            <a:r>
              <a:rPr sz="1800" spc="-135" dirty="0">
                <a:latin typeface="Arial" panose="020B0604020202020204"/>
                <a:cs typeface="Arial" panose="020B0604020202020204"/>
              </a:rPr>
              <a:t/>
            </a:r>
            <a:r>
              <a:rPr sz="1800" spc="-105" dirty="0">
                <a:latin typeface="Arial" panose="020B0604020202020204"/>
                <a:cs typeface="Arial" panose="020B0604020202020204"/>
              </a:rPr>
              <a:t/>
            </a:r>
            <a:r>
              <a:rPr sz="1800" spc="-135" dirty="0">
                <a:latin typeface="Arial" panose="020B0604020202020204"/>
                <a:cs typeface="Arial" panose="020B0604020202020204"/>
              </a:rPr>
              <a:t/>
            </a:r>
            <a:r>
              <a:rPr sz="1800" spc="-60" dirty="0">
                <a:latin typeface="Arial" panose="020B0604020202020204"/>
                <a:cs typeface="Arial" panose="020B0604020202020204"/>
              </a:rPr>
              <a:t/>
            </a:r>
            <a:r>
              <a:rPr sz="1800" spc="-155" dirty="0">
                <a:latin typeface="Arial" panose="020B0604020202020204"/>
                <a:cs typeface="Arial" panose="020B0604020202020204"/>
              </a:rPr>
              <a:t/>
            </a:r>
            <a:r>
              <a:rPr sz="1800" spc="-70" dirty="0">
                <a:latin typeface="Arial" panose="020B0604020202020204"/>
                <a:cs typeface="Arial" panose="020B0604020202020204"/>
              </a:rPr>
              <a:t/>
            </a:r>
            <a:r>
              <a:rPr sz="1800" spc="-130" dirty="0">
                <a:latin typeface="Arial" panose="020B0604020202020204"/>
                <a:cs typeface="Arial" panose="020B0604020202020204"/>
              </a:rPr>
              <a:t/>
            </a:r>
            <a:r>
              <a:rPr sz="1800" spc="10" dirty="0">
                <a:latin typeface="Arial" panose="020B0604020202020204"/>
                <a:cs typeface="Arial" panose="020B0604020202020204"/>
              </a:rPr>
              <a:t/>
            </a:r>
            <a:r>
              <a:rPr sz="1800" spc="-145" dirty="0">
                <a:latin typeface="Arial" panose="020B0604020202020204"/>
                <a:cs typeface="Arial" panose="020B0604020202020204"/>
              </a:rPr>
              <a:t/>
            </a:r>
            <a:r>
              <a:rPr sz="1800" spc="-10" dirty="0">
                <a:latin typeface="Arial" panose="020B0604020202020204"/>
                <a:cs typeface="Arial" panose="020B0604020202020204"/>
              </a:rPr>
              <a:t/>
            </a:r>
            <a:r>
              <a:rPr sz="1800" spc="-125" dirty="0">
                <a:latin typeface="Arial" panose="020B0604020202020204"/>
                <a:cs typeface="Arial" panose="020B0604020202020204"/>
              </a:rPr>
              <a:t/>
            </a:r>
            <a:r>
              <a:rPr sz="1800" spc="-40" dirty="0">
                <a:latin typeface="Arial" panose="020B0604020202020204"/>
                <a:cs typeface="Arial" panose="020B0604020202020204"/>
              </a:rPr>
              <a:t/>
            </a:r>
            <a:r>
              <a:rPr sz="1800" spc="-155" dirty="0">
                <a:latin typeface="Arial" panose="020B0604020202020204"/>
                <a:cs typeface="Arial" panose="020B0604020202020204"/>
              </a:rPr>
              <a:t/>
            </a:r>
            <a:r>
              <a:rPr sz="1800" spc="-100" dirty="0">
                <a:latin typeface="Arial" panose="020B0604020202020204"/>
                <a:cs typeface="Arial" panose="020B0604020202020204"/>
              </a:rPr>
              <a:t/>
            </a:r>
            <a:r>
              <a:rPr sz="1800" spc="-165" dirty="0">
                <a:latin typeface="Arial" panose="020B0604020202020204"/>
                <a:cs typeface="Arial" panose="020B0604020202020204"/>
              </a:rPr>
              <a:t/>
            </a:r>
            <a:r>
              <a:rPr sz="1800" spc="-55" dirty="0">
                <a:latin typeface="Arial" panose="020B0604020202020204"/>
                <a:cs typeface="Arial" panose="020B0604020202020204"/>
              </a:rPr>
              <a:t/>
            </a:r>
            <a:r>
              <a:rPr sz="1800" spc="-160" dirty="0">
                <a:latin typeface="Arial" panose="020B0604020202020204"/>
                <a:cs typeface="Arial" panose="020B0604020202020204"/>
              </a:rPr>
              <a:t/>
            </a:r>
            <a:r>
              <a:rPr sz="1800" spc="-25" dirty="0">
                <a:latin typeface="Arial" panose="020B0604020202020204"/>
                <a:cs typeface="Arial" panose="020B0604020202020204"/>
              </a:rPr>
              <a:t/>
            </a:r>
            <a:r>
              <a:rPr sz="1800" spc="-145" dirty="0">
                <a:latin typeface="Arial" panose="020B0604020202020204"/>
                <a:cs typeface="Arial" panose="020B0604020202020204"/>
              </a:rPr>
              <a:t/>
            </a:r>
            <a:r>
              <a:rPr sz="1800" spc="-65" dirty="0">
                <a:latin typeface="宋体"/>
                <a:cs typeface="宋体"/>
                <a:ea typeface="+mj-ea"/>
              </a:rPr>
              <a:t>1988年是印度最古老的商业收购或公司合并之一。</a:t>
            </a:r>
            <a:r>
              <a:rPr sz="1800" spc="-20" dirty="0">
                <a:latin typeface="Arial" panose="020B0604020202020204"/>
                <a:cs typeface="Arial" panose="020B0604020202020204"/>
              </a:rPr>
              <a:t/>
            </a:r>
            <a:r>
              <a:rPr sz="1800" spc="-250" dirty="0">
                <a:latin typeface="Arial" panose="020B0604020202020204"/>
                <a:cs typeface="Arial" panose="020B0604020202020204"/>
              </a:rPr>
              <a:t/>
            </a:r>
            <a:r>
              <a:rPr sz="1800" spc="-50" dirty="0">
                <a:latin typeface="Arial" panose="020B0604020202020204"/>
                <a:cs typeface="Arial" panose="020B0604020202020204"/>
              </a:rPr>
              <a:t/>
            </a:r>
            <a:endParaRPr sz="1800">
              <a:latin typeface="Arial" panose="020B0604020202020204"/>
              <a:cs typeface="Arial" panose="020B0604020202020204"/>
            </a:endParaRPr>
          </a:p>
          <a:p>
            <a:pPr>
              <a:lnSpc>
                <a:spcPct val="100000"/>
              </a:lnSpc>
              <a:spcBef>
                <a:spcPts val="5"/>
              </a:spcBef>
              <a:buFont typeface="Arial" panose="020B0604020202020204"/>
              <a:buChar char=""/>
            </a:pPr>
            <a:endParaRPr sz="2000">
              <a:latin typeface="Arial" panose="020B0604020202020204"/>
              <a:cs typeface="Arial" panose="020B0604020202020204"/>
            </a:endParaRPr>
          </a:p>
          <a:p>
            <a:pPr marL="332105" marR="5080" indent="-320040">
              <a:lnSpc>
                <a:spcPct val="80000"/>
              </a:lnSpc>
              <a:buSzPct val="81000"/>
              <a:buChar char=""/>
              <a:tabLst>
                <a:tab pos="332105" algn="l"/>
                <a:tab pos="332740" algn="l"/>
              </a:tabLst>
            </a:pPr>
            <a:r>
              <a:rPr sz="1800" spc="-120" dirty="0">
                <a:latin typeface="Arial" panose="020B0604020202020204"/>
                <a:cs typeface="Arial" panose="020B0604020202020204"/>
              </a:rPr>
              <a:t/>
            </a:r>
            <a:r>
              <a:rPr sz="1800" spc="-145" dirty="0">
                <a:latin typeface="Arial" panose="020B0604020202020204"/>
                <a:cs typeface="Arial" panose="020B0604020202020204"/>
              </a:rPr>
              <a:t/>
            </a:r>
            <a:r>
              <a:rPr sz="1800" spc="10" dirty="0">
                <a:latin typeface="Arial" panose="020B0604020202020204"/>
                <a:cs typeface="Arial" panose="020B0604020202020204"/>
              </a:rPr>
              <a:t/>
            </a:r>
            <a:r>
              <a:rPr sz="1800" spc="-125" dirty="0">
                <a:latin typeface="Arial" panose="020B0604020202020204"/>
                <a:cs typeface="Arial" panose="020B0604020202020204"/>
              </a:rPr>
              <a:t/>
            </a:r>
            <a:r>
              <a:rPr sz="1800" spc="-45" dirty="0">
                <a:latin typeface="Arial" panose="020B0604020202020204"/>
                <a:cs typeface="Arial" panose="020B0604020202020204"/>
              </a:rPr>
              <a:t/>
            </a:r>
            <a:r>
              <a:rPr sz="1800" spc="-120" dirty="0">
                <a:latin typeface="Arial" panose="020B0604020202020204"/>
                <a:cs typeface="Arial" panose="020B0604020202020204"/>
              </a:rPr>
              <a:t/>
            </a:r>
            <a:r>
              <a:rPr sz="1800" spc="-15" dirty="0">
                <a:latin typeface="Arial" panose="020B0604020202020204"/>
                <a:cs typeface="Arial" panose="020B0604020202020204"/>
              </a:rPr>
              <a:t/>
            </a:r>
            <a:r>
              <a:rPr sz="1800" spc="-135" dirty="0">
                <a:latin typeface="Arial" panose="020B0604020202020204"/>
                <a:cs typeface="Arial" panose="020B0604020202020204"/>
              </a:rPr>
              <a:t/>
            </a:r>
            <a:r>
              <a:rPr sz="1800" spc="-75" dirty="0">
                <a:latin typeface="Arial" panose="020B0604020202020204"/>
                <a:cs typeface="Arial" panose="020B0604020202020204"/>
              </a:rPr>
              <a:t/>
            </a:r>
            <a:r>
              <a:rPr sz="1800" spc="-135" dirty="0">
                <a:latin typeface="Arial" panose="020B0604020202020204"/>
                <a:cs typeface="Arial" panose="020B0604020202020204"/>
              </a:rPr>
              <a:t/>
            </a:r>
            <a:r>
              <a:rPr sz="1800" spc="-114" dirty="0">
                <a:latin typeface="Arial" panose="020B0604020202020204"/>
                <a:cs typeface="Arial" panose="020B0604020202020204"/>
              </a:rPr>
              <a:t/>
            </a:r>
            <a:r>
              <a:rPr sz="1800" spc="-120" dirty="0">
                <a:latin typeface="Arial" panose="020B0604020202020204"/>
                <a:cs typeface="Arial" panose="020B0604020202020204"/>
              </a:rPr>
              <a:t/>
            </a:r>
            <a:r>
              <a:rPr sz="1800" spc="-35" dirty="0">
                <a:latin typeface="Arial" panose="020B0604020202020204"/>
                <a:cs typeface="Arial" panose="020B0604020202020204"/>
              </a:rPr>
              <a:t/>
            </a:r>
            <a:r>
              <a:rPr sz="1800" spc="-160" dirty="0">
                <a:latin typeface="Arial" panose="020B0604020202020204"/>
                <a:cs typeface="Arial" panose="020B0604020202020204"/>
              </a:rPr>
              <a:t/>
            </a:r>
            <a:r>
              <a:rPr sz="1800" spc="-80" dirty="0">
                <a:latin typeface="Arial" panose="020B0604020202020204"/>
                <a:cs typeface="Arial" panose="020B0604020202020204"/>
              </a:rPr>
              <a:t/>
            </a:r>
            <a:r>
              <a:rPr sz="1800" spc="-135" dirty="0">
                <a:latin typeface="Arial" panose="020B0604020202020204"/>
                <a:cs typeface="Arial" panose="020B0604020202020204"/>
              </a:rPr>
              <a:t/>
            </a:r>
            <a:r>
              <a:rPr sz="1800" spc="20" dirty="0">
                <a:latin typeface="Arial" panose="020B0604020202020204"/>
                <a:cs typeface="Arial" panose="020B0604020202020204"/>
              </a:rPr>
              <a:t/>
            </a:r>
            <a:r>
              <a:rPr sz="1800" spc="-130" dirty="0">
                <a:latin typeface="Arial" panose="020B0604020202020204"/>
                <a:cs typeface="Arial" panose="020B0604020202020204"/>
              </a:rPr>
              <a:t/>
            </a:r>
            <a:r>
              <a:rPr sz="1800" spc="-70" dirty="0">
                <a:latin typeface="Arial" panose="020B0604020202020204"/>
                <a:cs typeface="Arial" panose="020B0604020202020204"/>
              </a:rPr>
              <a:t/>
            </a:r>
            <a:r>
              <a:rPr sz="1800" spc="-145" dirty="0">
                <a:latin typeface="Arial" panose="020B0604020202020204"/>
                <a:cs typeface="Arial" panose="020B0604020202020204"/>
              </a:rPr>
              <a:t/>
            </a:r>
            <a:r>
              <a:rPr sz="1800" spc="-15" dirty="0">
                <a:latin typeface="Arial" panose="020B0604020202020204"/>
                <a:cs typeface="Arial" panose="020B0604020202020204"/>
              </a:rPr>
              <a:t/>
            </a:r>
            <a:r>
              <a:rPr sz="1800" spc="-160" dirty="0">
                <a:latin typeface="Arial" panose="020B0604020202020204"/>
                <a:cs typeface="Arial" panose="020B0604020202020204"/>
              </a:rPr>
              <a:t/>
            </a:r>
            <a:r>
              <a:rPr sz="1800" spc="-75" dirty="0">
                <a:latin typeface="Arial" panose="020B0604020202020204"/>
                <a:cs typeface="Arial" panose="020B0604020202020204"/>
              </a:rPr>
              <a:t/>
            </a:r>
            <a:r>
              <a:rPr sz="1800" spc="-35" dirty="0">
                <a:latin typeface="宋体"/>
                <a:cs typeface="宋体"/>
                <a:ea typeface="+mj-ea"/>
              </a:rPr>
              <a:t>至于目前，随着竞争的加剧和商业的全球化，情况已经完全改变了。</a:t>
            </a:r>
            <a:r>
              <a:rPr sz="1800" spc="-155" dirty="0">
                <a:latin typeface="Arial" panose="020B0604020202020204"/>
                <a:cs typeface="Arial" panose="020B0604020202020204"/>
              </a:rPr>
              <a:t/>
            </a:r>
            <a:r>
              <a:rPr sz="1800" spc="10" dirty="0">
                <a:latin typeface="Arial" panose="020B0604020202020204"/>
                <a:cs typeface="Arial" panose="020B0604020202020204"/>
              </a:rPr>
              <a:t/>
            </a:r>
            <a:r>
              <a:rPr sz="1800" spc="-125" dirty="0">
                <a:latin typeface="Arial" panose="020B0604020202020204"/>
                <a:cs typeface="Arial" panose="020B0604020202020204"/>
              </a:rPr>
              <a:t/>
            </a:r>
            <a:r>
              <a:rPr sz="1800" spc="-90" dirty="0">
                <a:latin typeface="Arial" panose="020B0604020202020204"/>
                <a:cs typeface="Arial" panose="020B0604020202020204"/>
              </a:rPr>
              <a:t/>
            </a:r>
            <a:r>
              <a:rPr sz="1800" spc="-160" dirty="0">
                <a:latin typeface="Arial" panose="020B0604020202020204"/>
                <a:cs typeface="Arial" panose="020B0604020202020204"/>
              </a:rPr>
              <a:t/>
            </a:r>
            <a:r>
              <a:rPr sz="1800" spc="30" dirty="0">
                <a:latin typeface="Arial" panose="020B0604020202020204"/>
                <a:cs typeface="Arial" panose="020B0604020202020204"/>
              </a:rPr>
              <a:t/>
            </a:r>
            <a:r>
              <a:rPr sz="1800" spc="-145" dirty="0">
                <a:latin typeface="Arial" panose="020B0604020202020204"/>
                <a:cs typeface="Arial" panose="020B0604020202020204"/>
              </a:rPr>
              <a:t/>
            </a:r>
            <a:r>
              <a:rPr sz="1800" spc="-80" dirty="0">
                <a:latin typeface="Arial" panose="020B0604020202020204"/>
                <a:cs typeface="Arial" panose="020B0604020202020204"/>
              </a:rPr>
              <a:t/>
            </a:r>
            <a:r>
              <a:rPr sz="1800" spc="-150" dirty="0">
                <a:latin typeface="Arial" panose="020B0604020202020204"/>
                <a:cs typeface="Arial" panose="020B0604020202020204"/>
              </a:rPr>
              <a:t/>
            </a:r>
            <a:r>
              <a:rPr sz="1800" spc="-55" dirty="0">
                <a:latin typeface="Arial" panose="020B0604020202020204"/>
                <a:cs typeface="Arial" panose="020B0604020202020204"/>
              </a:rPr>
              <a:t/>
            </a:r>
            <a:r>
              <a:rPr sz="1800" spc="-125" dirty="0">
                <a:latin typeface="Arial" panose="020B0604020202020204"/>
                <a:cs typeface="Arial" panose="020B0604020202020204"/>
              </a:rPr>
              <a:t/>
            </a:r>
            <a:r>
              <a:rPr sz="1800" spc="15" dirty="0">
                <a:latin typeface="Arial" panose="020B0604020202020204"/>
                <a:cs typeface="Arial" panose="020B0604020202020204"/>
              </a:rPr>
              <a:t/>
            </a:r>
            <a:r>
              <a:rPr sz="1800" spc="-140" dirty="0">
                <a:latin typeface="Arial" panose="020B0604020202020204"/>
                <a:cs typeface="Arial" panose="020B0604020202020204"/>
              </a:rPr>
              <a:t/>
            </a:r>
            <a:r>
              <a:rPr sz="1800" dirty="0">
                <a:latin typeface="Arial" panose="020B0604020202020204"/>
                <a:cs typeface="Arial" panose="020B0604020202020204"/>
              </a:rPr>
              <a:t/>
            </a:r>
            <a:r>
              <a:rPr sz="1800" spc="-114" dirty="0">
                <a:latin typeface="Arial" panose="020B0604020202020204"/>
                <a:cs typeface="Arial" panose="020B0604020202020204"/>
              </a:rPr>
              <a:t/>
            </a:r>
            <a:r>
              <a:rPr sz="1800" spc="-50" dirty="0">
                <a:latin typeface="Arial" panose="020B0604020202020204"/>
                <a:cs typeface="Arial" panose="020B0604020202020204"/>
              </a:rPr>
              <a:t/>
            </a:r>
            <a:r>
              <a:rPr sz="1800" spc="-150" dirty="0">
                <a:latin typeface="Arial" panose="020B0604020202020204"/>
                <a:cs typeface="Arial" panose="020B0604020202020204"/>
              </a:rPr>
              <a:t/>
            </a:r>
            <a:r>
              <a:rPr sz="1800" spc="-50" dirty="0">
                <a:latin typeface="Arial" panose="020B0604020202020204"/>
                <a:cs typeface="Arial" panose="020B0604020202020204"/>
              </a:rPr>
              <a:t/>
            </a:r>
            <a:r>
              <a:rPr sz="1800" spc="-145" dirty="0">
                <a:latin typeface="Arial" panose="020B0604020202020204"/>
                <a:cs typeface="Arial" panose="020B0604020202020204"/>
              </a:rPr>
              <a:t/>
            </a:r>
            <a:r>
              <a:rPr sz="1800" spc="-114" dirty="0">
                <a:latin typeface="Arial" panose="020B0604020202020204"/>
                <a:cs typeface="Arial" panose="020B0604020202020204"/>
              </a:rPr>
              <a:t/>
            </a:r>
            <a:r>
              <a:rPr sz="1800" spc="-135" dirty="0">
                <a:latin typeface="Arial" panose="020B0604020202020204"/>
                <a:cs typeface="Arial" panose="020B0604020202020204"/>
              </a:rPr>
              <a:t/>
            </a:r>
            <a:r>
              <a:rPr sz="1800" spc="-45" dirty="0">
                <a:latin typeface="Arial" panose="020B0604020202020204"/>
                <a:cs typeface="Arial" panose="020B0604020202020204"/>
              </a:rPr>
              <a:t/>
            </a:r>
            <a:r>
              <a:rPr sz="1800" spc="-125" dirty="0">
                <a:latin typeface="Arial" panose="020B0604020202020204"/>
                <a:cs typeface="Arial" panose="020B0604020202020204"/>
              </a:rPr>
              <a:t/>
            </a:r>
            <a:r>
              <a:rPr sz="1800" spc="-60" dirty="0">
                <a:latin typeface="Arial" panose="020B0604020202020204"/>
                <a:cs typeface="Arial" panose="020B0604020202020204"/>
              </a:rPr>
              <a:t/>
            </a:r>
            <a:r>
              <a:rPr sz="1800" spc="-155" dirty="0">
                <a:latin typeface="Arial" panose="020B0604020202020204"/>
                <a:cs typeface="Arial" panose="020B0604020202020204"/>
              </a:rPr>
              <a:t/>
            </a:r>
            <a:r>
              <a:rPr sz="1800" spc="-150" dirty="0">
                <a:latin typeface="Arial" panose="020B0604020202020204"/>
                <a:cs typeface="Arial" panose="020B0604020202020204"/>
              </a:rPr>
              <a:t/>
            </a:r>
            <a:r>
              <a:rPr sz="1800" spc="-70" dirty="0">
                <a:latin typeface="Arial" panose="020B0604020202020204"/>
                <a:cs typeface="Arial" panose="020B0604020202020204"/>
              </a:rPr>
              <a:t/>
            </a:r>
            <a:r>
              <a:rPr sz="1800" spc="-130" dirty="0">
                <a:latin typeface="Arial" panose="020B0604020202020204"/>
                <a:cs typeface="Arial" panose="020B0604020202020204"/>
              </a:rPr>
              <a:t/>
            </a:r>
            <a:r>
              <a:rPr sz="1800" spc="10" dirty="0">
                <a:latin typeface="Arial" panose="020B0604020202020204"/>
                <a:cs typeface="Arial" panose="020B0604020202020204"/>
              </a:rPr>
              <a:t/>
            </a:r>
            <a:r>
              <a:rPr sz="1800" spc="-145" dirty="0">
                <a:latin typeface="Arial" panose="020B0604020202020204"/>
                <a:cs typeface="Arial" panose="020B0604020202020204"/>
              </a:rPr>
              <a:t/>
            </a:r>
            <a:r>
              <a:rPr sz="1800" spc="-10" dirty="0">
                <a:latin typeface="Arial" panose="020B0604020202020204"/>
                <a:cs typeface="Arial" panose="020B0604020202020204"/>
              </a:rPr>
              <a:t/>
            </a:r>
            <a:r>
              <a:rPr sz="1800" spc="-140" dirty="0">
                <a:latin typeface="Arial" panose="020B0604020202020204"/>
                <a:cs typeface="Arial" panose="020B0604020202020204"/>
              </a:rPr>
              <a:t/>
            </a:r>
            <a:r>
              <a:rPr sz="1800" spc="5" dirty="0">
                <a:latin typeface="Arial" panose="020B0604020202020204"/>
                <a:cs typeface="Arial" panose="020B0604020202020204"/>
              </a:rPr>
              <a:t/>
            </a:r>
            <a:r>
              <a:rPr sz="1800" spc="-135" dirty="0">
                <a:latin typeface="Arial" panose="020B0604020202020204"/>
                <a:cs typeface="Arial" panose="020B0604020202020204"/>
              </a:rPr>
              <a:t/>
            </a:r>
            <a:r>
              <a:rPr sz="1800" spc="-50" dirty="0">
                <a:latin typeface="Arial" panose="020B0604020202020204"/>
                <a:cs typeface="Arial" panose="020B0604020202020204"/>
              </a:rPr>
              <a:t/>
            </a:r>
            <a:r>
              <a:rPr sz="1800" spc="-150" dirty="0">
                <a:latin typeface="Arial" panose="020B0604020202020204"/>
                <a:cs typeface="Arial" panose="020B0604020202020204"/>
              </a:rPr>
              <a:t/>
            </a:r>
            <a:r>
              <a:rPr sz="1800" spc="-30" dirty="0">
                <a:latin typeface="Arial" panose="020B0604020202020204"/>
                <a:cs typeface="Arial" panose="020B0604020202020204"/>
              </a:rPr>
              <a:t/>
            </a:r>
            <a:r>
              <a:rPr sz="1800" spc="-150" dirty="0">
                <a:latin typeface="Arial" panose="020B0604020202020204"/>
                <a:cs typeface="Arial" panose="020B0604020202020204"/>
              </a:rPr>
              <a:t/>
            </a:r>
            <a:r>
              <a:rPr sz="1800" spc="10" dirty="0">
                <a:latin typeface="Arial" panose="020B0604020202020204"/>
                <a:cs typeface="Arial" panose="020B0604020202020204"/>
              </a:rPr>
              <a:t/>
            </a:r>
            <a:r>
              <a:rPr sz="1800" spc="-125" dirty="0">
                <a:latin typeface="Arial" panose="020B0604020202020204"/>
                <a:cs typeface="Arial" panose="020B0604020202020204"/>
              </a:rPr>
              <a:t/>
            </a:r>
            <a:r>
              <a:rPr sz="1800" spc="-45" dirty="0">
                <a:latin typeface="Arial" panose="020B0604020202020204"/>
                <a:cs typeface="Arial" panose="020B0604020202020204"/>
              </a:rPr>
              <a:t/>
            </a:r>
            <a:r>
              <a:rPr sz="1800" spc="-155" dirty="0">
                <a:latin typeface="Arial" panose="020B0604020202020204"/>
                <a:cs typeface="Arial" panose="020B0604020202020204"/>
              </a:rPr>
              <a:t/>
            </a:r>
            <a:r>
              <a:rPr sz="1800" spc="-75" dirty="0">
                <a:latin typeface="Arial" panose="020B0604020202020204"/>
                <a:cs typeface="Arial" panose="020B0604020202020204"/>
              </a:rPr>
              <a:t/>
            </a:r>
            <a:r>
              <a:rPr sz="1800" spc="-140" dirty="0">
                <a:latin typeface="Arial" panose="020B0604020202020204"/>
                <a:cs typeface="Arial" panose="020B0604020202020204"/>
              </a:rPr>
              <a:t/>
            </a:r>
            <a:r>
              <a:rPr sz="1800" spc="-55" dirty="0">
                <a:latin typeface="宋体"/>
                <a:cs typeface="宋体"/>
                <a:ea typeface="+mj-ea"/>
              </a:rPr>
              <a:t>据信，目前印度已成为进入并购领域的主要国家之一。</a:t>
            </a:r>
            <a:endParaRPr sz="1800">
              <a:latin typeface="Arial" panose="020B0604020202020204"/>
              <a:cs typeface="Arial" panose="020B0604020202020204"/>
            </a:endParaRPr>
          </a:p>
        </ns0:txBody>
      </ns0:sp>
      <ns0:sp>
        <ns0:nvSpPr>
          <ns0:cNvPr id="4" name="object 4"/>
          <ns0:cNvSpPr/>
          <ns0:nvPr/>
        </ns0:nvSpPr>
        <ns0:spPr>
          <a:xfrm>
            <a:off x="8498331" y="5496178"/>
            <a:ext cx="91566" cy="147408"/>
          </a:xfrm>
          <a:prstGeom prst="rect">
            <a:avLst/>
          </a:prstGeom>
          <a:blipFill>
            <a:blip ns2:embed="rId2" cstate="print"/>
            <a:stretch>
              <a:fillRect/>
            </a:stretch>
          </a:blipFill>
        </ns0:spPr>
        <ns0:txBody>
          <a:bodyPr wrap="square" lIns="0" tIns="0" rIns="0" bIns="0" rtlCol="0"/>
          <a:lstStyle/>
          <a:p/>
        </ns0:txBody>
      </ns0:sp>
      <ns0:sp>
        <ns0:nvSpPr>
          <ns0:cNvPr id="5" name="object 5"/>
          <ns0:cNvSpPr/>
          <ns0:nvPr/>
        </ns0:nvSpPr>
        <ns0:spPr>
          <a:xfrm>
            <a:off x="4495800" y="5105400"/>
            <a:ext cx="3009900" cy="1371600"/>
          </a:xfrm>
          <a:prstGeom prst="rect">
            <a:avLst/>
          </a:prstGeom>
          <a:blipFill>
            <a:blip ns2:embed="rId3" cstate="print"/>
            <a:stretch>
              <a:fillRect/>
            </a:stretch>
          </a:blipFill>
        </ns0:spPr>
        <ns0:txBody>
          <a:bodyPr wrap="square" lIns="0" tIns="0" rIns="0" bIns="0" rtlCol="0"/>
          <a:lstStyle/>
          <a:p/>
        </ns0:txBody>
      </ns0:sp>
    </ns0:spTree>
  </ns0:cSld>
  <ns0:clrMapOvr>
    <a:masterClrMapping/>
  </ns0:clrMapOvr>
  <ns0:timing>
    <ns0:tnLst>
      <ns0:par>
        <ns0:cTn id="1" dur="indefinite" restart="never" nodeType="tmRoot"/>
      </ns0:par>
    </ns0:tnLst>
  </ns0:timing>
</ns0:sld>
</file>

<file path=ppt/slides/slide30.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grpSp>
        <ns0:nvGrpSpPr>
          <ns0:cNvPr id="2" name="object 2"/>
          <ns0:cNvGrpSpPr/>
          <ns0:nvPr/>
        </ns0:nvGrpSpPr>
        <ns0:grpSpPr>
          <a:xfrm>
            <a:off x="0" y="0"/>
            <a:ext cx="9144000" cy="6472555"/>
            <a:chOff x="0" y="0"/>
            <a:chExt cx="9144000" cy="6472555"/>
          </a:xfrm>
        </ns0:grpSpPr>
        <ns0:sp>
          <ns0:nvSpPr>
            <ns0:cNvPr id="3" name="object 3"/>
            <ns0:cNvSpPr/>
            <ns0:nvPr/>
          </ns0:nvSpPr>
          <ns0:spPr>
            <a:xfrm>
              <a:off x="414527" y="448055"/>
              <a:ext cx="5468112" cy="304800"/>
            </a:xfrm>
            <a:prstGeom prst="rect">
              <a:avLst/>
            </a:prstGeom>
            <a:blipFill>
              <a:blip ns2:embed="rId1" cstate="print"/>
              <a:stretch>
                <a:fillRect/>
              </a:stretch>
            </a:blipFill>
          </ns0:spPr>
          <ns0:txBody>
            <a:bodyPr wrap="square" lIns="0" tIns="0" rIns="0" bIns="0" rtlCol="0"/>
            <a:lstStyle/>
            <a:p/>
          </ns0:txBody>
        </ns0:sp>
        <ns0:sp>
          <ns0:nvSpPr>
            <ns0:cNvPr id="4" name="object 4"/>
            <ns0:cNvSpPr/>
            <ns0:nvPr/>
          </ns0:nvSpPr>
          <ns0:spPr>
            <a:xfrm>
              <a:off x="1219200" y="1511807"/>
              <a:ext cx="6705600" cy="4960620"/>
            </a:xfrm>
            <a:prstGeom prst="rect">
              <a:avLst/>
            </a:prstGeom>
            <a:blipFill>
              <a:blip ns2:embed="rId2" cstate="print"/>
              <a:stretch>
                <a:fillRect/>
              </a:stretch>
            </a:blipFill>
          </ns0:spPr>
          <ns0:txBody>
            <a:bodyPr wrap="square" lIns="0" tIns="0" rIns="0" bIns="0" rtlCol="0"/>
            <a:lstStyle/>
            <a:p/>
          </ns0:txBody>
        </ns0:sp>
      </ns0:grpSp>
    </ns0:spTree>
  </ns0:cSld>
  <ns0:clrMapOvr>
    <a:masterClrMapping/>
  </ns0:clrMapOvr>
</ns0:sld>
</file>

<file path=ppt/slides/slide31.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192023" y="487680"/>
            <a:ext cx="7604759" cy="248412"/>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192023" y="1219200"/>
            <a:ext cx="7497445" cy="376555"/>
          </a:xfrm>
          <a:prstGeom prst="rect">
            <a:avLst/>
          </a:prstGeom>
        </ns0:spPr>
        <ns0:txBody>
          <a:bodyPr vert="horz" wrap="square" lIns="0" tIns="13335" rIns="0" bIns="0" rtlCol="0">
            <a:spAutoFit/>
          </a:bodyPr>
          <a:lstStyle/>
          <a:p>
            <a:pPr marL="12700">
              <a:lnSpc>
                <a:spcPct val="100000"/>
              </a:lnSpc>
              <a:spcBef>
                <a:spcPts val="105"/>
              </a:spcBef>
            </a:pPr>
            <a:r>
              <a:rPr sz="2300" spc="-110" dirty="0">
                <a:latin typeface="Arial" panose="020B0604020202020204"/>
                <a:cs typeface="Arial" panose="020B0604020202020204"/>
              </a:rPr>
              <a:t/>
            </a:r>
            <a:r>
              <a:rPr sz="2300" spc="-175" dirty="0">
                <a:latin typeface="Arial" panose="020B0604020202020204"/>
                <a:cs typeface="Arial" panose="020B0604020202020204"/>
              </a:rPr>
              <a:t/>
            </a:r>
            <a:r>
              <a:rPr sz="2300" spc="-125" dirty="0">
                <a:latin typeface="Arial" panose="020B0604020202020204"/>
                <a:cs typeface="Arial" panose="020B0604020202020204"/>
              </a:rPr>
              <a:t/>
            </a:r>
            <a:r>
              <a:rPr sz="2300" spc="-185" dirty="0">
                <a:latin typeface="Arial" panose="020B0604020202020204"/>
                <a:cs typeface="Arial" panose="020B0604020202020204"/>
              </a:rPr>
              <a:t/>
            </a:r>
            <a:r>
              <a:rPr sz="2300" spc="15" dirty="0">
                <a:latin typeface="Arial" panose="020B0604020202020204"/>
                <a:cs typeface="Arial" panose="020B0604020202020204"/>
              </a:rPr>
              <a:t/>
            </a:r>
            <a:r>
              <a:rPr sz="2300" spc="-185" dirty="0">
                <a:latin typeface="Arial" panose="020B0604020202020204"/>
                <a:cs typeface="Arial" panose="020B0604020202020204"/>
              </a:rPr>
              <a:t/>
            </a:r>
            <a:r>
              <a:rPr sz="2300" spc="-55" dirty="0">
                <a:latin typeface="Arial" panose="020B0604020202020204"/>
                <a:cs typeface="Arial" panose="020B0604020202020204"/>
              </a:rPr>
              <a:t/>
            </a:r>
            <a:r>
              <a:rPr sz="2300" spc="-170" dirty="0">
                <a:latin typeface="Arial" panose="020B0604020202020204"/>
                <a:cs typeface="Arial" panose="020B0604020202020204"/>
              </a:rPr>
              <a:t/>
            </a:r>
            <a:r>
              <a:rPr sz="2300" spc="-90" dirty="0">
                <a:latin typeface="Arial" panose="020B0604020202020204"/>
                <a:cs typeface="Arial" panose="020B0604020202020204"/>
              </a:rPr>
              <a:t/>
            </a:r>
            <a:r>
              <a:rPr sz="2300" spc="-175" dirty="0">
                <a:latin typeface="Arial" panose="020B0604020202020204"/>
                <a:cs typeface="Arial" panose="020B0604020202020204"/>
              </a:rPr>
              <a:t/>
            </a:r>
            <a:r>
              <a:rPr sz="2300" spc="-50" dirty="0">
                <a:latin typeface="宋体"/>
                <a:cs typeface="宋体"/>
                <a:ea typeface="+mj-ea"/>
              </a:rPr>
              <a:t>并购过程有以下步骤：</a:t>
            </a:r>
            <a:r>
              <a:rPr sz="2300" spc="-215" dirty="0">
                <a:latin typeface="Arial" panose="020B0604020202020204"/>
                <a:cs typeface="Arial" panose="020B0604020202020204"/>
              </a:rPr>
              <a:t/>
            </a:r>
            <a:r>
              <a:rPr sz="2300" spc="-145" dirty="0">
                <a:latin typeface="Arial" panose="020B0604020202020204"/>
                <a:cs typeface="Arial" panose="020B0604020202020204"/>
              </a:rPr>
              <a:t/>
            </a:r>
            <a:r>
              <a:rPr sz="2300" spc="-190" dirty="0">
                <a:latin typeface="Arial" panose="020B0604020202020204"/>
                <a:cs typeface="Arial" panose="020B0604020202020204"/>
              </a:rPr>
              <a:t/>
            </a:r>
            <a:r>
              <a:rPr sz="2300" spc="-15" dirty="0">
                <a:latin typeface="Arial" panose="020B0604020202020204"/>
                <a:cs typeface="Arial" panose="020B0604020202020204"/>
              </a:rPr>
              <a:t/>
            </a:r>
            <a:r>
              <a:rPr sz="2300" spc="-170" dirty="0">
                <a:latin typeface="Arial" panose="020B0604020202020204"/>
                <a:cs typeface="Arial" panose="020B0604020202020204"/>
              </a:rPr>
              <a:t/>
            </a:r>
            <a:r>
              <a:rPr sz="2300" spc="-15" dirty="0">
                <a:latin typeface="Arial" panose="020B0604020202020204"/>
                <a:cs typeface="Arial" panose="020B0604020202020204"/>
              </a:rPr>
              <a:t/>
            </a:r>
            <a:r>
              <a:rPr sz="2300" spc="-190" dirty="0">
                <a:latin typeface="Arial" panose="020B0604020202020204"/>
                <a:cs typeface="Arial" panose="020B0604020202020204"/>
              </a:rPr>
              <a:t/>
            </a:r>
            <a:r>
              <a:rPr sz="2300" spc="-80" dirty="0">
                <a:latin typeface="Arial" panose="020B0604020202020204"/>
                <a:cs typeface="Arial" panose="020B0604020202020204"/>
              </a:rPr>
              <a:t/>
            </a:r>
            <a:endParaRPr sz="2300">
              <a:latin typeface="Arial" panose="020B0604020202020204"/>
              <a:cs typeface="Arial" panose="020B0604020202020204"/>
            </a:endParaRPr>
          </a:p>
        </ns0:txBody>
      </ns0:sp>
      <ns0:sp>
        <ns0:nvSpPr>
          <ns0:cNvPr id="5" name="object 5"/>
          <ns0:cNvSpPr txBox="1">
            <a:spLocks noGrp="1"/>
          </ns0:cNvSpPr>
          <ns0:nvPr>
            <ns0:ph idx="1"/>
          </ns0:nvPr>
        </ns0:nvSpPr>
        <ns0:spPr>
          <a:prstGeom prst="rect">
            <a:avLst/>
          </a:prstGeom>
        </ns0:spPr>
        <ns0:txBody>
          <a:bodyPr vert="horz" wrap="square" lIns="0" tIns="13335" rIns="0" bIns="0" rtlCol="0">
            <a:spAutoFit/>
          </a:bodyPr>
          <a:lstStyle/>
          <a:p>
            <a:pPr marL="527685" indent="-515620">
              <a:lnSpc>
                <a:spcPct val="100000"/>
              </a:lnSpc>
              <a:spcBef>
                <a:spcPts val="105"/>
              </a:spcBef>
              <a:buSzPct val="79000"/>
              <a:buAutoNum type="romanLcPeriod" startAt="2"/>
              <a:tabLst>
                <a:tab pos="527685" algn="l"/>
                <a:tab pos="528320" algn="l"/>
              </a:tabLst>
            </a:pPr>
            <a:r>
              <a:rPr spc="-25" dirty="0">
                <a:latin typeface="宋体"/>
                <a:ea typeface="+mj-ea"/>
                <a:cs typeface="宋体"/>
              </a:rPr>
              <a:t>提供给证券交易所的信息</a:t>
            </a:r>
            <a:r>
              <a:rPr spc="-210" dirty="0"/>
              <a:t/>
            </a:r>
            <a:r>
              <a:rPr spc="55" dirty="0"/>
              <a:t/>
            </a:r>
            <a:r>
              <a:rPr spc="-195" dirty="0"/>
              <a:t/>
            </a:r>
            <a:r>
              <a:rPr spc="-15" dirty="0"/>
              <a:t/>
            </a:r>
            <a:r>
              <a:rPr spc="-220" dirty="0"/>
              <a:t/>
            </a:r>
            <a:r>
              <a:rPr spc="-70" dirty="0"/>
              <a:t/>
            </a:r>
            <a:r>
              <a:rPr spc="-215" dirty="0"/>
              <a:t/>
            </a:r>
            <a:r>
              <a:rPr spc="-120" dirty="0"/>
              <a:t/>
            </a:r>
            <a:endParaRPr spc="-120" dirty="0"/>
          </a:p>
          <a:p>
            <a:pPr marL="527685" indent="-515620">
              <a:lnSpc>
                <a:spcPct val="100000"/>
              </a:lnSpc>
              <a:buSzPct val="79000"/>
              <a:buAutoNum type="romanLcPeriod" startAt="2"/>
              <a:tabLst>
                <a:tab pos="527685" algn="l"/>
                <a:tab pos="528320" algn="l"/>
              </a:tabLst>
            </a:pPr>
            <a:r>
              <a:rPr spc="-45" dirty="0">
                <a:latin typeface="宋体"/>
                <a:ea typeface="+mj-ea"/>
                <a:cs typeface="宋体"/>
              </a:rPr>
              <a:t>在高等法院提出的申请</a:t>
            </a:r>
            <a:r>
              <a:rPr spc="-220" dirty="0"/>
              <a:t/>
            </a:r>
            <a:r>
              <a:rPr spc="-25" dirty="0"/>
              <a:t/>
            </a:r>
            <a:r>
              <a:rPr spc="-210" dirty="0"/>
              <a:t/>
            </a:r>
            <a:r>
              <a:rPr spc="-10" dirty="0"/>
              <a:t/>
            </a:r>
            <a:r>
              <a:rPr spc="-200" dirty="0"/>
              <a:t/>
            </a:r>
            <a:r>
              <a:rPr spc="-70" dirty="0"/>
              <a:t/>
            </a:r>
            <a:r>
              <a:rPr spc="-310" dirty="0"/>
              <a:t/>
            </a:r>
            <a:r>
              <a:rPr spc="-70" dirty="0"/>
              <a:t/>
            </a:r>
            <a:endParaRPr spc="-70" dirty="0"/>
          </a:p>
          <a:p>
            <a:pPr marL="527685" indent="-515620">
              <a:lnSpc>
                <a:spcPct val="100000"/>
              </a:lnSpc>
              <a:buSzPct val="79000"/>
              <a:buAutoNum type="romanLcPeriod" startAt="2"/>
              <a:tabLst>
                <a:tab pos="527685" algn="l"/>
                <a:tab pos="528320" algn="l"/>
              </a:tabLst>
            </a:pPr>
            <a:r>
              <a:rPr spc="-105" dirty="0">
                <a:latin typeface="宋体"/>
                <a:ea typeface="+mj-ea"/>
                <a:cs typeface="宋体"/>
              </a:rPr>
              <a:t>股东和债权人会议</a:t>
            </a:r>
            <a:r>
              <a:rPr spc="-75" dirty="0"/>
              <a:t/>
            </a:r>
            <a:r>
              <a:rPr spc="-540" dirty="0"/>
              <a:t/>
            </a:r>
            <a:r>
              <a:rPr spc="-65" dirty="0"/>
              <a:t/>
            </a:r>
            <a:endParaRPr spc="-65" dirty="0"/>
          </a:p>
          <a:p>
            <a:pPr marL="527685" indent="-515620">
              <a:lnSpc>
                <a:spcPct val="100000"/>
              </a:lnSpc>
              <a:buSzPct val="79000"/>
              <a:buAutoNum type="romanLcPeriod" startAt="2"/>
              <a:tabLst>
                <a:tab pos="527685" algn="l"/>
                <a:tab pos="528320" algn="l"/>
              </a:tabLst>
            </a:pPr>
            <a:r>
              <a:rPr spc="-80" dirty="0">
                <a:latin typeface="宋体"/>
                <a:ea typeface="+mj-ea"/>
                <a:cs typeface="宋体"/>
              </a:rPr>
              <a:t>由高等法院实施的制裁</a:t>
            </a:r>
            <a:r>
              <a:rPr spc="-210" dirty="0"/>
              <a:t/>
            </a:r>
            <a:r>
              <a:rPr spc="-55" dirty="0"/>
              <a:t/>
            </a:r>
            <a:r>
              <a:rPr spc="-200" dirty="0"/>
              <a:t/>
            </a:r>
            <a:r>
              <a:rPr spc="-15" dirty="0"/>
              <a:t/>
            </a:r>
            <a:r>
              <a:rPr spc="-204" dirty="0"/>
              <a:t/>
            </a:r>
            <a:r>
              <a:rPr spc="-65" dirty="0"/>
              <a:t/>
            </a:r>
            <a:r>
              <a:rPr spc="-315" dirty="0"/>
              <a:t/>
            </a:r>
            <a:r>
              <a:rPr spc="-70" dirty="0"/>
              <a:t/>
            </a:r>
            <a:endParaRPr spc="-70" dirty="0"/>
          </a:p>
          <a:p>
            <a:pPr marL="527685" indent="-515620">
              <a:lnSpc>
                <a:spcPct val="100000"/>
              </a:lnSpc>
              <a:buSzPct val="79000"/>
              <a:buAutoNum type="romanLcPeriod" startAt="2"/>
              <a:tabLst>
                <a:tab pos="527685" algn="l"/>
                <a:tab pos="528320" algn="l"/>
              </a:tabLst>
            </a:pPr>
            <a:r>
              <a:rPr spc="-65" dirty="0">
                <a:latin typeface="宋体"/>
                <a:ea typeface="+mj-ea"/>
                <a:cs typeface="宋体"/>
              </a:rPr>
              <a:t>提交法院命令</a:t>
            </a:r>
            <a:r>
              <a:rPr spc="-210" dirty="0"/>
              <a:t/>
            </a:r>
            <a:r>
              <a:rPr spc="20" dirty="0"/>
              <a:t/>
            </a:r>
            <a:r>
              <a:rPr spc="-204" dirty="0"/>
              <a:t/>
            </a:r>
            <a:r>
              <a:rPr spc="-15" dirty="0"/>
              <a:t/>
            </a:r>
            <a:r>
              <a:rPr spc="-204" dirty="0"/>
              <a:t/>
            </a:r>
            <a:r>
              <a:rPr spc="-30" dirty="0"/>
              <a:t/>
            </a:r>
            <a:r>
              <a:rPr spc="-204" dirty="0"/>
              <a:t/>
            </a:r>
            <a:r>
              <a:rPr spc="-50" dirty="0"/>
              <a:t/>
            </a:r>
            <a:endParaRPr spc="-50" dirty="0"/>
          </a:p>
          <a:p>
            <a:pPr marL="527685" indent="-515620">
              <a:lnSpc>
                <a:spcPct val="100000"/>
              </a:lnSpc>
              <a:buSzPct val="79000"/>
              <a:buAutoNum type="romanLcPeriod" startAt="2"/>
              <a:tabLst>
                <a:tab pos="527685" algn="l"/>
                <a:tab pos="528320" algn="l"/>
              </a:tabLst>
            </a:pPr>
            <a:r>
              <a:rPr spc="-105" dirty="0"/>
              <a:t/>
            </a:r>
            <a:r>
              <a:rPr spc="20" dirty="0"/>
              <a:t/>
            </a:r>
            <a:r>
              <a:rPr spc="-555" dirty="0"/>
              <a:t/>
            </a:r>
            <a:r>
              <a:rPr spc="-150" dirty="0"/>
              <a:t/>
            </a:r>
            <a:r>
              <a:rPr spc="-30" dirty="0"/>
              <a:t/>
            </a:r>
            <a:r>
              <a:rPr spc="-35" dirty="0">
                <a:latin typeface="宋体"/>
                <a:ea typeface="+mj-ea"/>
                <a:cs typeface="宋体"/>
              </a:rPr>
              <a:t>资产或负债的转移</a:t>
            </a:r>
            <a:endParaRPr spc="-35" dirty="0"/>
          </a:p>
          <a:p>
            <a:pPr marL="527685" indent="-515620">
              <a:lnSpc>
                <a:spcPct val="100000"/>
              </a:lnSpc>
              <a:buSzPct val="79000"/>
              <a:buAutoNum type="romanLcPeriod" startAt="2"/>
              <a:tabLst>
                <a:tab pos="527685" algn="l"/>
                <a:tab pos="528320" algn="l"/>
              </a:tabLst>
            </a:pPr>
            <a:r>
              <a:rPr spc="-80" dirty="0"/>
              <a:t/>
            </a:r>
            <a:r>
              <a:rPr spc="-60" dirty="0"/>
              <a:t/>
            </a:r>
            <a:r>
              <a:rPr spc="-165" dirty="0"/>
              <a:t/>
            </a:r>
            <a:r>
              <a:rPr spc="-105" dirty="0"/>
              <a:t/>
            </a:r>
            <a:r>
              <a:rPr spc="-525" dirty="0"/>
              <a:t/>
            </a:r>
            <a:r>
              <a:rPr spc="-85" dirty="0">
                <a:latin typeface="宋体"/>
                <a:ea typeface="+mj-ea"/>
                <a:cs typeface="宋体"/>
              </a:rPr>
              <a:t>以现金和证券支付</a:t>
            </a:r>
            <a:endParaRPr spc="-85" dirty="0"/>
          </a:p>
          <a:p>
            <a:pPr>
              <a:lnSpc>
                <a:spcPct val="100000"/>
              </a:lnSpc>
              <a:spcBef>
                <a:spcPts val="40"/>
              </a:spcBef>
            </a:pPr>
            <a:endParaRPr sz="2350" dirty="0"/>
          </a:p>
          <a:p>
            <a:pPr marL="12700" marR="5080">
              <a:lnSpc>
                <a:spcPct val="100000"/>
              </a:lnSpc>
            </a:pPr>
            <a:r>
              <a:rPr sz="2800" spc="-70" dirty="0"/>
              <a:t/>
            </a:r>
            <a:r>
              <a:rPr sz="2800" spc="-45" dirty="0"/>
              <a:t/>
            </a:r>
            <a:r>
              <a:rPr sz="2800" spc="-95" dirty="0">
                <a:latin typeface="宋体"/>
                <a:ea typeface="+mj-ea"/>
                <a:cs typeface="宋体"/>
              </a:rPr>
              <a:t>最长等待期：自提交通知（或委员会以较早的命令为准）起210天。</a:t>
            </a:r>
            <a:r>
              <a:rPr sz="2800" spc="-145" dirty="0"/>
              <a:t/>
            </a:r>
            <a:r>
              <a:rPr sz="2800" spc="5" dirty="0"/>
              <a:t/>
            </a:r>
            <a:r>
              <a:rPr sz="2800" spc="-20" dirty="0"/>
              <a:t/>
            </a:r>
            <a:r>
              <a:rPr sz="2800" dirty="0"/>
              <a:t/>
            </a:r>
            <a:r>
              <a:rPr sz="2800" spc="15" dirty="0"/>
              <a:t/>
            </a:r>
            <a:r>
              <a:rPr sz="2800" spc="-60" dirty="0"/>
              <a:t/>
            </a:r>
            <a:r>
              <a:rPr sz="2800" spc="-215" dirty="0"/>
              <a:t/>
            </a:r>
            <a:r>
              <a:rPr sz="2800" spc="-20" dirty="0"/>
              <a:t/>
            </a:r>
            <a:r>
              <a:rPr sz="2800" spc="-200" dirty="0"/>
              <a:t/>
            </a:r>
            <a:r>
              <a:rPr sz="2800" spc="-65" dirty="0"/>
              <a:t/>
            </a:r>
            <a:r>
              <a:rPr sz="2800" spc="-215" dirty="0"/>
              <a:t/>
            </a:r>
            <a:r>
              <a:rPr sz="2800" spc="15" dirty="0"/>
              <a:t/>
            </a:r>
            <a:r>
              <a:rPr sz="2800" spc="-220" dirty="0"/>
              <a:t/>
            </a:r>
            <a:r>
              <a:rPr sz="2800" spc="-20" dirty="0"/>
              <a:t/>
            </a:r>
            <a:r>
              <a:rPr sz="2800" spc="-210" dirty="0"/>
              <a:t/>
            </a:r>
            <a:r>
              <a:rPr sz="2800" spc="-100" dirty="0"/>
              <a:t/>
            </a:r>
            <a:r>
              <a:rPr sz="2800" spc="-114" dirty="0"/>
              <a:t/>
            </a:r>
            <a:r>
              <a:rPr sz="2800" spc="-5" dirty="0"/>
              <a:t/>
            </a:r>
            <a:r>
              <a:rPr sz="2800" spc="-210" dirty="0"/>
              <a:t/>
            </a:r>
            <a:r>
              <a:rPr sz="2800" spc="-90" dirty="0"/>
              <a:t/>
            </a:r>
            <a:r>
              <a:rPr sz="2800" spc="-210" dirty="0"/>
              <a:t/>
            </a:r>
            <a:r>
              <a:rPr sz="2800" spc="-70" dirty="0"/>
              <a:t/>
            </a:r>
            <a:endParaRPr sz="2800" dirty="0"/>
          </a:p>
        </ns0:txBody>
      </ns0:sp>
    </ns0:spTree>
  </ns0:cSld>
  <ns0:clrMapOvr>
    <a:masterClrMapping/>
  </ns0:clrMapOvr>
</ns0:sld>
</file>

<file path=ppt/slides/slide32.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245363" y="836675"/>
            <a:ext cx="7888224" cy="501396"/>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923036" y="1504039"/>
            <a:ext cx="4706620" cy="4279265"/>
          </a:xfrm>
          <a:prstGeom prst="rect">
            <a:avLst/>
          </a:prstGeom>
        </ns0:spPr>
        <ns0:txBody>
          <a:bodyPr vert="horz" wrap="square" lIns="0" tIns="249554" rIns="0" bIns="0" rtlCol="0">
            <a:spAutoFit/>
          </a:bodyPr>
          <a:lstStyle/>
          <a:p>
            <a:pPr marL="332740" indent="-320675">
              <a:lnSpc>
                <a:spcPct val="100000"/>
              </a:lnSpc>
              <a:spcBef>
                <a:spcPts val="1965"/>
              </a:spcBef>
              <a:buSzPct val="79000"/>
              <a:buChar char=""/>
              <a:tabLst>
                <a:tab pos="332740" algn="l"/>
                <a:tab pos="333375" algn="l"/>
              </a:tabLst>
            </a:pPr>
            <a:r>
              <a:rPr sz="3100" spc="-80" dirty="0">
                <a:latin typeface="Arial" panose="020B0604020202020204"/>
                <a:cs typeface="Arial" panose="020B0604020202020204"/>
              </a:rPr>
              <a:t/>
            </a:r>
            <a:r>
              <a:rPr sz="3100" spc="-235" dirty="0">
                <a:latin typeface="Arial" panose="020B0604020202020204"/>
                <a:cs typeface="Arial" panose="020B0604020202020204"/>
              </a:rPr>
              <a:t/>
            </a:r>
            <a:r>
              <a:rPr sz="3100" spc="-80" dirty="0">
                <a:latin typeface="宋体"/>
                <a:cs typeface="宋体"/>
                <a:ea typeface="+mj-ea"/>
              </a:rPr>
              <a:t>文化差异</a:t>
            </a:r>
            <a:endParaRPr sz="3100">
              <a:latin typeface="Arial" panose="020B0604020202020204"/>
              <a:cs typeface="Arial" panose="020B0604020202020204"/>
            </a:endParaRPr>
          </a:p>
          <a:p>
            <a:pPr marL="332740" indent="-320675">
              <a:lnSpc>
                <a:spcPct val="100000"/>
              </a:lnSpc>
              <a:spcBef>
                <a:spcPts val="1865"/>
              </a:spcBef>
              <a:buSzPct val="79000"/>
              <a:buChar char=""/>
              <a:tabLst>
                <a:tab pos="332740" algn="l"/>
                <a:tab pos="333375" algn="l"/>
              </a:tabLst>
            </a:pPr>
            <a:r>
              <a:rPr sz="3100" spc="-140" dirty="0">
                <a:latin typeface="Arial" panose="020B0604020202020204"/>
                <a:cs typeface="Arial" panose="020B0604020202020204"/>
              </a:rPr>
              <a:t/>
            </a:r>
            <a:r>
              <a:rPr sz="3100" spc="-220" dirty="0">
                <a:latin typeface="Arial" panose="020B0604020202020204"/>
                <a:cs typeface="Arial" panose="020B0604020202020204"/>
              </a:rPr>
              <a:t/>
            </a:r>
            <a:r>
              <a:rPr sz="3100" spc="-20" dirty="0">
                <a:latin typeface="宋体"/>
                <a:cs typeface="宋体"/>
                <a:ea typeface="+mj-ea"/>
              </a:rPr>
              <a:t>有缺陷的意图</a:t>
            </a:r>
            <a:endParaRPr sz="3100">
              <a:latin typeface="Arial" panose="020B0604020202020204"/>
              <a:cs typeface="Arial" panose="020B0604020202020204"/>
            </a:endParaRPr>
          </a:p>
          <a:p>
            <a:pPr marL="332740" indent="-320675">
              <a:lnSpc>
                <a:spcPct val="100000"/>
              </a:lnSpc>
              <a:spcBef>
                <a:spcPts val="1860"/>
              </a:spcBef>
              <a:buSzPct val="79000"/>
              <a:buChar char=""/>
              <a:tabLst>
                <a:tab pos="332740" algn="l"/>
                <a:tab pos="333375" algn="l"/>
              </a:tabLst>
            </a:pPr>
            <a:r>
              <a:rPr sz="3100" spc="-80" dirty="0">
                <a:latin typeface="Arial" panose="020B0604020202020204"/>
                <a:cs typeface="Arial" panose="020B0604020202020204"/>
              </a:rPr>
              <a:t/>
            </a:r>
            <a:r>
              <a:rPr sz="3100" spc="-55" dirty="0">
                <a:latin typeface="Arial" panose="020B0604020202020204"/>
                <a:cs typeface="Arial" panose="020B0604020202020204"/>
              </a:rPr>
              <a:t/>
            </a:r>
            <a:r>
              <a:rPr sz="3100" spc="-390" dirty="0">
                <a:latin typeface="Arial" panose="020B0604020202020204"/>
                <a:cs typeface="Arial" panose="020B0604020202020204"/>
              </a:rPr>
              <a:t/>
            </a:r>
            <a:r>
              <a:rPr sz="3100" spc="-85" dirty="0">
                <a:latin typeface="宋体"/>
                <a:cs typeface="宋体"/>
                <a:ea typeface="+mj-ea"/>
              </a:rPr>
              <a:t>无指导原则</a:t>
            </a:r>
            <a:endParaRPr sz="3100">
              <a:latin typeface="Arial" panose="020B0604020202020204"/>
              <a:cs typeface="Arial" panose="020B0604020202020204"/>
            </a:endParaRPr>
          </a:p>
          <a:p>
            <a:pPr marL="332740" indent="-320675">
              <a:lnSpc>
                <a:spcPct val="100000"/>
              </a:lnSpc>
              <a:spcBef>
                <a:spcPts val="1860"/>
              </a:spcBef>
              <a:buSzPct val="79000"/>
              <a:buChar char=""/>
              <a:tabLst>
                <a:tab pos="332740" algn="l"/>
                <a:tab pos="333375" algn="l"/>
              </a:tabLst>
            </a:pPr>
            <a:r>
              <a:rPr sz="3100" spc="-85" dirty="0">
                <a:latin typeface="Arial" panose="020B0604020202020204"/>
                <a:cs typeface="Arial" panose="020B0604020202020204"/>
              </a:rPr>
              <a:t/>
            </a:r>
            <a:r>
              <a:rPr sz="3100" spc="-75" dirty="0">
                <a:latin typeface="宋体"/>
                <a:cs typeface="宋体"/>
                <a:ea typeface="+mj-ea"/>
              </a:rPr>
              <a:t>没有基本规则</a:t>
            </a:r>
            <a:r>
              <a:rPr sz="3100" spc="-395" dirty="0">
                <a:latin typeface="Arial" panose="020B0604020202020204"/>
                <a:cs typeface="Arial" panose="020B0604020202020204"/>
              </a:rPr>
              <a:t/>
            </a:r>
            <a:r>
              <a:rPr sz="3100" spc="-114" dirty="0">
                <a:latin typeface="Arial" panose="020B0604020202020204"/>
                <a:cs typeface="Arial" panose="020B0604020202020204"/>
              </a:rPr>
              <a:t/>
            </a:r>
            <a:endParaRPr sz="3100">
              <a:latin typeface="Arial" panose="020B0604020202020204"/>
              <a:cs typeface="Arial" panose="020B0604020202020204"/>
            </a:endParaRPr>
          </a:p>
          <a:p>
            <a:pPr marL="332740" indent="-320675">
              <a:lnSpc>
                <a:spcPct val="100000"/>
              </a:lnSpc>
              <a:spcBef>
                <a:spcPts val="1860"/>
              </a:spcBef>
              <a:buSzPct val="79000"/>
              <a:buChar char=""/>
              <a:tabLst>
                <a:tab pos="332740" algn="l"/>
                <a:tab pos="333375" algn="l"/>
              </a:tabLst>
            </a:pPr>
            <a:r>
              <a:rPr sz="3100" spc="-85" dirty="0">
                <a:latin typeface="Arial" panose="020B0604020202020204"/>
                <a:cs typeface="Arial" panose="020B0604020202020204"/>
              </a:rPr>
              <a:t/>
            </a:r>
            <a:r>
              <a:rPr sz="3100" spc="-55" dirty="0">
                <a:latin typeface="Arial" panose="020B0604020202020204"/>
                <a:cs typeface="Arial" panose="020B0604020202020204"/>
              </a:rPr>
              <a:t/>
            </a:r>
            <a:r>
              <a:rPr sz="3100" spc="-409" dirty="0">
                <a:latin typeface="Arial" panose="020B0604020202020204"/>
                <a:cs typeface="Arial" panose="020B0604020202020204"/>
              </a:rPr>
              <a:t/>
            </a:r>
            <a:r>
              <a:rPr sz="3100" spc="-50" dirty="0">
                <a:latin typeface="宋体"/>
                <a:cs typeface="宋体"/>
                <a:ea typeface="+mj-ea"/>
              </a:rPr>
              <a:t>没有详细的调查</a:t>
            </a:r>
            <a:endParaRPr sz="3100">
              <a:latin typeface="Arial" panose="020B0604020202020204"/>
              <a:cs typeface="Arial" panose="020B0604020202020204"/>
            </a:endParaRPr>
          </a:p>
          <a:p>
            <a:pPr marL="332740" indent="-320675">
              <a:lnSpc>
                <a:spcPct val="100000"/>
              </a:lnSpc>
              <a:spcBef>
                <a:spcPts val="1865"/>
              </a:spcBef>
              <a:buSzPct val="79000"/>
              <a:buChar char=""/>
              <a:tabLst>
                <a:tab pos="332740" algn="l"/>
                <a:tab pos="333375" algn="l"/>
              </a:tabLst>
            </a:pPr>
            <a:r>
              <a:rPr sz="3100" spc="-145" dirty="0">
                <a:latin typeface="Arial" panose="020B0604020202020204"/>
                <a:cs typeface="Arial" panose="020B0604020202020204"/>
              </a:rPr>
              <a:t/>
            </a:r>
            <a:r>
              <a:rPr sz="3100" spc="-120" dirty="0">
                <a:latin typeface="Arial" panose="020B0604020202020204"/>
                <a:cs typeface="Arial" panose="020B0604020202020204"/>
              </a:rPr>
              <a:t/>
            </a:r>
            <a:r>
              <a:rPr sz="3100" spc="-65" dirty="0">
                <a:latin typeface="Arial" panose="020B0604020202020204"/>
                <a:cs typeface="Arial" panose="020B0604020202020204"/>
              </a:rPr>
              <a:t/>
            </a:r>
            <a:r>
              <a:rPr sz="3100" spc="-545" dirty="0">
                <a:latin typeface="Arial" panose="020B0604020202020204"/>
                <a:cs typeface="Arial" panose="020B0604020202020204"/>
              </a:rPr>
              <a:t/>
            </a:r>
            <a:r>
              <a:rPr sz="3100" spc="-85" dirty="0">
                <a:latin typeface="宋体"/>
                <a:cs typeface="宋体"/>
                <a:ea typeface="+mj-ea"/>
              </a:rPr>
              <a:t>持有不良股份的外联</a:t>
            </a:r>
            <a:endParaRPr sz="3100">
              <a:latin typeface="Arial" panose="020B0604020202020204"/>
              <a:cs typeface="Arial" panose="020B0604020202020204"/>
            </a:endParaRPr>
          </a:p>
        </ns0:txBody>
      </ns0:sp>
    </ns0:spTree>
  </ns0:cSld>
  <ns0:clrMapOvr>
    <a:masterClrMapping/>
  </ns0:clrMapOvr>
</ns0:sld>
</file>

<file path=ppt/slides/slide33.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509016" y="760476"/>
            <a:ext cx="5961888" cy="382524"/>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a:spLocks noGrp="1"/>
          </ns0:cNvSpPr>
          <ns0:nvPr>
            <ns0:ph type="title"/>
          </ns0:nvPr>
        </ns0:nvSpPr>
        <ns0:spPr>
          <a:xfrm>
            <a:off x="770636" y="1626387"/>
            <a:ext cx="6854190" cy="897890"/>
          </a:xfrm>
          <a:prstGeom prst="rect">
            <a:avLst/>
          </a:prstGeom>
        </ns0:spPr>
        <ns0:txBody>
          <a:bodyPr vert="horz" wrap="square" lIns="0" tIns="12700" rIns="0" bIns="0" rtlCol="0">
            <a:spAutoFit/>
          </a:bodyPr>
          <a:lstStyle/>
          <a:p>
            <a:pPr marL="332740" marR="5080" indent="-320675">
              <a:lnSpc>
                <a:spcPct val="130000"/>
              </a:lnSpc>
              <a:spcBef>
                <a:spcPts val="100"/>
              </a:spcBef>
              <a:tabLst>
                <a:tab pos="332740" algn="l"/>
              </a:tabLst>
            </a:pPr>
            <a:r>
              <a:rPr sz="1750" spc="-450" dirty="0"/>
              <a:t/>
            </a:r>
            <a:r>
              <a:rPr sz="2200" b="1" spc="-70" dirty="0">
                <a:latin typeface="Trebuchet MS" panose="020B0603020202020204"/>
                <a:cs typeface="Trebuchet MS" panose="020B0603020202020204"/>
              </a:rPr>
              <a:t/>
            </a:r>
            <a:r>
              <a:rPr sz="2200" b="1" spc="-80" dirty="0">
                <a:latin typeface="Trebuchet MS" panose="020B0603020202020204"/>
                <a:cs typeface="Trebuchet MS" panose="020B0603020202020204"/>
              </a:rPr>
              <a:t/>
            </a:r>
            <a:r>
              <a:rPr sz="2200" spc="-155" dirty="0"/>
              <a:t/>
            </a:r>
            <a:r>
              <a:rPr sz="2200" spc="-80" dirty="0"/>
              <a:t/>
            </a:r>
            <a:r>
              <a:rPr sz="2200" spc="-365" dirty="0"/>
              <a:t/>
            </a:r>
            <a:r>
              <a:rPr sz="2200" spc="-75" dirty="0">
                <a:latin typeface="宋体"/>
                <a:ea typeface="+mj-ea"/>
                <a:cs typeface="宋体"/>
              </a:rPr>
              <a:t>持续沟通——员工、利益相关者、客户、供应商和政府领导人。</a:t>
            </a:r>
            <a:r>
              <a:rPr sz="2200" spc="-85" dirty="0"/>
              <a:t/>
            </a:r>
            <a:r>
              <a:rPr sz="2200" spc="-90" dirty="0"/>
              <a:t/>
            </a:r>
            <a:r>
              <a:rPr sz="2200" spc="-45" dirty="0"/>
              <a:t/>
            </a:r>
            <a:r>
              <a:rPr sz="2200" spc="-445" dirty="0"/>
              <a:t/>
            </a:r>
            <a:r>
              <a:rPr sz="2200" spc="-85" dirty="0"/>
              <a:t/>
            </a:r>
            <a:endParaRPr sz="2200">
              <a:latin typeface="Trebuchet MS" panose="020B0603020202020204"/>
              <a:cs typeface="Trebuchet MS" panose="020B0603020202020204"/>
            </a:endParaRPr>
          </a:p>
        </ns0:txBody>
      </ns0:sp>
      <ns0:sp>
        <ns0:nvSpPr>
          <ns0:cNvPr id="4" name="object 4"/>
          <ns0:cNvSpPr txBox="1"/>
          <ns0:nvPr/>
        </ns0:nvSpPr>
        <ns0:spPr>
          <a:xfrm>
            <a:off x="770636" y="3035935"/>
            <a:ext cx="6657340" cy="2976245"/>
          </a:xfrm>
          <a:prstGeom prst="rect">
            <a:avLst/>
          </a:prstGeom>
        </ns0:spPr>
        <ns0:txBody>
          <a:bodyPr vert="horz" wrap="square" lIns="0" tIns="12065" rIns="0" bIns="0" rtlCol="0">
            <a:spAutoFit/>
          </a:bodyPr>
          <a:lstStyle/>
          <a:p>
            <a:pPr marL="332740" indent="-320675">
              <a:lnSpc>
                <a:spcPct val="100000"/>
              </a:lnSpc>
              <a:spcBef>
                <a:spcPts val="95"/>
              </a:spcBef>
              <a:buSzPct val="80000"/>
              <a:buFont typeface="Arial" panose="020B0604020202020204"/>
              <a:buChar char=""/>
              <a:tabLst>
                <a:tab pos="332740" algn="l"/>
                <a:tab pos="333375" algn="l"/>
              </a:tabLst>
            </a:pPr>
            <a:r>
              <a:rPr sz="2200" b="1" spc="-105" dirty="0">
                <a:latin typeface="宋体"/>
                <a:cs typeface="宋体"/>
                <a:ea typeface="+mj-ea"/>
              </a:rPr>
              <a:t>管理者运营的透明度</a:t>
            </a:r>
            <a:r>
              <a:rPr sz="2200" spc="-25" dirty="0">
                <a:latin typeface="Arial" panose="020B0604020202020204"/>
                <a:cs typeface="Arial" panose="020B0604020202020204"/>
              </a:rPr>
              <a:t/>
            </a:r>
            <a:r>
              <a:rPr sz="2200" spc="-100" dirty="0">
                <a:latin typeface="Arial" panose="020B0604020202020204"/>
                <a:cs typeface="Arial" panose="020B0604020202020204"/>
              </a:rPr>
              <a:t/>
            </a:r>
            <a:r>
              <a:rPr sz="2200" spc="-415" dirty="0">
                <a:latin typeface="Arial" panose="020B0604020202020204"/>
                <a:cs typeface="Arial" panose="020B0604020202020204"/>
              </a:rPr>
              <a:t/>
            </a:r>
            <a:r>
              <a:rPr sz="2200" spc="-60" dirty="0">
                <a:latin typeface="Arial" panose="020B0604020202020204"/>
                <a:cs typeface="Arial" panose="020B0604020202020204"/>
              </a:rPr>
              <a:t/>
            </a:r>
            <a:endParaRPr sz="2200">
              <a:latin typeface="Arial" panose="020B0604020202020204"/>
              <a:cs typeface="Arial" panose="020B0604020202020204"/>
            </a:endParaRPr>
          </a:p>
          <a:p>
            <a:pPr>
              <a:lnSpc>
                <a:spcPct val="100000"/>
              </a:lnSpc>
              <a:spcBef>
                <a:spcPts val="40"/>
              </a:spcBef>
              <a:buFont typeface="Arial" panose="020B0604020202020204"/>
              <a:buChar char=""/>
            </a:pPr>
            <a:endParaRPr sz="2950">
              <a:latin typeface="Arial" panose="020B0604020202020204"/>
              <a:cs typeface="Arial" panose="020B0604020202020204"/>
            </a:endParaRPr>
          </a:p>
          <a:p>
            <a:pPr marL="332740" marR="5080" indent="-320675">
              <a:lnSpc>
                <a:spcPct val="130000"/>
              </a:lnSpc>
              <a:buSzPct val="80000"/>
              <a:buFont typeface="Arial" panose="020B0604020202020204"/>
              <a:buChar char=""/>
              <a:tabLst>
                <a:tab pos="332740" algn="l"/>
                <a:tab pos="333375" algn="l"/>
              </a:tabLst>
            </a:pPr>
            <a:r>
              <a:rPr sz="2200" b="1" spc="-80" dirty="0">
                <a:latin typeface="Trebuchet MS" panose="020B0603020202020204"/>
                <a:cs typeface="Trebuchet MS" panose="020B0603020202020204"/>
              </a:rPr>
              <a:t/>
            </a:r>
            <a:r>
              <a:rPr sz="2200" b="1" spc="-40" dirty="0">
                <a:latin typeface="Trebuchet MS" panose="020B0603020202020204"/>
                <a:cs typeface="Trebuchet MS" panose="020B0603020202020204"/>
              </a:rPr>
              <a:t/>
            </a:r>
            <a:r>
              <a:rPr sz="2200" b="1" spc="-90" dirty="0">
                <a:latin typeface="Trebuchet MS" panose="020B0603020202020204"/>
                <a:cs typeface="Trebuchet MS" panose="020B0603020202020204"/>
              </a:rPr>
              <a:t/>
            </a:r>
            <a:r>
              <a:rPr sz="2200" b="1" spc="-100" dirty="0">
                <a:latin typeface="Trebuchet MS" panose="020B0603020202020204"/>
                <a:cs typeface="Trebuchet MS" panose="020B0603020202020204"/>
              </a:rPr>
              <a:t/>
            </a:r>
            <a:r>
              <a:rPr sz="2200" b="1" spc="-120" dirty="0">
                <a:latin typeface="Trebuchet MS" panose="020B0603020202020204"/>
                <a:cs typeface="Trebuchet MS" panose="020B0603020202020204"/>
              </a:rPr>
              <a:t/>
            </a:r>
            <a:r>
              <a:rPr sz="2200" spc="-50" dirty="0">
                <a:latin typeface="Arial" panose="020B0604020202020204"/>
                <a:cs typeface="Arial" panose="020B0604020202020204"/>
              </a:rPr>
              <a:t/>
            </a:r>
            <a:r>
              <a:rPr sz="2200" spc="-65" dirty="0">
                <a:latin typeface="Arial" panose="020B0604020202020204"/>
                <a:cs typeface="Arial" panose="020B0604020202020204"/>
              </a:rPr>
              <a:t/>
            </a:r>
            <a:r>
              <a:rPr sz="2200" spc="-80" dirty="0">
                <a:latin typeface="宋体"/>
                <a:cs typeface="宋体"/>
                <a:ea typeface="+mj-ea"/>
              </a:rPr>
              <a:t>迎接新文化的能力，高级管理专业人员必须准备好迎接一个新的或改良的文化。</a:t>
            </a:r>
            <a:r>
              <a:rPr sz="2200" spc="-165" dirty="0">
                <a:latin typeface="Arial" panose="020B0604020202020204"/>
                <a:cs typeface="Arial" panose="020B0604020202020204"/>
              </a:rPr>
              <a:t/>
            </a:r>
            <a:r>
              <a:rPr sz="2200" spc="-40" dirty="0">
                <a:latin typeface="Arial" panose="020B0604020202020204"/>
                <a:cs typeface="Arial" panose="020B0604020202020204"/>
              </a:rPr>
              <a:t/>
            </a:r>
            <a:r>
              <a:rPr sz="2200" spc="-175" dirty="0">
                <a:latin typeface="Arial" panose="020B0604020202020204"/>
                <a:cs typeface="Arial" panose="020B0604020202020204"/>
              </a:rPr>
              <a:t/>
            </a:r>
            <a:r>
              <a:rPr sz="2200" spc="-90" dirty="0">
                <a:latin typeface="Arial" panose="020B0604020202020204"/>
                <a:cs typeface="Arial" panose="020B0604020202020204"/>
              </a:rPr>
              <a:t/>
            </a:r>
            <a:r>
              <a:rPr sz="2200" spc="-175" dirty="0">
                <a:latin typeface="Arial" panose="020B0604020202020204"/>
                <a:cs typeface="Arial" panose="020B0604020202020204"/>
              </a:rPr>
              <a:t/>
            </a:r>
            <a:r>
              <a:rPr sz="2200" spc="-75" dirty="0">
                <a:latin typeface="Arial" panose="020B0604020202020204"/>
                <a:cs typeface="Arial" panose="020B0604020202020204"/>
              </a:rPr>
              <a:t/>
            </a:r>
            <a:r>
              <a:rPr sz="2200" spc="-175" dirty="0">
                <a:latin typeface="Arial" panose="020B0604020202020204"/>
                <a:cs typeface="Arial" panose="020B0604020202020204"/>
              </a:rPr>
              <a:t/>
            </a:r>
            <a:r>
              <a:rPr sz="2200" spc="50" dirty="0">
                <a:latin typeface="Arial" panose="020B0604020202020204"/>
                <a:cs typeface="Arial" panose="020B0604020202020204"/>
              </a:rPr>
              <a:t/>
            </a:r>
            <a:r>
              <a:rPr sz="2200" spc="-175" dirty="0">
                <a:latin typeface="Arial" panose="020B0604020202020204"/>
                <a:cs typeface="Arial" panose="020B0604020202020204"/>
              </a:rPr>
              <a:t/>
            </a:r>
            <a:r>
              <a:rPr sz="2200" spc="-40" dirty="0">
                <a:latin typeface="Arial" panose="020B0604020202020204"/>
                <a:cs typeface="Arial" panose="020B0604020202020204"/>
              </a:rPr>
              <a:t/>
            </a:r>
            <a:r>
              <a:rPr sz="2200" spc="-170" dirty="0">
                <a:latin typeface="Arial" panose="020B0604020202020204"/>
                <a:cs typeface="Arial" panose="020B0604020202020204"/>
              </a:rPr>
              <a:t/>
            </a:r>
            <a:r>
              <a:rPr sz="2200" spc="-150" dirty="0">
                <a:latin typeface="Arial" panose="020B0604020202020204"/>
                <a:cs typeface="Arial" panose="020B0604020202020204"/>
              </a:rPr>
              <a:t/>
            </a:r>
            <a:r>
              <a:rPr sz="2200" spc="-175" dirty="0">
                <a:latin typeface="Arial" panose="020B0604020202020204"/>
                <a:cs typeface="Arial" panose="020B0604020202020204"/>
              </a:rPr>
              <a:t/>
            </a:r>
            <a:r>
              <a:rPr sz="2200" spc="-80" dirty="0">
                <a:latin typeface="Arial" panose="020B0604020202020204"/>
                <a:cs typeface="Arial" panose="020B0604020202020204"/>
              </a:rPr>
              <a:t/>
            </a:r>
            <a:r>
              <a:rPr sz="2200" spc="-165" dirty="0">
                <a:latin typeface="Arial" panose="020B0604020202020204"/>
                <a:cs typeface="Arial" panose="020B0604020202020204"/>
              </a:rPr>
              <a:t/>
            </a:r>
            <a:r>
              <a:rPr sz="2200" spc="-30" dirty="0">
                <a:latin typeface="Arial" panose="020B0604020202020204"/>
                <a:cs typeface="Arial" panose="020B0604020202020204"/>
              </a:rPr>
              <a:t/>
            </a:r>
            <a:r>
              <a:rPr sz="2200" spc="-170" dirty="0">
                <a:latin typeface="Arial" panose="020B0604020202020204"/>
                <a:cs typeface="Arial" panose="020B0604020202020204"/>
              </a:rPr>
              <a:t/>
            </a:r>
            <a:r>
              <a:rPr sz="2200" spc="-25" dirty="0">
                <a:latin typeface="Arial" panose="020B0604020202020204"/>
                <a:cs typeface="Arial" panose="020B0604020202020204"/>
              </a:rPr>
              <a:t/>
            </a:r>
            <a:r>
              <a:rPr sz="2200" spc="-45" dirty="0">
                <a:latin typeface="Arial" panose="020B0604020202020204"/>
                <a:cs typeface="Arial" panose="020B0604020202020204"/>
              </a:rPr>
              <a:t/>
            </a:r>
            <a:endParaRPr sz="2200">
              <a:latin typeface="Arial" panose="020B0604020202020204"/>
              <a:cs typeface="Arial" panose="020B0604020202020204"/>
            </a:endParaRPr>
          </a:p>
          <a:p>
            <a:pPr>
              <a:lnSpc>
                <a:spcPct val="100000"/>
              </a:lnSpc>
              <a:buFont typeface="Arial" panose="020B0604020202020204"/>
              <a:buChar char=""/>
            </a:pPr>
            <a:endParaRPr sz="2200">
              <a:latin typeface="Arial" panose="020B0604020202020204"/>
              <a:cs typeface="Arial" panose="020B0604020202020204"/>
            </a:endParaRPr>
          </a:p>
          <a:p>
            <a:pPr marL="332740" indent="-320675">
              <a:lnSpc>
                <a:spcPct val="100000"/>
              </a:lnSpc>
              <a:spcBef>
                <a:spcPts val="1700"/>
              </a:spcBef>
              <a:buSzPct val="80000"/>
              <a:buFont typeface="Arial" panose="020B0604020202020204"/>
              <a:buChar char=""/>
              <a:tabLst>
                <a:tab pos="332740" algn="l"/>
                <a:tab pos="333375" algn="l"/>
              </a:tabLst>
            </a:pPr>
            <a:r>
              <a:rPr sz="2200" b="1" spc="-110" dirty="0">
                <a:latin typeface="Trebuchet MS" panose="020B0603020202020204"/>
                <a:cs typeface="Trebuchet MS" panose="020B0603020202020204"/>
              </a:rPr>
              <a:t/>
            </a:r>
            <a:r>
              <a:rPr sz="2200" b="1" spc="-215" dirty="0">
                <a:latin typeface="Trebuchet MS" panose="020B0603020202020204"/>
                <a:cs typeface="Trebuchet MS" panose="020B0603020202020204"/>
              </a:rPr>
              <a:t/>
            </a:r>
            <a:r>
              <a:rPr sz="2200" b="1" spc="-55" dirty="0">
                <a:latin typeface="宋体"/>
                <a:cs typeface="宋体"/>
                <a:ea typeface="+mj-ea"/>
              </a:rPr>
              <a:t>人才管理的管理</a:t>
            </a:r>
            <a:r>
              <a:rPr sz="2200" b="1" spc="-170" dirty="0">
                <a:latin typeface="Trebuchet MS" panose="020B0603020202020204"/>
                <a:cs typeface="Trebuchet MS" panose="020B0603020202020204"/>
              </a:rPr>
              <a:t/>
            </a:r>
            <a:r>
              <a:rPr sz="2200" spc="-50" dirty="0">
                <a:latin typeface="Arial" panose="020B0604020202020204"/>
                <a:cs typeface="Arial" panose="020B0604020202020204"/>
              </a:rPr>
              <a:t/>
            </a:r>
            <a:r>
              <a:rPr sz="2200" spc="-190" dirty="0">
                <a:latin typeface="Arial" panose="020B0604020202020204"/>
                <a:cs typeface="Arial" panose="020B0604020202020204"/>
              </a:rPr>
              <a:t/>
            </a:r>
            <a:r>
              <a:rPr sz="2200" spc="-15" dirty="0">
                <a:latin typeface="Arial" panose="020B0604020202020204"/>
                <a:cs typeface="Arial" panose="020B0604020202020204"/>
              </a:rPr>
              <a:t/>
            </a:r>
            <a:r>
              <a:rPr sz="2200" spc="-160" dirty="0">
                <a:latin typeface="Arial" panose="020B0604020202020204"/>
                <a:cs typeface="Arial" panose="020B0604020202020204"/>
              </a:rPr>
              <a:t/>
            </a:r>
            <a:r>
              <a:rPr sz="2200" spc="-65" dirty="0">
                <a:latin typeface="Arial" panose="020B0604020202020204"/>
                <a:cs typeface="Arial" panose="020B0604020202020204"/>
              </a:rPr>
              <a:t/>
            </a:r>
            <a:endParaRPr sz="2200">
              <a:latin typeface="Arial" panose="020B0604020202020204"/>
              <a:cs typeface="Arial" panose="020B0604020202020204"/>
            </a:endParaRPr>
          </a:p>
        </ns0:txBody>
      </ns0:sp>
    </ns0:spTree>
  </ns0:cSld>
  <ns0:clrMapOvr>
    <a:masterClrMapping/>
  </ns0:clrMapOvr>
</ns0:sld>
</file>

<file path=ppt/slides/slide34.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grpSp>
        <ns0:nvGrpSpPr>
          <ns0:cNvPr id="2" name="object 2"/>
          <ns0:cNvGrpSpPr/>
          <ns0:nvPr/>
        </ns0:nvGrpSpPr>
        <ns0:grpSpPr>
          <a:xfrm>
            <a:off x="0" y="0"/>
            <a:ext cx="9144000" cy="6858000"/>
            <a:chOff x="0" y="0"/>
            <a:chExt cx="9144000" cy="6858000"/>
          </a:xfrm>
        </ns0:grpSpPr>
        <ns0:sp>
          <ns0:nvSpPr>
            <ns0:cNvPr id="3" name="object 3"/>
            <ns0:cNvSpPr/>
            <ns0:nvPr/>
          </ns0:nvSpPr>
          <ns0:spPr>
            <a:xfrm>
              <a:off x="0" y="2743199"/>
              <a:ext cx="9144000" cy="4114800"/>
            </a:xfrm>
            <a:prstGeom prst="rect">
              <a:avLst/>
            </a:prstGeom>
            <a:blipFill>
              <a:blip ns2:embed="rId1" cstate="print"/>
              <a:stretch>
                <a:fillRect/>
              </a:stretch>
            </a:blipFill>
          </ns0:spPr>
          <ns0:txBody>
            <a:bodyPr wrap="square" lIns="0" tIns="0" rIns="0" bIns="0" rtlCol="0"/>
            <a:lstStyle/>
            <a:p/>
          </ns0:txBody>
        </ns0:sp>
        <ns0:sp>
          <ns0:nvSpPr>
            <ns0:cNvPr id="4" name="object 4"/>
            <ns0:cNvSpPr/>
            <ns0:nvPr/>
          </ns0:nvSpPr>
          <ns0:spPr>
            <a:xfrm>
              <a:off x="0" y="0"/>
              <a:ext cx="9144000" cy="4523232"/>
            </a:xfrm>
            <a:prstGeom prst="rect">
              <a:avLst/>
            </a:prstGeom>
            <a:blipFill>
              <a:blip ns2:embed="rId2" cstate="print"/>
              <a:stretch>
                <a:fillRect/>
              </a:stretch>
            </a:blipFill>
          </ns0:spPr>
          <ns0:txBody>
            <a:bodyPr wrap="square" lIns="0" tIns="0" rIns="0" bIns="0" rtlCol="0"/>
            <a:lstStyle/>
            <a:p/>
          </ns0:txBody>
        </ns0:sp>
        <ns0:sp>
          <ns0:nvSpPr>
            <ns0:cNvPr id="5" name="object 5"/>
            <ns0:cNvSpPr/>
            <ns0:nvPr/>
          </ns0:nvSpPr>
          <ns0:spPr>
            <a:xfrm>
              <a:off x="585216" y="294131"/>
              <a:ext cx="7975092" cy="986028"/>
            </a:xfrm>
            <a:prstGeom prst="rect">
              <a:avLst/>
            </a:prstGeom>
            <a:blipFill>
              <a:blip ns2:embed="rId3" cstate="print"/>
              <a:stretch>
                <a:fillRect/>
              </a:stretch>
            </a:blipFill>
          </ns0:spPr>
          <ns0:txBody>
            <a:bodyPr wrap="square" lIns="0" tIns="0" rIns="0" bIns="0" rtlCol="0"/>
            <a:lstStyle/>
            <a:p/>
          </ns0:txBody>
        </ns0:sp>
      </ns0:grpSp>
      <ns0:sp>
        <ns0:nvSpPr>
          <ns0:cNvPr id="6" name="object 6"/>
          <ns0:cNvSpPr txBox="1"/>
          <ns0:nvPr/>
        </ns0:nvSpPr>
        <ns0:spPr>
          <a:xfrm>
            <a:off x="618236" y="1828545"/>
            <a:ext cx="7967980" cy="3928110"/>
          </a:xfrm>
          <a:prstGeom prst="rect">
            <a:avLst/>
          </a:prstGeom>
        </ns0:spPr>
        <ns0:txBody>
          <a:bodyPr vert="horz" wrap="square" lIns="0" tIns="13335" rIns="0" bIns="0" rtlCol="0">
            <a:spAutoFit/>
          </a:bodyPr>
          <a:lstStyle/>
          <a:p>
            <a:pPr marL="332105" marR="360045" indent="-320040">
              <a:lnSpc>
                <a:spcPct val="100000"/>
              </a:lnSpc>
              <a:spcBef>
                <a:spcPts val="105"/>
              </a:spcBef>
              <a:buClr>
                <a:srgbClr val="DDDDDD"/>
              </a:buClr>
              <a:buSzPct val="80000"/>
              <a:buChar char=""/>
              <a:tabLst>
                <a:tab pos="332105" algn="l"/>
                <a:tab pos="332740" algn="l"/>
              </a:tabLst>
            </a:pPr>
            <a:r>
              <a:rPr sz="3200" spc="-150" dirty="0">
                <a:solidFill>
                  <a:srgbClr val="FFC000"/>
                </a:solidFill>
                <a:latin typeface="Arial" panose="020B0604020202020204"/>
                <a:cs typeface="Arial" panose="020B0604020202020204"/>
              </a:rPr>
              <a:t/>
            </a:r>
            <a:r>
              <a:rPr sz="3200" spc="-60" dirty="0">
                <a:solidFill>
                  <a:srgbClr val="FFC000"/>
                </a:solidFill>
                <a:latin typeface="宋体"/>
                <a:cs typeface="宋体"/>
                <a:ea typeface="+mj-ea"/>
              </a:rPr>
              <a:t>印度政府公司于2007年3月1日批准了印度航空公司和印度航空公司的合并。</a:t>
            </a:r>
            <a:r>
              <a:rPr sz="3200" spc="25" dirty="0">
                <a:solidFill>
                  <a:srgbClr val="FFC000"/>
                </a:solidFill>
                <a:latin typeface="Arial" panose="020B0604020202020204"/>
                <a:cs typeface="Arial" panose="020B0604020202020204"/>
              </a:rPr>
              <a:t/>
            </a:r>
            <a:r>
              <a:rPr sz="3200" spc="-90" dirty="0">
                <a:solidFill>
                  <a:srgbClr val="FFC000"/>
                </a:solidFill>
                <a:latin typeface="Arial" panose="020B0604020202020204"/>
                <a:cs typeface="Arial" panose="020B0604020202020204"/>
              </a:rPr>
              <a:t/>
            </a:r>
            <a:r>
              <a:rPr sz="3200" spc="-85" dirty="0">
                <a:solidFill>
                  <a:srgbClr val="FFC000"/>
                </a:solidFill>
                <a:latin typeface="Arial" panose="020B0604020202020204"/>
                <a:cs typeface="Arial" panose="020B0604020202020204"/>
              </a:rPr>
              <a:t/>
            </a:r>
            <a:r>
              <a:rPr sz="3200" b="1" spc="-295" dirty="0">
                <a:solidFill>
                  <a:srgbClr val="FFC000"/>
                </a:solidFill>
                <a:latin typeface="Trebuchet MS" panose="020B0603020202020204"/>
                <a:cs typeface="Trebuchet MS" panose="020B0603020202020204"/>
              </a:rPr>
              <a:t/>
            </a:r>
            <a:r>
              <a:rPr sz="3200" b="1" spc="-135" dirty="0">
                <a:solidFill>
                  <a:srgbClr val="FFC000"/>
                </a:solidFill>
                <a:latin typeface="Trebuchet MS" panose="020B0603020202020204"/>
                <a:cs typeface="Trebuchet MS" panose="020B0603020202020204"/>
              </a:rPr>
              <a:t/>
            </a:r>
            <a:r>
              <a:rPr sz="3200" b="1" spc="-280" dirty="0">
                <a:solidFill>
                  <a:srgbClr val="FFC000"/>
                </a:solidFill>
                <a:latin typeface="Trebuchet MS" panose="020B0603020202020204"/>
                <a:cs typeface="Trebuchet MS" panose="020B0603020202020204"/>
              </a:rPr>
              <a:t/>
            </a:r>
            <a:r>
              <a:rPr sz="3200" spc="-100" dirty="0">
                <a:solidFill>
                  <a:srgbClr val="FFC000"/>
                </a:solidFill>
                <a:latin typeface="Arial" panose="020B0604020202020204"/>
                <a:cs typeface="Arial" panose="020B0604020202020204"/>
              </a:rPr>
              <a:t/>
            </a:r>
            <a:r>
              <a:rPr sz="3200" spc="-275" dirty="0">
                <a:solidFill>
                  <a:srgbClr val="FFC000"/>
                </a:solidFill>
                <a:latin typeface="Arial" panose="020B0604020202020204"/>
                <a:cs typeface="Arial" panose="020B0604020202020204"/>
              </a:rPr>
              <a:t/>
            </a:r>
            <a:r>
              <a:rPr sz="3200" spc="-20" dirty="0">
                <a:solidFill>
                  <a:srgbClr val="FFC000"/>
                </a:solidFill>
                <a:latin typeface="Arial" panose="020B0604020202020204"/>
                <a:cs typeface="Arial" panose="020B0604020202020204"/>
              </a:rPr>
              <a:t/>
            </a:r>
            <a:r>
              <a:rPr sz="3200" spc="-265" dirty="0">
                <a:solidFill>
                  <a:srgbClr val="FFC000"/>
                </a:solidFill>
                <a:latin typeface="Arial" panose="020B0604020202020204"/>
                <a:cs typeface="Arial" panose="020B0604020202020204"/>
              </a:rPr>
              <a:t/>
            </a:r>
            <a:r>
              <a:rPr sz="3200" spc="-75" dirty="0">
                <a:solidFill>
                  <a:srgbClr val="FFC000"/>
                </a:solidFill>
                <a:latin typeface="Arial" panose="020B0604020202020204"/>
                <a:cs typeface="Arial" panose="020B0604020202020204"/>
              </a:rPr>
              <a:t/>
            </a:r>
            <a:r>
              <a:rPr sz="3200" spc="-260" dirty="0">
                <a:solidFill>
                  <a:srgbClr val="FFC000"/>
                </a:solidFill>
                <a:latin typeface="Arial" panose="020B0604020202020204"/>
                <a:cs typeface="Arial" panose="020B0604020202020204"/>
              </a:rPr>
              <a:t/>
            </a:r>
            <a:r>
              <a:rPr sz="3200" spc="25" dirty="0">
                <a:solidFill>
                  <a:srgbClr val="FFC000"/>
                </a:solidFill>
                <a:latin typeface="Arial" panose="020B0604020202020204"/>
                <a:cs typeface="Arial" panose="020B0604020202020204"/>
              </a:rPr>
              <a:t/>
            </a:r>
            <a:r>
              <a:rPr sz="3200" spc="-390" dirty="0">
                <a:solidFill>
                  <a:srgbClr val="FFC000"/>
                </a:solidFill>
                <a:latin typeface="Arial" panose="020B0604020202020204"/>
                <a:cs typeface="Arial" panose="020B0604020202020204"/>
              </a:rPr>
              <a:t/>
            </a:r>
            <a:r>
              <a:rPr sz="3200" spc="-25" dirty="0">
                <a:solidFill>
                  <a:srgbClr val="FFC000"/>
                </a:solidFill>
                <a:latin typeface="Arial" panose="020B0604020202020204"/>
                <a:cs typeface="Arial" panose="020B0604020202020204"/>
              </a:rPr>
              <a:t/>
            </a:r>
            <a:r>
              <a:rPr sz="3200" spc="-254" dirty="0">
                <a:solidFill>
                  <a:srgbClr val="FFC000"/>
                </a:solidFill>
                <a:latin typeface="Arial" panose="020B0604020202020204"/>
                <a:cs typeface="Arial" panose="020B0604020202020204"/>
              </a:rPr>
              <a:t/>
            </a:r>
            <a:r>
              <a:rPr sz="3200" spc="-90" dirty="0">
                <a:solidFill>
                  <a:srgbClr val="FFC000"/>
                </a:solidFill>
                <a:latin typeface="Arial" panose="020B0604020202020204"/>
                <a:cs typeface="Arial" panose="020B0604020202020204"/>
              </a:rPr>
              <a:t/>
            </a:r>
            <a:r>
              <a:rPr sz="3200" spc="-285" dirty="0">
                <a:solidFill>
                  <a:srgbClr val="FFC000"/>
                </a:solidFill>
                <a:latin typeface="Arial" panose="020B0604020202020204"/>
                <a:cs typeface="Arial" panose="020B0604020202020204"/>
              </a:rPr>
              <a:t/>
            </a:r>
            <a:r>
              <a:rPr sz="3200" spc="-120" dirty="0">
                <a:solidFill>
                  <a:srgbClr val="FFC000"/>
                </a:solidFill>
                <a:latin typeface="Arial" panose="020B0604020202020204"/>
                <a:cs typeface="Arial" panose="020B0604020202020204"/>
              </a:rPr>
              <a:t/>
            </a:r>
            <a:r>
              <a:rPr sz="3200" spc="-270" dirty="0">
                <a:solidFill>
                  <a:srgbClr val="FFC000"/>
                </a:solidFill>
                <a:latin typeface="Arial" panose="020B0604020202020204"/>
                <a:cs typeface="Arial" panose="020B0604020202020204"/>
              </a:rPr>
              <a:t/>
            </a:r>
            <a:r>
              <a:rPr sz="3200" spc="-90" dirty="0">
                <a:solidFill>
                  <a:srgbClr val="FFC000"/>
                </a:solidFill>
                <a:latin typeface="Arial" panose="020B0604020202020204"/>
                <a:cs typeface="Arial" panose="020B0604020202020204"/>
              </a:rPr>
              <a:t/>
            </a:r>
            <a:r>
              <a:rPr sz="3200" spc="-85" dirty="0">
                <a:solidFill>
                  <a:srgbClr val="FFC000"/>
                </a:solidFill>
                <a:latin typeface="Arial" panose="020B0604020202020204"/>
                <a:cs typeface="Arial" panose="020B0604020202020204"/>
              </a:rPr>
              <a:t/>
            </a:r>
            <a:endParaRPr sz="3200">
              <a:latin typeface="Arial" panose="020B0604020202020204"/>
              <a:cs typeface="Arial" panose="020B0604020202020204"/>
            </a:endParaRPr>
          </a:p>
          <a:p>
            <a:pPr marL="332105" marR="5080" indent="-320040">
              <a:lnSpc>
                <a:spcPct val="100000"/>
              </a:lnSpc>
              <a:buClr>
                <a:srgbClr val="DDDDDD"/>
              </a:buClr>
              <a:buSzPct val="80000"/>
              <a:buFont typeface="Arial" panose="020B0604020202020204"/>
              <a:buChar char=""/>
              <a:tabLst>
                <a:tab pos="398145" algn="l"/>
                <a:tab pos="398780" algn="l"/>
              </a:tabLst>
            </a:pPr>
            <a:r>
              <a:rPr dirty="0"/>
              <a:t/>
            </a:r>
            <a:r>
              <a:rPr sz="3200" spc="-140" dirty="0">
                <a:solidFill>
                  <a:srgbClr val="FFC000"/>
                </a:solidFill>
                <a:latin typeface="Arial" panose="020B0604020202020204"/>
                <a:cs typeface="Arial" panose="020B0604020202020204"/>
              </a:rPr>
              <a:t/>
            </a:r>
            <a:r>
              <a:rPr sz="3200" spc="70" dirty="0">
                <a:solidFill>
                  <a:srgbClr val="FFC000"/>
                </a:solidFill>
                <a:latin typeface="Arial" panose="020B0604020202020204"/>
                <a:cs typeface="Arial" panose="020B0604020202020204"/>
              </a:rPr>
              <a:t/>
            </a:r>
            <a:r>
              <a:rPr sz="3200" spc="-20" dirty="0">
                <a:solidFill>
                  <a:srgbClr val="FFC000"/>
                </a:solidFill>
                <a:latin typeface="Arial" panose="020B0604020202020204"/>
                <a:cs typeface="Arial" panose="020B0604020202020204"/>
              </a:rPr>
              <a:t/>
            </a:r>
            <a:r>
              <a:rPr sz="3200" spc="-135" dirty="0">
                <a:solidFill>
                  <a:srgbClr val="FFC000"/>
                </a:solidFill>
                <a:latin typeface="Arial" panose="020B0604020202020204"/>
                <a:cs typeface="Arial" panose="020B0604020202020204"/>
              </a:rPr>
              <a:t/>
            </a:r>
            <a:r>
              <a:rPr sz="3200" spc="-215" dirty="0">
                <a:solidFill>
                  <a:srgbClr val="FFC000"/>
                </a:solidFill>
                <a:latin typeface="Arial" panose="020B0604020202020204"/>
                <a:cs typeface="Arial" panose="020B0604020202020204"/>
              </a:rPr>
              <a:t/>
            </a:r>
            <a:r>
              <a:rPr sz="3200" spc="-110" dirty="0">
                <a:solidFill>
                  <a:srgbClr val="FFC000"/>
                </a:solidFill>
                <a:latin typeface="Arial" panose="020B0604020202020204"/>
                <a:cs typeface="Arial" panose="020B0604020202020204"/>
              </a:rPr>
              <a:t/>
            </a:r>
            <a:r>
              <a:rPr sz="3200" spc="-105" dirty="0">
                <a:solidFill>
                  <a:srgbClr val="FFC000"/>
                </a:solidFill>
                <a:latin typeface="Arial" panose="020B0604020202020204"/>
                <a:cs typeface="Arial" panose="020B0604020202020204"/>
              </a:rPr>
              <a:t/>
            </a:r>
            <a:r>
              <a:rPr sz="3200" spc="-50" dirty="0">
                <a:solidFill>
                  <a:srgbClr val="FFC000"/>
                </a:solidFill>
                <a:latin typeface="Arial" panose="020B0604020202020204"/>
                <a:cs typeface="Arial" panose="020B0604020202020204"/>
              </a:rPr>
              <a:t/>
            </a:r>
            <a:r>
              <a:rPr sz="3200" spc="-45" dirty="0">
                <a:solidFill>
                  <a:srgbClr val="FFC000"/>
                </a:solidFill>
                <a:latin typeface="Arial" panose="020B0604020202020204"/>
                <a:cs typeface="Arial" panose="020B0604020202020204"/>
              </a:rPr>
              <a:t/>
            </a:r>
            <a:r>
              <a:rPr sz="3200" spc="-140" dirty="0">
                <a:solidFill>
                  <a:srgbClr val="FFC000"/>
                </a:solidFill>
                <a:latin typeface="Arial" panose="020B0604020202020204"/>
                <a:cs typeface="Arial" panose="020B0604020202020204"/>
              </a:rPr>
              <a:t/>
            </a:r>
            <a:r>
              <a:rPr sz="3200" spc="25" dirty="0">
                <a:solidFill>
                  <a:srgbClr val="FFC000"/>
                </a:solidFill>
                <a:latin typeface="Arial" panose="020B0604020202020204"/>
                <a:cs typeface="Arial" panose="020B0604020202020204"/>
              </a:rPr>
              <a:t/>
            </a:r>
            <a:r>
              <a:rPr sz="3200" spc="-90" dirty="0">
                <a:solidFill>
                  <a:srgbClr val="FFC000"/>
                </a:solidFill>
                <a:latin typeface="Arial" panose="020B0604020202020204"/>
                <a:cs typeface="Arial" panose="020B0604020202020204"/>
              </a:rPr>
              <a:t/>
            </a:r>
            <a:r>
              <a:rPr sz="3200" spc="5" dirty="0">
                <a:solidFill>
                  <a:srgbClr val="FFC000"/>
                </a:solidFill>
                <a:latin typeface="Arial" panose="020B0604020202020204"/>
                <a:cs typeface="Arial" panose="020B0604020202020204"/>
              </a:rPr>
              <a:t/>
            </a:r>
            <a:r>
              <a:rPr sz="3200" spc="-185" dirty="0">
                <a:solidFill>
                  <a:srgbClr val="FFC000"/>
                </a:solidFill>
                <a:latin typeface="Arial" panose="020B0604020202020204"/>
                <a:cs typeface="Arial" panose="020B0604020202020204"/>
              </a:rPr>
              <a:t/>
            </a:r>
            <a:r>
              <a:rPr sz="3200" spc="-60" dirty="0">
                <a:solidFill>
                  <a:srgbClr val="FFC000"/>
                </a:solidFill>
                <a:latin typeface="宋体"/>
                <a:cs typeface="宋体"/>
                <a:ea typeface="+mj-ea"/>
              </a:rPr>
              <a:t>在上述情况下，2007年3月30日，根据公司法案于1956年30日成立了印度国家航空公司有限公司，其注册办事处在新德里。</a:t>
            </a:r>
            <a:r>
              <a:rPr sz="3200" spc="-95" dirty="0">
                <a:solidFill>
                  <a:srgbClr val="FFC000"/>
                </a:solidFill>
                <a:latin typeface="Arial" panose="020B0604020202020204"/>
                <a:cs typeface="Arial" panose="020B0604020202020204"/>
              </a:rPr>
              <a:t/>
            </a:r>
            <a:r>
              <a:rPr sz="3200" spc="-20" dirty="0">
                <a:solidFill>
                  <a:srgbClr val="FFC000"/>
                </a:solidFill>
                <a:latin typeface="Arial" panose="020B0604020202020204"/>
                <a:cs typeface="Arial" panose="020B0604020202020204"/>
              </a:rPr>
              <a:t/>
            </a:r>
            <a:r>
              <a:rPr sz="3200" spc="-130" dirty="0">
                <a:solidFill>
                  <a:srgbClr val="FFC000"/>
                </a:solidFill>
                <a:latin typeface="Arial" panose="020B0604020202020204"/>
                <a:cs typeface="Arial" panose="020B0604020202020204"/>
              </a:rPr>
              <a:t/>
            </a:r>
            <a:r>
              <a:rPr sz="3200" spc="-270" dirty="0">
                <a:solidFill>
                  <a:srgbClr val="FFC000"/>
                </a:solidFill>
                <a:latin typeface="Arial" panose="020B0604020202020204"/>
                <a:cs typeface="Arial" panose="020B0604020202020204"/>
              </a:rPr>
              <a:t/>
            </a:r>
            <a:r>
              <a:rPr sz="3200" spc="-60" dirty="0">
                <a:solidFill>
                  <a:srgbClr val="FFC000"/>
                </a:solidFill>
                <a:latin typeface="Arial" panose="020B0604020202020204"/>
                <a:cs typeface="Arial" panose="020B0604020202020204"/>
              </a:rPr>
              <a:t/>
            </a:r>
            <a:r>
              <a:rPr sz="3200" spc="-260" dirty="0">
                <a:solidFill>
                  <a:srgbClr val="FFC000"/>
                </a:solidFill>
                <a:latin typeface="Arial" panose="020B0604020202020204"/>
                <a:cs typeface="Arial" panose="020B0604020202020204"/>
              </a:rPr>
              <a:t/>
            </a:r>
            <a:r>
              <a:rPr sz="3200" spc="-200" dirty="0">
                <a:solidFill>
                  <a:srgbClr val="FFC000"/>
                </a:solidFill>
                <a:latin typeface="Arial" panose="020B0604020202020204"/>
                <a:cs typeface="Arial" panose="020B0604020202020204"/>
              </a:rPr>
              <a:t/>
            </a:r>
            <a:r>
              <a:rPr sz="3200" spc="-254" dirty="0">
                <a:solidFill>
                  <a:srgbClr val="FFC000"/>
                </a:solidFill>
                <a:latin typeface="Arial" panose="020B0604020202020204"/>
                <a:cs typeface="Arial" panose="020B0604020202020204"/>
              </a:rPr>
              <a:t/>
            </a:r>
            <a:r>
              <a:rPr sz="3200" spc="-85" dirty="0">
                <a:solidFill>
                  <a:srgbClr val="FFC000"/>
                </a:solidFill>
                <a:latin typeface="Arial" panose="020B0604020202020204"/>
                <a:cs typeface="Arial" panose="020B0604020202020204"/>
              </a:rPr>
              <a:t/>
            </a:r>
            <a:r>
              <a:rPr sz="3200" spc="-250" dirty="0">
                <a:solidFill>
                  <a:srgbClr val="FFC000"/>
                </a:solidFill>
                <a:latin typeface="Arial" panose="020B0604020202020204"/>
                <a:cs typeface="Arial" panose="020B0604020202020204"/>
              </a:rPr>
              <a:t/>
            </a:r>
            <a:r>
              <a:rPr sz="3200" spc="-235" dirty="0">
                <a:solidFill>
                  <a:srgbClr val="FFC000"/>
                </a:solidFill>
                <a:latin typeface="Arial" panose="020B0604020202020204"/>
                <a:cs typeface="Arial" panose="020B0604020202020204"/>
              </a:rPr>
              <a:t/>
            </a:r>
            <a:r>
              <a:rPr sz="3200" spc="-250" dirty="0">
                <a:solidFill>
                  <a:srgbClr val="FFC000"/>
                </a:solidFill>
                <a:latin typeface="Arial" panose="020B0604020202020204"/>
                <a:cs typeface="Arial" panose="020B0604020202020204"/>
              </a:rPr>
              <a:t/>
            </a:r>
            <a:r>
              <a:rPr sz="3200" spc="-100" dirty="0">
                <a:solidFill>
                  <a:srgbClr val="FFC000"/>
                </a:solidFill>
                <a:latin typeface="Arial" panose="020B0604020202020204"/>
                <a:cs typeface="Arial" panose="020B0604020202020204"/>
              </a:rPr>
              <a:t/>
            </a:r>
            <a:r>
              <a:rPr sz="3200" spc="-260" dirty="0">
                <a:solidFill>
                  <a:srgbClr val="FFC000"/>
                </a:solidFill>
                <a:latin typeface="Arial" panose="020B0604020202020204"/>
                <a:cs typeface="Arial" panose="020B0604020202020204"/>
              </a:rPr>
              <a:t/>
            </a:r>
            <a:r>
              <a:rPr sz="3200" spc="-225" dirty="0">
                <a:solidFill>
                  <a:srgbClr val="FFC000"/>
                </a:solidFill>
                <a:latin typeface="Arial" panose="020B0604020202020204"/>
                <a:cs typeface="Arial" panose="020B0604020202020204"/>
              </a:rPr>
              <a:t/>
            </a:r>
            <a:r>
              <a:rPr sz="3200" spc="-240" dirty="0">
                <a:solidFill>
                  <a:srgbClr val="FFC000"/>
                </a:solidFill>
                <a:latin typeface="Arial" panose="020B0604020202020204"/>
                <a:cs typeface="Arial" panose="020B0604020202020204"/>
              </a:rPr>
              <a:t/>
            </a:r>
            <a:r>
              <a:rPr sz="3200" spc="35" dirty="0">
                <a:solidFill>
                  <a:srgbClr val="FFC000"/>
                </a:solidFill>
                <a:latin typeface="Arial" panose="020B0604020202020204"/>
                <a:cs typeface="Arial" panose="020B0604020202020204"/>
              </a:rPr>
              <a:t/>
            </a:r>
            <a:r>
              <a:rPr sz="3200" spc="-270" dirty="0">
                <a:solidFill>
                  <a:srgbClr val="FFC000"/>
                </a:solidFill>
                <a:latin typeface="Arial" panose="020B0604020202020204"/>
                <a:cs typeface="Arial" panose="020B0604020202020204"/>
              </a:rPr>
              <a:t/>
            </a:r>
            <a:r>
              <a:rPr sz="3200" spc="-20" dirty="0">
                <a:solidFill>
                  <a:srgbClr val="FFC000"/>
                </a:solidFill>
                <a:latin typeface="Arial" panose="020B0604020202020204"/>
                <a:cs typeface="Arial" panose="020B0604020202020204"/>
              </a:rPr>
              <a:t/>
            </a:r>
            <a:r>
              <a:rPr sz="3200" spc="-75" dirty="0">
                <a:solidFill>
                  <a:srgbClr val="FFC000"/>
                </a:solidFill>
                <a:latin typeface="Arial" panose="020B0604020202020204"/>
                <a:cs typeface="Arial" panose="020B0604020202020204"/>
              </a:rPr>
              <a:t/>
            </a:r>
            <a:r>
              <a:rPr sz="3200" spc="-280" dirty="0">
                <a:solidFill>
                  <a:srgbClr val="FFC000"/>
                </a:solidFill>
                <a:latin typeface="Arial" panose="020B0604020202020204"/>
                <a:cs typeface="Arial" panose="020B0604020202020204"/>
              </a:rPr>
              <a:t/>
            </a:r>
            <a:r>
              <a:rPr sz="3200" spc="-35" dirty="0">
                <a:solidFill>
                  <a:srgbClr val="FFC000"/>
                </a:solidFill>
                <a:latin typeface="Arial" panose="020B0604020202020204"/>
                <a:cs typeface="Arial" panose="020B0604020202020204"/>
              </a:rPr>
              <a:t/>
            </a:r>
            <a:r>
              <a:rPr sz="3200" spc="-270" dirty="0">
                <a:solidFill>
                  <a:srgbClr val="FFC000"/>
                </a:solidFill>
                <a:latin typeface="Arial" panose="020B0604020202020204"/>
                <a:cs typeface="Arial" panose="020B0604020202020204"/>
              </a:rPr>
              <a:t/>
            </a:r>
            <a:r>
              <a:rPr sz="3200" spc="5" dirty="0">
                <a:solidFill>
                  <a:srgbClr val="FFC000"/>
                </a:solidFill>
                <a:latin typeface="Arial" panose="020B0604020202020204"/>
                <a:cs typeface="Arial" panose="020B0604020202020204"/>
              </a:rPr>
              <a:t/>
            </a:r>
            <a:r>
              <a:rPr sz="3200" spc="-260" dirty="0">
                <a:solidFill>
                  <a:srgbClr val="FFC000"/>
                </a:solidFill>
                <a:latin typeface="Arial" panose="020B0604020202020204"/>
                <a:cs typeface="Arial" panose="020B0604020202020204"/>
              </a:rPr>
              <a:t/>
            </a:r>
            <a:r>
              <a:rPr sz="3200" spc="-105" dirty="0">
                <a:solidFill>
                  <a:srgbClr val="FFC000"/>
                </a:solidFill>
                <a:latin typeface="Arial" panose="020B0604020202020204"/>
                <a:cs typeface="Arial" panose="020B0604020202020204"/>
              </a:rPr>
              <a:t/>
            </a:r>
            <a:r>
              <a:rPr sz="3200" spc="-254" dirty="0">
                <a:solidFill>
                  <a:srgbClr val="FFC000"/>
                </a:solidFill>
                <a:latin typeface="Arial" panose="020B0604020202020204"/>
                <a:cs typeface="Arial" panose="020B0604020202020204"/>
              </a:rPr>
              <a:t/>
            </a:r>
            <a:r>
              <a:rPr sz="3200" spc="-70" dirty="0">
                <a:solidFill>
                  <a:srgbClr val="FFC000"/>
                </a:solidFill>
                <a:latin typeface="Arial" panose="020B0604020202020204"/>
                <a:cs typeface="Arial" panose="020B0604020202020204"/>
              </a:rPr>
              <a:t/>
            </a:r>
            <a:endParaRPr sz="3200">
              <a:latin typeface="Arial" panose="020B0604020202020204"/>
              <a:cs typeface="Arial" panose="020B0604020202020204"/>
            </a:endParaRPr>
          </a:p>
        </ns0:txBody>
      </ns0:sp>
    </ns0:spTree>
  </ns0:cSld>
  <ns0:clrMapOvr>
    <a:masterClrMapping/>
  </ns0:clrMapOvr>
</ns0:sld>
</file>

<file path=ppt/slides/slide35.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493776" y="544068"/>
            <a:ext cx="5596128" cy="505967"/>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8636" y="1414399"/>
            <a:ext cx="9038590" cy="5452745"/>
          </a:xfrm>
          <a:prstGeom prst="rect">
            <a:avLst/>
          </a:prstGeom>
        </ns0:spPr>
        <ns0:txBody>
          <a:bodyPr vert="horz" wrap="square" lIns="0" tIns="13335" rIns="0" bIns="0" rtlCol="0">
            <a:spAutoFit/>
          </a:bodyPr>
          <a:lstStyle/>
          <a:p>
            <a:pPr marL="332740" indent="-320040">
              <a:lnSpc>
                <a:spcPct val="100000"/>
              </a:lnSpc>
              <a:spcBef>
                <a:spcPts val="105"/>
              </a:spcBef>
              <a:buSzPct val="80000"/>
              <a:buChar char=""/>
              <a:tabLst>
                <a:tab pos="332105" algn="l"/>
                <a:tab pos="332740" algn="l"/>
              </a:tabLst>
            </a:pPr>
            <a:r>
              <a:rPr sz="2000" spc="-85" dirty="0">
                <a:latin typeface="Arial" panose="020B0604020202020204"/>
                <a:cs typeface="Arial" panose="020B0604020202020204"/>
              </a:rPr>
              <a:t/>
            </a:r>
            <a:r>
              <a:rPr sz="2000" spc="-160"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45" dirty="0">
                <a:latin typeface="Arial" panose="020B0604020202020204"/>
                <a:cs typeface="Arial" panose="020B0604020202020204"/>
              </a:rPr>
              <a:t/>
            </a:r>
            <a:r>
              <a:rPr sz="2000" spc="-155" dirty="0">
                <a:latin typeface="Arial" panose="020B0604020202020204"/>
                <a:cs typeface="Arial" panose="020B0604020202020204"/>
              </a:rPr>
              <a:t/>
            </a:r>
            <a:r>
              <a:rPr sz="2000" spc="-35" dirty="0">
                <a:latin typeface="Arial" panose="020B0604020202020204"/>
                <a:cs typeface="Arial" panose="020B0604020202020204"/>
              </a:rPr>
              <a:t/>
            </a:r>
            <a:r>
              <a:rPr sz="2000" spc="-180" dirty="0">
                <a:latin typeface="Arial" panose="020B0604020202020204"/>
                <a:cs typeface="Arial" panose="020B0604020202020204"/>
              </a:rPr>
              <a:t/>
            </a:r>
            <a:r>
              <a:rPr sz="2000" spc="-20" dirty="0">
                <a:latin typeface="Arial" panose="020B0604020202020204"/>
                <a:cs typeface="Arial" panose="020B0604020202020204"/>
              </a:rPr>
              <a:t/>
            </a:r>
            <a:r>
              <a:rPr sz="2000" spc="-170" dirty="0">
                <a:latin typeface="Arial" panose="020B0604020202020204"/>
                <a:cs typeface="Arial" panose="020B0604020202020204"/>
              </a:rPr>
              <a:t/>
            </a:r>
            <a:r>
              <a:rPr sz="2000" spc="-60" dirty="0">
                <a:latin typeface="Arial" panose="020B0604020202020204"/>
                <a:cs typeface="Arial" panose="020B0604020202020204"/>
              </a:rPr>
              <a:t/>
            </a:r>
            <a:r>
              <a:rPr sz="2000" spc="-170" dirty="0">
                <a:latin typeface="Arial" panose="020B0604020202020204"/>
                <a:cs typeface="Arial" panose="020B0604020202020204"/>
              </a:rPr>
              <a:t/>
            </a:r>
            <a:r>
              <a:rPr sz="2000" spc="-80" dirty="0">
                <a:latin typeface="Arial" panose="020B0604020202020204"/>
                <a:cs typeface="Arial" panose="020B0604020202020204"/>
              </a:rPr>
              <a:t/>
            </a:r>
            <a:r>
              <a:rPr sz="2000" spc="-160" dirty="0">
                <a:latin typeface="Arial" panose="020B0604020202020204"/>
                <a:cs typeface="Arial" panose="020B0604020202020204"/>
              </a:rPr>
              <a:t/>
            </a:r>
            <a:r>
              <a:rPr sz="2000" spc="-65" dirty="0">
                <a:latin typeface="宋体"/>
                <a:cs typeface="宋体"/>
                <a:ea typeface="+mj-ea"/>
              </a:rPr>
              <a:t>创建在印度最大的航空公司，并可与亚洲的其他航空公司相媲美。</a:t>
            </a:r>
            <a:r>
              <a:rPr sz="2000" spc="-175" dirty="0">
                <a:latin typeface="Arial" panose="020B0604020202020204"/>
                <a:cs typeface="Arial" panose="020B0604020202020204"/>
              </a:rPr>
              <a:t/>
            </a: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spc="-20" dirty="0">
                <a:latin typeface="Arial" panose="020B0604020202020204"/>
                <a:cs typeface="Arial" panose="020B0604020202020204"/>
              </a:rPr>
              <a:t/>
            </a:r>
            <a:r>
              <a:rPr sz="2000" spc="-160" dirty="0">
                <a:latin typeface="Arial" panose="020B0604020202020204"/>
                <a:cs typeface="Arial" panose="020B0604020202020204"/>
              </a:rPr>
              <a:t/>
            </a:r>
            <a:r>
              <a:rPr sz="2000" spc="-55" dirty="0">
                <a:latin typeface="Arial" panose="020B0604020202020204"/>
                <a:cs typeface="Arial" panose="020B0604020202020204"/>
              </a:rPr>
              <a:t/>
            </a:r>
            <a:r>
              <a:rPr sz="2000" spc="-180" dirty="0">
                <a:latin typeface="Arial" panose="020B0604020202020204"/>
                <a:cs typeface="Arial" panose="020B0604020202020204"/>
              </a:rPr>
              <a:t/>
            </a:r>
            <a:r>
              <a:rPr sz="2000" spc="-20" dirty="0">
                <a:latin typeface="Arial" panose="020B0604020202020204"/>
                <a:cs typeface="Arial" panose="020B0604020202020204"/>
              </a:rPr>
              <a:t/>
            </a:r>
            <a:r>
              <a:rPr sz="2000" spc="-254" dirty="0">
                <a:latin typeface="Arial" panose="020B0604020202020204"/>
                <a:cs typeface="Arial" panose="020B0604020202020204"/>
              </a:rPr>
              <a:t/>
            </a:r>
            <a:r>
              <a:rPr sz="2000" spc="-8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20"/>
              </a:spcBef>
              <a:buFont typeface="Arial" panose="020B0604020202020204"/>
              <a:buChar char=""/>
            </a:pPr>
            <a:endParaRPr sz="1650">
              <a:latin typeface="Arial" panose="020B0604020202020204"/>
              <a:cs typeface="Arial" panose="020B0604020202020204"/>
            </a:endParaRPr>
          </a:p>
          <a:p>
            <a:pPr marL="332740" marR="424815" indent="-320040">
              <a:lnSpc>
                <a:spcPct val="80000"/>
              </a:lnSpc>
              <a:buSzPct val="80000"/>
              <a:buChar char=""/>
              <a:tabLst>
                <a:tab pos="332105" algn="l"/>
                <a:tab pos="332740" algn="l"/>
              </a:tabLst>
            </a:pPr>
            <a:r>
              <a:rPr sz="2000" spc="-70" dirty="0">
                <a:latin typeface="Arial" panose="020B0604020202020204"/>
                <a:cs typeface="Arial" panose="020B0604020202020204"/>
              </a:rPr>
              <a:t/>
            </a:r>
            <a:r>
              <a:rPr sz="2000" spc="-95" dirty="0">
                <a:latin typeface="Arial" panose="020B0604020202020204"/>
                <a:cs typeface="Arial" panose="020B0604020202020204"/>
              </a:rPr>
              <a:t/>
            </a:r>
            <a:r>
              <a:rPr sz="2000" spc="-30" dirty="0">
                <a:latin typeface="Arial" panose="020B0604020202020204"/>
                <a:cs typeface="Arial" panose="020B0604020202020204"/>
              </a:rPr>
              <a:t/>
            </a:r>
            <a:r>
              <a:rPr sz="2000" spc="-20" dirty="0">
                <a:latin typeface="宋体"/>
                <a:cs typeface="宋体"/>
                <a:ea typeface="+mj-ea"/>
              </a:rPr>
              <a:t>提供一个综合的国际/国内足迹，这将显著提高客户的主张，并允许轻松进入三个全球航空公司联盟之一，主要是由21家航空公司组成的全球联盟的星空联盟。</a:t>
            </a:r>
            <a:r>
              <a:rPr sz="2000" spc="-50" dirty="0">
                <a:latin typeface="Arial" panose="020B0604020202020204"/>
                <a:cs typeface="Arial" panose="020B0604020202020204"/>
              </a:rPr>
              <a:t/>
            </a:r>
            <a:r>
              <a:rPr sz="2000" spc="20" dirty="0">
                <a:latin typeface="Arial" panose="020B0604020202020204"/>
                <a:cs typeface="Arial" panose="020B0604020202020204"/>
              </a:rPr>
              <a:t/>
            </a:r>
            <a:r>
              <a:rPr sz="2000" spc="-45" dirty="0">
                <a:latin typeface="Arial" panose="020B0604020202020204"/>
                <a:cs typeface="Arial" panose="020B0604020202020204"/>
              </a:rPr>
              <a:t/>
            </a:r>
            <a:r>
              <a:rPr sz="2000" spc="10" dirty="0">
                <a:latin typeface="Arial" panose="020B0604020202020204"/>
                <a:cs typeface="Arial" panose="020B0604020202020204"/>
              </a:rPr>
              <a:t/>
            </a:r>
            <a:r>
              <a:rPr sz="2000" spc="-35" dirty="0">
                <a:latin typeface="Arial" panose="020B0604020202020204"/>
                <a:cs typeface="Arial" panose="020B0604020202020204"/>
              </a:rPr>
              <a:t/>
            </a:r>
            <a:r>
              <a:rPr sz="2000" spc="-95" dirty="0">
                <a:latin typeface="Arial" panose="020B0604020202020204"/>
                <a:cs typeface="Arial" panose="020B0604020202020204"/>
              </a:rPr>
              <a:t/>
            </a:r>
            <a:r>
              <a:rPr sz="2000" spc="-170" dirty="0">
                <a:latin typeface="Arial" panose="020B0604020202020204"/>
                <a:cs typeface="Arial" panose="020B0604020202020204"/>
              </a:rPr>
              <a:t/>
            </a:r>
            <a:r>
              <a:rPr sz="2000" spc="-60" dirty="0">
                <a:latin typeface="Arial" panose="020B0604020202020204"/>
                <a:cs typeface="Arial" panose="020B0604020202020204"/>
              </a:rPr>
              <a:t/>
            </a:r>
            <a:r>
              <a:rPr sz="2000" spc="-140" dirty="0">
                <a:latin typeface="Arial" panose="020B0604020202020204"/>
                <a:cs typeface="Arial" panose="020B0604020202020204"/>
              </a:rPr>
              <a:t/>
            </a:r>
            <a:r>
              <a:rPr sz="2000" spc="-30" dirty="0">
                <a:latin typeface="Arial" panose="020B0604020202020204"/>
                <a:cs typeface="Arial" panose="020B0604020202020204"/>
              </a:rPr>
              <a:t/>
            </a:r>
            <a:r>
              <a:rPr sz="2000" spc="-195" dirty="0">
                <a:latin typeface="Arial" panose="020B0604020202020204"/>
                <a:cs typeface="Arial" panose="020B0604020202020204"/>
              </a:rPr>
              <a:t/>
            </a:r>
            <a:r>
              <a:rPr sz="2000" spc="-80" dirty="0">
                <a:latin typeface="Arial" panose="020B0604020202020204"/>
                <a:cs typeface="Arial" panose="020B0604020202020204"/>
              </a:rPr>
              <a:t/>
            </a:r>
            <a:r>
              <a:rPr sz="2000" spc="-155" dirty="0">
                <a:latin typeface="Arial" panose="020B0604020202020204"/>
                <a:cs typeface="Arial" panose="020B0604020202020204"/>
              </a:rPr>
              <a:t/>
            </a:r>
            <a:r>
              <a:rPr sz="2000" spc="-35" dirty="0">
                <a:latin typeface="Arial" panose="020B0604020202020204"/>
                <a:cs typeface="Arial" panose="020B0604020202020204"/>
              </a:rPr>
              <a:t/>
            </a:r>
            <a:r>
              <a:rPr sz="2000" spc="-180" dirty="0">
                <a:latin typeface="Arial" panose="020B0604020202020204"/>
                <a:cs typeface="Arial" panose="020B0604020202020204"/>
              </a:rPr>
              <a:t/>
            </a:r>
            <a:r>
              <a:rPr sz="2000" spc="-120" dirty="0">
                <a:latin typeface="Arial" panose="020B0604020202020204"/>
                <a:cs typeface="Arial" panose="020B0604020202020204"/>
              </a:rPr>
              <a:t/>
            </a:r>
            <a:r>
              <a:rPr sz="2000" spc="-150"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15" dirty="0">
                <a:latin typeface="Arial" panose="020B0604020202020204"/>
                <a:cs typeface="Arial" panose="020B0604020202020204"/>
              </a:rPr>
              <a:t/>
            </a:r>
            <a:r>
              <a:rPr sz="2000" spc="-145" dirty="0">
                <a:latin typeface="Arial" panose="020B0604020202020204"/>
                <a:cs typeface="Arial" panose="020B0604020202020204"/>
              </a:rPr>
              <a:t/>
            </a:r>
            <a:r>
              <a:rPr sz="2000" spc="-75" dirty="0">
                <a:latin typeface="Arial" panose="020B0604020202020204"/>
                <a:cs typeface="Arial" panose="020B0604020202020204"/>
              </a:rPr>
              <a:t/>
            </a:r>
            <a:r>
              <a:rPr sz="2000" spc="-170"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15" dirty="0">
                <a:latin typeface="Arial" panose="020B0604020202020204"/>
                <a:cs typeface="Arial" panose="020B0604020202020204"/>
              </a:rPr>
              <a:t/>
            </a:r>
            <a:r>
              <a:rPr sz="2000" spc="-140" dirty="0">
                <a:latin typeface="Arial" panose="020B0604020202020204"/>
                <a:cs typeface="Arial" panose="020B0604020202020204"/>
              </a:rPr>
              <a:t/>
            </a:r>
            <a:r>
              <a:rPr sz="2000" spc="-35" dirty="0">
                <a:latin typeface="Arial" panose="020B0604020202020204"/>
                <a:cs typeface="Arial" panose="020B0604020202020204"/>
              </a:rPr>
              <a:t/>
            </a:r>
            <a:r>
              <a:rPr sz="2000" spc="-150" dirty="0">
                <a:latin typeface="Arial" panose="020B0604020202020204"/>
                <a:cs typeface="Arial" panose="020B0604020202020204"/>
              </a:rPr>
              <a:t/>
            </a:r>
            <a:r>
              <a:rPr sz="2000" spc="-40" dirty="0">
                <a:latin typeface="Arial" panose="020B0604020202020204"/>
                <a:cs typeface="Arial" panose="020B0604020202020204"/>
              </a:rPr>
              <a:t/>
            </a:r>
            <a:r>
              <a:rPr sz="2000" spc="-35" dirty="0">
                <a:latin typeface="Arial" panose="020B0604020202020204"/>
                <a:cs typeface="Arial" panose="020B0604020202020204"/>
              </a:rPr>
              <a:t/>
            </a:r>
            <a:r>
              <a:rPr sz="2000" spc="-190" dirty="0">
                <a:latin typeface="Arial" panose="020B0604020202020204"/>
                <a:cs typeface="Arial" panose="020B0604020202020204"/>
              </a:rPr>
              <a:t/>
            </a:r>
            <a:r>
              <a:rPr sz="2000" spc="-75" dirty="0">
                <a:latin typeface="Arial" panose="020B0604020202020204"/>
                <a:cs typeface="Arial" panose="020B0604020202020204"/>
              </a:rPr>
              <a:t/>
            </a:r>
            <a:r>
              <a:rPr sz="2000" spc="-190" dirty="0">
                <a:latin typeface="Arial" panose="020B0604020202020204"/>
                <a:cs typeface="Arial" panose="020B0604020202020204"/>
              </a:rPr>
              <a:t/>
            </a:r>
            <a:r>
              <a:rPr sz="2000" spc="-25" dirty="0">
                <a:latin typeface="Arial" panose="020B0604020202020204"/>
                <a:cs typeface="Arial" panose="020B0604020202020204"/>
              </a:rPr>
              <a:t/>
            </a:r>
            <a:r>
              <a:rPr sz="2000" spc="-204" dirty="0">
                <a:latin typeface="Arial" panose="020B0604020202020204"/>
                <a:cs typeface="Arial" panose="020B0604020202020204"/>
              </a:rPr>
              <a:t/>
            </a:r>
            <a:r>
              <a:rPr sz="2000" spc="-55" dirty="0">
                <a:latin typeface="Arial" panose="020B0604020202020204"/>
                <a:cs typeface="Arial" panose="020B0604020202020204"/>
              </a:rPr>
              <a:t/>
            </a:r>
            <a:r>
              <a:rPr sz="2000" spc="-245" dirty="0">
                <a:latin typeface="Arial" panose="020B0604020202020204"/>
                <a:cs typeface="Arial" panose="020B0604020202020204"/>
              </a:rPr>
              <a:t/>
            </a:r>
            <a:r>
              <a:rPr sz="2000" spc="-60" dirty="0">
                <a:latin typeface="Arial" panose="020B0604020202020204"/>
                <a:cs typeface="Arial" panose="020B0604020202020204"/>
              </a:rPr>
              <a:t/>
            </a:r>
            <a:r>
              <a:rPr sz="2000" spc="-190" dirty="0">
                <a:latin typeface="Arial" panose="020B0604020202020204"/>
                <a:cs typeface="Arial" panose="020B0604020202020204"/>
              </a:rPr>
              <a:t/>
            </a:r>
            <a:r>
              <a:rPr sz="2000" spc="25" dirty="0">
                <a:latin typeface="Arial" panose="020B0604020202020204"/>
                <a:cs typeface="Arial" panose="020B0604020202020204"/>
              </a:rPr>
              <a:t/>
            </a:r>
            <a:r>
              <a:rPr sz="2000" spc="-165" dirty="0">
                <a:latin typeface="Arial" panose="020B0604020202020204"/>
                <a:cs typeface="Arial" panose="020B0604020202020204"/>
              </a:rPr>
              <a:t/>
            </a:r>
            <a:r>
              <a:rPr sz="2000" spc="-40" dirty="0">
                <a:latin typeface="Arial" panose="020B0604020202020204"/>
                <a:cs typeface="Arial" panose="020B0604020202020204"/>
              </a:rPr>
              <a:t/>
            </a:r>
            <a:r>
              <a:rPr sz="2000" spc="-170" dirty="0">
                <a:latin typeface="Arial" panose="020B0604020202020204"/>
                <a:cs typeface="Arial" panose="020B0604020202020204"/>
              </a:rPr>
              <a:t/>
            </a:r>
            <a:r>
              <a:rPr sz="2000" spc="-45" dirty="0">
                <a:latin typeface="Arial" panose="020B0604020202020204"/>
                <a:cs typeface="Arial" panose="020B0604020202020204"/>
              </a:rPr>
              <a:t/>
            </a:r>
            <a:r>
              <a:rPr sz="2000" spc="-175"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155" dirty="0">
                <a:latin typeface="Arial" panose="020B0604020202020204"/>
                <a:cs typeface="Arial" panose="020B0604020202020204"/>
              </a:rPr>
              <a:t/>
            </a:r>
            <a:r>
              <a:rPr sz="2000" spc="-150" dirty="0">
                <a:latin typeface="Arial" panose="020B0604020202020204"/>
                <a:cs typeface="Arial" panose="020B0604020202020204"/>
              </a:rPr>
              <a:t/>
            </a:r>
            <a:r>
              <a:rPr sz="2000" spc="-50" dirty="0">
                <a:latin typeface="Arial" panose="020B0604020202020204"/>
                <a:cs typeface="Arial" panose="020B0604020202020204"/>
              </a:rPr>
              <a:t/>
            </a:r>
            <a:endParaRPr sz="2000">
              <a:latin typeface="Arial" panose="020B0604020202020204"/>
              <a:cs typeface="Arial" panose="020B0604020202020204"/>
            </a:endParaRPr>
          </a:p>
          <a:p>
            <a:pPr marL="332740" indent="-320040">
              <a:lnSpc>
                <a:spcPts val="2160"/>
              </a:lnSpc>
              <a:spcBef>
                <a:spcPts val="1440"/>
              </a:spcBef>
              <a:buSzPct val="80000"/>
              <a:buChar char=""/>
              <a:tabLst>
                <a:tab pos="332105" algn="l"/>
                <a:tab pos="332740" algn="l"/>
              </a:tabLst>
            </a:pPr>
            <a:r>
              <a:rPr sz="2000" spc="-100" dirty="0">
                <a:latin typeface="Arial" panose="020B0604020202020204"/>
                <a:cs typeface="Arial" panose="020B0604020202020204"/>
              </a:rPr>
              <a:t/>
            </a:r>
            <a:r>
              <a:rPr sz="2000" spc="-180" dirty="0">
                <a:latin typeface="Arial" panose="020B0604020202020204"/>
                <a:cs typeface="Arial" panose="020B0604020202020204"/>
              </a:rPr>
              <a:t/>
            </a:r>
            <a:r>
              <a:rPr sz="2000" spc="-10" dirty="0">
                <a:latin typeface="Arial" panose="020B0604020202020204"/>
                <a:cs typeface="Arial" panose="020B0604020202020204"/>
              </a:rPr>
              <a:t/>
            </a:r>
            <a:r>
              <a:rPr sz="2000" spc="-165" dirty="0">
                <a:latin typeface="Arial" panose="020B0604020202020204"/>
                <a:cs typeface="Arial" panose="020B0604020202020204"/>
              </a:rPr>
              <a:t/>
            </a:r>
            <a:r>
              <a:rPr sz="2000" spc="-10" dirty="0">
                <a:latin typeface="宋体"/>
                <a:cs typeface="宋体"/>
                <a:ea typeface="+mj-ea"/>
              </a:rPr>
              <a:t>通过改进负载来实现对现有资源的最佳利用</a:t>
            </a:r>
            <a:r>
              <a:rPr sz="2000" spc="-185"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45" dirty="0">
                <a:latin typeface="Arial" panose="020B0604020202020204"/>
                <a:cs typeface="Arial" panose="020B0604020202020204"/>
              </a:rPr>
              <a:t/>
            </a:r>
            <a:r>
              <a:rPr sz="2000" spc="-165" dirty="0">
                <a:latin typeface="Arial" panose="020B0604020202020204"/>
                <a:cs typeface="Arial" panose="020B0604020202020204"/>
              </a:rPr>
              <a:t/>
            </a:r>
            <a:r>
              <a:rPr sz="2000" spc="-95" dirty="0">
                <a:latin typeface="Arial" panose="020B0604020202020204"/>
                <a:cs typeface="Arial" panose="020B0604020202020204"/>
              </a:rPr>
              <a:t/>
            </a:r>
            <a:r>
              <a:rPr sz="2000" spc="-155" dirty="0">
                <a:latin typeface="Arial" panose="020B0604020202020204"/>
                <a:cs typeface="Arial" panose="020B0604020202020204"/>
              </a:rPr>
              <a:t/>
            </a:r>
            <a:r>
              <a:rPr sz="2000" spc="-25" dirty="0">
                <a:latin typeface="Arial" panose="020B0604020202020204"/>
                <a:cs typeface="Arial" panose="020B0604020202020204"/>
              </a:rPr>
              <a:t/>
            </a:r>
            <a:r>
              <a:rPr sz="2000" spc="-155" dirty="0">
                <a:latin typeface="Arial" panose="020B0604020202020204"/>
                <a:cs typeface="Arial" panose="020B0604020202020204"/>
              </a:rPr>
              <a:t/>
            </a:r>
            <a:r>
              <a:rPr sz="2000" spc="-30" dirty="0">
                <a:latin typeface="Arial" panose="020B0604020202020204"/>
                <a:cs typeface="Arial" panose="020B0604020202020204"/>
              </a:rPr>
              <a:t/>
            </a:r>
            <a:r>
              <a:rPr sz="2000" spc="-150" dirty="0">
                <a:latin typeface="Arial" panose="020B0604020202020204"/>
                <a:cs typeface="Arial" panose="020B0604020202020204"/>
              </a:rPr>
              <a:t/>
            </a:r>
            <a:r>
              <a:rPr sz="2000" spc="-20" dirty="0">
                <a:latin typeface="Arial" panose="020B0604020202020204"/>
                <a:cs typeface="Arial" panose="020B0604020202020204"/>
              </a:rPr>
              <a:t/>
            </a:r>
            <a:r>
              <a:rPr sz="2000" spc="-170" dirty="0">
                <a:latin typeface="Arial" panose="020B0604020202020204"/>
                <a:cs typeface="Arial" panose="020B0604020202020204"/>
              </a:rPr>
              <a:t/>
            </a:r>
            <a:r>
              <a:rPr sz="2000" spc="-50" dirty="0">
                <a:latin typeface="Arial" panose="020B0604020202020204"/>
                <a:cs typeface="Arial" panose="020B0604020202020204"/>
              </a:rPr>
              <a:t/>
            </a:r>
            <a:endParaRPr sz="2000">
              <a:latin typeface="Arial" panose="020B0604020202020204"/>
              <a:cs typeface="Arial" panose="020B0604020202020204"/>
            </a:endParaRPr>
          </a:p>
          <a:p>
            <a:pPr marL="332740" marR="91440">
              <a:lnSpc>
                <a:spcPts val="1920"/>
              </a:lnSpc>
              <a:spcBef>
                <a:spcPts val="225"/>
              </a:spcBef>
            </a:pPr>
            <a:r>
              <a:rPr sz="2000" spc="-40" dirty="0">
                <a:latin typeface="Arial" panose="020B0604020202020204"/>
                <a:cs typeface="Arial" panose="020B0604020202020204"/>
              </a:rPr>
              <a:t/>
            </a:r>
            <a:r>
              <a:rPr sz="2000" spc="-165" dirty="0">
                <a:latin typeface="Arial" panose="020B0604020202020204"/>
                <a:cs typeface="Arial" panose="020B0604020202020204"/>
              </a:rPr>
              <a:t/>
            </a:r>
            <a:r>
              <a:rPr sz="2000" spc="-80" dirty="0">
                <a:latin typeface="Arial" panose="020B0604020202020204"/>
                <a:cs typeface="Arial" panose="020B0604020202020204"/>
              </a:rPr>
              <a:t/>
            </a:r>
            <a:r>
              <a:rPr sz="2000" spc="-155" dirty="0">
                <a:latin typeface="Arial" panose="020B0604020202020204"/>
                <a:cs typeface="Arial" panose="020B0604020202020204"/>
              </a:rPr>
              <a:t/>
            </a:r>
            <a:r>
              <a:rPr sz="2000" spc="-60" dirty="0">
                <a:latin typeface="Arial" panose="020B0604020202020204"/>
                <a:cs typeface="Arial" panose="020B0604020202020204"/>
              </a:rPr>
              <a:t/>
            </a:r>
            <a:r>
              <a:rPr sz="2000" spc="-150" dirty="0">
                <a:latin typeface="Arial" panose="020B0604020202020204"/>
                <a:cs typeface="Arial" panose="020B0604020202020204"/>
              </a:rPr>
              <a:t/>
            </a:r>
            <a:r>
              <a:rPr sz="2000" spc="-55" dirty="0">
                <a:latin typeface="Arial" panose="020B0604020202020204"/>
                <a:cs typeface="Arial" panose="020B0604020202020204"/>
              </a:rPr>
              <a:t/>
            </a:r>
            <a:r>
              <a:rPr sz="2000" spc="-155" dirty="0">
                <a:latin typeface="Arial" panose="020B0604020202020204"/>
                <a:cs typeface="Arial" panose="020B0604020202020204"/>
              </a:rPr>
              <a:t/>
            </a:r>
            <a:r>
              <a:rPr sz="2000" spc="-40" dirty="0">
                <a:latin typeface="Arial" panose="020B0604020202020204"/>
                <a:cs typeface="Arial" panose="020B0604020202020204"/>
              </a:rPr>
              <a:t/>
            </a:r>
            <a:r>
              <a:rPr sz="2000" spc="-175" dirty="0">
                <a:latin typeface="Arial" panose="020B0604020202020204"/>
                <a:cs typeface="Arial" panose="020B0604020202020204"/>
              </a:rPr>
              <a:t/>
            </a:r>
            <a:r>
              <a:rPr sz="2000" spc="-80" dirty="0">
                <a:latin typeface="Arial" panose="020B0604020202020204"/>
                <a:cs typeface="Arial" panose="020B0604020202020204"/>
              </a:rPr>
              <a:t/>
            </a:r>
            <a:r>
              <a:rPr sz="2000" spc="-140" dirty="0">
                <a:latin typeface="Arial" panose="020B0604020202020204"/>
                <a:cs typeface="Arial" panose="020B0604020202020204"/>
              </a:rPr>
              <a:t/>
            </a:r>
            <a:r>
              <a:rPr sz="2000" spc="-50" dirty="0">
                <a:latin typeface="Arial" panose="020B0604020202020204"/>
                <a:cs typeface="Arial" panose="020B0604020202020204"/>
              </a:rPr>
              <a:t/>
            </a:r>
            <a:r>
              <a:rPr sz="2000" spc="-145" dirty="0">
                <a:latin typeface="Arial" panose="020B0604020202020204"/>
                <a:cs typeface="Arial" panose="020B0604020202020204"/>
              </a:rPr>
              <a:t/>
            </a:r>
            <a:r>
              <a:rPr sz="2000" spc="-165" dirty="0">
                <a:latin typeface="Arial" panose="020B0604020202020204"/>
                <a:cs typeface="Arial" panose="020B0604020202020204"/>
              </a:rPr>
              <a:t/>
            </a:r>
            <a:r>
              <a:rPr sz="2000" spc="-150" dirty="0">
                <a:latin typeface="Arial" panose="020B0604020202020204"/>
                <a:cs typeface="Arial" panose="020B0604020202020204"/>
              </a:rPr>
              <a:t/>
            </a:r>
            <a:r>
              <a:rPr sz="2000" spc="-25" dirty="0">
                <a:latin typeface="Arial" panose="020B0604020202020204"/>
                <a:cs typeface="Arial" panose="020B0604020202020204"/>
              </a:rPr>
              <a:t/>
            </a:r>
            <a:r>
              <a:rPr sz="2000" spc="-160" dirty="0">
                <a:latin typeface="Arial" panose="020B0604020202020204"/>
                <a:cs typeface="Arial" panose="020B0604020202020204"/>
              </a:rPr>
              <a:t/>
            </a:r>
            <a:r>
              <a:rPr sz="2000" spc="-165" dirty="0">
                <a:latin typeface="Arial" panose="020B0604020202020204"/>
                <a:cs typeface="Arial" panose="020B0604020202020204"/>
              </a:rPr>
              <a:t/>
            </a:r>
            <a:r>
              <a:rPr sz="2000" spc="-140" dirty="0">
                <a:latin typeface="Arial" panose="020B0604020202020204"/>
                <a:cs typeface="Arial" panose="020B0604020202020204"/>
              </a:rPr>
              <a:t/>
            </a:r>
            <a:r>
              <a:rPr sz="2000" spc="-50" dirty="0">
                <a:latin typeface="Arial" panose="020B0604020202020204"/>
                <a:cs typeface="Arial" panose="020B0604020202020204"/>
              </a:rPr>
              <a:t/>
            </a:r>
            <a:r>
              <a:rPr sz="2000" spc="-150" dirty="0">
                <a:latin typeface="Arial" panose="020B0604020202020204"/>
                <a:cs typeface="Arial" panose="020B0604020202020204"/>
              </a:rPr>
              <a:t/>
            </a:r>
            <a:r>
              <a:rPr sz="2000" spc="-40" dirty="0">
                <a:latin typeface="Arial" panose="020B0604020202020204"/>
                <a:cs typeface="Arial" panose="020B0604020202020204"/>
              </a:rPr>
              <a:t/>
            </a:r>
            <a:r>
              <a:rPr sz="2000" spc="-150" dirty="0">
                <a:latin typeface="Arial" panose="020B0604020202020204"/>
                <a:cs typeface="Arial" panose="020B0604020202020204"/>
              </a:rPr>
              <a:t/>
            </a:r>
            <a:r>
              <a:rPr sz="2000" spc="-50" dirty="0">
                <a:latin typeface="Arial" panose="020B0604020202020204"/>
                <a:cs typeface="Arial" panose="020B0604020202020204"/>
              </a:rPr>
              <a:t/>
            </a:r>
            <a:r>
              <a:rPr sz="2000" spc="-145" dirty="0">
                <a:latin typeface="Arial" panose="020B0604020202020204"/>
                <a:cs typeface="Arial" panose="020B0604020202020204"/>
              </a:rPr>
              <a:t/>
            </a:r>
            <a:r>
              <a:rPr sz="2000" spc="-20" dirty="0">
                <a:latin typeface="Arial" panose="020B0604020202020204"/>
                <a:cs typeface="Arial" panose="020B0604020202020204"/>
              </a:rPr>
              <a:t/>
            </a:r>
            <a:r>
              <a:rPr sz="2000" spc="-60" dirty="0">
                <a:latin typeface="Arial" panose="020B0604020202020204"/>
                <a:cs typeface="Arial" panose="020B0604020202020204"/>
              </a:rPr>
              <a:t/>
            </a:r>
            <a:r>
              <a:rPr sz="2000" spc="-55" dirty="0">
                <a:latin typeface="Arial" panose="020B0604020202020204"/>
                <a:cs typeface="Arial" panose="020B0604020202020204"/>
              </a:rPr>
              <a:t/>
            </a:r>
            <a:r>
              <a:rPr sz="2000" spc="-30" dirty="0">
                <a:latin typeface="宋体"/>
                <a:cs typeface="宋体"/>
                <a:ea typeface="+mj-ea"/>
              </a:rPr>
              <a:t>在一般服务航线上的因素和收益，以及在替代航线上部署“释放”的飞机能力。</a:t>
            </a:r>
            <a:r>
              <a:rPr sz="2000" spc="-405" dirty="0">
                <a:latin typeface="Arial" panose="020B0604020202020204"/>
                <a:cs typeface="Arial" panose="020B0604020202020204"/>
              </a:rPr>
              <a:t/>
            </a:r>
            <a:r>
              <a:rPr sz="2000" spc="-45"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35"/>
              </a:spcBef>
            </a:pPr>
            <a:endParaRPr sz="1650">
              <a:latin typeface="Arial" panose="020B0604020202020204"/>
              <a:cs typeface="Arial" panose="020B0604020202020204"/>
            </a:endParaRPr>
          </a:p>
          <a:p>
            <a:pPr marL="332740" marR="107315" indent="-320040">
              <a:lnSpc>
                <a:spcPct val="80000"/>
              </a:lnSpc>
              <a:buSzPct val="80000"/>
              <a:buFont typeface="Arial" panose="020B0604020202020204"/>
              <a:buChar char=""/>
              <a:tabLst>
                <a:tab pos="365760" algn="l"/>
                <a:tab pos="366395" algn="l"/>
              </a:tabLst>
            </a:pPr>
            <a:r>
              <a:rPr dirty="0"/>
              <a:t/>
            </a:r>
            <a:r>
              <a:rPr sz="2000" spc="-95" dirty="0">
                <a:latin typeface="Arial" panose="020B0604020202020204"/>
                <a:cs typeface="Arial" panose="020B0604020202020204"/>
              </a:rPr>
              <a:t/>
            </a:r>
            <a:r>
              <a:rPr sz="2000" spc="-155" dirty="0">
                <a:latin typeface="Arial" panose="020B0604020202020204"/>
                <a:cs typeface="Arial" panose="020B0604020202020204"/>
              </a:rPr>
              <a:t/>
            </a:r>
            <a:r>
              <a:rPr sz="2000" spc="-50" dirty="0">
                <a:latin typeface="Arial" panose="020B0604020202020204"/>
                <a:cs typeface="Arial" panose="020B0604020202020204"/>
              </a:rPr>
              <a:t/>
            </a:r>
            <a:r>
              <a:rPr sz="2000" spc="-145" dirty="0">
                <a:latin typeface="Arial" panose="020B0604020202020204"/>
                <a:cs typeface="Arial" panose="020B0604020202020204"/>
              </a:rPr>
              <a:t/>
            </a:r>
            <a:r>
              <a:rPr sz="2000" spc="-80" dirty="0">
                <a:latin typeface="Arial" panose="020B0604020202020204"/>
                <a:cs typeface="Arial" panose="020B0604020202020204"/>
              </a:rPr>
              <a:t/>
            </a:r>
            <a:r>
              <a:rPr sz="2000" spc="-160" dirty="0">
                <a:latin typeface="Arial" panose="020B0604020202020204"/>
                <a:cs typeface="Arial" panose="020B0604020202020204"/>
              </a:rPr>
              <a:t/>
            </a:r>
            <a:r>
              <a:rPr sz="2000" spc="-60" dirty="0">
                <a:latin typeface="Arial" panose="020B0604020202020204"/>
                <a:cs typeface="Arial" panose="020B0604020202020204"/>
              </a:rPr>
              <a:t/>
            </a:r>
            <a:r>
              <a:rPr sz="2000" spc="-140" dirty="0">
                <a:latin typeface="Arial" panose="020B0604020202020204"/>
                <a:cs typeface="Arial" panose="020B0604020202020204"/>
              </a:rPr>
              <a:t/>
            </a:r>
            <a:r>
              <a:rPr sz="2000" spc="-135" dirty="0">
                <a:latin typeface="Arial" panose="020B0604020202020204"/>
                <a:cs typeface="Arial" panose="020B0604020202020204"/>
              </a:rPr>
              <a:t/>
            </a:r>
            <a:r>
              <a:rPr sz="2000" spc="-165" dirty="0">
                <a:latin typeface="Arial" panose="020B0604020202020204"/>
                <a:cs typeface="Arial" panose="020B0604020202020204"/>
              </a:rPr>
              <a:t/>
            </a:r>
            <a:r>
              <a:rPr sz="2000" spc="-80" dirty="0">
                <a:latin typeface="Arial" panose="020B0604020202020204"/>
                <a:cs typeface="Arial" panose="020B0604020202020204"/>
              </a:rPr>
              <a:t/>
            </a:r>
            <a:r>
              <a:rPr sz="2000" spc="-150" dirty="0">
                <a:latin typeface="Arial" panose="020B0604020202020204"/>
                <a:cs typeface="Arial" panose="020B0604020202020204"/>
              </a:rPr>
              <a:t/>
            </a:r>
            <a:r>
              <a:rPr sz="2000" spc="-70" dirty="0">
                <a:latin typeface="Arial" panose="020B0604020202020204"/>
                <a:cs typeface="Arial" panose="020B0604020202020204"/>
              </a:rPr>
              <a:t/>
            </a:r>
            <a:r>
              <a:rPr sz="2000" spc="-160" dirty="0">
                <a:latin typeface="Arial" panose="020B0604020202020204"/>
                <a:cs typeface="Arial" panose="020B0604020202020204"/>
              </a:rPr>
              <a:t/>
            </a:r>
            <a:r>
              <a:rPr sz="2000" spc="20" dirty="0">
                <a:latin typeface="Arial" panose="020B0604020202020204"/>
                <a:cs typeface="Arial" panose="020B0604020202020204"/>
              </a:rPr>
              <a:t/>
            </a:r>
            <a:r>
              <a:rPr sz="2000" spc="-165" dirty="0">
                <a:latin typeface="Arial" panose="020B0604020202020204"/>
                <a:cs typeface="Arial" panose="020B0604020202020204"/>
              </a:rPr>
              <a:t/>
            </a:r>
            <a:r>
              <a:rPr sz="2000" spc="-55" dirty="0">
                <a:latin typeface="Arial" panose="020B0604020202020204"/>
                <a:cs typeface="Arial" panose="020B0604020202020204"/>
              </a:rPr>
              <a:t/>
            </a:r>
            <a:r>
              <a:rPr sz="2000" spc="-150" dirty="0">
                <a:latin typeface="Arial" panose="020B0604020202020204"/>
                <a:cs typeface="Arial" panose="020B0604020202020204"/>
              </a:rPr>
              <a:t/>
            </a:r>
            <a:r>
              <a:rPr sz="2000" spc="-85" dirty="0">
                <a:latin typeface="Arial" panose="020B0604020202020204"/>
                <a:cs typeface="Arial" panose="020B0604020202020204"/>
              </a:rPr>
              <a:t/>
            </a:r>
            <a:r>
              <a:rPr sz="2000" spc="-130"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225" dirty="0">
                <a:latin typeface="Arial" panose="020B0604020202020204"/>
                <a:cs typeface="Arial" panose="020B0604020202020204"/>
              </a:rPr>
              <a:t/>
            </a:r>
            <a:r>
              <a:rPr sz="2000" spc="-145" dirty="0">
                <a:latin typeface="Arial" panose="020B0604020202020204"/>
                <a:cs typeface="Arial" panose="020B0604020202020204"/>
              </a:rPr>
              <a:t/>
            </a:r>
            <a:r>
              <a:rPr sz="2000" spc="-170" dirty="0">
                <a:latin typeface="Arial" panose="020B0604020202020204"/>
                <a:cs typeface="Arial" panose="020B0604020202020204"/>
              </a:rPr>
              <a:t/>
            </a:r>
            <a:r>
              <a:rPr sz="2000" spc="-150" dirty="0">
                <a:latin typeface="Arial" panose="020B0604020202020204"/>
                <a:cs typeface="Arial" panose="020B0604020202020204"/>
              </a:rPr>
              <a:t/>
            </a:r>
            <a:r>
              <a:rPr sz="2000" spc="-15" dirty="0">
                <a:latin typeface="Arial" panose="020B0604020202020204"/>
                <a:cs typeface="Arial" panose="020B0604020202020204"/>
              </a:rPr>
              <a:t/>
            </a:r>
            <a:r>
              <a:rPr sz="2000" spc="-70" dirty="0">
                <a:latin typeface="宋体"/>
                <a:cs typeface="宋体"/>
                <a:ea typeface="+mj-ea"/>
              </a:rPr>
              <a:t>合并后成立了一家大型公司，总收入为1500亿卢比（合37亿美元），估计车队规模为150家。</a:t>
            </a:r>
            <a:r>
              <a:rPr sz="2000" spc="-80" dirty="0">
                <a:latin typeface="Arial" panose="020B0604020202020204"/>
                <a:cs typeface="Arial" panose="020B0604020202020204"/>
              </a:rPr>
              <a:t/>
            </a:r>
            <a:r>
              <a:rPr sz="2000" spc="-95" dirty="0">
                <a:latin typeface="Arial" panose="020B0604020202020204"/>
                <a:cs typeface="Arial" panose="020B0604020202020204"/>
              </a:rPr>
              <a:t/>
            </a:r>
            <a:r>
              <a:rPr sz="2000" spc="-35" dirty="0">
                <a:latin typeface="Arial" panose="020B0604020202020204"/>
                <a:cs typeface="Arial" panose="020B0604020202020204"/>
              </a:rPr>
              <a:t/>
            </a:r>
            <a:r>
              <a:rPr sz="2000" dirty="0">
                <a:latin typeface="Arial" panose="020B0604020202020204"/>
                <a:cs typeface="Arial" panose="020B0604020202020204"/>
              </a:rPr>
              <a:t/>
            </a:r>
            <a:r>
              <a:rPr sz="2000" spc="-100" dirty="0">
                <a:latin typeface="Arial" panose="020B0604020202020204"/>
                <a:cs typeface="Arial" panose="020B0604020202020204"/>
              </a:rPr>
              <a:t/>
            </a:r>
            <a:r>
              <a:rPr sz="2000" spc="15" dirty="0">
                <a:latin typeface="Arial" panose="020B0604020202020204"/>
                <a:cs typeface="Arial" panose="020B0604020202020204"/>
              </a:rPr>
              <a:t/>
            </a:r>
            <a:r>
              <a:rPr sz="2000" spc="-135" dirty="0">
                <a:latin typeface="Arial" panose="020B0604020202020204"/>
                <a:cs typeface="Arial" panose="020B0604020202020204"/>
              </a:rPr>
              <a:t/>
            </a:r>
            <a:r>
              <a:rPr sz="2000" spc="35" dirty="0">
                <a:latin typeface="Arial" panose="020B0604020202020204"/>
                <a:cs typeface="Arial" panose="020B0604020202020204"/>
              </a:rPr>
              <a:t/>
            </a:r>
            <a:r>
              <a:rPr sz="2000" spc="-80" dirty="0">
                <a:latin typeface="Arial" panose="020B0604020202020204"/>
                <a:cs typeface="Arial" panose="020B0604020202020204"/>
              </a:rPr>
              <a:t/>
            </a:r>
            <a:r>
              <a:rPr sz="2000" spc="-135" dirty="0">
                <a:latin typeface="Arial" panose="020B0604020202020204"/>
                <a:cs typeface="Arial" panose="020B0604020202020204"/>
              </a:rPr>
              <a:t/>
            </a:r>
            <a:r>
              <a:rPr sz="2000" spc="-75" dirty="0">
                <a:latin typeface="Arial" panose="020B0604020202020204"/>
                <a:cs typeface="Arial" panose="020B0604020202020204"/>
              </a:rPr>
              <a:t/>
            </a:r>
            <a:r>
              <a:rPr sz="2000" spc="-25" dirty="0">
                <a:latin typeface="Arial" panose="020B0604020202020204"/>
                <a:cs typeface="Arial" panose="020B0604020202020204"/>
              </a:rPr>
              <a:t/>
            </a:r>
            <a:r>
              <a:rPr sz="2000" spc="15" dirty="0">
                <a:latin typeface="Arial" panose="020B0604020202020204"/>
                <a:cs typeface="Arial" panose="020B0604020202020204"/>
              </a:rPr>
              <a:t/>
            </a:r>
            <a:r>
              <a:rPr sz="2000" spc="-20" dirty="0">
                <a:latin typeface="Arial" panose="020B0604020202020204"/>
                <a:cs typeface="Arial" panose="020B0604020202020204"/>
              </a:rPr>
              <a:t/>
            </a:r>
            <a:r>
              <a:rPr sz="2000" spc="5" dirty="0">
                <a:latin typeface="Arial" panose="020B0604020202020204"/>
                <a:cs typeface="Arial" panose="020B0604020202020204"/>
              </a:rPr>
              <a:t/>
            </a:r>
            <a:r>
              <a:rPr sz="2000" spc="-30" dirty="0">
                <a:latin typeface="Arial" panose="020B0604020202020204"/>
                <a:cs typeface="Arial" panose="020B0604020202020204"/>
              </a:rPr>
              <a:t/>
            </a:r>
            <a:r>
              <a:rPr sz="2000" spc="-160" dirty="0">
                <a:latin typeface="Arial" panose="020B0604020202020204"/>
                <a:cs typeface="Arial" panose="020B0604020202020204"/>
              </a:rPr>
              <a:t/>
            </a:r>
            <a:r>
              <a:rPr sz="2000" spc="-80" dirty="0">
                <a:latin typeface="Arial" panose="020B0604020202020204"/>
                <a:cs typeface="Arial" panose="020B0604020202020204"/>
              </a:rPr>
              <a:t/>
            </a:r>
            <a:r>
              <a:rPr sz="2000" spc="-180" dirty="0">
                <a:latin typeface="Arial" panose="020B0604020202020204"/>
                <a:cs typeface="Arial" panose="020B0604020202020204"/>
              </a:rPr>
              <a:t/>
            </a:r>
            <a:r>
              <a:rPr sz="2000" spc="-35" dirty="0">
                <a:latin typeface="Arial" panose="020B0604020202020204"/>
                <a:cs typeface="Arial" panose="020B0604020202020204"/>
              </a:rPr>
              <a:t/>
            </a:r>
            <a:r>
              <a:rPr sz="2000" spc="-170" dirty="0">
                <a:latin typeface="Arial" panose="020B0604020202020204"/>
                <a:cs typeface="Arial" panose="020B0604020202020204"/>
              </a:rPr>
              <a:t/>
            </a:r>
            <a:r>
              <a:rPr sz="2000" spc="-65" dirty="0">
                <a:latin typeface="Arial" panose="020B0604020202020204"/>
                <a:cs typeface="Arial" panose="020B0604020202020204"/>
              </a:rPr>
              <a:t/>
            </a:r>
            <a:r>
              <a:rPr sz="2000" spc="-175" dirty="0">
                <a:latin typeface="Arial" panose="020B0604020202020204"/>
                <a:cs typeface="Arial" panose="020B0604020202020204"/>
              </a:rPr>
              <a:t/>
            </a:r>
            <a:r>
              <a:rPr sz="2000" spc="-35" dirty="0">
                <a:latin typeface="Arial" panose="020B0604020202020204"/>
                <a:cs typeface="Arial" panose="020B0604020202020204"/>
              </a:rPr>
              <a:t/>
            </a:r>
            <a:r>
              <a:rPr sz="2000" spc="-150" dirty="0">
                <a:latin typeface="Arial" panose="020B0604020202020204"/>
                <a:cs typeface="Arial" panose="020B0604020202020204"/>
              </a:rPr>
              <a:t/>
            </a:r>
            <a:r>
              <a:rPr sz="2000" spc="-20" dirty="0">
                <a:latin typeface="Arial" panose="020B0604020202020204"/>
                <a:cs typeface="Arial" panose="020B0604020202020204"/>
              </a:rPr>
              <a:t/>
            </a:r>
            <a:r>
              <a:rPr sz="2000" spc="-175" dirty="0">
                <a:latin typeface="Arial" panose="020B0604020202020204"/>
                <a:cs typeface="Arial" panose="020B0604020202020204"/>
              </a:rPr>
              <a:t/>
            </a:r>
            <a:r>
              <a:rPr sz="2000" dirty="0">
                <a:latin typeface="Arial" panose="020B0604020202020204"/>
                <a:cs typeface="Arial" panose="020B0604020202020204"/>
              </a:rPr>
              <a:t/>
            </a:r>
            <a:r>
              <a:rPr sz="2000" spc="-140" dirty="0">
                <a:latin typeface="Arial" panose="020B0604020202020204"/>
                <a:cs typeface="Arial" panose="020B0604020202020204"/>
              </a:rPr>
              <a:t/>
            </a:r>
            <a:r>
              <a:rPr sz="2000" dirty="0">
                <a:latin typeface="Arial" panose="020B0604020202020204"/>
                <a:cs typeface="Arial" panose="020B0604020202020204"/>
              </a:rPr>
              <a:t/>
            </a:r>
            <a:r>
              <a:rPr sz="2000" spc="-155" dirty="0">
                <a:latin typeface="Arial" panose="020B0604020202020204"/>
                <a:cs typeface="Arial" panose="020B0604020202020204"/>
              </a:rPr>
              <a:t/>
            </a:r>
            <a:r>
              <a:rPr sz="2000" spc="-10" dirty="0">
                <a:latin typeface="宋体"/>
                <a:cs typeface="宋体"/>
                <a:ea typeface="+mj-ea"/>
              </a:rPr>
              <a:t>它有一个多样化的飞机短期和长期，从而更好的机队利用率。</a:t>
            </a:r>
            <a:endParaRPr sz="2000">
              <a:latin typeface="Arial" panose="020B0604020202020204"/>
              <a:cs typeface="Arial" panose="020B0604020202020204"/>
            </a:endParaRPr>
          </a:p>
          <a:p>
            <a:pPr>
              <a:lnSpc>
                <a:spcPct val="100000"/>
              </a:lnSpc>
              <a:spcBef>
                <a:spcPts val="10"/>
              </a:spcBef>
              <a:buFont typeface="Arial" panose="020B0604020202020204"/>
              <a:buChar char=""/>
            </a:pPr>
            <a:endParaRPr sz="1650">
              <a:latin typeface="Arial" panose="020B0604020202020204"/>
              <a:cs typeface="Arial" panose="020B0604020202020204"/>
            </a:endParaRPr>
          </a:p>
          <a:p>
            <a:pPr marL="332740" marR="1378585" indent="-320040">
              <a:lnSpc>
                <a:spcPts val="1920"/>
              </a:lnSpc>
              <a:buSzPct val="80000"/>
              <a:buChar char=""/>
              <a:tabLst>
                <a:tab pos="332105" algn="l"/>
                <a:tab pos="332740" algn="l"/>
              </a:tabLst>
            </a:pPr>
            <a:r>
              <a:rPr sz="2000" spc="-70" dirty="0">
                <a:latin typeface="Arial" panose="020B0604020202020204"/>
                <a:cs typeface="Arial" panose="020B0604020202020204"/>
              </a:rPr>
              <a:t/>
            </a:r>
            <a:r>
              <a:rPr sz="2000" spc="-160" dirty="0">
                <a:latin typeface="Arial" panose="020B0604020202020204"/>
                <a:cs typeface="Arial" panose="020B0604020202020204"/>
              </a:rPr>
              <a:t/>
            </a:r>
            <a:r>
              <a:rPr sz="2000" spc="-95" dirty="0">
                <a:latin typeface="Arial" panose="020B0604020202020204"/>
                <a:cs typeface="Arial" panose="020B0604020202020204"/>
              </a:rPr>
              <a:t/>
            </a:r>
            <a:r>
              <a:rPr sz="2000" spc="-155" dirty="0">
                <a:latin typeface="Arial" panose="020B0604020202020204"/>
                <a:cs typeface="Arial" panose="020B0604020202020204"/>
              </a:rPr>
              <a:t/>
            </a:r>
            <a:r>
              <a:rPr sz="2000" spc="-10" dirty="0">
                <a:latin typeface="Arial" panose="020B0604020202020204"/>
                <a:cs typeface="Arial" panose="020B0604020202020204"/>
              </a:rPr>
              <a:t/>
            </a:r>
            <a:r>
              <a:rPr sz="2000" spc="-175" dirty="0">
                <a:latin typeface="Arial" panose="020B0604020202020204"/>
                <a:cs typeface="Arial" panose="020B0604020202020204"/>
              </a:rPr>
              <a:t/>
            </a: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spc="-5" dirty="0">
                <a:latin typeface="Arial" panose="020B0604020202020204"/>
                <a:cs typeface="Arial" panose="020B0604020202020204"/>
              </a:rPr>
              <a:t/>
            </a:r>
            <a:r>
              <a:rPr sz="2000" spc="-160" dirty="0">
                <a:latin typeface="Arial" panose="020B0604020202020204"/>
                <a:cs typeface="Arial" panose="020B0604020202020204"/>
              </a:rPr>
              <a:t/>
            </a:r>
            <a:r>
              <a:rPr sz="2000" spc="-75" dirty="0">
                <a:latin typeface="Arial" panose="020B0604020202020204"/>
                <a:cs typeface="Arial" panose="020B0604020202020204"/>
              </a:rPr>
              <a:t/>
            </a:r>
            <a:r>
              <a:rPr sz="2000" spc="-150" dirty="0">
                <a:latin typeface="Arial" panose="020B0604020202020204"/>
                <a:cs typeface="Arial" panose="020B0604020202020204"/>
              </a:rPr>
              <a:t/>
            </a:r>
            <a:r>
              <a:rPr sz="2000" spc="-40" dirty="0">
                <a:latin typeface="Arial" panose="020B0604020202020204"/>
                <a:cs typeface="Arial" panose="020B0604020202020204"/>
              </a:rPr>
              <a:t/>
            </a:r>
            <a:r>
              <a:rPr sz="2000" spc="-170" dirty="0">
                <a:latin typeface="Arial" panose="020B0604020202020204"/>
                <a:cs typeface="Arial" panose="020B0604020202020204"/>
              </a:rPr>
              <a:t/>
            </a:r>
            <a:r>
              <a:rPr sz="2000" spc="-100" dirty="0">
                <a:latin typeface="Arial" panose="020B0604020202020204"/>
                <a:cs typeface="Arial" panose="020B0604020202020204"/>
              </a:rPr>
              <a:t/>
            </a:r>
            <a:r>
              <a:rPr sz="2000" spc="-155" dirty="0">
                <a:latin typeface="Arial" panose="020B0604020202020204"/>
                <a:cs typeface="Arial" panose="020B0604020202020204"/>
              </a:rPr>
              <a:t/>
            </a:r>
            <a:r>
              <a:rPr sz="2000" spc="-50" dirty="0">
                <a:latin typeface="Arial" panose="020B0604020202020204"/>
                <a:cs typeface="Arial" panose="020B0604020202020204"/>
              </a:rPr>
              <a:t/>
            </a:r>
            <a:r>
              <a:rPr sz="2000" spc="-190" dirty="0">
                <a:latin typeface="Arial" panose="020B0604020202020204"/>
                <a:cs typeface="Arial" panose="020B0604020202020204"/>
              </a:rPr>
              <a:t/>
            </a:r>
            <a:r>
              <a:rPr sz="2000" spc="-80" dirty="0">
                <a:latin typeface="Arial" panose="020B0604020202020204"/>
                <a:cs typeface="Arial" panose="020B0604020202020204"/>
              </a:rPr>
              <a:t/>
            </a:r>
            <a:r>
              <a:rPr sz="2000" spc="-30" dirty="0">
                <a:latin typeface="宋体"/>
                <a:cs typeface="宋体"/>
                <a:ea typeface="+mj-ea"/>
              </a:rPr>
              <a:t>提供一个充分利用强大的资产、能力和基础设施的机会。</a:t>
            </a:r>
            <a:endParaRPr sz="2000">
              <a:latin typeface="Arial" panose="020B0604020202020204"/>
              <a:cs typeface="Arial" panose="020B0604020202020204"/>
            </a:endParaRPr>
          </a:p>
          <a:p>
            <a:pPr marL="332740" indent="-320040">
              <a:lnSpc>
                <a:spcPts val="2160"/>
              </a:lnSpc>
              <a:spcBef>
                <a:spcPts val="1455"/>
              </a:spcBef>
              <a:buSzPct val="80000"/>
              <a:buChar char=""/>
              <a:tabLst>
                <a:tab pos="332105" algn="l"/>
                <a:tab pos="332740" algn="l"/>
              </a:tabLst>
            </a:pPr>
            <a:r>
              <a:rPr sz="2000" spc="-65" dirty="0">
                <a:latin typeface="Arial" panose="020B0604020202020204"/>
                <a:cs typeface="Arial" panose="020B0604020202020204"/>
              </a:rPr>
              <a:t/>
            </a:r>
            <a:r>
              <a:rPr sz="2000" spc="-165" dirty="0">
                <a:latin typeface="Arial" panose="020B0604020202020204"/>
                <a:cs typeface="Arial" panose="020B0604020202020204"/>
              </a:rPr>
              <a:t/>
            </a:r>
            <a:r>
              <a:rPr sz="2000" spc="-95" dirty="0">
                <a:latin typeface="Arial" panose="020B0604020202020204"/>
                <a:cs typeface="Arial" panose="020B0604020202020204"/>
              </a:rPr>
              <a:t/>
            </a:r>
            <a:r>
              <a:rPr sz="2000" spc="-165" dirty="0">
                <a:latin typeface="Arial" panose="020B0604020202020204"/>
                <a:cs typeface="Arial" panose="020B0604020202020204"/>
              </a:rPr>
              <a:t/>
            </a:r>
            <a:r>
              <a:rPr sz="2000" spc="-10" dirty="0">
                <a:latin typeface="宋体"/>
                <a:cs typeface="宋体"/>
                <a:ea typeface="+mj-ea"/>
              </a:rPr>
              <a:t>提供一个机会，以利用熟练和经验丰富的人力</a:t>
            </a:r>
            <a:r>
              <a:rPr sz="2000" spc="-170" dirty="0">
                <a:latin typeface="Arial" panose="020B0604020202020204"/>
                <a:cs typeface="Arial" panose="020B0604020202020204"/>
              </a:rPr>
              <a:t/>
            </a: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spc="-75" dirty="0">
                <a:latin typeface="Arial" panose="020B0604020202020204"/>
                <a:cs typeface="Arial" panose="020B0604020202020204"/>
              </a:rPr>
              <a:t/>
            </a:r>
            <a:r>
              <a:rPr sz="2000" spc="-150" dirty="0">
                <a:latin typeface="Arial" panose="020B0604020202020204"/>
                <a:cs typeface="Arial" panose="020B0604020202020204"/>
              </a:rPr>
              <a:t/>
            </a:r>
            <a:r>
              <a:rPr sz="2000" spc="-50" dirty="0">
                <a:latin typeface="Arial" panose="020B0604020202020204"/>
                <a:cs typeface="Arial" panose="020B0604020202020204"/>
              </a:rPr>
              <a:t/>
            </a:r>
            <a:r>
              <a:rPr sz="2000" spc="-160" dirty="0">
                <a:latin typeface="Arial" panose="020B0604020202020204"/>
                <a:cs typeface="Arial" panose="020B0604020202020204"/>
              </a:rPr>
              <a:t/>
            </a:r>
            <a:r>
              <a:rPr sz="2000" spc="-75" dirty="0">
                <a:latin typeface="Arial" panose="020B0604020202020204"/>
                <a:cs typeface="Arial" panose="020B0604020202020204"/>
              </a:rPr>
              <a:t/>
            </a:r>
            <a:r>
              <a:rPr sz="2000" spc="-165" dirty="0">
                <a:latin typeface="Arial" panose="020B0604020202020204"/>
                <a:cs typeface="Arial" panose="020B0604020202020204"/>
              </a:rPr>
              <a:t/>
            </a:r>
            <a:r>
              <a:rPr sz="2000" spc="-80" dirty="0">
                <a:latin typeface="Arial" panose="020B0604020202020204"/>
                <a:cs typeface="Arial" panose="020B0604020202020204"/>
              </a:rPr>
              <a:t/>
            </a:r>
            <a:r>
              <a:rPr sz="2000" spc="-155" dirty="0">
                <a:latin typeface="Arial" panose="020B0604020202020204"/>
                <a:cs typeface="Arial" panose="020B0604020202020204"/>
              </a:rPr>
              <a:t/>
            </a:r>
            <a:r>
              <a:rPr sz="2000" spc="-55" dirty="0">
                <a:latin typeface="Arial" panose="020B0604020202020204"/>
                <a:cs typeface="Arial" panose="020B0604020202020204"/>
              </a:rPr>
              <a:t/>
            </a:r>
            <a:r>
              <a:rPr sz="2000" spc="-170" dirty="0">
                <a:latin typeface="Arial" panose="020B0604020202020204"/>
                <a:cs typeface="Arial" panose="020B0604020202020204"/>
              </a:rPr>
              <a:t/>
            </a:r>
            <a:r>
              <a:rPr sz="2000" spc="-65" dirty="0">
                <a:latin typeface="Arial" panose="020B0604020202020204"/>
                <a:cs typeface="Arial" panose="020B0604020202020204"/>
              </a:rPr>
              <a:t/>
            </a:r>
            <a:endParaRPr sz="2000">
              <a:latin typeface="Arial" panose="020B0604020202020204"/>
              <a:cs typeface="Arial" panose="020B0604020202020204"/>
            </a:endParaRPr>
          </a:p>
          <a:p>
            <a:pPr marL="332740">
              <a:lnSpc>
                <a:spcPts val="2160"/>
              </a:lnSpc>
            </a:pPr>
            <a:r>
              <a:rPr sz="2000" spc="20" dirty="0">
                <a:latin typeface="Arial" panose="020B0604020202020204"/>
                <a:cs typeface="Arial" panose="020B0604020202020204"/>
              </a:rPr>
              <a:t/>
            </a:r>
            <a:r>
              <a:rPr sz="2000" spc="-170" dirty="0">
                <a:latin typeface="Arial" panose="020B0604020202020204"/>
                <a:cs typeface="Arial" panose="020B0604020202020204"/>
              </a:rPr>
              <a:t/>
            </a:r>
            <a:r>
              <a:rPr sz="2000" spc="-5" dirty="0">
                <a:latin typeface="Arial" panose="020B0604020202020204"/>
                <a:cs typeface="Arial" panose="020B0604020202020204"/>
              </a:rPr>
              <a:t/>
            </a:r>
            <a:r>
              <a:rPr sz="2000" spc="-150" dirty="0">
                <a:latin typeface="Arial" panose="020B0604020202020204"/>
                <a:cs typeface="Arial" panose="020B0604020202020204"/>
              </a:rPr>
              <a:t/>
            </a:r>
            <a:r>
              <a:rPr sz="2000" spc="-15" dirty="0">
                <a:latin typeface="Arial" panose="020B0604020202020204"/>
                <a:cs typeface="Arial" panose="020B0604020202020204"/>
              </a:rPr>
              <a:t/>
            </a:r>
            <a:r>
              <a:rPr sz="2000" spc="-295" dirty="0">
                <a:latin typeface="Arial" panose="020B0604020202020204"/>
                <a:cs typeface="Arial" panose="020B0604020202020204"/>
              </a:rPr>
              <a:t/>
            </a:r>
            <a:r>
              <a:rPr sz="2000" spc="-70" dirty="0">
                <a:latin typeface="宋体"/>
                <a:cs typeface="宋体"/>
                <a:ea typeface="+mj-ea"/>
              </a:rPr>
              <a:t>与两个体公司的最佳潜力。</a:t>
            </a:r>
            <a:r>
              <a:rPr sz="2000" spc="-245" dirty="0">
                <a:latin typeface="Arial" panose="020B0604020202020204"/>
                <a:cs typeface="Arial" panose="020B0604020202020204"/>
              </a:rPr>
              <a:t/>
            </a:r>
            <a:r>
              <a:rPr sz="2000" spc="-95" dirty="0">
                <a:latin typeface="Arial" panose="020B0604020202020204"/>
                <a:cs typeface="Arial" panose="020B0604020202020204"/>
              </a:rPr>
              <a:t/>
            </a:r>
            <a:r>
              <a:rPr sz="2000" spc="-180" dirty="0">
                <a:latin typeface="Arial" panose="020B0604020202020204"/>
                <a:cs typeface="Arial" panose="020B0604020202020204"/>
              </a:rPr>
              <a:t/>
            </a:r>
            <a:r>
              <a:rPr sz="2000" spc="45" dirty="0">
                <a:latin typeface="Arial" panose="020B0604020202020204"/>
                <a:cs typeface="Arial" panose="020B0604020202020204"/>
              </a:rPr>
              <a:t/>
            </a:r>
            <a:r>
              <a:rPr sz="2000" spc="-150"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10" dirty="0">
                <a:latin typeface="Arial" panose="020B0604020202020204"/>
                <a:cs typeface="Arial" panose="020B0604020202020204"/>
              </a:rPr>
              <a:t/>
            </a:r>
            <a:r>
              <a:rPr sz="2000" spc="-155" dirty="0">
                <a:latin typeface="Arial" panose="020B0604020202020204"/>
                <a:cs typeface="Arial" panose="020B0604020202020204"/>
              </a:rPr>
              <a:t/>
            </a:r>
            <a:r>
              <a:rPr sz="2000" spc="-1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5"/>
              </a:spcBef>
            </a:pPr>
            <a:endParaRPr sz="1650">
              <a:latin typeface="Arial" panose="020B0604020202020204"/>
              <a:cs typeface="Arial" panose="020B0604020202020204"/>
            </a:endParaRPr>
          </a:p>
          <a:p>
            <a:pPr marL="332740" marR="5080" indent="-320040">
              <a:lnSpc>
                <a:spcPts val="1920"/>
              </a:lnSpc>
              <a:buSzPct val="80000"/>
              <a:buChar char=""/>
              <a:tabLst>
                <a:tab pos="332105" algn="l"/>
                <a:tab pos="332740" algn="l"/>
              </a:tabLst>
            </a:pPr>
            <a:r>
              <a:rPr sz="2000" spc="-70" dirty="0">
                <a:latin typeface="Arial" panose="020B0604020202020204"/>
                <a:cs typeface="Arial" panose="020B0604020202020204"/>
              </a:rPr>
              <a:t/>
            </a:r>
            <a:r>
              <a:rPr sz="2000" spc="-160" dirty="0">
                <a:latin typeface="Arial" panose="020B0604020202020204"/>
                <a:cs typeface="Arial" panose="020B0604020202020204"/>
              </a:rPr>
              <a:t/>
            </a:r>
            <a:r>
              <a:rPr sz="2000" spc="-135" dirty="0">
                <a:latin typeface="Arial" panose="020B0604020202020204"/>
                <a:cs typeface="Arial" panose="020B0604020202020204"/>
              </a:rPr>
              <a:t/>
            </a:r>
            <a:r>
              <a:rPr sz="2000" spc="-150" dirty="0">
                <a:latin typeface="Arial" panose="020B0604020202020204"/>
                <a:cs typeface="Arial" panose="020B0604020202020204"/>
              </a:rPr>
              <a:t/>
            </a:r>
            <a:r>
              <a:rPr sz="2000" spc="-45" dirty="0">
                <a:latin typeface="Arial" panose="020B0604020202020204"/>
                <a:cs typeface="Arial" panose="020B0604020202020204"/>
              </a:rPr>
              <a:t/>
            </a:r>
            <a:r>
              <a:rPr sz="2000" spc="-155" dirty="0">
                <a:latin typeface="Arial" panose="020B0604020202020204"/>
                <a:cs typeface="Arial" panose="020B0604020202020204"/>
              </a:rPr>
              <a:t/>
            </a:r>
            <a:r>
              <a:rPr sz="2000" spc="-80" dirty="0">
                <a:latin typeface="Arial" panose="020B0604020202020204"/>
                <a:cs typeface="Arial" panose="020B0604020202020204"/>
              </a:rPr>
              <a:t/>
            </a:r>
            <a:r>
              <a:rPr sz="2000" spc="-170" dirty="0">
                <a:latin typeface="Arial" panose="020B0604020202020204"/>
                <a:cs typeface="Arial" panose="020B0604020202020204"/>
              </a:rPr>
              <a:t/>
            </a:r>
            <a:r>
              <a:rPr sz="2000" spc="-5" dirty="0">
                <a:latin typeface="Arial" panose="020B0604020202020204"/>
                <a:cs typeface="Arial" panose="020B0604020202020204"/>
              </a:rPr>
              <a:t/>
            </a:r>
            <a:r>
              <a:rPr sz="2000" spc="-155" dirty="0">
                <a:latin typeface="Arial" panose="020B0604020202020204"/>
                <a:cs typeface="Arial" panose="020B0604020202020204"/>
              </a:rPr>
              <a:t/>
            </a:r>
            <a:r>
              <a:rPr sz="2000" spc="-30" dirty="0">
                <a:latin typeface="Arial" panose="020B0604020202020204"/>
                <a:cs typeface="Arial" panose="020B0604020202020204"/>
              </a:rPr>
              <a:t/>
            </a:r>
            <a:r>
              <a:rPr sz="2000" spc="-160" dirty="0">
                <a:latin typeface="Arial" panose="020B0604020202020204"/>
                <a:cs typeface="Arial" panose="020B0604020202020204"/>
              </a:rPr>
              <a:t/>
            </a:r>
            <a:r>
              <a:rPr sz="2000" spc="-70" dirty="0">
                <a:latin typeface="Arial" panose="020B0604020202020204"/>
                <a:cs typeface="Arial" panose="020B0604020202020204"/>
              </a:rPr>
              <a:t/>
            </a:r>
            <a:r>
              <a:rPr sz="2000" spc="-170" dirty="0">
                <a:latin typeface="Arial" panose="020B0604020202020204"/>
                <a:cs typeface="Arial" panose="020B0604020202020204"/>
              </a:rPr>
              <a:t/>
            </a:r>
            <a:r>
              <a:rPr sz="2000" spc="10" dirty="0">
                <a:latin typeface="Arial" panose="020B0604020202020204"/>
                <a:cs typeface="Arial" panose="020B0604020202020204"/>
              </a:rPr>
              <a:t/>
            </a:r>
            <a:r>
              <a:rPr sz="2000" spc="-150"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60" dirty="0">
                <a:latin typeface="Arial" panose="020B0604020202020204"/>
                <a:cs typeface="Arial" panose="020B0604020202020204"/>
              </a:rPr>
              <a:t/>
            </a:r>
            <a:r>
              <a:rPr sz="2000" spc="-165" dirty="0">
                <a:latin typeface="Arial" panose="020B0604020202020204"/>
                <a:cs typeface="Arial" panose="020B0604020202020204"/>
              </a:rPr>
              <a:t/>
            </a:r>
            <a:r>
              <a:rPr sz="2000" spc="-80" dirty="0">
                <a:latin typeface="Arial" panose="020B0604020202020204"/>
                <a:cs typeface="Arial" panose="020B0604020202020204"/>
              </a:rPr>
              <a:t/>
            </a:r>
            <a:r>
              <a:rPr sz="2000" spc="-160" dirty="0">
                <a:latin typeface="Arial" panose="020B0604020202020204"/>
                <a:cs typeface="Arial" panose="020B0604020202020204"/>
              </a:rPr>
              <a:t/>
            </a:r>
            <a:r>
              <a:rPr sz="2000" spc="-15" dirty="0">
                <a:latin typeface="Arial" panose="020B0604020202020204"/>
                <a:cs typeface="Arial" panose="020B0604020202020204"/>
              </a:rPr>
              <a:t/>
            </a:r>
            <a:r>
              <a:rPr sz="2000" spc="-155" dirty="0">
                <a:latin typeface="Arial" panose="020B0604020202020204"/>
                <a:cs typeface="Arial" panose="020B0604020202020204"/>
              </a:rPr>
              <a:t/>
            </a:r>
            <a:r>
              <a:rPr sz="2000" spc="-114" dirty="0">
                <a:latin typeface="Arial" panose="020B0604020202020204"/>
                <a:cs typeface="Arial" panose="020B0604020202020204"/>
              </a:rPr>
              <a:t/>
            </a:r>
            <a:r>
              <a:rPr sz="2000" spc="-160" dirty="0">
                <a:latin typeface="Arial" panose="020B0604020202020204"/>
                <a:cs typeface="Arial" panose="020B0604020202020204"/>
              </a:rPr>
              <a:t/>
            </a:r>
            <a:r>
              <a:rPr sz="2000" spc="-70" dirty="0">
                <a:latin typeface="Arial" panose="020B0604020202020204"/>
                <a:cs typeface="Arial" panose="020B0604020202020204"/>
              </a:rPr>
              <a:t/>
            </a:r>
            <a:r>
              <a:rPr sz="2000" spc="-180" dirty="0">
                <a:latin typeface="Arial" panose="020B0604020202020204"/>
                <a:cs typeface="Arial" panose="020B0604020202020204"/>
              </a:rPr>
              <a:t/>
            </a:r>
            <a:r>
              <a:rPr sz="2000" spc="-85" dirty="0">
                <a:latin typeface="Arial" panose="020B0604020202020204"/>
                <a:cs typeface="Arial" panose="020B0604020202020204"/>
              </a:rPr>
              <a:t/>
            </a:r>
            <a:r>
              <a:rPr sz="2000" spc="-20" dirty="0">
                <a:latin typeface="Arial" panose="020B0604020202020204"/>
                <a:cs typeface="Arial" panose="020B0604020202020204"/>
              </a:rPr>
              <a:t/>
            </a:r>
            <a:r>
              <a:rPr sz="2000" spc="-45" dirty="0">
                <a:latin typeface="宋体"/>
                <a:cs typeface="宋体"/>
                <a:ea typeface="+mj-ea"/>
              </a:rPr>
              <a:t>为人民提供一个更大的、以增长为导向的公司，同样的公司，也将有利于更大的公众利益。</a:t>
            </a:r>
            <a:r>
              <a:rPr sz="2000" spc="-434" dirty="0">
                <a:latin typeface="Arial" panose="020B0604020202020204"/>
                <a:cs typeface="Arial" panose="020B0604020202020204"/>
              </a:rPr>
              <a:t/>
            </a:r>
            <a:r>
              <a:rPr sz="2000" spc="-25" dirty="0">
                <a:latin typeface="Arial" panose="020B0604020202020204"/>
                <a:cs typeface="Arial" panose="020B0604020202020204"/>
              </a:rPr>
              <a:t/>
            </a:r>
            <a:endParaRPr sz="2000">
              <a:latin typeface="Arial" panose="020B0604020202020204"/>
              <a:cs typeface="Arial" panose="020B0604020202020204"/>
            </a:endParaRPr>
          </a:p>
        </ns0:txBody>
      </ns0:sp>
    </ns0:spTree>
  </ns0:cSld>
  <ns0:clrMapOvr>
    <a:masterClrMapping/>
  </ns0:clrMapOvr>
</ns0:sld>
</file>

<file path=ppt/slides/slide36.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txBox="1"/>
          <ns0:nvPr/>
        </ns0:nvSpPr>
        <ns0:spPr>
          <a:xfrm>
            <a:off x="147320" y="1461007"/>
            <a:ext cx="8851900" cy="4965065"/>
          </a:xfrm>
          <a:prstGeom prst="rect">
            <a:avLst/>
          </a:prstGeom>
        </ns0:spPr>
        <ns0:txBody>
          <a:bodyPr vert="horz" wrap="square" lIns="0" tIns="71755" rIns="0" bIns="0" rtlCol="0">
            <a:spAutoFit/>
          </a:bodyPr>
          <a:lstStyle/>
          <a:p>
            <a:pPr marL="332105" marR="619125" indent="-320040">
              <a:lnSpc>
                <a:spcPts val="1920"/>
              </a:lnSpc>
              <a:spcBef>
                <a:spcPts val="565"/>
              </a:spcBef>
              <a:buSzPct val="80000"/>
              <a:buChar char=""/>
              <a:tabLst>
                <a:tab pos="332105" algn="l"/>
                <a:tab pos="332740" algn="l"/>
              </a:tabLst>
            </a:pPr>
            <a:r>
              <a:rPr sz="2000" spc="-40" dirty="0">
                <a:latin typeface="Arial" panose="020B0604020202020204"/>
                <a:cs typeface="Arial" panose="020B0604020202020204"/>
              </a:rPr>
              <a:t/>
            </a:r>
            <a:r>
              <a:rPr sz="2000" spc="-180" dirty="0">
                <a:latin typeface="Arial" panose="020B0604020202020204"/>
                <a:cs typeface="Arial" panose="020B0604020202020204"/>
              </a:rPr>
              <a:t/>
            </a: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spc="-70" dirty="0">
                <a:latin typeface="Arial" panose="020B0604020202020204"/>
                <a:cs typeface="Arial" panose="020B0604020202020204"/>
              </a:rPr>
              <a:t/>
            </a:r>
            <a:r>
              <a:rPr sz="2000" spc="-170" dirty="0">
                <a:latin typeface="Arial" panose="020B0604020202020204"/>
                <a:cs typeface="Arial" panose="020B0604020202020204"/>
              </a:rPr>
              <a:t/>
            </a:r>
            <a:r>
              <a:rPr sz="2000" spc="-30" dirty="0">
                <a:latin typeface="Arial" panose="020B0604020202020204"/>
                <a:cs typeface="Arial" panose="020B0604020202020204"/>
              </a:rPr>
              <a:t/>
            </a:r>
            <a:r>
              <a:rPr sz="2000" spc="-175" dirty="0">
                <a:latin typeface="Arial" panose="020B0604020202020204"/>
                <a:cs typeface="Arial" panose="020B0604020202020204"/>
              </a:rPr>
              <a:t/>
            </a:r>
            <a:r>
              <a:rPr sz="2000" spc="-5" dirty="0">
                <a:latin typeface="Arial" panose="020B0604020202020204"/>
                <a:cs typeface="Arial" panose="020B0604020202020204"/>
              </a:rPr>
              <a:t/>
            </a:r>
            <a:r>
              <a:rPr sz="2000" spc="-160" dirty="0">
                <a:latin typeface="Arial" panose="020B0604020202020204"/>
                <a:cs typeface="Arial" panose="020B0604020202020204"/>
              </a:rPr>
              <a:t/>
            </a:r>
            <a:r>
              <a:rPr sz="2000" spc="5" dirty="0">
                <a:latin typeface="Arial" panose="020B0604020202020204"/>
                <a:cs typeface="Arial" panose="020B0604020202020204"/>
              </a:rPr>
              <a:t/>
            </a:r>
            <a:r>
              <a:rPr sz="2000" spc="-160" dirty="0">
                <a:latin typeface="Arial" panose="020B0604020202020204"/>
                <a:cs typeface="Arial" panose="020B0604020202020204"/>
              </a:rPr>
              <a:t/>
            </a:r>
            <a:r>
              <a:rPr sz="2000" spc="10" dirty="0">
                <a:latin typeface="宋体"/>
                <a:cs typeface="宋体"/>
                <a:ea typeface="+mj-ea"/>
              </a:rPr>
              <a:t>有潜力开展高增长和盈利的业务（地面处理服务、维修和检修等）</a:t>
            </a:r>
            <a:r>
              <a:rPr sz="2000" spc="-180" dirty="0">
                <a:latin typeface="Arial" panose="020B0604020202020204"/>
                <a:cs typeface="Arial" panose="020B0604020202020204"/>
              </a:rPr>
              <a:t/>
            </a:r>
            <a:r>
              <a:rPr sz="2000" spc="-114" dirty="0">
                <a:latin typeface="Arial" panose="020B0604020202020204"/>
                <a:cs typeface="Arial" panose="020B0604020202020204"/>
              </a:rPr>
              <a:t/>
            </a:r>
            <a:r>
              <a:rPr sz="2000" spc="-155" dirty="0">
                <a:latin typeface="Arial" panose="020B0604020202020204"/>
                <a:cs typeface="Arial" panose="020B0604020202020204"/>
              </a:rPr>
              <a:t/>
            </a:r>
            <a:r>
              <a:rPr sz="2000" spc="-80" dirty="0">
                <a:latin typeface="Arial" panose="020B0604020202020204"/>
                <a:cs typeface="Arial" panose="020B0604020202020204"/>
              </a:rPr>
              <a:t/>
            </a:r>
            <a:r>
              <a:rPr sz="2000" spc="-165" dirty="0">
                <a:latin typeface="Arial" panose="020B0604020202020204"/>
                <a:cs typeface="Arial" panose="020B0604020202020204"/>
              </a:rPr>
              <a:t/>
            </a:r>
            <a:r>
              <a:rPr sz="2000" spc="-55" dirty="0">
                <a:latin typeface="Arial" panose="020B0604020202020204"/>
                <a:cs typeface="Arial" panose="020B0604020202020204"/>
              </a:rPr>
              <a:t/>
            </a:r>
            <a:r>
              <a:rPr sz="2000" spc="-95" dirty="0">
                <a:latin typeface="Arial" panose="020B0604020202020204"/>
                <a:cs typeface="Arial" panose="020B0604020202020204"/>
              </a:rPr>
              <a:t/>
            </a:r>
            <a:r>
              <a:rPr sz="2000" spc="-160" dirty="0">
                <a:latin typeface="Arial" panose="020B0604020202020204"/>
                <a:cs typeface="Arial" panose="020B0604020202020204"/>
              </a:rPr>
              <a:t/>
            </a:r>
            <a:r>
              <a:rPr sz="2000" spc="-60" dirty="0">
                <a:latin typeface="Arial" panose="020B0604020202020204"/>
                <a:cs typeface="Arial" panose="020B0604020202020204"/>
              </a:rPr>
              <a:t/>
            </a:r>
            <a:r>
              <a:rPr sz="2000" spc="-200" dirty="0">
                <a:latin typeface="Arial" panose="020B0604020202020204"/>
                <a:cs typeface="Arial" panose="020B0604020202020204"/>
              </a:rPr>
              <a:t/>
            </a:r>
            <a:r>
              <a:rPr sz="2000" spc="-95" dirty="0">
                <a:latin typeface="Arial" panose="020B0604020202020204"/>
                <a:cs typeface="Arial" panose="020B0604020202020204"/>
              </a:rPr>
              <a:t/>
            </a:r>
            <a:r>
              <a:rPr sz="2000" spc="-170" dirty="0">
                <a:latin typeface="Arial" panose="020B0604020202020204"/>
                <a:cs typeface="Arial" panose="020B0604020202020204"/>
              </a:rPr>
              <a:t/>
            </a:r>
            <a:r>
              <a:rPr sz="2000" spc="-80" dirty="0">
                <a:latin typeface="Arial" panose="020B0604020202020204"/>
                <a:cs typeface="Arial" panose="020B0604020202020204"/>
              </a:rPr>
              <a:t/>
            </a:r>
            <a:r>
              <a:rPr sz="2000" spc="-245" dirty="0">
                <a:latin typeface="Arial" panose="020B0604020202020204"/>
                <a:cs typeface="Arial" panose="020B0604020202020204"/>
              </a:rPr>
              <a:t/>
            </a:r>
            <a:r>
              <a:rPr sz="2000" spc="-70" dirty="0">
                <a:latin typeface="Arial" panose="020B0604020202020204"/>
                <a:cs typeface="Arial" panose="020B0604020202020204"/>
              </a:rPr>
              <a:t/>
            </a:r>
            <a:r>
              <a:rPr sz="2000" spc="-155" dirty="0">
                <a:latin typeface="Arial" panose="020B0604020202020204"/>
                <a:cs typeface="Arial" panose="020B0604020202020204"/>
              </a:rPr>
              <a:t/>
            </a:r>
            <a:r>
              <a:rPr sz="2000" spc="-45" dirty="0">
                <a:latin typeface="Arial" panose="020B0604020202020204"/>
                <a:cs typeface="Arial" panose="020B0604020202020204"/>
              </a:rPr>
              <a:t/>
            </a:r>
            <a:endParaRPr sz="2000">
              <a:latin typeface="Arial" panose="020B0604020202020204"/>
              <a:cs typeface="Arial" panose="020B0604020202020204"/>
            </a:endParaRPr>
          </a:p>
          <a:p>
            <a:pPr marL="332740" indent="-320040">
              <a:lnSpc>
                <a:spcPts val="2160"/>
              </a:lnSpc>
              <a:spcBef>
                <a:spcPts val="1460"/>
              </a:spcBef>
              <a:buSzPct val="80000"/>
              <a:buChar char=""/>
              <a:tabLst>
                <a:tab pos="332105" algn="l"/>
                <a:tab pos="332740" algn="l"/>
              </a:tabLst>
            </a:pPr>
            <a:r>
              <a:rPr sz="2000" spc="-70" dirty="0">
                <a:latin typeface="Arial" panose="020B0604020202020204"/>
                <a:cs typeface="Arial" panose="020B0604020202020204"/>
              </a:rPr>
              <a:t/>
            </a:r>
            <a:r>
              <a:rPr sz="2000" spc="-160" dirty="0">
                <a:latin typeface="Arial" panose="020B0604020202020204"/>
                <a:cs typeface="Arial" panose="020B0604020202020204"/>
              </a:rPr>
              <a:t/>
            </a:r>
            <a:r>
              <a:rPr sz="2000" spc="-45" dirty="0">
                <a:latin typeface="Arial" panose="020B0604020202020204"/>
                <a:cs typeface="Arial" panose="020B0604020202020204"/>
              </a:rPr>
              <a:t/>
            </a:r>
            <a:r>
              <a:rPr sz="2000" spc="-135" dirty="0">
                <a:latin typeface="Arial" panose="020B0604020202020204"/>
                <a:cs typeface="Arial" panose="020B0604020202020204"/>
              </a:rPr>
              <a:t/>
            </a:r>
            <a:r>
              <a:rPr sz="2000" dirty="0">
                <a:latin typeface="Arial" panose="020B0604020202020204"/>
                <a:cs typeface="Arial" panose="020B0604020202020204"/>
              </a:rPr>
              <a:t/>
            </a:r>
            <a:r>
              <a:rPr sz="2000" spc="-165" dirty="0">
                <a:latin typeface="Arial" panose="020B0604020202020204"/>
                <a:cs typeface="Arial" panose="020B0604020202020204"/>
              </a:rPr>
              <a:t/>
            </a:r>
            <a:r>
              <a:rPr sz="2000" spc="45" dirty="0">
                <a:latin typeface="Arial" panose="020B0604020202020204"/>
                <a:cs typeface="Arial" panose="020B0604020202020204"/>
              </a:rPr>
              <a:t/>
            </a:r>
            <a:r>
              <a:rPr sz="2000" spc="-140" dirty="0">
                <a:latin typeface="Arial" panose="020B0604020202020204"/>
                <a:cs typeface="Arial" panose="020B0604020202020204"/>
              </a:rPr>
              <a:t/>
            </a:r>
            <a:r>
              <a:rPr sz="2000" spc="-85" dirty="0">
                <a:latin typeface="Arial" panose="020B0604020202020204"/>
                <a:cs typeface="Arial" panose="020B0604020202020204"/>
              </a:rPr>
              <a:t/>
            </a:r>
            <a:r>
              <a:rPr sz="2000" spc="-170" dirty="0">
                <a:latin typeface="Arial" panose="020B0604020202020204"/>
                <a:cs typeface="Arial" panose="020B0604020202020204"/>
              </a:rPr>
              <a:t/>
            </a:r>
            <a:r>
              <a:rPr sz="2000" spc="-45" dirty="0">
                <a:latin typeface="Arial" panose="020B0604020202020204"/>
                <a:cs typeface="Arial" panose="020B0604020202020204"/>
              </a:rPr>
              <a:t/>
            </a:r>
            <a:r>
              <a:rPr sz="2000" spc="-155" dirty="0">
                <a:latin typeface="Arial" panose="020B0604020202020204"/>
                <a:cs typeface="Arial" panose="020B0604020202020204"/>
              </a:rPr>
              <a:t/>
            </a:r>
            <a:r>
              <a:rPr sz="2000" spc="-80" dirty="0">
                <a:latin typeface="Arial" panose="020B0604020202020204"/>
                <a:cs typeface="Arial" panose="020B0604020202020204"/>
              </a:rPr>
              <a:t/>
            </a:r>
            <a:r>
              <a:rPr sz="2000" spc="-180" dirty="0">
                <a:latin typeface="Arial" panose="020B0604020202020204"/>
                <a:cs typeface="Arial" panose="020B0604020202020204"/>
              </a:rPr>
              <a:t/>
            </a:r>
            <a:r>
              <a:rPr sz="2000" spc="-40" dirty="0">
                <a:latin typeface="Arial" panose="020B0604020202020204"/>
                <a:cs typeface="Arial" panose="020B0604020202020204"/>
              </a:rPr>
              <a:t/>
            </a:r>
            <a:r>
              <a:rPr sz="2000" spc="-175" dirty="0">
                <a:latin typeface="Arial" panose="020B0604020202020204"/>
                <a:cs typeface="Arial" panose="020B0604020202020204"/>
              </a:rPr>
              <a:t/>
            </a:r>
            <a:r>
              <a:rPr sz="2000" spc="-30" dirty="0">
                <a:latin typeface="宋体"/>
                <a:cs typeface="宋体"/>
                <a:ea typeface="+mj-ea"/>
              </a:rPr>
              <a:t>提供最大的灵活性，以实现财务和资本重组通过</a:t>
            </a:r>
            <a:r>
              <a:rPr sz="2000" spc="-135" dirty="0">
                <a:latin typeface="Arial" panose="020B0604020202020204"/>
                <a:cs typeface="Arial" panose="020B0604020202020204"/>
              </a:rPr>
              <a:t/>
            </a:r>
            <a:r>
              <a:rPr sz="2000" spc="-20" dirty="0">
                <a:latin typeface="Arial" panose="020B0604020202020204"/>
                <a:cs typeface="Arial" panose="020B0604020202020204"/>
              </a:rPr>
              <a:t/>
            </a:r>
            <a:endParaRPr sz="2000">
              <a:latin typeface="Arial" panose="020B0604020202020204"/>
              <a:cs typeface="Arial" panose="020B0604020202020204"/>
            </a:endParaRPr>
          </a:p>
          <a:p>
            <a:pPr marL="332105">
              <a:lnSpc>
                <a:spcPts val="2160"/>
              </a:lnSpc>
            </a:pPr>
            <a:r>
              <a:rPr sz="2000" spc="-45" dirty="0">
                <a:latin typeface="宋体"/>
                <a:cs typeface="宋体"/>
                <a:ea typeface="+mj-ea"/>
              </a:rPr>
              <a:t>资产重估</a:t>
            </a:r>
            <a:r>
              <a:rPr sz="2000" spc="15" dirty="0">
                <a:latin typeface="Arial" panose="020B0604020202020204"/>
                <a:cs typeface="Arial" panose="020B0604020202020204"/>
              </a:rPr>
              <a:t/>
            </a:r>
            <a:r>
              <a:rPr sz="2000" spc="-300" dirty="0">
                <a:latin typeface="Arial" panose="020B0604020202020204"/>
                <a:cs typeface="Arial" panose="020B0604020202020204"/>
              </a:rPr>
              <a:t/>
            </a:r>
            <a:r>
              <a:rPr sz="2000" spc="-105"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20"/>
              </a:spcBef>
            </a:pPr>
            <a:endParaRPr sz="1650">
              <a:latin typeface="Arial" panose="020B0604020202020204"/>
              <a:cs typeface="Arial" panose="020B0604020202020204"/>
            </a:endParaRPr>
          </a:p>
          <a:p>
            <a:pPr marL="332105" marR="147320" indent="-320040">
              <a:lnSpc>
                <a:spcPct val="80000"/>
              </a:lnSpc>
              <a:buSzPct val="80000"/>
              <a:buChar char=""/>
              <a:tabLst>
                <a:tab pos="332105" algn="l"/>
                <a:tab pos="332740" algn="l"/>
              </a:tabLst>
            </a:pPr>
            <a:r>
              <a:rPr sz="2000" spc="-90" dirty="0">
                <a:latin typeface="Arial" panose="020B0604020202020204"/>
                <a:cs typeface="Arial" panose="020B0604020202020204"/>
              </a:rPr>
              <a:t/>
            </a:r>
            <a:r>
              <a:rPr sz="2000" spc="15" dirty="0">
                <a:latin typeface="Arial" panose="020B0604020202020204"/>
                <a:cs typeface="Arial" panose="020B0604020202020204"/>
              </a:rPr>
              <a:t/>
            </a:r>
            <a:r>
              <a:rPr sz="2000" spc="-114" dirty="0">
                <a:latin typeface="Arial" panose="020B0604020202020204"/>
                <a:cs typeface="Arial" panose="020B0604020202020204"/>
              </a:rPr>
              <a:t/>
            </a:r>
            <a:r>
              <a:rPr sz="2000" spc="-70" dirty="0">
                <a:latin typeface="Arial" panose="020B0604020202020204"/>
                <a:cs typeface="Arial" panose="020B0604020202020204"/>
              </a:rPr>
              <a:t/>
            </a:r>
            <a:r>
              <a:rPr sz="2000" spc="-50" dirty="0">
                <a:latin typeface="Arial" panose="020B0604020202020204"/>
                <a:cs typeface="Arial" panose="020B0604020202020204"/>
              </a:rPr>
              <a:t/>
            </a:r>
            <a:r>
              <a:rPr sz="2000" spc="-30" dirty="0">
                <a:latin typeface="宋体"/>
                <a:cs typeface="宋体"/>
                <a:ea typeface="+mj-ea"/>
              </a:rPr>
              <a:t>规模经济使路线合理化和消除路线重复。</a:t>
            </a:r>
            <a:r>
              <a:rPr sz="2000" spc="-80" dirty="0">
                <a:latin typeface="Arial" panose="020B0604020202020204"/>
                <a:cs typeface="Arial" panose="020B0604020202020204"/>
              </a:rPr>
              <a:t/>
            </a:r>
            <a:r>
              <a:rPr sz="2000" spc="-20" dirty="0">
                <a:latin typeface="Arial" panose="020B0604020202020204"/>
                <a:cs typeface="Arial" panose="020B0604020202020204"/>
              </a:rPr>
              <a:t/>
            </a:r>
            <a:r>
              <a:rPr sz="2000" spc="15" dirty="0">
                <a:latin typeface="Arial" panose="020B0604020202020204"/>
                <a:cs typeface="Arial" panose="020B0604020202020204"/>
              </a:rPr>
              <a:t/>
            </a:r>
            <a:r>
              <a:rPr sz="2000" spc="-20" dirty="0">
                <a:latin typeface="Arial" panose="020B0604020202020204"/>
                <a:cs typeface="Arial" panose="020B0604020202020204"/>
              </a:rPr>
              <a:t/>
            </a:r>
            <a:r>
              <a:rPr sz="2000" spc="-35" dirty="0">
                <a:latin typeface="Arial" panose="020B0604020202020204"/>
                <a:cs typeface="Arial" panose="020B0604020202020204"/>
              </a:rPr>
              <a:t/>
            </a:r>
            <a:r>
              <a:rPr sz="2000" spc="-325" dirty="0">
                <a:latin typeface="Arial" panose="020B0604020202020204"/>
                <a:cs typeface="Arial" panose="020B0604020202020204"/>
              </a:rPr>
              <a:t/>
            </a:r>
            <a:r>
              <a:rPr sz="2000" spc="-85" dirty="0">
                <a:latin typeface="Arial" panose="020B0604020202020204"/>
                <a:cs typeface="Arial" panose="020B0604020202020204"/>
              </a:rPr>
              <a:t/>
            </a:r>
            <a:r>
              <a:rPr sz="2000" spc="-160" dirty="0">
                <a:latin typeface="Arial" panose="020B0604020202020204"/>
                <a:cs typeface="Arial" panose="020B0604020202020204"/>
              </a:rPr>
              <a:t/>
            </a:r>
            <a:r>
              <a:rPr sz="2000" spc="-50" dirty="0">
                <a:latin typeface="Arial" panose="020B0604020202020204"/>
                <a:cs typeface="Arial" panose="020B0604020202020204"/>
              </a:rPr>
              <a:t/>
            </a:r>
            <a:r>
              <a:rPr sz="2000" spc="-130" dirty="0">
                <a:latin typeface="Arial" panose="020B0604020202020204"/>
                <a:cs typeface="Arial" panose="020B0604020202020204"/>
              </a:rPr>
              <a:t/>
            </a:r>
            <a:r>
              <a:rPr sz="2000" spc="-20" dirty="0">
                <a:latin typeface="Arial" panose="020B0604020202020204"/>
                <a:cs typeface="Arial" panose="020B0604020202020204"/>
              </a:rPr>
              <a:t/>
            </a:r>
            <a:r>
              <a:rPr sz="2000" spc="-145" dirty="0">
                <a:latin typeface="Arial" panose="020B0604020202020204"/>
                <a:cs typeface="Arial" panose="020B0604020202020204"/>
              </a:rPr>
              <a:t/>
            </a:r>
            <a:r>
              <a:rPr sz="2000" spc="-135" dirty="0">
                <a:latin typeface="Arial" panose="020B0604020202020204"/>
                <a:cs typeface="Arial" panose="020B0604020202020204"/>
              </a:rPr>
              <a:t/>
            </a:r>
            <a:r>
              <a:rPr sz="2000" spc="-160" dirty="0">
                <a:latin typeface="Arial" panose="020B0604020202020204"/>
                <a:cs typeface="Arial" panose="020B0604020202020204"/>
              </a:rPr>
              <a:t/>
            </a:r>
            <a:r>
              <a:rPr sz="2000" spc="-80" dirty="0">
                <a:latin typeface="Arial" panose="020B0604020202020204"/>
                <a:cs typeface="Arial" panose="020B0604020202020204"/>
              </a:rPr>
              <a:t/>
            </a:r>
            <a:r>
              <a:rPr sz="2000" spc="-165" dirty="0">
                <a:latin typeface="Arial" panose="020B0604020202020204"/>
                <a:cs typeface="Arial" panose="020B0604020202020204"/>
              </a:rPr>
              <a:t/>
            </a:r>
            <a:r>
              <a:rPr sz="2000" spc="15" dirty="0">
                <a:latin typeface="Arial" panose="020B0604020202020204"/>
                <a:cs typeface="Arial" panose="020B0604020202020204"/>
              </a:rPr>
              <a:t/>
            </a:r>
            <a:r>
              <a:rPr sz="2000" spc="-150" dirty="0">
                <a:latin typeface="Arial" panose="020B0604020202020204"/>
                <a:cs typeface="Arial" panose="020B0604020202020204"/>
              </a:rPr>
              <a:t/>
            </a:r>
            <a:r>
              <a:rPr sz="2000" spc="-145" dirty="0">
                <a:latin typeface="Arial" panose="020B0604020202020204"/>
                <a:cs typeface="Arial" panose="020B0604020202020204"/>
              </a:rPr>
              <a:t/>
            </a:r>
            <a:r>
              <a:rPr sz="2000" spc="-155" dirty="0">
                <a:latin typeface="Arial" panose="020B0604020202020204"/>
                <a:cs typeface="Arial" panose="020B0604020202020204"/>
              </a:rPr>
              <a:t/>
            </a:r>
            <a:r>
              <a:rPr sz="2000" spc="-15" dirty="0">
                <a:latin typeface="Arial" panose="020B0604020202020204"/>
                <a:cs typeface="Arial" panose="020B0604020202020204"/>
              </a:rPr>
              <a:t/>
            </a:r>
            <a:r>
              <a:rPr sz="2000" spc="-175" dirty="0">
                <a:latin typeface="Arial" panose="020B0604020202020204"/>
                <a:cs typeface="Arial" panose="020B0604020202020204"/>
              </a:rPr>
              <a:t/>
            </a:r>
            <a:r>
              <a:rPr sz="2000" spc="-75" dirty="0">
                <a:latin typeface="Arial" panose="020B0604020202020204"/>
                <a:cs typeface="Arial" panose="020B0604020202020204"/>
              </a:rPr>
              <a:t/>
            </a:r>
            <a:r>
              <a:rPr sz="2000" spc="-175" dirty="0">
                <a:latin typeface="Arial" panose="020B0604020202020204"/>
                <a:cs typeface="Arial" panose="020B0604020202020204"/>
              </a:rPr>
              <a:t/>
            </a:r>
            <a:r>
              <a:rPr sz="2000" spc="-20" dirty="0">
                <a:latin typeface="Arial" panose="020B0604020202020204"/>
                <a:cs typeface="Arial" panose="020B0604020202020204"/>
              </a:rPr>
              <a:t/>
            </a:r>
            <a:r>
              <a:rPr sz="2000" spc="-175" dirty="0">
                <a:latin typeface="Arial" panose="020B0604020202020204"/>
                <a:cs typeface="Arial" panose="020B0604020202020204"/>
              </a:rPr>
              <a:t/>
            </a:r>
            <a:r>
              <a:rPr sz="2000" spc="-80" dirty="0">
                <a:latin typeface="Arial" panose="020B0604020202020204"/>
                <a:cs typeface="Arial" panose="020B0604020202020204"/>
              </a:rPr>
              <a:t/>
            </a:r>
            <a:r>
              <a:rPr sz="2000" spc="-145" dirty="0">
                <a:latin typeface="Arial" panose="020B0604020202020204"/>
                <a:cs typeface="Arial" panose="020B0604020202020204"/>
              </a:rPr>
              <a:t/>
            </a:r>
            <a:r>
              <a:rPr sz="2000" spc="-15" dirty="0">
                <a:latin typeface="Arial" panose="020B0604020202020204"/>
                <a:cs typeface="Arial" panose="020B0604020202020204"/>
              </a:rPr>
              <a:t/>
            </a:r>
            <a:r>
              <a:rPr sz="2000" spc="-150" dirty="0">
                <a:latin typeface="Arial" panose="020B0604020202020204"/>
                <a:cs typeface="Arial" panose="020B0604020202020204"/>
              </a:rPr>
              <a:t/>
            </a:r>
            <a:r>
              <a:rPr sz="2000" spc="-65" dirty="0">
                <a:latin typeface="Arial" panose="020B0604020202020204"/>
                <a:cs typeface="Arial" panose="020B0604020202020204"/>
              </a:rPr>
              <a:t/>
            </a:r>
            <a:r>
              <a:rPr sz="2000" spc="-55" dirty="0">
                <a:latin typeface="Arial" panose="020B0604020202020204"/>
                <a:cs typeface="Arial" panose="020B0604020202020204"/>
              </a:rPr>
              <a:t/>
            </a:r>
            <a:r>
              <a:rPr sz="2000" spc="10" dirty="0">
                <a:latin typeface="Arial" panose="020B0604020202020204"/>
                <a:cs typeface="Arial" panose="020B0604020202020204"/>
              </a:rPr>
              <a:t/>
            </a:r>
            <a:r>
              <a:rPr sz="2000" spc="-80" dirty="0">
                <a:latin typeface="Arial" panose="020B0604020202020204"/>
                <a:cs typeface="Arial" panose="020B0604020202020204"/>
              </a:rPr>
              <a:t/>
            </a:r>
            <a:r>
              <a:rPr sz="2000" spc="-15" dirty="0">
                <a:latin typeface="Arial" panose="020B0604020202020204"/>
                <a:cs typeface="Arial" panose="020B0604020202020204"/>
              </a:rPr>
              <a:t/>
            </a:r>
            <a:r>
              <a:rPr sz="2000" spc="-40" dirty="0">
                <a:latin typeface="Arial" panose="020B0604020202020204"/>
                <a:cs typeface="Arial" panose="020B0604020202020204"/>
              </a:rPr>
              <a:t/>
            </a:r>
            <a:r>
              <a:rPr sz="2000" spc="-20" dirty="0">
                <a:latin typeface="宋体"/>
                <a:cs typeface="宋体"/>
                <a:ea typeface="+mj-ea"/>
              </a:rPr>
              <a:t>这就节省了18.6亿卢比（合0.4亿美元），新的航空公司将提供更具竞争力的票价，飞行7种不同类型的飞机，从而更有用途，更好地利用房地产、人力资源和飞机等资产。</a:t>
            </a:r>
            <a:r>
              <a:rPr sz="2000" spc="-65" dirty="0">
                <a:latin typeface="Arial" panose="020B0604020202020204"/>
                <a:cs typeface="Arial" panose="020B0604020202020204"/>
              </a:rPr>
              <a:t/>
            </a:r>
            <a:r>
              <a:rPr sz="2000" spc="-5" dirty="0">
                <a:latin typeface="Arial" panose="020B0604020202020204"/>
                <a:cs typeface="Arial" panose="020B0604020202020204"/>
              </a:rPr>
              <a:t/>
            </a:r>
            <a:r>
              <a:rPr sz="2000" spc="-114" dirty="0">
                <a:latin typeface="Arial" panose="020B0604020202020204"/>
                <a:cs typeface="Arial" panose="020B0604020202020204"/>
              </a:rPr>
              <a:t/>
            </a:r>
            <a:r>
              <a:rPr sz="2000" dirty="0">
                <a:latin typeface="Arial" panose="020B0604020202020204"/>
                <a:cs typeface="Arial" panose="020B0604020202020204"/>
              </a:rPr>
              <a:t/>
            </a:r>
            <a:r>
              <a:rPr sz="2000" spc="-55" dirty="0">
                <a:latin typeface="Arial" panose="020B0604020202020204"/>
                <a:cs typeface="Arial" panose="020B0604020202020204"/>
              </a:rPr>
              <a:t/>
            </a:r>
            <a:r>
              <a:rPr sz="2000" spc="10" dirty="0">
                <a:latin typeface="Arial" panose="020B0604020202020204"/>
                <a:cs typeface="Arial" panose="020B0604020202020204"/>
              </a:rPr>
              <a:t/>
            </a:r>
            <a:r>
              <a:rPr sz="2000" spc="-20" dirty="0">
                <a:latin typeface="Arial" panose="020B0604020202020204"/>
                <a:cs typeface="Arial" panose="020B0604020202020204"/>
              </a:rPr>
              <a:t/>
            </a:r>
            <a:r>
              <a:rPr sz="2000" spc="-175" dirty="0">
                <a:latin typeface="Arial" panose="020B0604020202020204"/>
                <a:cs typeface="Arial" panose="020B0604020202020204"/>
              </a:rPr>
              <a:t/>
            </a:r>
            <a:r>
              <a:rPr sz="2000" spc="-80" dirty="0">
                <a:latin typeface="Arial" panose="020B0604020202020204"/>
                <a:cs typeface="Arial" panose="020B0604020202020204"/>
              </a:rPr>
              <a:t/>
            </a:r>
            <a:r>
              <a:rPr sz="2000" spc="-150" dirty="0">
                <a:latin typeface="Arial" panose="020B0604020202020204"/>
                <a:cs typeface="Arial" panose="020B0604020202020204"/>
              </a:rPr>
              <a:t/>
            </a:r>
            <a:r>
              <a:rPr sz="2000" spc="-50" dirty="0">
                <a:latin typeface="Arial" panose="020B0604020202020204"/>
                <a:cs typeface="Arial" panose="020B0604020202020204"/>
              </a:rPr>
              <a:t/>
            </a:r>
            <a:r>
              <a:rPr sz="2000" spc="-155" dirty="0">
                <a:latin typeface="Arial" panose="020B0604020202020204"/>
                <a:cs typeface="Arial" panose="020B0604020202020204"/>
              </a:rPr>
              <a:t/>
            </a:r>
            <a:r>
              <a:rPr sz="2000" spc="-50" dirty="0">
                <a:latin typeface="Arial" panose="020B0604020202020204"/>
                <a:cs typeface="Arial" panose="020B0604020202020204"/>
              </a:rPr>
              <a:t/>
            </a:r>
            <a:r>
              <a:rPr sz="2000" spc="-140" dirty="0">
                <a:latin typeface="Arial" panose="020B0604020202020204"/>
                <a:cs typeface="Arial" panose="020B0604020202020204"/>
              </a:rPr>
              <a:t/>
            </a:r>
            <a:r>
              <a:rPr sz="2000" spc="-45" dirty="0">
                <a:latin typeface="Arial" panose="020B0604020202020204"/>
                <a:cs typeface="Arial" panose="020B0604020202020204"/>
              </a:rPr>
              <a:t/>
            </a:r>
            <a:r>
              <a:rPr sz="2000" spc="-145" dirty="0">
                <a:latin typeface="Arial" panose="020B0604020202020204"/>
                <a:cs typeface="Arial" panose="020B0604020202020204"/>
              </a:rPr>
              <a:t/>
            </a:r>
            <a:r>
              <a:rPr sz="2000" spc="-50" dirty="0">
                <a:latin typeface="Arial" panose="020B0604020202020204"/>
                <a:cs typeface="Arial" panose="020B0604020202020204"/>
              </a:rPr>
              <a:t/>
            </a:r>
            <a:r>
              <a:rPr sz="2000" spc="-150" dirty="0">
                <a:latin typeface="Arial" panose="020B0604020202020204"/>
                <a:cs typeface="Arial" panose="020B0604020202020204"/>
              </a:rPr>
              <a:t/>
            </a:r>
            <a:r>
              <a:rPr sz="2000" spc="-80" dirty="0">
                <a:latin typeface="Arial" panose="020B0604020202020204"/>
                <a:cs typeface="Arial" panose="020B0604020202020204"/>
              </a:rPr>
              <a:t/>
            </a:r>
            <a:r>
              <a:rPr sz="2000" spc="-160" dirty="0">
                <a:latin typeface="Arial" panose="020B0604020202020204"/>
                <a:cs typeface="Arial" panose="020B0604020202020204"/>
              </a:rPr>
              <a:t/>
            </a:r>
            <a:r>
              <a:rPr sz="2000" spc="-10" dirty="0">
                <a:latin typeface="Arial" panose="020B0604020202020204"/>
                <a:cs typeface="Arial" panose="020B0604020202020204"/>
              </a:rPr>
              <a:t/>
            </a:r>
            <a:r>
              <a:rPr sz="2000" spc="-175" dirty="0">
                <a:latin typeface="Arial" panose="020B0604020202020204"/>
                <a:cs typeface="Arial" panose="020B0604020202020204"/>
              </a:rPr>
              <a:t/>
            </a:r>
            <a:r>
              <a:rPr sz="2000" spc="-114" dirty="0">
                <a:latin typeface="Arial" panose="020B0604020202020204"/>
                <a:cs typeface="Arial" panose="020B0604020202020204"/>
              </a:rPr>
              <a:t/>
            </a:r>
            <a:r>
              <a:rPr sz="2000" spc="-165" dirty="0">
                <a:latin typeface="Arial" panose="020B0604020202020204"/>
                <a:cs typeface="Arial" panose="020B0604020202020204"/>
              </a:rPr>
              <a:t/>
            </a:r>
            <a:r>
              <a:rPr sz="2000" spc="-35" dirty="0">
                <a:latin typeface="Arial" panose="020B0604020202020204"/>
                <a:cs typeface="Arial" panose="020B0604020202020204"/>
              </a:rPr>
              <a:t/>
            </a:r>
            <a:r>
              <a:rPr sz="2000" spc="-155" dirty="0">
                <a:latin typeface="Arial" panose="020B0604020202020204"/>
                <a:cs typeface="Arial" panose="020B0604020202020204"/>
              </a:rPr>
              <a:t/>
            </a:r>
            <a:r>
              <a:rPr sz="2000" spc="-60" dirty="0">
                <a:latin typeface="Arial" panose="020B0604020202020204"/>
                <a:cs typeface="Arial" panose="020B0604020202020204"/>
              </a:rPr>
              <a:t/>
            </a:r>
            <a:r>
              <a:rPr sz="2000" spc="-150" dirty="0">
                <a:latin typeface="Arial" panose="020B0604020202020204"/>
                <a:cs typeface="Arial" panose="020B0604020202020204"/>
              </a:rPr>
              <a:t/>
            </a: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spc="-70" dirty="0">
                <a:latin typeface="Arial" panose="020B0604020202020204"/>
                <a:cs typeface="Arial" panose="020B0604020202020204"/>
              </a:rPr>
              <a:t/>
            </a:r>
            <a:r>
              <a:rPr sz="2000" spc="-95" dirty="0">
                <a:latin typeface="Arial" panose="020B0604020202020204"/>
                <a:cs typeface="Arial" panose="020B0604020202020204"/>
              </a:rPr>
              <a:t/>
            </a:r>
            <a:r>
              <a:rPr sz="2000" spc="-145" dirty="0">
                <a:latin typeface="Arial" panose="020B0604020202020204"/>
                <a:cs typeface="Arial" panose="020B0604020202020204"/>
              </a:rPr>
              <a:t/>
            </a:r>
            <a:r>
              <a:rPr sz="2000" spc="-80" dirty="0">
                <a:latin typeface="Arial" panose="020B0604020202020204"/>
                <a:cs typeface="Arial" panose="020B0604020202020204"/>
              </a:rPr>
              <a:t/>
            </a:r>
            <a:r>
              <a:rPr sz="2000" spc="-165" dirty="0">
                <a:latin typeface="Arial" panose="020B0604020202020204"/>
                <a:cs typeface="Arial" panose="020B0604020202020204"/>
              </a:rPr>
              <a:t/>
            </a:r>
            <a:r>
              <a:rPr sz="2000" spc="-20" dirty="0">
                <a:latin typeface="Arial" panose="020B0604020202020204"/>
                <a:cs typeface="Arial" panose="020B0604020202020204"/>
              </a:rPr>
              <a:t/>
            </a:r>
            <a:r>
              <a:rPr sz="2000" spc="-150" dirty="0">
                <a:latin typeface="Arial" panose="020B0604020202020204"/>
                <a:cs typeface="Arial" panose="020B0604020202020204"/>
              </a:rPr>
              <a:t/>
            </a:r>
            <a:r>
              <a:rPr sz="2000" spc="-20" dirty="0">
                <a:latin typeface="Arial" panose="020B0604020202020204"/>
                <a:cs typeface="Arial" panose="020B0604020202020204"/>
              </a:rPr>
              <a:t/>
            </a:r>
            <a:r>
              <a:rPr sz="2000" spc="-135" dirty="0">
                <a:latin typeface="Arial" panose="020B0604020202020204"/>
                <a:cs typeface="Arial" panose="020B0604020202020204"/>
              </a:rPr>
              <a:t/>
            </a:r>
            <a:r>
              <a:rPr sz="2000" spc="-75" dirty="0">
                <a:latin typeface="Arial" panose="020B0604020202020204"/>
                <a:cs typeface="Arial" panose="020B0604020202020204"/>
              </a:rPr>
              <a:t/>
            </a:r>
            <a:r>
              <a:rPr sz="2000" spc="-145" dirty="0">
                <a:latin typeface="Arial" panose="020B0604020202020204"/>
                <a:cs typeface="Arial" panose="020B0604020202020204"/>
              </a:rPr>
              <a:t/>
            </a:r>
            <a:r>
              <a:rPr sz="2000" spc="-10" dirty="0">
                <a:latin typeface="Arial" panose="020B0604020202020204"/>
                <a:cs typeface="Arial" panose="020B0604020202020204"/>
              </a:rPr>
              <a:t/>
            </a:r>
            <a:r>
              <a:rPr sz="2000" spc="-150" dirty="0">
                <a:latin typeface="Arial" panose="020B0604020202020204"/>
                <a:cs typeface="Arial" panose="020B0604020202020204"/>
              </a:rPr>
              <a:t/>
            </a:r>
            <a:r>
              <a:rPr sz="2000" spc="-45" dirty="0">
                <a:latin typeface="Arial" panose="020B0604020202020204"/>
                <a:cs typeface="Arial" panose="020B0604020202020204"/>
              </a:rPr>
              <a:t/>
            </a:r>
            <a:r>
              <a:rPr sz="2000" spc="-150" dirty="0">
                <a:latin typeface="Arial" panose="020B0604020202020204"/>
                <a:cs typeface="Arial" panose="020B0604020202020204"/>
              </a:rPr>
              <a:t/>
            </a:r>
            <a:r>
              <a:rPr sz="2000" spc="-75" dirty="0">
                <a:latin typeface="Arial" panose="020B0604020202020204"/>
                <a:cs typeface="Arial" panose="020B0604020202020204"/>
              </a:rPr>
              <a:t/>
            </a:r>
            <a:r>
              <a:rPr sz="2000" spc="-155" dirty="0">
                <a:latin typeface="Arial" panose="020B0604020202020204"/>
                <a:cs typeface="Arial" panose="020B0604020202020204"/>
              </a:rPr>
              <a:t/>
            </a:r>
            <a:r>
              <a:rPr sz="2000" spc="-85" dirty="0">
                <a:latin typeface="Arial" panose="020B0604020202020204"/>
                <a:cs typeface="Arial" panose="020B0604020202020204"/>
              </a:rPr>
              <a:t/>
            </a:r>
            <a:r>
              <a:rPr sz="2000" spc="-165" dirty="0">
                <a:latin typeface="Arial" panose="020B0604020202020204"/>
                <a:cs typeface="Arial" panose="020B0604020202020204"/>
              </a:rPr>
              <a:t/>
            </a:r>
            <a:r>
              <a:rPr sz="2000" spc="-20" dirty="0">
                <a:latin typeface="Arial" panose="020B0604020202020204"/>
                <a:cs typeface="Arial" panose="020B0604020202020204"/>
              </a:rPr>
              <a:t/>
            </a:r>
            <a:r>
              <a:rPr sz="2000" spc="-155" dirty="0">
                <a:latin typeface="Arial" panose="020B0604020202020204"/>
                <a:cs typeface="Arial" panose="020B0604020202020204"/>
              </a:rPr>
              <a:t/>
            </a:r>
            <a:r>
              <a:rPr sz="2000" spc="-95" dirty="0">
                <a:latin typeface="Arial" panose="020B0604020202020204"/>
                <a:cs typeface="Arial" panose="020B0604020202020204"/>
              </a:rPr>
              <a:t/>
            </a:r>
            <a:r>
              <a:rPr sz="2000" spc="-160" dirty="0">
                <a:latin typeface="Arial" panose="020B0604020202020204"/>
                <a:cs typeface="Arial" panose="020B0604020202020204"/>
              </a:rPr>
              <a:t/>
            </a:r>
            <a:r>
              <a:rPr sz="2000" spc="45" dirty="0">
                <a:latin typeface="Arial" panose="020B0604020202020204"/>
                <a:cs typeface="Arial" panose="020B0604020202020204"/>
              </a:rPr>
              <a:t/>
            </a:r>
            <a:r>
              <a:rPr sz="2000" spc="-145" dirty="0">
                <a:latin typeface="Arial" panose="020B0604020202020204"/>
                <a:cs typeface="Arial" panose="020B0604020202020204"/>
              </a:rPr>
              <a:t/>
            </a:r>
            <a:r>
              <a:rPr sz="2000" spc="-135" dirty="0">
                <a:latin typeface="Arial" panose="020B0604020202020204"/>
                <a:cs typeface="Arial" panose="020B0604020202020204"/>
              </a:rPr>
              <a:t/>
            </a:r>
            <a:r>
              <a:rPr sz="2000" spc="-10" dirty="0">
                <a:latin typeface="Arial" panose="020B0604020202020204"/>
                <a:cs typeface="Arial" panose="020B0604020202020204"/>
              </a:rPr>
              <a:t/>
            </a:r>
            <a:r>
              <a:rPr sz="2000" spc="-185" dirty="0">
                <a:latin typeface="Arial" panose="020B0604020202020204"/>
                <a:cs typeface="Arial" panose="020B0604020202020204"/>
              </a:rPr>
              <a:t/>
            </a:r>
            <a:r>
              <a:rPr sz="2000" spc="-175" dirty="0">
                <a:latin typeface="Arial" panose="020B0604020202020204"/>
                <a:cs typeface="Arial" panose="020B0604020202020204"/>
              </a:rPr>
              <a:t/>
            </a:r>
            <a:r>
              <a:rPr sz="2000" spc="-150" dirty="0">
                <a:latin typeface="Arial" panose="020B0604020202020204"/>
                <a:cs typeface="Arial" panose="020B0604020202020204"/>
              </a:rPr>
              <a:t/>
            </a:r>
            <a:r>
              <a:rPr sz="2000" spc="-85" dirty="0">
                <a:latin typeface="Arial" panose="020B0604020202020204"/>
                <a:cs typeface="Arial" panose="020B0604020202020204"/>
              </a:rPr>
              <a:t/>
            </a:r>
            <a:r>
              <a:rPr sz="2000" spc="-150" dirty="0">
                <a:latin typeface="Arial" panose="020B0604020202020204"/>
                <a:cs typeface="Arial" panose="020B0604020202020204"/>
              </a:rPr>
              <a:t/>
            </a:r>
            <a:r>
              <a:rPr sz="2000" spc="-20" dirty="0">
                <a:latin typeface="宋体"/>
                <a:cs typeface="宋体"/>
                <a:ea typeface="+mj-ea"/>
              </a:rPr>
              <a:t>然而，这次合并也带来了近100亿美元（4400亿卢比）的债务。</a:t>
            </a:r>
            <a:r>
              <a:rPr sz="2000" spc="-185"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2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25"/>
              </a:spcBef>
              <a:buFont typeface="Arial" panose="020B0604020202020204"/>
              <a:buChar char=""/>
            </a:pPr>
            <a:endParaRPr sz="1650">
              <a:latin typeface="Arial" panose="020B0604020202020204"/>
              <a:cs typeface="Arial" panose="020B0604020202020204"/>
            </a:endParaRPr>
          </a:p>
          <a:p>
            <a:pPr marL="332105" marR="266700" indent="-320040">
              <a:lnSpc>
                <a:spcPct val="80000"/>
              </a:lnSpc>
              <a:buSzPct val="80000"/>
              <a:buChar char=""/>
              <a:tabLst>
                <a:tab pos="332105" algn="l"/>
                <a:tab pos="332740" algn="l"/>
              </a:tabLst>
            </a:pPr>
            <a:r>
              <a:rPr sz="2000" spc="-95" dirty="0">
                <a:latin typeface="Arial" panose="020B0604020202020204"/>
                <a:cs typeface="Arial" panose="020B0604020202020204"/>
              </a:rPr>
              <a:t/>
            </a:r>
            <a:r>
              <a:rPr sz="2000" spc="-155" dirty="0">
                <a:latin typeface="Arial" panose="020B0604020202020204"/>
                <a:cs typeface="Arial" panose="020B0604020202020204"/>
              </a:rPr>
              <a:t/>
            </a:r>
            <a:r>
              <a:rPr sz="2000" spc="-70" dirty="0">
                <a:latin typeface="Arial" panose="020B0604020202020204"/>
                <a:cs typeface="Arial" panose="020B0604020202020204"/>
              </a:rPr>
              <a:t/>
            </a:r>
            <a:r>
              <a:rPr sz="2000" spc="-155" dirty="0">
                <a:latin typeface="Arial" panose="020B0604020202020204"/>
                <a:cs typeface="Arial" panose="020B0604020202020204"/>
              </a:rPr>
              <a:t/>
            </a:r>
            <a:r>
              <a:rPr sz="2000" spc="15" dirty="0">
                <a:latin typeface="Arial" panose="020B0604020202020204"/>
                <a:cs typeface="Arial" panose="020B0604020202020204"/>
              </a:rPr>
              <a:t/>
            </a:r>
            <a:r>
              <a:rPr sz="2000" spc="-145" dirty="0">
                <a:latin typeface="Arial" panose="020B0604020202020204"/>
                <a:cs typeface="Arial" panose="020B0604020202020204"/>
              </a:rPr>
              <a:t/>
            </a:r>
            <a:r>
              <a:rPr sz="2000" spc="-114" dirty="0">
                <a:latin typeface="Arial" panose="020B0604020202020204"/>
                <a:cs typeface="Arial" panose="020B0604020202020204"/>
              </a:rPr>
              <a:t/>
            </a:r>
            <a:r>
              <a:rPr sz="2000" spc="-165" dirty="0">
                <a:latin typeface="Arial" panose="020B0604020202020204"/>
                <a:cs typeface="Arial" panose="020B0604020202020204"/>
              </a:rPr>
              <a:t/>
            </a:r>
            <a:r>
              <a:rPr sz="2000" spc="-20" dirty="0">
                <a:latin typeface="Arial" panose="020B0604020202020204"/>
                <a:cs typeface="Arial" panose="020B0604020202020204"/>
              </a:rPr>
              <a:t/>
            </a:r>
            <a:r>
              <a:rPr sz="2000" spc="-150" dirty="0">
                <a:latin typeface="Arial" panose="020B0604020202020204"/>
                <a:cs typeface="Arial" panose="020B0604020202020204"/>
              </a:rPr>
              <a:t/>
            </a:r>
            <a:r>
              <a:rPr sz="2000" spc="-135" dirty="0">
                <a:latin typeface="Arial" panose="020B0604020202020204"/>
                <a:cs typeface="Arial" panose="020B0604020202020204"/>
              </a:rPr>
              <a:t/>
            </a:r>
            <a:r>
              <a:rPr sz="2000" spc="-160" dirty="0">
                <a:latin typeface="Arial" panose="020B0604020202020204"/>
                <a:cs typeface="Arial" panose="020B0604020202020204"/>
              </a:rPr>
              <a:t/>
            </a:r>
            <a:r>
              <a:rPr sz="2000" dirty="0">
                <a:latin typeface="Arial" panose="020B0604020202020204"/>
                <a:cs typeface="Arial" panose="020B0604020202020204"/>
              </a:rPr>
              <a:t/>
            </a:r>
            <a:r>
              <a:rPr sz="2000" spc="-120" dirty="0">
                <a:latin typeface="Arial" panose="020B0604020202020204"/>
                <a:cs typeface="Arial" panose="020B0604020202020204"/>
              </a:rPr>
              <a:t/>
            </a:r>
            <a:r>
              <a:rPr sz="2000" spc="-30" dirty="0">
                <a:latin typeface="Arial" panose="020B0604020202020204"/>
                <a:cs typeface="Arial" panose="020B0604020202020204"/>
              </a:rPr>
              <a:t/>
            </a:r>
            <a:r>
              <a:rPr sz="2000" spc="-175" dirty="0">
                <a:latin typeface="Arial" panose="020B0604020202020204"/>
                <a:cs typeface="Arial" panose="020B0604020202020204"/>
              </a:rPr>
              <a:t/>
            </a:r>
            <a:r>
              <a:rPr sz="2000" spc="45" dirty="0">
                <a:latin typeface="Arial" panose="020B0604020202020204"/>
                <a:cs typeface="Arial" panose="020B0604020202020204"/>
              </a:rPr>
              <a:t/>
            </a:r>
            <a:r>
              <a:rPr sz="2000" spc="-150" dirty="0">
                <a:latin typeface="Arial" panose="020B0604020202020204"/>
                <a:cs typeface="Arial" panose="020B0604020202020204"/>
              </a:rPr>
              <a:t/>
            </a:r>
            <a:r>
              <a:rPr sz="2000" spc="-55" dirty="0">
                <a:latin typeface="Arial" panose="020B0604020202020204"/>
                <a:cs typeface="Arial" panose="020B0604020202020204"/>
              </a:rPr>
              <a:t/>
            </a:r>
            <a:r>
              <a:rPr sz="2000" spc="-180" dirty="0">
                <a:latin typeface="Arial" panose="020B0604020202020204"/>
                <a:cs typeface="Arial" panose="020B0604020202020204"/>
              </a:rPr>
              <a:t/>
            </a:r>
            <a:r>
              <a:rPr sz="2000" spc="-30" dirty="0">
                <a:latin typeface="Arial" panose="020B0604020202020204"/>
                <a:cs typeface="Arial" panose="020B0604020202020204"/>
              </a:rPr>
              <a:t/>
            </a:r>
            <a:r>
              <a:rPr sz="2000" spc="-170" dirty="0">
                <a:latin typeface="Arial" panose="020B0604020202020204"/>
                <a:cs typeface="Arial" panose="020B0604020202020204"/>
              </a:rPr>
              <a:t/>
            </a:r>
            <a:r>
              <a:rPr sz="2000" spc="-45" dirty="0">
                <a:latin typeface="Arial" panose="020B0604020202020204"/>
                <a:cs typeface="Arial" panose="020B0604020202020204"/>
              </a:rPr>
              <a:t/>
            </a:r>
            <a:r>
              <a:rPr sz="2000" spc="-140" dirty="0">
                <a:latin typeface="Arial" panose="020B0604020202020204"/>
                <a:cs typeface="Arial" panose="020B0604020202020204"/>
              </a:rPr>
              <a:t/>
            </a:r>
            <a:r>
              <a:rPr sz="2000" spc="-30" dirty="0">
                <a:latin typeface="Arial" panose="020B0604020202020204"/>
                <a:cs typeface="Arial" panose="020B0604020202020204"/>
              </a:rPr>
              <a:t/>
            </a:r>
            <a:r>
              <a:rPr sz="2000" spc="-150" dirty="0">
                <a:latin typeface="Arial" panose="020B0604020202020204"/>
                <a:cs typeface="Arial" panose="020B0604020202020204"/>
              </a:rPr>
              <a:t/>
            </a:r>
            <a:r>
              <a:rPr sz="2000" spc="-114" dirty="0">
                <a:latin typeface="Arial" panose="020B0604020202020204"/>
                <a:cs typeface="Arial" panose="020B0604020202020204"/>
              </a:rPr>
              <a:t/>
            </a:r>
            <a:r>
              <a:rPr sz="2000" spc="-160" dirty="0">
                <a:latin typeface="Arial" panose="020B0604020202020204"/>
                <a:cs typeface="Arial" panose="020B0604020202020204"/>
              </a:rPr>
              <a:t/>
            </a:r>
            <a:r>
              <a:rPr sz="2000" spc="-80"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45" dirty="0">
                <a:latin typeface="宋体"/>
                <a:cs typeface="宋体"/>
                <a:ea typeface="+mj-ea"/>
              </a:rPr>
              <a:t>在购买燃料、备件和其他材料时，新实体处于更好的交易位置。</a:t>
            </a:r>
            <a:r>
              <a:rPr sz="2000" spc="-310" dirty="0">
                <a:latin typeface="Arial" panose="020B0604020202020204"/>
                <a:cs typeface="Arial" panose="020B0604020202020204"/>
              </a:rPr>
              <a:t/>
            </a:r>
            <a:r>
              <a:rPr sz="2000" spc="-80" dirty="0">
                <a:latin typeface="Arial" panose="020B0604020202020204"/>
                <a:cs typeface="Arial" panose="020B0604020202020204"/>
              </a:rPr>
              <a:t/>
            </a:r>
            <a:r>
              <a:rPr sz="2000" spc="-160" dirty="0">
                <a:latin typeface="Arial" panose="020B0604020202020204"/>
                <a:cs typeface="Arial" panose="020B0604020202020204"/>
              </a:rPr>
              <a:t/>
            </a:r>
            <a:r>
              <a:rPr sz="2000" spc="-65" dirty="0">
                <a:latin typeface="Arial" panose="020B0604020202020204"/>
                <a:cs typeface="Arial" panose="020B0604020202020204"/>
              </a:rPr>
              <a:t/>
            </a:r>
            <a:r>
              <a:rPr sz="2000" spc="-155" dirty="0">
                <a:latin typeface="Arial" panose="020B0604020202020204"/>
                <a:cs typeface="Arial" panose="020B0604020202020204"/>
              </a:rPr>
              <a:t/>
            </a:r>
            <a:r>
              <a:rPr sz="2000" spc="-85" dirty="0">
                <a:latin typeface="Arial" panose="020B0604020202020204"/>
                <a:cs typeface="Arial" panose="020B0604020202020204"/>
              </a:rPr>
              <a:t/>
            </a:r>
            <a:r>
              <a:rPr sz="2000" spc="-170" dirty="0">
                <a:latin typeface="Arial" panose="020B0604020202020204"/>
                <a:cs typeface="Arial" panose="020B0604020202020204"/>
              </a:rPr>
              <a:t/>
            </a:r>
            <a:r>
              <a:rPr sz="2000" spc="-30" dirty="0">
                <a:latin typeface="Arial" panose="020B0604020202020204"/>
                <a:cs typeface="Arial" panose="020B0604020202020204"/>
              </a:rPr>
              <a:t/>
            </a:r>
            <a:r>
              <a:rPr sz="2000" spc="-155" dirty="0">
                <a:latin typeface="Arial" panose="020B0604020202020204"/>
                <a:cs typeface="Arial" panose="020B0604020202020204"/>
              </a:rPr>
              <a:t/>
            </a:r>
            <a:r>
              <a:rPr sz="2000" spc="-40" dirty="0">
                <a:latin typeface="宋体"/>
                <a:cs typeface="宋体"/>
                <a:ea typeface="+mj-ea"/>
              </a:rPr>
              <a:t>此外，还有主要的业务效益。</a:t>
            </a:r>
            <a:r>
              <a:rPr sz="2000" spc="-195" dirty="0">
                <a:latin typeface="Arial" panose="020B0604020202020204"/>
                <a:cs typeface="Arial" panose="020B0604020202020204"/>
              </a:rPr>
              <a:t/>
            </a:r>
            <a:r>
              <a:rPr sz="2000" spc="-35"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20"/>
              </a:spcBef>
              <a:buFont typeface="Arial" panose="020B0604020202020204"/>
              <a:buChar char=""/>
            </a:pPr>
            <a:endParaRPr sz="1650">
              <a:latin typeface="Arial" panose="020B0604020202020204"/>
              <a:cs typeface="Arial" panose="020B0604020202020204"/>
            </a:endParaRPr>
          </a:p>
          <a:p>
            <a:pPr marL="332105" marR="90805" indent="-320040">
              <a:lnSpc>
                <a:spcPct val="80000"/>
              </a:lnSpc>
              <a:buSzPct val="80000"/>
              <a:buChar char=""/>
              <a:tabLst>
                <a:tab pos="332105" algn="l"/>
                <a:tab pos="332740" algn="l"/>
              </a:tabLst>
            </a:pPr>
            <a:r>
              <a:rPr sz="2000" spc="-45" dirty="0">
                <a:latin typeface="Arial" panose="020B0604020202020204"/>
                <a:cs typeface="Arial" panose="020B0604020202020204"/>
              </a:rPr>
              <a:t/>
            </a:r>
            <a:r>
              <a:rPr sz="2000" spc="-155" dirty="0">
                <a:latin typeface="Arial" panose="020B0604020202020204"/>
                <a:cs typeface="Arial" panose="020B0604020202020204"/>
              </a:rPr>
              <a:t/>
            </a:r>
            <a:r>
              <a:rPr sz="2000" spc="-25" dirty="0">
                <a:latin typeface="Arial" panose="020B0604020202020204"/>
                <a:cs typeface="Arial" panose="020B0604020202020204"/>
              </a:rPr>
              <a:t/>
            </a:r>
            <a:r>
              <a:rPr sz="2000" spc="-165" dirty="0">
                <a:latin typeface="Arial" panose="020B0604020202020204"/>
                <a:cs typeface="Arial" panose="020B0604020202020204"/>
              </a:rPr>
              <a:t/>
            </a:r>
            <a:r>
              <a:rPr sz="2000" dirty="0">
                <a:latin typeface="Arial" panose="020B0604020202020204"/>
                <a:cs typeface="Arial" panose="020B0604020202020204"/>
              </a:rPr>
              <a:t/>
            </a:r>
            <a:r>
              <a:rPr sz="2000" spc="-295" dirty="0">
                <a:latin typeface="Arial" panose="020B0604020202020204"/>
                <a:cs typeface="Arial" panose="020B0604020202020204"/>
              </a:rPr>
              <a:t/>
            </a:r>
            <a:r>
              <a:rPr sz="2000" spc="-95" dirty="0">
                <a:latin typeface="Arial" panose="020B0604020202020204"/>
                <a:cs typeface="Arial" panose="020B0604020202020204"/>
              </a:rPr>
              <a:t/>
            </a:r>
            <a:r>
              <a:rPr sz="2000" spc="-160" dirty="0">
                <a:latin typeface="Arial" panose="020B0604020202020204"/>
                <a:cs typeface="Arial" panose="020B0604020202020204"/>
              </a:rPr>
              <a:t/>
            </a:r>
            <a:r>
              <a:rPr sz="2000" spc="-25" dirty="0">
                <a:latin typeface="宋体"/>
                <a:cs typeface="宋体"/>
                <a:ea typeface="+mj-ea"/>
              </a:rPr>
              <a:t>国家航空公司在交通权利方面甚至在合并后所享有的保护主义很可能继续存在。</a:t>
            </a:r>
            <a:r>
              <a:rPr sz="2000" spc="-175" dirty="0">
                <a:latin typeface="Arial" panose="020B0604020202020204"/>
                <a:cs typeface="Arial" panose="020B0604020202020204"/>
              </a:rPr>
              <a:t/>
            </a:r>
            <a:r>
              <a:rPr sz="2000" spc="-55" dirty="0">
                <a:latin typeface="Arial" panose="020B0604020202020204"/>
                <a:cs typeface="Arial" panose="020B0604020202020204"/>
              </a:rPr>
              <a:t/>
            </a:r>
            <a:r>
              <a:rPr sz="2000" spc="-160" dirty="0">
                <a:latin typeface="Arial" panose="020B0604020202020204"/>
                <a:cs typeface="Arial" panose="020B0604020202020204"/>
              </a:rPr>
              <a:t/>
            </a:r>
            <a:r>
              <a:rPr sz="2000" spc="-45" dirty="0">
                <a:latin typeface="Arial" panose="020B0604020202020204"/>
                <a:cs typeface="Arial" panose="020B0604020202020204"/>
              </a:rPr>
              <a:t/>
            </a:r>
            <a:r>
              <a:rPr sz="2000" spc="-135"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35" dirty="0">
                <a:latin typeface="Arial" panose="020B0604020202020204"/>
                <a:cs typeface="Arial" panose="020B0604020202020204"/>
              </a:rPr>
              <a:t/>
            </a:r>
            <a:r>
              <a:rPr sz="2000" spc="-195" dirty="0">
                <a:latin typeface="Arial" panose="020B0604020202020204"/>
                <a:cs typeface="Arial" panose="020B0604020202020204"/>
              </a:rPr>
              <a:t/>
            </a:r>
            <a:r>
              <a:rPr sz="2000" spc="-70" dirty="0">
                <a:latin typeface="Arial" panose="020B0604020202020204"/>
                <a:cs typeface="Arial" panose="020B0604020202020204"/>
              </a:rPr>
              <a:t/>
            </a:r>
            <a:r>
              <a:rPr sz="2000" spc="-145" dirty="0">
                <a:latin typeface="Arial" panose="020B0604020202020204"/>
                <a:cs typeface="Arial" panose="020B0604020202020204"/>
              </a:rPr>
              <a:t/>
            </a:r>
            <a:r>
              <a:rPr sz="2000" spc="20" dirty="0">
                <a:latin typeface="Arial" panose="020B0604020202020204"/>
                <a:cs typeface="Arial" panose="020B0604020202020204"/>
              </a:rPr>
              <a:t/>
            </a:r>
            <a:r>
              <a:rPr sz="2000" spc="-170" dirty="0">
                <a:latin typeface="Arial" panose="020B0604020202020204"/>
                <a:cs typeface="Arial" panose="020B0604020202020204"/>
              </a:rPr>
              <a:t/>
            </a:r>
            <a:r>
              <a:rPr sz="2000" spc="-55" dirty="0">
                <a:latin typeface="Arial" panose="020B0604020202020204"/>
                <a:cs typeface="Arial" panose="020B0604020202020204"/>
              </a:rPr>
              <a:t/>
            </a:r>
            <a:r>
              <a:rPr sz="2000" spc="-150" dirty="0">
                <a:latin typeface="Arial" panose="020B0604020202020204"/>
                <a:cs typeface="Arial" panose="020B0604020202020204"/>
              </a:rPr>
              <a:t/>
            </a:r>
            <a:r>
              <a:rPr sz="2000" spc="40" dirty="0">
                <a:latin typeface="Arial" panose="020B0604020202020204"/>
                <a:cs typeface="Arial" panose="020B0604020202020204"/>
              </a:rPr>
              <a:t/>
            </a:r>
            <a:r>
              <a:rPr sz="2000" spc="-10" dirty="0">
                <a:latin typeface="Arial" panose="020B0604020202020204"/>
                <a:cs typeface="Arial" panose="020B0604020202020204"/>
              </a:rPr>
              <a:t/>
            </a:r>
            <a:r>
              <a:rPr sz="2000" spc="-155" dirty="0">
                <a:latin typeface="Arial" panose="020B0604020202020204"/>
                <a:cs typeface="Arial" panose="020B0604020202020204"/>
              </a:rPr>
              <a:t/>
            </a:r>
            <a:r>
              <a:rPr sz="2000" spc="5" dirty="0">
                <a:latin typeface="Arial" panose="020B0604020202020204"/>
                <a:cs typeface="Arial" panose="020B0604020202020204"/>
              </a:rPr>
              <a:t/>
            </a:r>
            <a:r>
              <a:rPr sz="2000" spc="-175" dirty="0">
                <a:latin typeface="Arial" panose="020B0604020202020204"/>
                <a:cs typeface="Arial" panose="020B0604020202020204"/>
              </a:rPr>
              <a:t/>
            </a:r>
            <a:r>
              <a:rPr sz="2000" spc="15" dirty="0">
                <a:latin typeface="Arial" panose="020B0604020202020204"/>
                <a:cs typeface="Arial" panose="020B0604020202020204"/>
              </a:rPr>
              <a:t/>
            </a:r>
            <a:r>
              <a:rPr sz="2000" spc="-155" dirty="0">
                <a:latin typeface="Arial" panose="020B0604020202020204"/>
                <a:cs typeface="Arial" panose="020B0604020202020204"/>
              </a:rPr>
              <a:t/>
            </a:r>
            <a:r>
              <a:rPr sz="2000" spc="-20" dirty="0">
                <a:latin typeface="Arial" panose="020B0604020202020204"/>
                <a:cs typeface="Arial" panose="020B0604020202020204"/>
              </a:rPr>
              <a:t/>
            </a:r>
            <a:r>
              <a:rPr sz="2000" spc="-140" dirty="0">
                <a:latin typeface="Arial" panose="020B0604020202020204"/>
                <a:cs typeface="Arial" panose="020B0604020202020204"/>
              </a:rPr>
              <a:t/>
            </a:r>
            <a:r>
              <a:rPr sz="2000" spc="-85" dirty="0">
                <a:latin typeface="Arial" panose="020B0604020202020204"/>
                <a:cs typeface="Arial" panose="020B0604020202020204"/>
              </a:rPr>
              <a:t/>
            </a:r>
            <a:r>
              <a:rPr sz="2000" spc="-165" dirty="0">
                <a:latin typeface="Arial" panose="020B0604020202020204"/>
                <a:cs typeface="Arial" panose="020B0604020202020204"/>
              </a:rPr>
              <a:t/>
            </a:r>
            <a:r>
              <a:rPr sz="2000" spc="-30" dirty="0">
                <a:latin typeface="Arial" panose="020B0604020202020204"/>
                <a:cs typeface="Arial" panose="020B0604020202020204"/>
              </a:rPr>
              <a:t/>
            </a:r>
            <a:r>
              <a:rPr sz="2000" spc="-160" dirty="0">
                <a:latin typeface="Arial" panose="020B0604020202020204"/>
                <a:cs typeface="Arial" panose="020B0604020202020204"/>
              </a:rPr>
              <a:t/>
            </a:r>
            <a:r>
              <a:rPr sz="2000" spc="45" dirty="0">
                <a:latin typeface="Arial" panose="020B0604020202020204"/>
                <a:cs typeface="Arial" panose="020B0604020202020204"/>
              </a:rPr>
              <a:t/>
            </a:r>
            <a:r>
              <a:rPr sz="2000" spc="-155" dirty="0">
                <a:latin typeface="Arial" panose="020B0604020202020204"/>
                <a:cs typeface="Arial" panose="020B0604020202020204"/>
              </a:rPr>
              <a:t/>
            </a:r>
            <a:r>
              <a:rPr sz="2000" spc="-45" dirty="0">
                <a:latin typeface="Arial" panose="020B0604020202020204"/>
                <a:cs typeface="Arial" panose="020B0604020202020204"/>
              </a:rPr>
              <a:t/>
            </a:r>
            <a:r>
              <a:rPr sz="2000" spc="-175" dirty="0">
                <a:latin typeface="Arial" panose="020B0604020202020204"/>
                <a:cs typeface="Arial" panose="020B0604020202020204"/>
              </a:rPr>
              <a:t/>
            </a:r>
            <a:r>
              <a:rPr sz="2000" spc="-100" dirty="0">
                <a:latin typeface="Arial" panose="020B0604020202020204"/>
                <a:cs typeface="Arial" panose="020B0604020202020204"/>
              </a:rPr>
              <a:t/>
            </a:r>
            <a:r>
              <a:rPr sz="2000" spc="-145" dirty="0">
                <a:latin typeface="Arial" panose="020B0604020202020204"/>
                <a:cs typeface="Arial" panose="020B0604020202020204"/>
              </a:rPr>
              <a:t/>
            </a:r>
            <a:r>
              <a:rPr sz="2000" spc="-5" dirty="0">
                <a:latin typeface="Arial" panose="020B0604020202020204"/>
                <a:cs typeface="Arial" panose="020B0604020202020204"/>
              </a:rPr>
              <a:t/>
            </a:r>
            <a:r>
              <a:rPr sz="2000" spc="-150" dirty="0">
                <a:latin typeface="Arial" panose="020B0604020202020204"/>
                <a:cs typeface="Arial" panose="020B0604020202020204"/>
              </a:rPr>
              <a:t/>
            </a:r>
            <a:r>
              <a:rPr sz="2000" spc="-10" dirty="0">
                <a:latin typeface="Arial" panose="020B0604020202020204"/>
                <a:cs typeface="Arial" panose="020B0604020202020204"/>
              </a:rPr>
              <a:t/>
            </a:r>
            <a:r>
              <a:rPr sz="2000" spc="-155" dirty="0">
                <a:latin typeface="Arial" panose="020B0604020202020204"/>
                <a:cs typeface="Arial" panose="020B0604020202020204"/>
              </a:rPr>
              <a:t/>
            </a:r>
            <a:r>
              <a:rPr sz="2000" spc="-60" dirty="0">
                <a:latin typeface="Arial" panose="020B0604020202020204"/>
                <a:cs typeface="Arial" panose="020B0604020202020204"/>
              </a:rPr>
              <a:t/>
            </a:r>
            <a:r>
              <a:rPr sz="2000" spc="-285" dirty="0">
                <a:latin typeface="Arial" panose="020B0604020202020204"/>
                <a:cs typeface="Arial" panose="020B0604020202020204"/>
              </a:rPr>
              <a:t/>
            </a:r>
            <a:r>
              <a:rPr sz="2000" spc="-80" dirty="0">
                <a:latin typeface="Arial" panose="020B0604020202020204"/>
                <a:cs typeface="Arial" panose="020B0604020202020204"/>
              </a:rPr>
              <a:t/>
            </a:r>
            <a:r>
              <a:rPr sz="2000" spc="-165" dirty="0">
                <a:latin typeface="Arial" panose="020B0604020202020204"/>
                <a:cs typeface="Arial" panose="020B0604020202020204"/>
              </a:rPr>
              <a:t/>
            </a:r>
            <a:r>
              <a:rPr sz="2000" spc="10" dirty="0">
                <a:latin typeface="Arial" panose="020B0604020202020204"/>
                <a:cs typeface="Arial" panose="020B0604020202020204"/>
              </a:rPr>
              <a:t/>
            </a:r>
            <a:r>
              <a:rPr sz="2000" spc="-95" dirty="0">
                <a:latin typeface="Arial" panose="020B0604020202020204"/>
                <a:cs typeface="Arial" panose="020B0604020202020204"/>
              </a:rPr>
              <a:t/>
            </a:r>
            <a:r>
              <a:rPr sz="2000" spc="-150" dirty="0">
                <a:latin typeface="Arial" panose="020B0604020202020204"/>
                <a:cs typeface="Arial" panose="020B0604020202020204"/>
              </a:rPr>
              <a:t/>
            </a:r>
            <a:r>
              <a:rPr sz="2000" spc="25" dirty="0">
                <a:latin typeface="Arial" panose="020B0604020202020204"/>
                <a:cs typeface="Arial" panose="020B0604020202020204"/>
              </a:rPr>
              <a:t/>
            </a:r>
            <a:r>
              <a:rPr sz="2000" spc="-150" dirty="0">
                <a:latin typeface="Arial" panose="020B0604020202020204"/>
                <a:cs typeface="Arial" panose="020B0604020202020204"/>
              </a:rPr>
              <a:t/>
            </a:r>
            <a:r>
              <a:rPr sz="2000" spc="-15" dirty="0">
                <a:latin typeface="Arial" panose="020B0604020202020204"/>
                <a:cs typeface="Arial" panose="020B0604020202020204"/>
              </a:rPr>
              <a:t/>
            </a:r>
            <a:r>
              <a:rPr sz="2000" spc="-155" dirty="0">
                <a:latin typeface="Arial" panose="020B0604020202020204"/>
                <a:cs typeface="Arial" panose="020B0604020202020204"/>
              </a:rPr>
              <a:t/>
            </a:r>
            <a:r>
              <a:rPr sz="2000" spc="-55" dirty="0">
                <a:latin typeface="Arial" panose="020B0604020202020204"/>
                <a:cs typeface="Arial" panose="020B0604020202020204"/>
              </a:rPr>
              <a:t/>
            </a:r>
            <a:r>
              <a:rPr sz="2000" spc="-210" dirty="0">
                <a:latin typeface="Arial" panose="020B0604020202020204"/>
                <a:cs typeface="Arial" panose="020B0604020202020204"/>
              </a:rPr>
              <a:t/>
            </a:r>
            <a:r>
              <a:rPr sz="2000" spc="-50" dirty="0">
                <a:latin typeface="Arial" panose="020B0604020202020204"/>
                <a:cs typeface="Arial" panose="020B0604020202020204"/>
              </a:rPr>
              <a:t/>
            </a:r>
            <a:r>
              <a:rPr sz="2000" spc="-160" dirty="0">
                <a:latin typeface="Arial" panose="020B0604020202020204"/>
                <a:cs typeface="Arial" panose="020B0604020202020204"/>
              </a:rPr>
              <a:t/>
            </a:r>
            <a:r>
              <a:rPr sz="2000" spc="10" dirty="0">
                <a:latin typeface="Arial" panose="020B0604020202020204"/>
                <a:cs typeface="Arial" panose="020B0604020202020204"/>
              </a:rPr>
              <a:t/>
            </a:r>
            <a:r>
              <a:rPr sz="2000" spc="-165" dirty="0">
                <a:latin typeface="Arial" panose="020B0604020202020204"/>
                <a:cs typeface="Arial" panose="020B0604020202020204"/>
              </a:rPr>
              <a:t/>
            </a:r>
            <a:r>
              <a:rPr sz="2000" spc="-95" dirty="0">
                <a:latin typeface="Arial" panose="020B0604020202020204"/>
                <a:cs typeface="Arial" panose="020B0604020202020204"/>
              </a:rPr>
              <a:t/>
            </a:r>
            <a:r>
              <a:rPr sz="2000" spc="-170" dirty="0">
                <a:latin typeface="Arial" panose="020B0604020202020204"/>
                <a:cs typeface="Arial" panose="020B0604020202020204"/>
              </a:rPr>
              <a:t/>
            </a:r>
            <a:r>
              <a:rPr sz="2000" spc="-65" dirty="0">
                <a:latin typeface="Arial" panose="020B0604020202020204"/>
                <a:cs typeface="Arial" panose="020B0604020202020204"/>
              </a:rPr>
              <a:t/>
            </a:r>
            <a:r>
              <a:rPr sz="2000" spc="-155" dirty="0">
                <a:latin typeface="Arial" panose="020B0604020202020204"/>
                <a:cs typeface="Arial" panose="020B0604020202020204"/>
              </a:rPr>
              <a:t/>
            </a:r>
            <a:r>
              <a:rPr sz="2000" spc="-110" dirty="0">
                <a:latin typeface="Arial" panose="020B0604020202020204"/>
                <a:cs typeface="Arial" panose="020B0604020202020204"/>
              </a:rPr>
              <a:t/>
            </a:r>
            <a:r>
              <a:rPr sz="2000" spc="-155" dirty="0">
                <a:latin typeface="Arial" panose="020B0604020202020204"/>
                <a:cs typeface="Arial" panose="020B0604020202020204"/>
              </a:rPr>
              <a:t/>
            </a:r>
            <a:r>
              <a:rPr sz="2000" spc="10" dirty="0">
                <a:latin typeface="Arial" panose="020B0604020202020204"/>
                <a:cs typeface="Arial" panose="020B0604020202020204"/>
              </a:rPr>
              <a:t/>
            </a:r>
            <a:r>
              <a:rPr sz="2000" spc="-150" dirty="0">
                <a:latin typeface="Arial" panose="020B0604020202020204"/>
                <a:cs typeface="Arial" panose="020B0604020202020204"/>
              </a:rPr>
              <a:t/>
            </a:r>
            <a:r>
              <a:rPr sz="2000" spc="-45" dirty="0">
                <a:latin typeface="Arial" panose="020B0604020202020204"/>
                <a:cs typeface="Arial" panose="020B0604020202020204"/>
              </a:rPr>
              <a:t/>
            </a:r>
            <a:r>
              <a:rPr sz="2000" spc="-155" dirty="0">
                <a:latin typeface="Arial" panose="020B0604020202020204"/>
                <a:cs typeface="Arial" panose="020B0604020202020204"/>
              </a:rPr>
              <a:t/>
            </a:r>
            <a:r>
              <a:rPr sz="2000" spc="-75" dirty="0">
                <a:latin typeface="Arial" panose="020B0604020202020204"/>
                <a:cs typeface="Arial" panose="020B0604020202020204"/>
              </a:rPr>
              <a:t/>
            </a:r>
            <a:r>
              <a:rPr sz="2000" spc="-70" dirty="0">
                <a:latin typeface="宋体"/>
                <a:cs typeface="宋体"/>
                <a:ea typeface="+mj-ea"/>
              </a:rPr>
              <a:t>这将确保合并后的航空公司有足够的空间继续扩张，这是由于合并后的机队实力所必需的。</a:t>
            </a:r>
            <a:r>
              <a:rPr sz="2000" spc="-170" dirty="0">
                <a:latin typeface="Arial" panose="020B0604020202020204"/>
                <a:cs typeface="Arial" panose="020B0604020202020204"/>
              </a:rPr>
              <a:t/>
            </a:r>
            <a:r>
              <a:rPr sz="2000" spc="-80" dirty="0">
                <a:latin typeface="Arial" panose="020B0604020202020204"/>
                <a:cs typeface="Arial" panose="020B0604020202020204"/>
              </a:rPr>
              <a:t/>
            </a:r>
            <a:r>
              <a:rPr sz="2000" spc="-140" dirty="0">
                <a:latin typeface="Arial" panose="020B0604020202020204"/>
                <a:cs typeface="Arial" panose="020B0604020202020204"/>
              </a:rPr>
              <a:t/>
            </a: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spc="-5" dirty="0">
                <a:latin typeface="Arial" panose="020B0604020202020204"/>
                <a:cs typeface="Arial" panose="020B0604020202020204"/>
              </a:rPr>
              <a:t/>
            </a:r>
            <a:r>
              <a:rPr sz="2000" spc="-160" dirty="0">
                <a:latin typeface="Arial" panose="020B0604020202020204"/>
                <a:cs typeface="Arial" panose="020B0604020202020204"/>
              </a:rPr>
              <a:t/>
            </a:r>
            <a:r>
              <a:rPr sz="2000" spc="-55" dirty="0">
                <a:latin typeface="Arial" panose="020B0604020202020204"/>
                <a:cs typeface="Arial" panose="020B0604020202020204"/>
              </a:rPr>
              <a:t/>
            </a:r>
            <a:r>
              <a:rPr sz="2000" spc="-155" dirty="0">
                <a:latin typeface="Arial" panose="020B0604020202020204"/>
                <a:cs typeface="Arial" panose="020B0604020202020204"/>
              </a:rPr>
              <a:t/>
            </a:r>
            <a:r>
              <a:rPr sz="2000" dirty="0">
                <a:latin typeface="Arial" panose="020B0604020202020204"/>
                <a:cs typeface="Arial" panose="020B0604020202020204"/>
              </a:rPr>
              <a:t/>
            </a:r>
            <a:r>
              <a:rPr sz="2000" spc="-155" dirty="0">
                <a:latin typeface="Arial" panose="020B0604020202020204"/>
                <a:cs typeface="Arial" panose="020B0604020202020204"/>
              </a:rPr>
              <a:t/>
            </a:r>
            <a:r>
              <a:rPr sz="2000" spc="-25" dirty="0">
                <a:latin typeface="Arial" panose="020B0604020202020204"/>
                <a:cs typeface="Arial" panose="020B0604020202020204"/>
              </a:rPr>
              <a:t/>
            </a:r>
            <a:endParaRPr sz="2000">
              <a:latin typeface="Arial" panose="020B0604020202020204"/>
              <a:cs typeface="Arial" panose="020B0604020202020204"/>
            </a:endParaRPr>
          </a:p>
        </ns0:txBody>
      </ns0:sp>
      <ns0:sp>
        <ns0:nvSpPr>
          <ns0:cNvPr id="3" name="object 3"/>
          <ns0:cNvSpPr/>
          <ns0:nvPr/>
        </ns0:nvSpPr>
        <ns0:spPr>
          <a:xfrm>
            <a:off x="492251" y="518159"/>
            <a:ext cx="5044440" cy="457200"/>
          </a:xfrm>
          <a:prstGeom prst="rect">
            <a:avLst/>
          </a:prstGeom>
          <a:blipFill>
            <a:blip ns2:embed="rId1" cstate="print"/>
            <a:stretch>
              <a:fillRect/>
            </a:stretch>
          </a:blipFill>
        </ns0:spPr>
        <ns0:txBody>
          <a:bodyPr wrap="square" lIns="0" tIns="0" rIns="0" bIns="0" rtlCol="0"/>
          <a:lstStyle/>
          <a:p/>
        </ns0:txBody>
      </ns0:sp>
    </ns0:spTree>
  </ns0:cSld>
  <ns0:clrMapOvr>
    <a:masterClrMapping/>
  </ns0:clrMapOvr>
</ns0:sld>
</file>

<file path=ppt/slides/slide37.xml><?xml version="1.0" encoding="utf-8"?>
<ns0:sld xmlns:a="http://schemas.openxmlformats.org/drawingml/2006/main" xmlns:ns0="http://schemas.openxmlformats.org/presentationml/2006/main" xmlns:ns2="http://schemas.openxmlformats.org/officeDocument/2006/relationships" showMasterSp="0">
  <ns0:cSld>
    <ns0:spTree>
      <ns0:nvGrpSpPr>
        <ns0:cNvPr id="1" name=""/>
        <ns0:cNvGrpSpPr/>
        <ns0:nvPr/>
      </ns0:nvGrpSpPr>
      <ns0:grpSpPr>
        <a:xfrm>
          <a:off x="0" y="0"/>
          <a:ext cx="0" cy="0"/>
          <a:chOff x="0" y="0"/>
          <a:chExt cx="0" cy="0"/>
        </a:xfrm>
      </ns0:grpSpPr>
      <ns0:sp>
        <ns0:nvSpPr>
          <ns0:cNvPr id="2" name="object 2"/>
          <ns0:cNvSpPr/>
          <ns0:nvPr/>
        </ns0:nvSpPr>
        <ns0:spPr>
          <a:xfrm>
            <a:off x="0" y="1434083"/>
            <a:ext cx="9144000" cy="5424170"/>
          </a:xfrm>
          <a:custGeom>
            <a:avLst/>
            <a:gdLst/>
            <a:ahLst/>
            <a:cxnLst/>
            <a:rect l="l" t="t" r="r" b="b"/>
            <a:pathLst>
              <a:path w="9144000" h="5424170">
                <a:moveTo>
                  <a:pt x="0" y="5423915"/>
                </a:moveTo>
                <a:lnTo>
                  <a:pt x="9144000" y="5423915"/>
                </a:lnTo>
                <a:lnTo>
                  <a:pt x="9144000" y="0"/>
                </a:lnTo>
                <a:lnTo>
                  <a:pt x="0" y="0"/>
                </a:lnTo>
                <a:lnTo>
                  <a:pt x="0" y="5423915"/>
                </a:lnTo>
                <a:close/>
              </a:path>
            </a:pathLst>
          </a:custGeom>
          <a:solidFill>
            <a:srgbClr val="D1D1D1"/>
          </a:solidFill>
        </ns0:spPr>
        <ns0:txBody>
          <a:bodyPr wrap="square" lIns="0" tIns="0" rIns="0" bIns="0" rtlCol="0"/>
          <a:lstStyle/>
          <a:p/>
        </ns0:txBody>
      </ns0:sp>
      <ns0:grpSp>
        <ns0:nvGrpSpPr>
          <ns0:cNvPr id="3" name="object 3"/>
          <ns0:cNvGrpSpPr/>
          <ns0:nvPr/>
        </ns0:nvGrpSpPr>
        <ns0:grpSpPr>
          <a:xfrm>
            <a:off x="0" y="0"/>
            <a:ext cx="9144000" cy="6858000"/>
            <a:chOff x="0" y="0"/>
            <a:chExt cx="9144000" cy="6858000"/>
          </a:xfrm>
        </ns0:grpSpPr>
        <ns0:sp>
          <ns0:nvSpPr>
            <ns0:cNvPr id="4" name="object 4"/>
            <ns0:cNvSpPr/>
            <ns0:nvPr/>
          </ns0:nvSpPr>
          <ns0:spPr>
            <a:xfrm>
              <a:off x="0" y="1412747"/>
              <a:ext cx="9144000" cy="112775"/>
            </a:xfrm>
            <a:prstGeom prst="rect">
              <a:avLst/>
            </a:prstGeom>
            <a:blipFill>
              <a:blip ns2:embed="rId1" cstate="print"/>
              <a:stretch>
                <a:fillRect/>
              </a:stretch>
            </a:blipFill>
          </ns0:spPr>
          <ns0:txBody>
            <a:bodyPr wrap="square" lIns="0" tIns="0" rIns="0" bIns="0" rtlCol="0"/>
            <a:lstStyle/>
            <a:p/>
          </ns0:txBody>
        </ns0:sp>
        <ns0:sp>
          <ns0:nvSpPr>
            <ns0:cNvPr id="5" name="object 5"/>
            <ns0:cNvSpPr/>
            <ns0:nvPr/>
          </ns0:nvSpPr>
          <ns0:spPr>
            <a:xfrm>
              <a:off x="0" y="0"/>
              <a:ext cx="9144000" cy="6857996"/>
            </a:xfrm>
            <a:prstGeom prst="rect">
              <a:avLst/>
            </a:prstGeom>
            <a:blipFill>
              <a:blip ns2:embed="rId2" cstate="print"/>
              <a:stretch>
                <a:fillRect/>
              </a:stretch>
            </a:blipFill>
          </ns0:spPr>
          <ns0:txBody>
            <a:bodyPr wrap="square" lIns="0" tIns="0" rIns="0" bIns="0" rtlCol="0"/>
            <a:lstStyle/>
            <a:p/>
          </ns0:txBody>
        </ns0:sp>
      </ns0:grpSp>
    </ns0:spTree>
  </ns0:cSld>
  <ns0:clrMapOvr>
    <a:masterClrMapping/>
  </ns0:clrMapOvr>
</ns0:sld>
</file>

<file path=ppt/slides/slide38.xml><?xml version="1.0" encoding="utf-8"?>
<ns0:sld xmlns:a="http://schemas.openxmlformats.org/drawingml/2006/main" xmlns:ns0="http://schemas.openxmlformats.org/presentationml/2006/main" xmlns:ns2="http://schemas.openxmlformats.org/officeDocument/2006/relationships" showMasterSp="0">
  <ns0:cSld>
    <ns0:spTree>
      <ns0:nvGrpSpPr>
        <ns0:cNvPr id="1" name=""/>
        <ns0:cNvGrpSpPr/>
        <ns0:nvPr/>
      </ns0:nvGrpSpPr>
      <ns0:grpSpPr>
        <a:xfrm>
          <a:off x="0" y="0"/>
          <a:ext cx="0" cy="0"/>
          <a:chOff x="0" y="0"/>
          <a:chExt cx="0" cy="0"/>
        </a:xfrm>
      </ns0:grpSpPr>
      <ns0:sp>
        <ns0:nvSpPr>
          <ns0:cNvPr id="2" name="object 2"/>
          <ns0:cNvSpPr/>
          <ns0:nvPr/>
        </ns0:nvSpPr>
        <ns0:spPr>
          <a:xfrm>
            <a:off x="0" y="1434083"/>
            <a:ext cx="9144000" cy="5424170"/>
          </a:xfrm>
          <a:custGeom>
            <a:avLst/>
            <a:gdLst/>
            <a:ahLst/>
            <a:cxnLst/>
            <a:rect l="l" t="t" r="r" b="b"/>
            <a:pathLst>
              <a:path w="9144000" h="5424170">
                <a:moveTo>
                  <a:pt x="0" y="5423915"/>
                </a:moveTo>
                <a:lnTo>
                  <a:pt x="9144000" y="5423915"/>
                </a:lnTo>
                <a:lnTo>
                  <a:pt x="9144000" y="0"/>
                </a:lnTo>
                <a:lnTo>
                  <a:pt x="0" y="0"/>
                </a:lnTo>
                <a:lnTo>
                  <a:pt x="0" y="5423915"/>
                </a:lnTo>
                <a:close/>
              </a:path>
            </a:pathLst>
          </a:custGeom>
          <a:solidFill>
            <a:srgbClr val="D1D1D1"/>
          </a:solidFill>
        </ns0:spPr>
        <ns0:txBody>
          <a:bodyPr wrap="square" lIns="0" tIns="0" rIns="0" bIns="0" rtlCol="0"/>
          <a:lstStyle/>
          <a:p/>
        </ns0:txBody>
      </ns0:sp>
      <ns0:sp>
        <ns0:nvSpPr>
          <ns0:cNvPr id="3" name="object 3"/>
          <ns0:cNvSpPr/>
          <ns0:nvPr/>
        </ns0:nvSpPr>
        <ns0:spPr>
          <a:xfrm>
            <a:off x="0" y="1412747"/>
            <a:ext cx="9144000" cy="112775"/>
          </a:xfrm>
          <a:prstGeom prst="rect">
            <a:avLst/>
          </a:prstGeom>
          <a:blipFill>
            <a:blip ns2:embed="rId1" cstate="print"/>
            <a:stretch>
              <a:fillRect/>
            </a:stretch>
          </a:blipFill>
        </ns0:spPr>
        <ns0:txBody>
          <a:bodyPr wrap="square" lIns="0" tIns="0" rIns="0" bIns="0" rtlCol="0"/>
          <a:lstStyle/>
          <a:p/>
        </ns0:txBody>
      </ns0:sp>
      <ns0:sp>
        <ns0:nvSpPr>
          <ns0:cNvPr id="4" name="object 4"/>
          <ns0:cNvSpPr txBox="1"/>
          <ns0:nvPr/>
        </ns0:nvSpPr>
        <ns0:spPr>
          <a:xfrm>
            <a:off x="8486393" y="6051905"/>
            <a:ext cx="173990" cy="208279"/>
          </a:xfrm>
          <a:prstGeom prst="rect">
            <a:avLst/>
          </a:prstGeom>
        </ns0:spPr>
        <ns0:txBody>
          <a:bodyPr vert="horz" wrap="square" lIns="0" tIns="12700" rIns="0" bIns="0" rtlCol="0">
            <a:spAutoFit/>
          </a:bodyPr>
          <a:lstStyle/>
          <a:p>
            <a:pPr marL="12700">
              <a:lnSpc>
                <a:spcPct val="100000"/>
              </a:lnSpc>
              <a:spcBef>
                <a:spcPts val="100"/>
              </a:spcBef>
            </a:pPr>
            <a:r>
              <a:rPr sz="1200" spc="-90" dirty="0">
                <a:solidFill>
                  <a:srgbClr val="3E3E3E"/>
                </a:solidFill>
                <a:latin typeface="宋体"/>
                <a:cs typeface="宋体"/>
                <a:ea typeface="+mj-ea"/>
              </a:rPr>
              <a:t>39</a:t>
            </a:r>
            <a:endParaRPr sz="1200">
              <a:latin typeface="Arial" panose="020B0604020202020204"/>
              <a:cs typeface="Arial" panose="020B0604020202020204"/>
            </a:endParaRPr>
          </a:p>
        </ns0:txBody>
      </ns0:sp>
      <ns0:sp>
        <ns0:nvSpPr>
          <ns0:cNvPr id="5" name="object 5"/>
          <ns0:cNvSpPr/>
          <ns0:nvPr/>
        </ns0:nvSpPr>
        <ns0:spPr>
          <a:xfrm>
            <a:off x="0" y="0"/>
            <a:ext cx="9144000" cy="6850379"/>
          </a:xfrm>
          <a:prstGeom prst="rect">
            <a:avLst/>
          </a:prstGeom>
          <a:blipFill>
            <a:blip ns2:embed="rId2" cstate="print"/>
            <a:stretch>
              <a:fillRect/>
            </a:stretch>
          </a:blipFill>
        </ns0:spPr>
        <ns0:txBody>
          <a:bodyPr wrap="square" lIns="0" tIns="0" rIns="0" bIns="0" rtlCol="0"/>
          <a:lstStyle/>
          <a:p/>
        </ns0:txBody>
      </ns0:sp>
    </ns0:spTree>
  </ns0:cSld>
  <ns0:clrMapOvr>
    <a:masterClrMapping/>
  </ns0:clrMapOvr>
</ns0:sld>
</file>

<file path=ppt/slides/slide39.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txBox="1"/>
          <ns0:nvPr/>
        </ns0:nvSpPr>
        <ns0:spPr>
          <a:xfrm>
            <a:off x="8477250" y="6051905"/>
            <a:ext cx="183515" cy="208279"/>
          </a:xfrm>
          <a:prstGeom prst="rect">
            <a:avLst/>
          </a:prstGeom>
        </ns0:spPr>
        <ns0:txBody>
          <a:bodyPr vert="horz" wrap="square" lIns="0" tIns="12700" rIns="0" bIns="0" rtlCol="0">
            <a:spAutoFit/>
          </a:bodyPr>
          <a:lstStyle/>
          <a:p>
            <a:pPr marL="12700">
              <a:lnSpc>
                <a:spcPct val="100000"/>
              </a:lnSpc>
              <a:spcBef>
                <a:spcPts val="100"/>
              </a:spcBef>
            </a:pPr>
            <a:r>
              <a:rPr sz="1200" spc="-50" dirty="0">
                <a:solidFill>
                  <a:srgbClr val="3E3E3E"/>
                </a:solidFill>
                <a:latin typeface="宋体"/>
                <a:cs typeface="宋体"/>
                <a:ea typeface="+mj-ea"/>
              </a:rPr>
              <a:t>40</a:t>
            </a:r>
            <a:endParaRPr sz="1200">
              <a:latin typeface="Arial" panose="020B0604020202020204"/>
              <a:cs typeface="Arial" panose="020B0604020202020204"/>
            </a:endParaRPr>
          </a:p>
        </ns0:txBody>
      </ns0:sp>
      <ns0:grpSp>
        <ns0:nvGrpSpPr>
          <ns0:cNvPr id="3" name="object 3"/>
          <ns0:cNvGrpSpPr/>
          <ns0:nvPr/>
        </ns0:nvGrpSpPr>
        <ns0:grpSpPr>
          <a:xfrm>
            <a:off x="0" y="0"/>
            <a:ext cx="9144000" cy="6858000"/>
            <a:chOff x="0" y="0"/>
            <a:chExt cx="9144000" cy="6858000"/>
          </a:xfrm>
        </ns0:grpSpPr>
        <ns0:sp>
          <ns0:nvSpPr>
            <ns0:cNvPr id="4" name="object 4"/>
            <ns0:cNvSpPr/>
            <ns0:nvPr/>
          </ns0:nvSpPr>
          <ns0:spPr>
            <a:xfrm>
              <a:off x="76200" y="76198"/>
              <a:ext cx="9034272" cy="6705600"/>
            </a:xfrm>
            <a:prstGeom prst="rect">
              <a:avLst/>
            </a:prstGeom>
            <a:blipFill>
              <a:blip ns2:embed="rId1" cstate="print"/>
              <a:stretch>
                <a:fillRect/>
              </a:stretch>
            </a:blipFill>
          </ns0:spPr>
          <ns0:txBody>
            <a:bodyPr wrap="square" lIns="0" tIns="0" rIns="0" bIns="0" rtlCol="0"/>
            <a:lstStyle/>
            <a:p/>
          </ns0:txBody>
        </ns0:sp>
        <ns0:sp>
          <ns0:nvSpPr>
            <ns0:cNvPr id="5" name="object 5"/>
            <ns0:cNvSpPr/>
            <ns0:nvPr/>
          </ns0:nvSpPr>
          <ns0:spPr>
            <a:xfrm>
              <a:off x="0" y="0"/>
              <a:ext cx="9144000" cy="6857998"/>
            </a:xfrm>
            <a:prstGeom prst="rect">
              <a:avLst/>
            </a:prstGeom>
            <a:blipFill>
              <a:blip ns2:embed="rId2" cstate="print"/>
              <a:stretch>
                <a:fillRect/>
              </a:stretch>
            </a:blipFill>
          </ns0:spPr>
          <ns0:txBody>
            <a:bodyPr wrap="square" lIns="0" tIns="0" rIns="0" bIns="0" rtlCol="0"/>
            <a:lstStyle/>
            <a:p/>
          </ns0:txBody>
        </ns0:sp>
      </ns0:grpSp>
    </ns0:spTree>
  </ns0:cSld>
  <ns0:clrMapOvr>
    <a:masterClrMapping/>
  </ns0:clrMapOvr>
</ns0:sld>
</file>

<file path=ppt/slides/slide4.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1202436" y="755904"/>
            <a:ext cx="6181344" cy="257556"/>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399999" y="1292248"/>
            <a:ext cx="4902835" cy="1000760"/>
          </a:xfrm>
          <a:prstGeom prst="rect">
            <a:avLst/>
          </a:prstGeom>
        </ns0:spPr>
        <ns0:txBody>
          <a:bodyPr vert="horz" wrap="square" lIns="0" tIns="12065" rIns="0" bIns="0" rtlCol="0">
            <a:spAutoFit/>
          </a:bodyPr>
          <a:lstStyle/>
          <a:p>
            <a:pPr marL="332105" marR="5080" indent="-320040">
              <a:lnSpc>
                <a:spcPct val="100000"/>
              </a:lnSpc>
              <a:spcBef>
                <a:spcPts val="95"/>
              </a:spcBef>
              <a:tabLst>
                <a:tab pos="332105" algn="l"/>
                <a:tab pos="4537710" algn="l"/>
              </a:tabLst>
            </a:pPr>
            <a:r>
              <a:rPr sz="1250" spc="-305" dirty="0">
                <a:latin typeface="Arial" panose="020B0604020202020204"/>
                <a:cs typeface="Arial" panose="020B0604020202020204"/>
              </a:rPr>
              <a:t/>
            </a:r>
            <a:r>
              <a:rPr sz="1600" b="1" spc="-65" dirty="0">
                <a:latin typeface="宋体"/>
                <a:cs typeface="宋体"/>
                <a:ea typeface="+mj-ea"/>
              </a:rPr>
              <a:t>初步评估或商业价值在这个评估过程中，不仅检查了公司当前的财务业绩，而且还考虑了估计的未来市场价值</a:t>
            </a:r>
            <a:r>
              <a:rPr sz="1600" b="1" spc="-40" dirty="0">
                <a:latin typeface="Trebuchet MS" panose="020B0603020202020204"/>
                <a:cs typeface="Trebuchet MS" panose="020B0603020202020204"/>
              </a:rPr>
              <a:t/>
            </a:r>
            <a:r>
              <a:rPr sz="1600" b="1" spc="-75" dirty="0">
                <a:latin typeface="Trebuchet MS" panose="020B0603020202020204"/>
                <a:cs typeface="Trebuchet MS" panose="020B0603020202020204"/>
              </a:rPr>
              <a:t/>
            </a:r>
            <a:r>
              <a:rPr sz="1600" b="1" spc="-320" dirty="0">
                <a:latin typeface="Trebuchet MS" panose="020B0603020202020204"/>
                <a:cs typeface="Trebuchet MS" panose="020B0603020202020204"/>
              </a:rPr>
              <a:t/>
            </a:r>
            <a:r>
              <a:rPr sz="1600" b="1" spc="-45" dirty="0">
                <a:latin typeface="Trebuchet MS" panose="020B0603020202020204"/>
                <a:cs typeface="Trebuchet MS" panose="020B0603020202020204"/>
              </a:rPr>
              <a:t/>
            </a:r>
            <a:r>
              <a:rPr sz="1600" b="1" spc="-220" dirty="0">
                <a:latin typeface="Trebuchet MS" panose="020B0603020202020204"/>
                <a:cs typeface="Trebuchet MS" panose="020B0603020202020204"/>
              </a:rPr>
              <a:t/>
            </a:r>
            <a:r>
              <a:rPr sz="1600" b="1" spc="-50" dirty="0">
                <a:latin typeface="Trebuchet MS" panose="020B0603020202020204"/>
                <a:cs typeface="Trebuchet MS" panose="020B0603020202020204"/>
              </a:rPr>
              <a:t/>
            </a:r>
            <a:r>
              <a:rPr sz="1600" spc="-55" dirty="0">
                <a:latin typeface="Arial" panose="020B0604020202020204"/>
                <a:cs typeface="Arial" panose="020B0604020202020204"/>
              </a:rPr>
              <a:t/>
            </a:r>
            <a:r>
              <a:rPr sz="1600" spc="-25" dirty="0">
                <a:latin typeface="Arial" panose="020B0604020202020204"/>
                <a:cs typeface="Arial" panose="020B0604020202020204"/>
              </a:rPr>
              <a:t/>
            </a:r>
            <a:r>
              <a:rPr sz="1600" spc="-90" dirty="0">
                <a:latin typeface="Arial" panose="020B0604020202020204"/>
                <a:cs typeface="Arial" panose="020B0604020202020204"/>
              </a:rPr>
              <a:t/>
            </a:r>
            <a:r>
              <a:rPr sz="1600" spc="5" dirty="0">
                <a:latin typeface="Arial" panose="020B0604020202020204"/>
                <a:cs typeface="Arial" panose="020B0604020202020204"/>
              </a:rPr>
              <a:t/>
            </a:r>
            <a:r>
              <a:rPr sz="1600" spc="-90" dirty="0">
                <a:latin typeface="Arial" panose="020B0604020202020204"/>
                <a:cs typeface="Arial" panose="020B0604020202020204"/>
              </a:rPr>
              <a:t/>
            </a:r>
            <a:r>
              <a:rPr sz="1600" dirty="0">
                <a:latin typeface="Arial" panose="020B0604020202020204"/>
                <a:cs typeface="Arial" panose="020B0604020202020204"/>
              </a:rPr>
              <a:t/>
            </a:r>
            <a:r>
              <a:rPr sz="1600" spc="-35" dirty="0">
                <a:latin typeface="Arial" panose="020B0604020202020204"/>
                <a:cs typeface="Arial" panose="020B0604020202020204"/>
              </a:rPr>
              <a:t/>
            </a:r>
            <a:r>
              <a:rPr sz="1600" spc="-15" dirty="0">
                <a:latin typeface="Arial" panose="020B0604020202020204"/>
                <a:cs typeface="Arial" panose="020B0604020202020204"/>
              </a:rPr>
              <a:t/>
            </a:r>
            <a:r>
              <a:rPr sz="1600" spc="-30" dirty="0">
                <a:latin typeface="Arial" panose="020B0604020202020204"/>
                <a:cs typeface="Arial" panose="020B0604020202020204"/>
              </a:rPr>
              <a:t/>
            </a:r>
            <a:r>
              <a:rPr sz="1600" spc="-40" dirty="0">
                <a:latin typeface="Arial" panose="020B0604020202020204"/>
                <a:cs typeface="Arial" panose="020B0604020202020204"/>
              </a:rPr>
              <a:t/>
            </a:r>
            <a:r>
              <a:rPr sz="1600" spc="-70" dirty="0">
                <a:latin typeface="Arial" panose="020B0604020202020204"/>
                <a:cs typeface="Arial" panose="020B0604020202020204"/>
              </a:rPr>
              <a:t/>
            </a:r>
            <a:r>
              <a:rPr sz="1600" spc="-45" dirty="0">
                <a:latin typeface="Arial" panose="020B0604020202020204"/>
                <a:cs typeface="Arial" panose="020B0604020202020204"/>
              </a:rPr>
              <a:t/>
            </a:r>
            <a:r>
              <a:rPr sz="1600" spc="-90" dirty="0">
                <a:latin typeface="Arial" panose="020B0604020202020204"/>
                <a:cs typeface="Arial" panose="020B0604020202020204"/>
              </a:rPr>
              <a:t/>
            </a:r>
            <a:r>
              <a:rPr sz="1600" spc="5" dirty="0">
                <a:latin typeface="Arial" panose="020B0604020202020204"/>
                <a:cs typeface="Arial" panose="020B0604020202020204"/>
              </a:rPr>
              <a:t/>
            </a:r>
            <a:r>
              <a:rPr sz="1600" spc="-114" dirty="0">
                <a:latin typeface="Arial" panose="020B0604020202020204"/>
                <a:cs typeface="Arial" panose="020B0604020202020204"/>
              </a:rPr>
              <a:t/>
            </a:r>
            <a:r>
              <a:rPr sz="1600" spc="-15" dirty="0">
                <a:latin typeface="Arial" panose="020B0604020202020204"/>
                <a:cs typeface="Arial" panose="020B0604020202020204"/>
              </a:rPr>
              <a:t/>
            </a:r>
            <a:r>
              <a:rPr sz="1600" spc="-130" dirty="0">
                <a:latin typeface="Arial" panose="020B0604020202020204"/>
                <a:cs typeface="Arial" panose="020B0604020202020204"/>
              </a:rPr>
              <a:t/>
            </a:r>
            <a:r>
              <a:rPr sz="1600" spc="-60" dirty="0">
                <a:latin typeface="Arial" panose="020B0604020202020204"/>
                <a:cs typeface="Arial" panose="020B0604020202020204"/>
              </a:rPr>
              <a:t/>
            </a:r>
            <a:r>
              <a:rPr sz="1600" spc="-95" dirty="0">
                <a:latin typeface="Arial" panose="020B0604020202020204"/>
                <a:cs typeface="Arial" panose="020B0604020202020204"/>
              </a:rPr>
              <a:t/>
            </a:r>
            <a:r>
              <a:rPr sz="1600" spc="-70" dirty="0">
                <a:latin typeface="Arial" panose="020B0604020202020204"/>
                <a:cs typeface="Arial" panose="020B0604020202020204"/>
              </a:rPr>
              <a:t/>
            </a:r>
            <a:r>
              <a:rPr sz="1600" spc="-120" dirty="0">
                <a:latin typeface="Arial" panose="020B0604020202020204"/>
                <a:cs typeface="Arial" panose="020B0604020202020204"/>
              </a:rPr>
              <a:t/>
            </a:r>
            <a:r>
              <a:rPr sz="1600" spc="-60" dirty="0">
                <a:latin typeface="Arial" panose="020B0604020202020204"/>
                <a:cs typeface="Arial" panose="020B0604020202020204"/>
              </a:rPr>
              <a:t/>
            </a:r>
            <a:r>
              <a:rPr sz="1600" spc="-85" dirty="0">
                <a:latin typeface="Arial" panose="020B0604020202020204"/>
                <a:cs typeface="Arial" panose="020B0604020202020204"/>
              </a:rPr>
              <a:t/>
            </a:r>
            <a:r>
              <a:rPr sz="1600" dirty="0">
                <a:latin typeface="Arial" panose="020B0604020202020204"/>
                <a:cs typeface="Arial" panose="020B0604020202020204"/>
              </a:rPr>
              <a:t/>
            </a:r>
            <a:r>
              <a:rPr sz="1600" spc="-75" dirty="0">
                <a:latin typeface="Arial" panose="020B0604020202020204"/>
                <a:cs typeface="Arial" panose="020B0604020202020204"/>
              </a:rPr>
              <a:t/>
            </a:r>
            <a:r>
              <a:rPr sz="1600" spc="-110" dirty="0">
                <a:latin typeface="Arial" panose="020B0604020202020204"/>
                <a:cs typeface="Arial" panose="020B0604020202020204"/>
              </a:rPr>
              <a:t/>
            </a:r>
            <a:r>
              <a:rPr sz="1600" spc="-15" dirty="0">
                <a:latin typeface="Arial" panose="020B0604020202020204"/>
                <a:cs typeface="Arial" panose="020B0604020202020204"/>
              </a:rPr>
              <a:t/>
            </a:r>
            <a:r>
              <a:rPr sz="1600" spc="-130" dirty="0">
                <a:latin typeface="Arial" panose="020B0604020202020204"/>
                <a:cs typeface="Arial" panose="020B0604020202020204"/>
              </a:rPr>
              <a:t/>
            </a:r>
            <a:r>
              <a:rPr sz="1600" spc="-35" dirty="0">
                <a:latin typeface="Arial" panose="020B0604020202020204"/>
                <a:cs typeface="Arial" panose="020B0604020202020204"/>
              </a:rPr>
              <a:t/>
            </a:r>
            <a:r>
              <a:rPr sz="1600" spc="-80" dirty="0">
                <a:latin typeface="Arial" panose="020B0604020202020204"/>
                <a:cs typeface="Arial" panose="020B0604020202020204"/>
              </a:rPr>
              <a:t/>
            </a:r>
            <a:r>
              <a:rPr sz="1600" spc="-10" dirty="0">
                <a:latin typeface="Arial" panose="020B0604020202020204"/>
                <a:cs typeface="Arial" panose="020B0604020202020204"/>
              </a:rPr>
              <a:t/>
            </a:r>
            <a:r>
              <a:rPr sz="1600" spc="-125" dirty="0">
                <a:latin typeface="Arial" panose="020B0604020202020204"/>
                <a:cs typeface="Arial" panose="020B0604020202020204"/>
              </a:rPr>
              <a:t/>
            </a:r>
            <a:r>
              <a:rPr sz="1600" spc="-30" dirty="0">
                <a:latin typeface="Arial" panose="020B0604020202020204"/>
                <a:cs typeface="Arial" panose="020B0604020202020204"/>
              </a:rPr>
              <a:t/>
            </a:r>
            <a:r>
              <a:rPr sz="1600" spc="-100" dirty="0">
                <a:latin typeface="Arial" panose="020B0604020202020204"/>
                <a:cs typeface="Arial" panose="020B0604020202020204"/>
              </a:rPr>
              <a:t/>
            </a:r>
            <a:r>
              <a:rPr sz="1600" spc="-65" dirty="0">
                <a:latin typeface="Arial" panose="020B0604020202020204"/>
                <a:cs typeface="Arial" panose="020B0604020202020204"/>
              </a:rPr>
              <a:t/>
            </a:r>
            <a:r>
              <a:rPr sz="1600" spc="-100" dirty="0">
                <a:latin typeface="Arial" panose="020B0604020202020204"/>
                <a:cs typeface="Arial" panose="020B0604020202020204"/>
              </a:rPr>
              <a:t/>
            </a:r>
            <a:r>
              <a:rPr sz="1600" spc="-70" dirty="0">
                <a:latin typeface="Arial" panose="020B0604020202020204"/>
                <a:cs typeface="Arial" panose="020B0604020202020204"/>
              </a:rPr>
              <a:t/>
            </a:r>
            <a:r>
              <a:rPr sz="1600" spc="-120" dirty="0">
                <a:latin typeface="Arial" panose="020B0604020202020204"/>
                <a:cs typeface="Arial" panose="020B0604020202020204"/>
              </a:rPr>
              <a:t/>
            </a:r>
            <a:r>
              <a:rPr sz="1600" spc="-65" dirty="0">
                <a:latin typeface="Arial" panose="020B0604020202020204"/>
                <a:cs typeface="Arial" panose="020B0604020202020204"/>
              </a:rPr>
              <a:t/>
            </a:r>
            <a:endParaRPr sz="1600" dirty="0">
              <a:latin typeface="Arial" panose="020B0604020202020204"/>
              <a:cs typeface="Arial" panose="020B0604020202020204"/>
            </a:endParaRPr>
          </a:p>
        </ns0:txBody>
      </ns0:sp>
      <ns0:sp>
        <ns0:nvSpPr>
          <ns0:cNvPr id="4" name="object 4"/>
          <ns0:cNvSpPr txBox="1"/>
          <ns0:nvPr/>
        </ns0:nvSpPr>
        <ns0:spPr>
          <a:xfrm>
            <a:off x="399999" y="2433014"/>
            <a:ext cx="4392930" cy="269240"/>
          </a:xfrm>
          <a:prstGeom prst="rect">
            <a:avLst/>
          </a:prstGeom>
        </ns0:spPr>
        <ns0:txBody>
          <a:bodyPr vert="horz" wrap="square" lIns="0" tIns="12065" rIns="0" bIns="0" rtlCol="0">
            <a:spAutoFit/>
          </a:bodyPr>
          <a:lstStyle/>
          <a:p>
            <a:pPr marL="12700">
              <a:lnSpc>
                <a:spcPct val="100000"/>
              </a:lnSpc>
              <a:spcBef>
                <a:spcPts val="95"/>
              </a:spcBef>
              <a:tabLst>
                <a:tab pos="332105" algn="l"/>
              </a:tabLst>
            </a:pPr>
            <a:r>
              <a:rPr sz="1250" spc="-305" dirty="0">
                <a:latin typeface="Arial" panose="020B0604020202020204"/>
                <a:cs typeface="Arial" panose="020B0604020202020204"/>
              </a:rPr>
              <a:t/>
            </a:r>
            <a:r>
              <a:rPr sz="1600" b="1" spc="-40" dirty="0">
                <a:latin typeface="Trebuchet MS" panose="020B0603020202020204"/>
                <a:cs typeface="Trebuchet MS" panose="020B0603020202020204"/>
              </a:rPr>
              <a:t/>
            </a:r>
            <a:r>
              <a:rPr sz="1600" b="1" spc="-45" dirty="0">
                <a:latin typeface="宋体"/>
                <a:cs typeface="宋体"/>
                <a:ea typeface="+mj-ea"/>
              </a:rPr>
              <a:t>阶段的提案后，完成分析和</a:t>
            </a:r>
            <a:r>
              <a:rPr sz="1600" dirty="0">
                <a:latin typeface="Arial" panose="020B0604020202020204"/>
                <a:cs typeface="Arial" panose="020B0604020202020204"/>
              </a:rPr>
              <a:t/>
            </a:r>
            <a:r>
              <a:rPr sz="1600" spc="-35" dirty="0">
                <a:latin typeface="Arial" panose="020B0604020202020204"/>
                <a:cs typeface="Arial" panose="020B0604020202020204"/>
              </a:rPr>
              <a:t/>
            </a:r>
            <a:r>
              <a:rPr sz="1600" spc="-75" dirty="0">
                <a:latin typeface="Arial" panose="020B0604020202020204"/>
                <a:cs typeface="Arial" panose="020B0604020202020204"/>
              </a:rPr>
              <a:t/>
            </a:r>
            <a:r>
              <a:rPr sz="1600" spc="-270" dirty="0">
                <a:latin typeface="Arial" panose="020B0604020202020204"/>
                <a:cs typeface="Arial" panose="020B0604020202020204"/>
              </a:rPr>
              <a:t/>
            </a:r>
            <a:r>
              <a:rPr sz="1600" spc="-65" dirty="0">
                <a:latin typeface="Arial" panose="020B0604020202020204"/>
                <a:cs typeface="Arial" panose="020B0604020202020204"/>
              </a:rPr>
              <a:t/>
            </a:r>
            <a:endParaRPr sz="1600" dirty="0">
              <a:latin typeface="Arial" panose="020B0604020202020204"/>
              <a:cs typeface="Arial" panose="020B0604020202020204"/>
            </a:endParaRPr>
          </a:p>
        </ns0:txBody>
      </ns0:sp>
      <ns0:sp>
        <ns0:nvSpPr>
          <ns0:cNvPr id="5" name="object 5"/>
          <ns0:cNvSpPr txBox="1"/>
          <ns0:nvPr/>
        </ns0:nvSpPr>
        <ns0:spPr>
          <a:xfrm>
            <a:off x="335788" y="2726363"/>
            <a:ext cx="4875530" cy="1976755"/>
          </a:xfrm>
          <a:prstGeom prst="rect">
            <a:avLst/>
          </a:prstGeom>
        </ns0:spPr>
        <ns0:txBody>
          <a:bodyPr vert="horz" wrap="square" lIns="0" tIns="12065" rIns="0" bIns="0" rtlCol="0">
            <a:spAutoFit/>
          </a:bodyPr>
          <a:lstStyle/>
          <a:p>
            <a:pPr marL="332105" marR="31115">
              <a:lnSpc>
                <a:spcPct val="100000"/>
              </a:lnSpc>
              <a:spcBef>
                <a:spcPts val="95"/>
              </a:spcBef>
            </a:pPr>
            <a:r>
              <a:rPr sz="1600" spc="-50" dirty="0">
                <a:latin typeface="Arial" panose="020B0604020202020204"/>
                <a:cs typeface="Arial" panose="020B0604020202020204"/>
              </a:rPr>
              <a:t/>
            </a:r>
            <a:r>
              <a:rPr sz="1600" spc="-95" dirty="0">
                <a:latin typeface="Arial" panose="020B0604020202020204"/>
                <a:cs typeface="Arial" panose="020B0604020202020204"/>
              </a:rPr>
              <a:t/>
            </a:r>
            <a:r>
              <a:rPr sz="1600" spc="10" dirty="0">
                <a:latin typeface="Arial" panose="020B0604020202020204"/>
                <a:cs typeface="Arial" panose="020B0604020202020204"/>
              </a:rPr>
              <a:t/>
            </a:r>
            <a:r>
              <a:rPr sz="1600" spc="-110" dirty="0">
                <a:latin typeface="Arial" panose="020B0604020202020204"/>
                <a:cs typeface="Arial" panose="020B0604020202020204"/>
              </a:rPr>
              <a:t/>
            </a:r>
            <a:r>
              <a:rPr sz="1600" spc="-15" dirty="0">
                <a:latin typeface="Arial" panose="020B0604020202020204"/>
                <a:cs typeface="Arial" panose="020B0604020202020204"/>
              </a:rPr>
              <a:t/>
            </a:r>
            <a:r>
              <a:rPr sz="1600" spc="-130" dirty="0">
                <a:latin typeface="Arial" panose="020B0604020202020204"/>
                <a:cs typeface="Arial" panose="020B0604020202020204"/>
              </a:rPr>
              <a:t/>
            </a:r>
            <a:r>
              <a:rPr sz="1600" spc="-10" dirty="0">
                <a:latin typeface="Arial" panose="020B0604020202020204"/>
                <a:cs typeface="Arial" panose="020B0604020202020204"/>
              </a:rPr>
              <a:t/>
            </a:r>
            <a:r>
              <a:rPr sz="1600" spc="-114" dirty="0">
                <a:latin typeface="Arial" panose="020B0604020202020204"/>
                <a:cs typeface="Arial" panose="020B0604020202020204"/>
              </a:rPr>
              <a:t/>
            </a:r>
            <a:r>
              <a:rPr sz="1600" spc="-15" dirty="0">
                <a:latin typeface="Arial" panose="020B0604020202020204"/>
                <a:cs typeface="Arial" panose="020B0604020202020204"/>
              </a:rPr>
              <a:t/>
            </a:r>
            <a:r>
              <a:rPr sz="1600" spc="-105" dirty="0">
                <a:latin typeface="Arial" panose="020B0604020202020204"/>
                <a:cs typeface="Arial" panose="020B0604020202020204"/>
              </a:rPr>
              <a:t/>
            </a:r>
            <a:r>
              <a:rPr sz="1600" spc="-30" dirty="0">
                <a:latin typeface="Arial" panose="020B0604020202020204"/>
                <a:cs typeface="Arial" panose="020B0604020202020204"/>
              </a:rPr>
              <a:t/>
            </a:r>
            <a:r>
              <a:rPr sz="1600" spc="-100" dirty="0">
                <a:latin typeface="Arial" panose="020B0604020202020204"/>
                <a:cs typeface="Arial" panose="020B0604020202020204"/>
              </a:rPr>
              <a:t/>
            </a:r>
            <a:r>
              <a:rPr sz="1600" spc="-45" dirty="0">
                <a:latin typeface="宋体"/>
                <a:cs typeface="宋体"/>
                <a:ea typeface="+mj-ea"/>
              </a:rPr>
              <a:t>回顾目标公司的市场表现，在第二步，给出并购建议。</a:t>
            </a:r>
            <a:r>
              <a:rPr sz="1600" spc="-70" dirty="0">
                <a:latin typeface="Arial" panose="020B0604020202020204"/>
                <a:cs typeface="Arial" panose="020B0604020202020204"/>
              </a:rPr>
              <a:t/>
            </a:r>
            <a:r>
              <a:rPr sz="1600" spc="-20" dirty="0">
                <a:latin typeface="Arial" panose="020B0604020202020204"/>
                <a:cs typeface="Arial" panose="020B0604020202020204"/>
              </a:rPr>
              <a:t/>
            </a:r>
            <a:r>
              <a:rPr sz="1600" spc="-114" dirty="0">
                <a:latin typeface="Arial" panose="020B0604020202020204"/>
                <a:cs typeface="Arial" panose="020B0604020202020204"/>
              </a:rPr>
              <a:t/>
            </a:r>
            <a:r>
              <a:rPr sz="1600" spc="-15" dirty="0">
                <a:latin typeface="Arial" panose="020B0604020202020204"/>
                <a:cs typeface="Arial" panose="020B0604020202020204"/>
              </a:rPr>
              <a:t/>
            </a:r>
            <a:r>
              <a:rPr sz="1600" spc="-85" dirty="0">
                <a:latin typeface="Arial" panose="020B0604020202020204"/>
                <a:cs typeface="Arial" panose="020B0604020202020204"/>
              </a:rPr>
              <a:t/>
            </a:r>
            <a:r>
              <a:rPr sz="1600" spc="-50" dirty="0">
                <a:latin typeface="Arial" panose="020B0604020202020204"/>
                <a:cs typeface="Arial" panose="020B0604020202020204"/>
              </a:rPr>
              <a:t/>
            </a:r>
            <a:r>
              <a:rPr sz="1600" spc="-15" dirty="0">
                <a:latin typeface="Arial" panose="020B0604020202020204"/>
                <a:cs typeface="Arial" panose="020B0604020202020204"/>
              </a:rPr>
              <a:t/>
            </a:r>
            <a:r>
              <a:rPr sz="1600" spc="-55" dirty="0">
                <a:latin typeface="Arial" panose="020B0604020202020204"/>
                <a:cs typeface="Arial" panose="020B0604020202020204"/>
              </a:rPr>
              <a:t/>
            </a:r>
            <a:r>
              <a:rPr sz="1600" spc="5" dirty="0">
                <a:latin typeface="Arial" panose="020B0604020202020204"/>
                <a:cs typeface="Arial" panose="020B0604020202020204"/>
              </a:rPr>
              <a:t/>
            </a:r>
            <a:r>
              <a:rPr sz="1600" spc="-45" dirty="0">
                <a:latin typeface="Arial" panose="020B0604020202020204"/>
                <a:cs typeface="Arial" panose="020B0604020202020204"/>
              </a:rPr>
              <a:t/>
            </a:r>
            <a:r>
              <a:rPr sz="1600" spc="-25" dirty="0">
                <a:latin typeface="Arial" panose="020B0604020202020204"/>
                <a:cs typeface="Arial" panose="020B0604020202020204"/>
              </a:rPr>
              <a:t/>
            </a:r>
            <a:r>
              <a:rPr sz="1600" spc="-40" dirty="0">
                <a:latin typeface="Arial" panose="020B0604020202020204"/>
                <a:cs typeface="Arial" panose="020B0604020202020204"/>
              </a:rPr>
              <a:t/>
            </a:r>
            <a:r>
              <a:rPr sz="1600" spc="-70" dirty="0">
                <a:latin typeface="Arial" panose="020B0604020202020204"/>
                <a:cs typeface="Arial" panose="020B0604020202020204"/>
              </a:rPr>
              <a:t/>
            </a:r>
            <a:r>
              <a:rPr sz="1600" spc="-45" dirty="0">
                <a:latin typeface="Arial" panose="020B0604020202020204"/>
                <a:cs typeface="Arial" panose="020B0604020202020204"/>
              </a:rPr>
              <a:t/>
            </a:r>
            <a:endParaRPr sz="1600" dirty="0">
              <a:latin typeface="Arial" panose="020B0604020202020204"/>
              <a:cs typeface="Arial" panose="020B0604020202020204"/>
            </a:endParaRPr>
          </a:p>
          <a:p>
            <a:pPr>
              <a:lnSpc>
                <a:spcPct val="100000"/>
              </a:lnSpc>
              <a:spcBef>
                <a:spcPts val="25"/>
              </a:spcBef>
            </a:pPr>
            <a:endParaRPr sz="1650" dirty="0">
              <a:latin typeface="Arial" panose="020B0604020202020204"/>
              <a:cs typeface="Arial" panose="020B0604020202020204"/>
            </a:endParaRPr>
          </a:p>
          <a:p>
            <a:pPr marL="332105" marR="175260" indent="-320040">
              <a:lnSpc>
                <a:spcPct val="100000"/>
              </a:lnSpc>
              <a:spcBef>
                <a:spcPts val="5"/>
              </a:spcBef>
              <a:tabLst>
                <a:tab pos="332105" algn="l"/>
                <a:tab pos="1336675" algn="l"/>
              </a:tabLst>
            </a:pPr>
            <a:r>
              <a:rPr sz="1250" spc="-305" dirty="0">
                <a:latin typeface="Arial" panose="020B0604020202020204"/>
                <a:cs typeface="Arial" panose="020B0604020202020204"/>
              </a:rPr>
              <a:t/>
            </a:r>
            <a:r>
              <a:rPr sz="1600" b="1" spc="-45" dirty="0">
                <a:latin typeface="Trebuchet MS" panose="020B0603020202020204"/>
                <a:cs typeface="Trebuchet MS" panose="020B0603020202020204"/>
              </a:rPr>
              <a:t/>
            </a:r>
            <a:r>
              <a:rPr sz="1600" b="1" spc="-135" dirty="0">
                <a:latin typeface="Trebuchet MS" panose="020B0603020202020204"/>
                <a:cs typeface="Trebuchet MS" panose="020B0603020202020204"/>
              </a:rPr>
              <a:t/>
            </a:r>
            <a:r>
              <a:rPr sz="1600" b="1" spc="-45" dirty="0">
                <a:latin typeface="Trebuchet MS" panose="020B0603020202020204"/>
                <a:cs typeface="Trebuchet MS" panose="020B0603020202020204"/>
              </a:rPr>
              <a:t/>
            </a:r>
            <a:r>
              <a:rPr sz="1600" spc="-75" dirty="0">
                <a:latin typeface="Arial" panose="020B0604020202020204"/>
                <a:cs typeface="Arial" panose="020B0604020202020204"/>
              </a:rPr>
              <a:t/>
            </a:r>
            <a:r>
              <a:rPr sz="1600" spc="-95" dirty="0">
                <a:latin typeface="Arial" panose="020B0604020202020204"/>
                <a:cs typeface="Arial" panose="020B0604020202020204"/>
              </a:rPr>
              <a:t/>
            </a:r>
            <a:r>
              <a:rPr sz="1600" spc="-110" dirty="0">
                <a:latin typeface="Arial" panose="020B0604020202020204"/>
                <a:cs typeface="Arial" panose="020B0604020202020204"/>
              </a:rPr>
              <a:t/>
            </a:r>
            <a:r>
              <a:rPr sz="1600" spc="-125" dirty="0">
                <a:latin typeface="Arial" panose="020B0604020202020204"/>
                <a:cs typeface="Arial" panose="020B0604020202020204"/>
              </a:rPr>
              <a:t/>
            </a:r>
            <a:r>
              <a:rPr sz="1600" spc="-60" dirty="0">
                <a:latin typeface="宋体"/>
                <a:cs typeface="宋体"/>
                <a:ea typeface="+mj-ea"/>
              </a:rPr>
              <a:t>退出计划，当一家公司决定收购该目标时</a:t>
            </a:r>
            <a:r>
              <a:rPr sz="1600" spc="-105" dirty="0">
                <a:latin typeface="Arial" panose="020B0604020202020204"/>
                <a:cs typeface="Arial" panose="020B0604020202020204"/>
              </a:rPr>
              <a:t/>
            </a:r>
            <a:r>
              <a:rPr sz="1600" spc="-80" dirty="0">
                <a:latin typeface="Arial" panose="020B0604020202020204"/>
                <a:cs typeface="Arial" panose="020B0604020202020204"/>
              </a:rPr>
              <a:t/>
            </a:r>
            <a:r>
              <a:rPr sz="1600" spc="-75" dirty="0">
                <a:latin typeface="Arial" panose="020B0604020202020204"/>
                <a:cs typeface="Arial" panose="020B0604020202020204"/>
              </a:rPr>
              <a:t/>
            </a:r>
            <a:r>
              <a:rPr sz="1600" spc="30" dirty="0">
                <a:latin typeface="Arial" panose="020B0604020202020204"/>
                <a:cs typeface="Arial" panose="020B0604020202020204"/>
              </a:rPr>
              <a:t/>
            </a:r>
            <a:r>
              <a:rPr sz="1600" spc="-135" dirty="0">
                <a:latin typeface="Arial" panose="020B0604020202020204"/>
                <a:cs typeface="Arial" panose="020B0604020202020204"/>
              </a:rPr>
              <a:t/>
            </a:r>
            <a:r>
              <a:rPr sz="1600" spc="-45" dirty="0">
                <a:latin typeface="Arial" panose="020B0604020202020204"/>
                <a:cs typeface="Arial" panose="020B0604020202020204"/>
              </a:rPr>
              <a:t/>
            </a:r>
            <a:r>
              <a:rPr sz="1600" spc="-120" dirty="0">
                <a:latin typeface="Arial" panose="020B0604020202020204"/>
                <a:cs typeface="Arial" panose="020B0604020202020204"/>
              </a:rPr>
              <a:t/>
            </a:r>
            <a:r>
              <a:rPr sz="1600" spc="-5" dirty="0">
                <a:latin typeface="Arial" panose="020B0604020202020204"/>
                <a:cs typeface="Arial" panose="020B0604020202020204"/>
              </a:rPr>
              <a:t/>
            </a:r>
            <a:r>
              <a:rPr sz="1600" spc="-140" dirty="0">
                <a:latin typeface="Arial" panose="020B0604020202020204"/>
                <a:cs typeface="Arial" panose="020B0604020202020204"/>
              </a:rPr>
              <a:t/>
            </a:r>
            <a:r>
              <a:rPr sz="1600" spc="-15" dirty="0">
                <a:latin typeface="Arial" panose="020B0604020202020204"/>
                <a:cs typeface="Arial" panose="020B0604020202020204"/>
              </a:rPr>
              <a:t/>
            </a:r>
            <a:r>
              <a:rPr sz="1600" spc="-10" dirty="0">
                <a:latin typeface="Arial" panose="020B0604020202020204"/>
                <a:cs typeface="Arial" panose="020B0604020202020204"/>
              </a:rPr>
              <a:t/>
            </a:r>
            <a:endParaRPr sz="1600" dirty="0">
              <a:latin typeface="Arial" panose="020B0604020202020204"/>
              <a:cs typeface="Arial" panose="020B0604020202020204"/>
            </a:endParaRPr>
          </a:p>
          <a:p>
            <a:pPr marL="259080">
              <a:lnSpc>
                <a:spcPct val="100000"/>
              </a:lnSpc>
            </a:pPr>
            <a:r>
              <a:rPr sz="1600" spc="15" dirty="0">
                <a:latin typeface="Arial" panose="020B0604020202020204"/>
                <a:cs typeface="Arial" panose="020B0604020202020204"/>
              </a:rPr>
              <a:t/>
            </a:r>
            <a:r>
              <a:rPr sz="1600" spc="-105" dirty="0">
                <a:latin typeface="Arial" panose="020B0604020202020204"/>
                <a:cs typeface="Arial" panose="020B0604020202020204"/>
              </a:rPr>
              <a:t/>
            </a:r>
            <a:r>
              <a:rPr sz="1600" spc="-65" dirty="0">
                <a:latin typeface="Arial" panose="020B0604020202020204"/>
                <a:cs typeface="Arial" panose="020B0604020202020204"/>
              </a:rPr>
              <a:t/>
            </a:r>
            <a:r>
              <a:rPr sz="1600" spc="-105" dirty="0">
                <a:latin typeface="Arial" panose="020B0604020202020204"/>
                <a:cs typeface="Arial" panose="020B0604020202020204"/>
              </a:rPr>
              <a:t/>
            </a:r>
            <a:r>
              <a:rPr sz="1600" spc="-15" dirty="0">
                <a:latin typeface="Arial" panose="020B0604020202020204"/>
                <a:cs typeface="Arial" panose="020B0604020202020204"/>
              </a:rPr>
              <a:t/>
            </a:r>
            <a:r>
              <a:rPr sz="1600" spc="-114" dirty="0">
                <a:latin typeface="Arial" panose="020B0604020202020204"/>
                <a:cs typeface="Arial" panose="020B0604020202020204"/>
              </a:rPr>
              <a:t/>
            </a:r>
            <a:r>
              <a:rPr sz="1600" spc="-5" dirty="0">
                <a:latin typeface="Arial" panose="020B0604020202020204"/>
                <a:cs typeface="Arial" panose="020B0604020202020204"/>
              </a:rPr>
              <a:t/>
            </a:r>
            <a:r>
              <a:rPr sz="1600" spc="-135" dirty="0">
                <a:latin typeface="Arial" panose="020B0604020202020204"/>
                <a:cs typeface="Arial" panose="020B0604020202020204"/>
              </a:rPr>
              <a:t/>
            </a:r>
            <a:r>
              <a:rPr sz="1600" spc="15" dirty="0">
                <a:latin typeface="Arial" panose="020B0604020202020204"/>
                <a:cs typeface="Arial" panose="020B0604020202020204"/>
              </a:rPr>
              <a:t/>
            </a:r>
            <a:r>
              <a:rPr sz="1600" spc="-105" dirty="0">
                <a:latin typeface="Arial" panose="020B0604020202020204"/>
                <a:cs typeface="Arial" panose="020B0604020202020204"/>
              </a:rPr>
              <a:t/>
            </a:r>
            <a:r>
              <a:rPr sz="1600" spc="-75" dirty="0">
                <a:latin typeface="Arial" panose="020B0604020202020204"/>
                <a:cs typeface="Arial" panose="020B0604020202020204"/>
              </a:rPr>
              <a:t/>
            </a:r>
            <a:r>
              <a:rPr sz="1600" spc="-100" dirty="0">
                <a:latin typeface="Arial" panose="020B0604020202020204"/>
                <a:cs typeface="Arial" panose="020B0604020202020204"/>
              </a:rPr>
              <a:t/>
            </a:r>
            <a:r>
              <a:rPr sz="1600" spc="-25" dirty="0">
                <a:latin typeface="Arial" panose="020B0604020202020204"/>
                <a:cs typeface="Arial" panose="020B0604020202020204"/>
              </a:rPr>
              <a:t/>
            </a:r>
            <a:r>
              <a:rPr sz="1600" spc="-114" dirty="0">
                <a:latin typeface="Arial" panose="020B0604020202020204"/>
                <a:cs typeface="Arial" panose="020B0604020202020204"/>
              </a:rPr>
              <a:t/>
            </a:r>
            <a:r>
              <a:rPr sz="1600" spc="-15" dirty="0">
                <a:latin typeface="Arial" panose="020B0604020202020204"/>
                <a:cs typeface="Arial" panose="020B0604020202020204"/>
              </a:rPr>
              <a:t/>
            </a:r>
            <a:r>
              <a:rPr sz="1600" spc="-130" dirty="0">
                <a:latin typeface="Arial" panose="020B0604020202020204"/>
                <a:cs typeface="Arial" panose="020B0604020202020204"/>
              </a:rPr>
              <a:t/>
            </a:r>
            <a:r>
              <a:rPr sz="1600" dirty="0">
                <a:latin typeface="Arial" panose="020B0604020202020204"/>
                <a:cs typeface="Arial" panose="020B0604020202020204"/>
              </a:rPr>
              <a:t/>
            </a:r>
            <a:r>
              <a:rPr sz="1600" spc="-90" dirty="0">
                <a:latin typeface="Arial" panose="020B0604020202020204"/>
                <a:cs typeface="Arial" panose="020B0604020202020204"/>
              </a:rPr>
              <a:t/>
            </a:r>
            <a:r>
              <a:rPr sz="1600" spc="-60" dirty="0">
                <a:latin typeface="宋体"/>
                <a:cs typeface="宋体"/>
                <a:ea typeface="+mj-ea"/>
              </a:rPr>
              <a:t>公司和目标公司都同意了，然后后者就涉及到了</a:t>
            </a:r>
            <a:endParaRPr sz="1600" dirty="0">
              <a:latin typeface="Arial" panose="020B0604020202020204"/>
              <a:cs typeface="Arial" panose="020B0604020202020204"/>
            </a:endParaRPr>
          </a:p>
          <a:p>
            <a:pPr marL="332105">
              <a:lnSpc>
                <a:spcPct val="100000"/>
              </a:lnSpc>
            </a:pPr>
            <a:r>
              <a:rPr sz="1600" spc="-20" dirty="0">
                <a:latin typeface="Arial" panose="020B0604020202020204"/>
                <a:cs typeface="Arial" panose="020B0604020202020204"/>
              </a:rPr>
              <a:t/>
            </a:r>
            <a:r>
              <a:rPr sz="1600" spc="-40" dirty="0">
                <a:latin typeface="Arial" panose="020B0604020202020204"/>
                <a:cs typeface="Arial" panose="020B0604020202020204"/>
              </a:rPr>
              <a:t/>
            </a:r>
            <a:r>
              <a:rPr sz="1600" spc="-204" dirty="0">
                <a:latin typeface="Arial" panose="020B0604020202020204"/>
                <a:cs typeface="Arial" panose="020B0604020202020204"/>
              </a:rPr>
              <a:t/>
            </a:r>
            <a:r>
              <a:rPr sz="1600" spc="-55" dirty="0">
                <a:latin typeface="宋体"/>
                <a:cs typeface="宋体"/>
                <a:ea typeface="+mj-ea"/>
              </a:rPr>
              <a:t>在退出计划中。</a:t>
            </a:r>
            <a:endParaRPr sz="1600" dirty="0">
              <a:latin typeface="Arial" panose="020B0604020202020204"/>
              <a:cs typeface="Arial" panose="020B0604020202020204"/>
            </a:endParaRPr>
          </a:p>
        </ns0:txBody>
      </ns0:sp>
      <ns0:sp>
        <ns0:nvSpPr>
          <ns0:cNvPr id="6" name="object 6"/>
          <ns0:cNvSpPr txBox="1"/>
          <ns0:nvPr/>
        </ns0:nvSpPr>
        <ns0:spPr>
          <a:xfrm>
            <a:off x="399999" y="4727227"/>
            <a:ext cx="4852035" cy="1488440"/>
          </a:xfrm>
          <a:prstGeom prst="rect">
            <a:avLst/>
          </a:prstGeom>
        </ns0:spPr>
        <ns0:txBody>
          <a:bodyPr vert="horz" wrap="square" lIns="0" tIns="12065" rIns="0" bIns="0" rtlCol="0">
            <a:spAutoFit/>
          </a:bodyPr>
          <a:lstStyle/>
          <a:p>
            <a:pPr marL="332105" marR="38735" indent="-320040" algn="just">
              <a:lnSpc>
                <a:spcPct val="100000"/>
              </a:lnSpc>
              <a:spcBef>
                <a:spcPts val="95"/>
              </a:spcBef>
              <a:buSzPct val="78000"/>
              <a:buFont typeface="Arial" panose="020B0604020202020204"/>
              <a:buChar char=""/>
              <a:tabLst>
                <a:tab pos="332740" algn="l"/>
              </a:tabLst>
            </a:pPr>
            <a:r>
              <a:rPr sz="1600" b="1" spc="-70" dirty="0">
                <a:latin typeface="宋体"/>
                <a:cs typeface="宋体"/>
                <a:ea typeface="+mj-ea"/>
              </a:rPr>
              <a:t>结构化市场在最终确定退出计划后，目标公司参与了市场营销过程，并试图达到最高的销售价格。</a:t>
            </a:r>
            <a:r>
              <a:rPr sz="1600" b="1" spc="-40" dirty="0">
                <a:latin typeface="Trebuchet MS" panose="020B0603020202020204"/>
                <a:cs typeface="Trebuchet MS" panose="020B0603020202020204"/>
              </a:rPr>
              <a:t/>
            </a:r>
            <a:r>
              <a:rPr sz="1600" dirty="0">
                <a:latin typeface="Arial" panose="020B0604020202020204"/>
                <a:cs typeface="Arial" panose="020B0604020202020204"/>
              </a:rPr>
              <a:t/>
            </a:r>
            <a:r>
              <a:rPr sz="1600" spc="-25" dirty="0">
                <a:latin typeface="Arial" panose="020B0604020202020204"/>
                <a:cs typeface="Arial" panose="020B0604020202020204"/>
              </a:rPr>
              <a:t/>
            </a:r>
            <a:r>
              <a:rPr sz="1600" spc="-15" dirty="0">
                <a:latin typeface="Arial" panose="020B0604020202020204"/>
                <a:cs typeface="Arial" panose="020B0604020202020204"/>
              </a:rPr>
              <a:t/>
            </a:r>
            <a:r>
              <a:rPr sz="1600" spc="-40" dirty="0">
                <a:latin typeface="Arial" panose="020B0604020202020204"/>
                <a:cs typeface="Arial" panose="020B0604020202020204"/>
              </a:rPr>
              <a:t/>
            </a:r>
            <a:r>
              <a:rPr sz="1600" spc="-100" dirty="0">
                <a:latin typeface="Arial" panose="020B0604020202020204"/>
                <a:cs typeface="Arial" panose="020B0604020202020204"/>
              </a:rPr>
              <a:t/>
            </a:r>
            <a:r>
              <a:rPr sz="1600" spc="-15" dirty="0">
                <a:latin typeface="Arial" panose="020B0604020202020204"/>
                <a:cs typeface="Arial" panose="020B0604020202020204"/>
              </a:rPr>
              <a:t/>
            </a:r>
            <a:r>
              <a:rPr sz="1600" spc="-125" dirty="0">
                <a:latin typeface="Arial" panose="020B0604020202020204"/>
                <a:cs typeface="Arial" panose="020B0604020202020204"/>
              </a:rPr>
              <a:t/>
            </a:r>
            <a:r>
              <a:rPr sz="1600" spc="-10" dirty="0">
                <a:latin typeface="Arial" panose="020B0604020202020204"/>
                <a:cs typeface="Arial" panose="020B0604020202020204"/>
              </a:rPr>
              <a:t/>
            </a:r>
            <a:r>
              <a:rPr sz="1600" spc="-110" dirty="0">
                <a:latin typeface="Arial" panose="020B0604020202020204"/>
                <a:cs typeface="Arial" panose="020B0604020202020204"/>
              </a:rPr>
              <a:t/>
            </a:r>
            <a:r>
              <a:rPr sz="1600" spc="15" dirty="0">
                <a:latin typeface="Arial" panose="020B0604020202020204"/>
                <a:cs typeface="Arial" panose="020B0604020202020204"/>
              </a:rPr>
              <a:t/>
            </a:r>
            <a:r>
              <a:rPr sz="1600" spc="-105" dirty="0">
                <a:latin typeface="Arial" panose="020B0604020202020204"/>
                <a:cs typeface="Arial" panose="020B0604020202020204"/>
              </a:rPr>
              <a:t/>
            </a:r>
            <a:r>
              <a:rPr sz="1600" spc="-60" dirty="0">
                <a:latin typeface="Arial" panose="020B0604020202020204"/>
                <a:cs typeface="Arial" panose="020B0604020202020204"/>
              </a:rPr>
              <a:t/>
            </a:r>
            <a:r>
              <a:rPr sz="1600" spc="-75" dirty="0">
                <a:latin typeface="Arial" panose="020B0604020202020204"/>
                <a:cs typeface="Arial" panose="020B0604020202020204"/>
              </a:rPr>
              <a:t/>
            </a:r>
            <a:r>
              <a:rPr sz="1600" spc="-20" dirty="0">
                <a:latin typeface="Arial" panose="020B0604020202020204"/>
                <a:cs typeface="Arial" panose="020B0604020202020204"/>
              </a:rPr>
              <a:t/>
            </a:r>
            <a:r>
              <a:rPr sz="1600" spc="-95" dirty="0">
                <a:latin typeface="Arial" panose="020B0604020202020204"/>
                <a:cs typeface="Arial" panose="020B0604020202020204"/>
              </a:rPr>
              <a:t/>
            </a:r>
            <a:r>
              <a:rPr sz="1600" spc="-15" dirty="0">
                <a:latin typeface="Arial" panose="020B0604020202020204"/>
                <a:cs typeface="Arial" panose="020B0604020202020204"/>
              </a:rPr>
              <a:t/>
            </a:r>
            <a:r>
              <a:rPr sz="1600" spc="-125" dirty="0">
                <a:latin typeface="Arial" panose="020B0604020202020204"/>
                <a:cs typeface="Arial" panose="020B0604020202020204"/>
              </a:rPr>
              <a:t/>
            </a:r>
            <a:r>
              <a:rPr sz="1600" spc="-30" dirty="0">
                <a:latin typeface="Arial" panose="020B0604020202020204"/>
                <a:cs typeface="Arial" panose="020B0604020202020204"/>
              </a:rPr>
              <a:t/>
            </a:r>
            <a:r>
              <a:rPr sz="1600" spc="-90" dirty="0">
                <a:latin typeface="Arial" panose="020B0604020202020204"/>
                <a:cs typeface="Arial" panose="020B0604020202020204"/>
              </a:rPr>
              <a:t/>
            </a:r>
            <a:r>
              <a:rPr sz="1600" spc="-105" dirty="0">
                <a:latin typeface="Arial" panose="020B0604020202020204"/>
                <a:cs typeface="Arial" panose="020B0604020202020204"/>
              </a:rPr>
              <a:t/>
            </a:r>
            <a:r>
              <a:rPr sz="1600" spc="-65" dirty="0">
                <a:latin typeface="Arial" panose="020B0604020202020204"/>
                <a:cs typeface="Arial" panose="020B0604020202020204"/>
              </a:rPr>
              <a:t/>
            </a:r>
            <a:r>
              <a:rPr sz="1600" spc="-30" dirty="0">
                <a:latin typeface="Arial" panose="020B0604020202020204"/>
                <a:cs typeface="Arial" panose="020B0604020202020204"/>
              </a:rPr>
              <a:t/>
            </a:r>
            <a:r>
              <a:rPr sz="1600" spc="30" dirty="0">
                <a:latin typeface="Arial" panose="020B0604020202020204"/>
                <a:cs typeface="Arial" panose="020B0604020202020204"/>
              </a:rPr>
              <a:t/>
            </a:r>
            <a:r>
              <a:rPr sz="1600" spc="-350" dirty="0">
                <a:latin typeface="Arial" panose="020B0604020202020204"/>
                <a:cs typeface="Arial" panose="020B0604020202020204"/>
              </a:rPr>
              <a:t/>
            </a:r>
            <a:r>
              <a:rPr sz="1600" spc="-75" dirty="0">
                <a:latin typeface="Arial" panose="020B0604020202020204"/>
                <a:cs typeface="Arial" panose="020B0604020202020204"/>
              </a:rPr>
              <a:t/>
            </a:r>
            <a:r>
              <a:rPr sz="1600" spc="-40" dirty="0">
                <a:latin typeface="Arial" panose="020B0604020202020204"/>
                <a:cs typeface="Arial" panose="020B0604020202020204"/>
              </a:rPr>
              <a:t/>
            </a:r>
            <a:r>
              <a:rPr sz="1600" spc="-50" dirty="0">
                <a:latin typeface="Arial" panose="020B0604020202020204"/>
                <a:cs typeface="Arial" panose="020B0604020202020204"/>
              </a:rPr>
              <a:t/>
            </a:r>
            <a:r>
              <a:rPr sz="1600" spc="-40" dirty="0">
                <a:latin typeface="Arial" panose="020B0604020202020204"/>
                <a:cs typeface="Arial" panose="020B0604020202020204"/>
              </a:rPr>
              <a:t/>
            </a:r>
            <a:endParaRPr sz="1600" dirty="0">
              <a:latin typeface="Arial" panose="020B0604020202020204"/>
              <a:cs typeface="Arial" panose="020B0604020202020204"/>
            </a:endParaRPr>
          </a:p>
          <a:p>
            <a:pPr>
              <a:lnSpc>
                <a:spcPct val="100000"/>
              </a:lnSpc>
              <a:spcBef>
                <a:spcPts val="25"/>
              </a:spcBef>
              <a:buFont typeface="Arial" panose="020B0604020202020204"/>
              <a:buChar char=""/>
            </a:pPr>
            <a:endParaRPr sz="1650" dirty="0">
              <a:latin typeface="Arial" panose="020B0604020202020204"/>
              <a:cs typeface="Arial" panose="020B0604020202020204"/>
            </a:endParaRPr>
          </a:p>
          <a:p>
            <a:pPr marL="332105" marR="5080" indent="-320040" algn="just">
              <a:lnSpc>
                <a:spcPct val="100000"/>
              </a:lnSpc>
              <a:buSzPct val="78000"/>
              <a:buFont typeface="Arial" panose="020B0604020202020204"/>
              <a:buChar char=""/>
              <a:tabLst>
                <a:tab pos="332740" algn="l"/>
              </a:tabLst>
            </a:pPr>
            <a:r>
              <a:rPr sz="1600" b="1" spc="-5" dirty="0">
                <a:latin typeface="Trebuchet MS" panose="020B0603020202020204"/>
                <a:cs typeface="Trebuchet MS" panose="020B0603020202020204"/>
              </a:rPr>
              <a:t/>
            </a:r>
            <a:r>
              <a:rPr sz="1600" b="1" spc="-135" dirty="0">
                <a:latin typeface="Trebuchet MS" panose="020B0603020202020204"/>
                <a:cs typeface="Trebuchet MS" panose="020B0603020202020204"/>
              </a:rPr>
              <a:t/>
            </a:r>
            <a:r>
              <a:rPr sz="1600" b="1" spc="-45" dirty="0">
                <a:latin typeface="Trebuchet MS" panose="020B0603020202020204"/>
                <a:cs typeface="Trebuchet MS" panose="020B0603020202020204"/>
              </a:rPr>
              <a:t/>
            </a:r>
            <a:r>
              <a:rPr sz="1600" b="1" spc="-170" dirty="0">
                <a:latin typeface="Trebuchet MS" panose="020B0603020202020204"/>
                <a:cs typeface="Trebuchet MS" panose="020B0603020202020204"/>
              </a:rPr>
              <a:t/>
            </a:r>
            <a:r>
              <a:rPr sz="1600" b="1" spc="-45" dirty="0">
                <a:latin typeface="Trebuchet MS" panose="020B0603020202020204"/>
                <a:cs typeface="Trebuchet MS" panose="020B0603020202020204"/>
              </a:rPr>
              <a:t/>
            </a:r>
            <a:r>
              <a:rPr sz="1600" b="1" spc="-114" dirty="0">
                <a:latin typeface="Trebuchet MS" panose="020B0603020202020204"/>
                <a:cs typeface="Trebuchet MS" panose="020B0603020202020204"/>
              </a:rPr>
              <a:t/>
            </a:r>
            <a:r>
              <a:rPr sz="1600" spc="-55" dirty="0">
                <a:latin typeface="Arial" panose="020B0604020202020204"/>
                <a:cs typeface="Arial" panose="020B0604020202020204"/>
              </a:rPr>
              <a:t/>
            </a:r>
            <a:r>
              <a:rPr sz="1600" spc="-110" dirty="0">
                <a:latin typeface="Arial" panose="020B0604020202020204"/>
                <a:cs typeface="Arial" panose="020B0604020202020204"/>
              </a:rPr>
              <a:t/>
            </a:r>
            <a:r>
              <a:rPr sz="1600" spc="-25" dirty="0">
                <a:latin typeface="Arial" panose="020B0604020202020204"/>
                <a:cs typeface="Arial" panose="020B0604020202020204"/>
              </a:rPr>
              <a:t/>
            </a:r>
            <a:r>
              <a:rPr sz="1600" spc="-120" dirty="0">
                <a:latin typeface="Arial" panose="020B0604020202020204"/>
                <a:cs typeface="Arial" panose="020B0604020202020204"/>
              </a:rPr>
              <a:t/>
            </a:r>
            <a:r>
              <a:rPr sz="1600" spc="-15" dirty="0">
                <a:latin typeface="Arial" panose="020B0604020202020204"/>
                <a:cs typeface="Arial" panose="020B0604020202020204"/>
              </a:rPr>
              <a:t/>
            </a:r>
            <a:r>
              <a:rPr sz="1600" spc="-100" dirty="0">
                <a:latin typeface="Arial" panose="020B0604020202020204"/>
                <a:cs typeface="Arial" panose="020B0604020202020204"/>
              </a:rPr>
              <a:t/>
            </a:r>
            <a:r>
              <a:rPr sz="1600" spc="-60" dirty="0">
                <a:latin typeface="Arial" panose="020B0604020202020204"/>
                <a:cs typeface="Arial" panose="020B0604020202020204"/>
              </a:rPr>
              <a:t/>
            </a:r>
            <a:r>
              <a:rPr sz="1600" spc="-100" dirty="0">
                <a:latin typeface="Arial" panose="020B0604020202020204"/>
                <a:cs typeface="Arial" panose="020B0604020202020204"/>
              </a:rPr>
              <a:t/>
            </a:r>
            <a:r>
              <a:rPr sz="1600" spc="-15" dirty="0">
                <a:latin typeface="Arial" panose="020B0604020202020204"/>
                <a:cs typeface="Arial" panose="020B0604020202020204"/>
              </a:rPr>
              <a:t/>
            </a:r>
            <a:r>
              <a:rPr sz="1600" spc="-114" dirty="0">
                <a:latin typeface="Arial" panose="020B0604020202020204"/>
                <a:cs typeface="Arial" panose="020B0604020202020204"/>
              </a:rPr>
              <a:t/>
            </a:r>
            <a:r>
              <a:rPr sz="1600" spc="10" dirty="0">
                <a:latin typeface="Arial" panose="020B0604020202020204"/>
                <a:cs typeface="Arial" panose="020B0604020202020204"/>
              </a:rPr>
              <a:t/>
            </a:r>
            <a:r>
              <a:rPr sz="1600" spc="-130" dirty="0">
                <a:latin typeface="Arial" panose="020B0604020202020204"/>
                <a:cs typeface="Arial" panose="020B0604020202020204"/>
              </a:rPr>
              <a:t/>
            </a:r>
            <a:r>
              <a:rPr sz="1600" spc="-50" dirty="0">
                <a:latin typeface="Arial" panose="020B0604020202020204"/>
                <a:cs typeface="Arial" panose="020B0604020202020204"/>
              </a:rPr>
              <a:t/>
            </a:r>
            <a:r>
              <a:rPr sz="1600" spc="-70" dirty="0">
                <a:latin typeface="Arial" panose="020B0604020202020204"/>
                <a:cs typeface="Arial" panose="020B0604020202020204"/>
              </a:rPr>
              <a:t/>
            </a:r>
            <a:r>
              <a:rPr sz="1600" spc="-114" dirty="0">
                <a:latin typeface="Arial" panose="020B0604020202020204"/>
                <a:cs typeface="Arial" panose="020B0604020202020204"/>
              </a:rPr>
              <a:t/>
            </a:r>
            <a:r>
              <a:rPr sz="1600" spc="-20" dirty="0">
                <a:latin typeface="Arial" panose="020B0604020202020204"/>
                <a:cs typeface="Arial" panose="020B0604020202020204"/>
              </a:rPr>
              <a:t/>
            </a:r>
            <a:r>
              <a:rPr sz="1600" spc="-90" dirty="0">
                <a:latin typeface="Arial" panose="020B0604020202020204"/>
                <a:cs typeface="Arial" panose="020B0604020202020204"/>
              </a:rPr>
              <a:t/>
            </a:r>
            <a:r>
              <a:rPr sz="1600" spc="-20" dirty="0">
                <a:latin typeface="Arial" panose="020B0604020202020204"/>
                <a:cs typeface="Arial" panose="020B0604020202020204"/>
              </a:rPr>
              <a:t/>
            </a:r>
            <a:r>
              <a:rPr sz="1600" spc="-130" dirty="0">
                <a:latin typeface="Arial" panose="020B0604020202020204"/>
                <a:cs typeface="Arial" panose="020B0604020202020204"/>
              </a:rPr>
              <a:t/>
            </a:r>
            <a:r>
              <a:rPr sz="1600" spc="-45" dirty="0">
                <a:latin typeface="Arial" panose="020B0604020202020204"/>
                <a:cs typeface="Arial" panose="020B0604020202020204"/>
              </a:rPr>
              <a:t/>
            </a:r>
            <a:r>
              <a:rPr sz="1600" spc="-110" dirty="0">
                <a:latin typeface="Arial" panose="020B0604020202020204"/>
                <a:cs typeface="Arial" panose="020B0604020202020204"/>
              </a:rPr>
              <a:t/>
            </a:r>
            <a:r>
              <a:rPr sz="1600" spc="-25" dirty="0">
                <a:latin typeface="Arial" panose="020B0604020202020204"/>
                <a:cs typeface="Arial" panose="020B0604020202020204"/>
              </a:rPr>
              <a:t/>
            </a:r>
            <a:r>
              <a:rPr sz="1600" spc="-195" dirty="0">
                <a:latin typeface="Arial" panose="020B0604020202020204"/>
                <a:cs typeface="Arial" panose="020B0604020202020204"/>
              </a:rPr>
              <a:t/>
            </a:r>
            <a:r>
              <a:rPr sz="1600" spc="-40" dirty="0">
                <a:latin typeface="宋体"/>
                <a:cs typeface="宋体"/>
                <a:ea typeface="+mj-ea"/>
              </a:rPr>
              <a:t>在整合阶段的最后一个阶段，两家公司通过并购的方式进行整合。</a:t>
            </a:r>
            <a:endParaRPr sz="1600" dirty="0">
              <a:latin typeface="Arial" panose="020B0604020202020204"/>
              <a:cs typeface="Arial" panose="020B0604020202020204"/>
            </a:endParaRPr>
          </a:p>
        </ns0:txBody>
      </ns0:sp>
      <ns0:sp>
        <ns0:nvSpPr>
          <ns0:cNvPr id="7" name="object 7"/>
          <ns0:cNvSpPr/>
          <ns0:nvPr/>
        </ns0:nvSpPr>
        <ns0:spPr>
          <a:xfrm>
            <a:off x="6632447" y="1842516"/>
            <a:ext cx="1219200" cy="1217676"/>
          </a:xfrm>
          <a:prstGeom prst="rect">
            <a:avLst/>
          </a:prstGeom>
          <a:blipFill>
            <a:blip ns2:embed="rId2" cstate="print"/>
            <a:stretch>
              <a:fillRect/>
            </a:stretch>
          </a:blipFill>
        </ns0:spPr>
        <ns0:txBody>
          <a:bodyPr wrap="square" lIns="0" tIns="0" rIns="0" bIns="0" rtlCol="0"/>
          <a:lstStyle/>
          <a:p/>
        </ns0:txBody>
      </ns0:sp>
      <ns0:sp>
        <ns0:nvSpPr>
          <ns0:cNvPr id="8" name="object 8"/>
          <ns0:cNvSpPr txBox="1"/>
          <ns0:nvPr/>
        </ns0:nvSpPr>
        <ns0:spPr>
          <a:xfrm>
            <a:off x="6868159" y="2081276"/>
            <a:ext cx="748665" cy="654685"/>
          </a:xfrm>
          <a:prstGeom prst="rect">
            <a:avLst/>
          </a:prstGeom>
        </ns0:spPr>
        <ns0:txBody>
          <a:bodyPr vert="horz" wrap="square" lIns="0" tIns="27305" rIns="0" bIns="0" rtlCol="0">
            <a:spAutoFit/>
          </a:bodyPr>
          <a:lstStyle/>
          <a:p>
            <a:pPr marL="12700" marR="5080" indent="12065" algn="just">
              <a:lnSpc>
                <a:spcPct val="92000"/>
              </a:lnSpc>
              <a:spcBef>
                <a:spcPts val="215"/>
              </a:spcBef>
            </a:pPr>
            <a:r>
              <a:rPr sz="1100" b="1" spc="10" dirty="0">
                <a:solidFill>
                  <a:srgbClr val="FFFFFF"/>
                </a:solidFill>
                <a:latin typeface="Trebuchet MS" panose="020B0603020202020204"/>
                <a:cs typeface="Trebuchet MS" panose="020B0603020202020204"/>
              </a:rPr>
              <a:t/>
            </a:r>
            <a:r>
              <a:rPr sz="1100" b="1" spc="-65" dirty="0">
                <a:solidFill>
                  <a:srgbClr val="FFFFFF"/>
                </a:solidFill>
                <a:latin typeface="Trebuchet MS" panose="020B0603020202020204"/>
                <a:cs typeface="Trebuchet MS" panose="020B0603020202020204"/>
              </a:rPr>
              <a:t/>
            </a:r>
            <a:r>
              <a:rPr sz="1100" b="1" spc="-95" dirty="0">
                <a:solidFill>
                  <a:srgbClr val="FFFFFF"/>
                </a:solidFill>
                <a:latin typeface="Trebuchet MS" panose="020B0603020202020204"/>
                <a:cs typeface="Trebuchet MS" panose="020B0603020202020204"/>
              </a:rPr>
              <a:t/>
            </a:r>
            <a:r>
              <a:rPr sz="1100" b="1" spc="-30" dirty="0">
                <a:solidFill>
                  <a:srgbClr val="FFFFFF"/>
                </a:solidFill>
                <a:latin typeface="Trebuchet MS" panose="020B0603020202020204"/>
                <a:cs typeface="Trebuchet MS" panose="020B0603020202020204"/>
              </a:rPr>
              <a:t/>
            </a:r>
            <a:r>
              <a:rPr sz="1100" b="1" spc="-75" dirty="0">
                <a:solidFill>
                  <a:srgbClr val="FFFFFF"/>
                </a:solidFill>
                <a:latin typeface="Trebuchet MS" panose="020B0603020202020204"/>
                <a:cs typeface="Trebuchet MS" panose="020B0603020202020204"/>
              </a:rPr>
              <a:t/>
            </a:r>
            <a:r>
              <a:rPr sz="1100" b="1" spc="-35" dirty="0">
                <a:solidFill>
                  <a:srgbClr val="FFFFFF"/>
                </a:solidFill>
                <a:latin typeface="Trebuchet MS" panose="020B0603020202020204"/>
                <a:cs typeface="Trebuchet MS" panose="020B0603020202020204"/>
              </a:rPr>
              <a:t/>
            </a:r>
            <a:r>
              <a:rPr sz="1100" b="1" spc="-50" dirty="0">
                <a:solidFill>
                  <a:srgbClr val="FFFFFF"/>
                </a:solidFill>
                <a:latin typeface="Trebuchet MS" panose="020B0603020202020204"/>
                <a:cs typeface="Trebuchet MS" panose="020B0603020202020204"/>
              </a:rPr>
              <a:t/>
            </a:r>
            <a:r>
              <a:rPr sz="1100" b="1" spc="-45" dirty="0">
                <a:solidFill>
                  <a:srgbClr val="FFFFFF"/>
                </a:solidFill>
                <a:latin typeface="Trebuchet MS" panose="020B0603020202020204"/>
                <a:cs typeface="Trebuchet MS" panose="020B0603020202020204"/>
              </a:rPr>
              <a:t/>
            </a:r>
            <a:r>
              <a:rPr sz="1100" b="1" spc="15" dirty="0">
                <a:solidFill>
                  <a:srgbClr val="FFFFFF"/>
                </a:solidFill>
                <a:latin typeface="Trebuchet MS" panose="020B0603020202020204"/>
                <a:cs typeface="Trebuchet MS" panose="020B0603020202020204"/>
              </a:rPr>
              <a:t/>
            </a:r>
            <a:r>
              <a:rPr sz="1100" b="1" spc="-15" dirty="0">
                <a:solidFill>
                  <a:srgbClr val="FFFFFF"/>
                </a:solidFill>
                <a:latin typeface="Trebuchet MS" panose="020B0603020202020204"/>
                <a:cs typeface="Trebuchet MS" panose="020B0603020202020204"/>
              </a:rPr>
              <a:t/>
            </a:r>
            <a:r>
              <a:rPr sz="1100" b="1" spc="-40" dirty="0">
                <a:solidFill>
                  <a:srgbClr val="FFFFFF"/>
                </a:solidFill>
                <a:latin typeface="Trebuchet MS" panose="020B0603020202020204"/>
                <a:cs typeface="Trebuchet MS" panose="020B0603020202020204"/>
              </a:rPr>
              <a:t/>
            </a:r>
            <a:r>
              <a:rPr sz="1100" b="1" spc="-35" dirty="0">
                <a:solidFill>
                  <a:srgbClr val="FFFFFF"/>
                </a:solidFill>
                <a:latin typeface="Trebuchet MS" panose="020B0603020202020204"/>
                <a:cs typeface="Trebuchet MS" panose="020B0603020202020204"/>
              </a:rPr>
              <a:t/>
            </a:r>
            <a:r>
              <a:rPr sz="1100" b="1" spc="-50" dirty="0">
                <a:solidFill>
                  <a:srgbClr val="FFFFFF"/>
                </a:solidFill>
                <a:latin typeface="Trebuchet MS" panose="020B0603020202020204"/>
                <a:cs typeface="Trebuchet MS" panose="020B0603020202020204"/>
              </a:rPr>
              <a:t/>
            </a:r>
            <a:r>
              <a:rPr sz="1100" b="1" spc="-30" dirty="0">
                <a:solidFill>
                  <a:srgbClr val="FFFFFF"/>
                </a:solidFill>
                <a:latin typeface="宋体"/>
                <a:cs typeface="宋体"/>
                <a:ea typeface="+mj-ea"/>
              </a:rPr>
              <a:t>初步评估或业务评估</a:t>
            </a:r>
            <a:endParaRPr sz="1100">
              <a:latin typeface="Trebuchet MS" panose="020B0603020202020204"/>
              <a:cs typeface="Trebuchet MS" panose="020B0603020202020204"/>
            </a:endParaRPr>
          </a:p>
        </ns0:txBody>
      </ns0:sp>
      <ns0:grpSp>
        <ns0:nvGrpSpPr>
          <ns0:cNvPr id="9" name="object 9"/>
          <ns0:cNvGrpSpPr/>
          <ns0:nvPr/>
        </ns0:nvGrpSpPr>
        <ns0:grpSpPr>
          <a:xfrm>
            <a:off x="7633716" y="2685288"/>
            <a:ext cx="1435735" cy="1353820"/>
            <a:chOff x="7633716" y="2685288"/>
            <a:chExt cx="1435735" cy="1353820"/>
          </a:xfrm>
        </ns0:grpSpPr>
        <ns0:sp>
          <ns0:nvSpPr>
            <ns0:cNvPr id="10" name="object 10"/>
            <ns0:cNvSpPr/>
            <ns0:nvPr/>
          </ns0:nvSpPr>
          <ns0:spPr>
            <a:xfrm>
              <a:off x="7633716" y="2685288"/>
              <a:ext cx="425196" cy="449579"/>
            </a:xfrm>
            <a:prstGeom prst="rect">
              <a:avLst/>
            </a:prstGeom>
            <a:blipFill>
              <a:blip ns2:embed="rId3" cstate="print"/>
              <a:stretch>
                <a:fillRect/>
              </a:stretch>
            </a:blipFill>
          </ns0:spPr>
          <ns0:txBody>
            <a:bodyPr wrap="square" lIns="0" tIns="0" rIns="0" bIns="0" rtlCol="0"/>
            <a:lstStyle/>
            <a:p/>
          </ns0:txBody>
        </ns0:sp>
        <ns0:sp>
          <ns0:nvSpPr>
            <ns0:cNvPr id="11" name="object 11"/>
            <ns0:cNvSpPr/>
            <ns0:nvPr/>
          </ns0:nvSpPr>
          <ns0:spPr>
            <a:xfrm>
              <a:off x="7851648" y="2819400"/>
              <a:ext cx="1217676" cy="1219200"/>
            </a:xfrm>
            <a:prstGeom prst="rect">
              <a:avLst/>
            </a:prstGeom>
            <a:blipFill>
              <a:blip ns2:embed="rId4" cstate="print"/>
              <a:stretch>
                <a:fillRect/>
              </a:stretch>
            </a:blipFill>
          </ns0:spPr>
          <ns0:txBody>
            <a:bodyPr wrap="square" lIns="0" tIns="0" rIns="0" bIns="0" rtlCol="0"/>
            <a:lstStyle/>
            <a:p/>
          </ns0:txBody>
        </ns0:sp>
      </ns0:grpSp>
      <ns0:sp>
        <ns0:nvSpPr>
          <ns0:cNvPr id="12" name="object 12"/>
          <ns0:cNvSpPr txBox="1"/>
          <ns0:nvPr/>
        </ns0:nvSpPr>
        <ns0:spPr>
          <a:xfrm>
            <a:off x="8182736" y="3212973"/>
            <a:ext cx="558165" cy="347980"/>
          </a:xfrm>
          <a:prstGeom prst="rect">
            <a:avLst/>
          </a:prstGeom>
        </ns0:spPr>
        <ns0:txBody>
          <a:bodyPr vert="horz" wrap="square" lIns="0" tIns="29845" rIns="0" bIns="0" rtlCol="0">
            <a:spAutoFit/>
          </a:bodyPr>
          <a:lstStyle/>
          <a:p>
            <a:pPr marL="12700" marR="5080" indent="7620">
              <a:lnSpc>
                <a:spcPts val="1210"/>
              </a:lnSpc>
              <a:spcBef>
                <a:spcPts val="235"/>
              </a:spcBef>
            </a:pPr>
            <a:r>
              <a:rPr sz="1100" b="1" spc="-30" dirty="0">
                <a:solidFill>
                  <a:srgbClr val="FFFFFF"/>
                </a:solidFill>
                <a:latin typeface="Trebuchet MS" panose="020B0603020202020204"/>
                <a:cs typeface="Trebuchet MS" panose="020B0603020202020204"/>
              </a:rPr>
              <a:t/>
            </a:r>
            <a:r>
              <a:rPr sz="1100" b="1" spc="-160" dirty="0">
                <a:solidFill>
                  <a:srgbClr val="FFFFFF"/>
                </a:solidFill>
                <a:latin typeface="Trebuchet MS" panose="020B0603020202020204"/>
                <a:cs typeface="Trebuchet MS" panose="020B0603020202020204"/>
              </a:rPr>
              <a:t/>
            </a:r>
            <a:r>
              <a:rPr sz="1100" b="1" spc="-30" dirty="0">
                <a:solidFill>
                  <a:srgbClr val="FFFFFF"/>
                </a:solidFill>
                <a:latin typeface="Trebuchet MS" panose="020B0603020202020204"/>
                <a:cs typeface="Trebuchet MS" panose="020B0603020202020204"/>
              </a:rPr>
              <a:t/>
            </a:r>
            <a:r>
              <a:rPr sz="1100" b="1" spc="10" dirty="0">
                <a:solidFill>
                  <a:srgbClr val="FFFFFF"/>
                </a:solidFill>
                <a:latin typeface="Trebuchet MS" panose="020B0603020202020204"/>
                <a:cs typeface="Trebuchet MS" panose="020B0603020202020204"/>
              </a:rPr>
              <a:t/>
            </a:r>
            <a:r>
              <a:rPr sz="1100" b="1" spc="-30" dirty="0">
                <a:solidFill>
                  <a:srgbClr val="FFFFFF"/>
                </a:solidFill>
                <a:latin typeface="宋体"/>
                <a:cs typeface="宋体"/>
                <a:ea typeface="+mj-ea"/>
              </a:rPr>
              <a:t>方案阶段</a:t>
            </a:r>
            <a:endParaRPr sz="1100">
              <a:latin typeface="Trebuchet MS" panose="020B0603020202020204"/>
              <a:cs typeface="Trebuchet MS" panose="020B0603020202020204"/>
            </a:endParaRPr>
          </a:p>
        </ns0:txBody>
      </ns0:sp>
      <ns0:grpSp>
        <ns0:nvGrpSpPr>
          <ns0:cNvPr id="13" name="object 13"/>
          <ns0:cNvGrpSpPr/>
          <ns0:nvPr/>
        </ns0:nvGrpSpPr>
        <ns0:grpSpPr>
          <a:xfrm>
            <a:off x="7496556" y="4029455"/>
            <a:ext cx="1219200" cy="1647825"/>
            <a:chOff x="7496556" y="4029455"/>
            <a:chExt cx="1219200" cy="1647825"/>
          </a:xfrm>
        </ns0:grpSpPr>
        <ns0:sp>
          <ns0:nvSpPr>
            <ns0:cNvPr id="14" name="object 14"/>
            <ns0:cNvSpPr/>
            <ns0:nvPr/>
          </ns0:nvSpPr>
          <ns0:spPr>
            <a:xfrm>
              <a:off x="8055864" y="4029455"/>
              <a:ext cx="458724" cy="394715"/>
            </a:xfrm>
            <a:prstGeom prst="rect">
              <a:avLst/>
            </a:prstGeom>
            <a:blipFill>
              <a:blip ns2:embed="rId5" cstate="print"/>
              <a:stretch>
                <a:fillRect/>
              </a:stretch>
            </a:blipFill>
          </ns0:spPr>
          <ns0:txBody>
            <a:bodyPr wrap="square" lIns="0" tIns="0" rIns="0" bIns="0" rtlCol="0"/>
            <a:lstStyle/>
            <a:p/>
          </ns0:txBody>
        </ns0:sp>
        <ns0:sp>
          <ns0:nvSpPr>
            <ns0:cNvPr id="15" name="object 15"/>
            <ns0:cNvSpPr/>
            <ns0:nvPr/>
          </ns0:nvSpPr>
          <ns0:spPr>
            <a:xfrm>
              <a:off x="7496556" y="4459223"/>
              <a:ext cx="1219200" cy="1217676"/>
            </a:xfrm>
            <a:prstGeom prst="rect">
              <a:avLst/>
            </a:prstGeom>
            <a:blipFill>
              <a:blip ns2:embed="rId6" cstate="print"/>
              <a:stretch>
                <a:fillRect/>
              </a:stretch>
            </a:blipFill>
          </ns0:spPr>
          <ns0:txBody>
            <a:bodyPr wrap="square" lIns="0" tIns="0" rIns="0" bIns="0" rtlCol="0"/>
            <a:lstStyle/>
            <a:p/>
          </ns0:txBody>
        </ns0:sp>
      </ns0:grpSp>
      <ns0:sp>
        <ns0:nvSpPr>
          <ns0:cNvPr id="16" name="object 16"/>
          <ns0:cNvSpPr txBox="1"/>
          <ns0:nvPr/>
        </ns0:nvSpPr>
        <ns0:spPr>
          <a:xfrm>
            <a:off x="7825231" y="4853177"/>
            <a:ext cx="562610" cy="193675"/>
          </a:xfrm>
          <a:prstGeom prst="rect">
            <a:avLst/>
          </a:prstGeom>
        </ns0:spPr>
        <ns0:txBody>
          <a:bodyPr vert="horz" wrap="square" lIns="0" tIns="12700" rIns="0" bIns="0" rtlCol="0">
            <a:spAutoFit/>
          </a:bodyPr>
          <a:lstStyle/>
          <a:p>
            <a:pPr marL="12700">
              <a:lnSpc>
                <a:spcPct val="100000"/>
              </a:lnSpc>
              <a:spcBef>
                <a:spcPts val="100"/>
              </a:spcBef>
            </a:pPr>
            <a:r>
              <a:rPr sz="1100" b="1" spc="-30" dirty="0">
                <a:solidFill>
                  <a:srgbClr val="FFFFFF"/>
                </a:solidFill>
                <a:latin typeface="宋体"/>
                <a:cs typeface="宋体"/>
                <a:ea typeface="+mj-ea"/>
              </a:rPr>
              <a:t>退出计划</a:t>
            </a:r>
            <a:r>
              <a:rPr sz="1100" b="1" spc="-160" dirty="0">
                <a:solidFill>
                  <a:srgbClr val="FFFFFF"/>
                </a:solidFill>
                <a:latin typeface="Trebuchet MS" panose="020B0603020202020204"/>
                <a:cs typeface="Trebuchet MS" panose="020B0603020202020204"/>
              </a:rPr>
              <a:t/>
            </a:r>
            <a:r>
              <a:rPr sz="1100" b="1" spc="-30" dirty="0">
                <a:solidFill>
                  <a:srgbClr val="FFFFFF"/>
                </a:solidFill>
                <a:latin typeface="Trebuchet MS" panose="020B0603020202020204"/>
                <a:cs typeface="Trebuchet MS" panose="020B0603020202020204"/>
              </a:rPr>
              <a:t/>
            </a:r>
            <a:endParaRPr sz="1100">
              <a:latin typeface="Trebuchet MS" panose="020B0603020202020204"/>
              <a:cs typeface="Trebuchet MS" panose="020B0603020202020204"/>
            </a:endParaRPr>
          </a:p>
        </ns0:txBody>
      </ns0:sp>
      <ns0:grpSp>
        <ns0:nvGrpSpPr>
          <ns0:cNvPr id="17" name="object 17"/>
          <ns0:cNvGrpSpPr/>
          <ns0:nvPr/>
        </ns0:nvGrpSpPr>
        <ns0:grpSpPr>
          <a:xfrm>
            <a:off x="5782055" y="4459223"/>
            <a:ext cx="1671955" cy="1217930"/>
            <a:chOff x="5782055" y="4459223"/>
            <a:chExt cx="1671955" cy="1217930"/>
          </a:xfrm>
        </ns0:grpSpPr>
        <ns0:sp>
          <ns0:nvSpPr>
            <ns0:cNvPr id="18" name="object 18"/>
            <ns0:cNvSpPr/>
            <ns0:nvPr/>
          </ns0:nvSpPr>
          <ns0:spPr>
            <a:xfrm>
              <a:off x="7060691" y="4834127"/>
              <a:ext cx="393192" cy="467868"/>
            </a:xfrm>
            <a:prstGeom prst="rect">
              <a:avLst/>
            </a:prstGeom>
            <a:blipFill>
              <a:blip ns2:embed="rId7" cstate="print"/>
              <a:stretch>
                <a:fillRect/>
              </a:stretch>
            </a:blipFill>
          </ns0:spPr>
          <ns0:txBody>
            <a:bodyPr wrap="square" lIns="0" tIns="0" rIns="0" bIns="0" rtlCol="0"/>
            <a:lstStyle/>
            <a:p/>
          </ns0:txBody>
        </ns0:sp>
        <ns0:sp>
          <ns0:nvSpPr>
            <ns0:cNvPr id="19" name="object 19"/>
            <ns0:cNvSpPr/>
            <ns0:nvPr/>
          </ns0:nvSpPr>
          <ns0:spPr>
            <a:xfrm>
              <a:off x="5782055" y="4459223"/>
              <a:ext cx="1217676" cy="1217676"/>
            </a:xfrm>
            <a:prstGeom prst="rect">
              <a:avLst/>
            </a:prstGeom>
            <a:blipFill>
              <a:blip ns2:embed="rId8" cstate="print"/>
              <a:stretch>
                <a:fillRect/>
              </a:stretch>
            </a:blipFill>
          </ns0:spPr>
          <ns0:txBody>
            <a:bodyPr wrap="square" lIns="0" tIns="0" rIns="0" bIns="0" rtlCol="0"/>
            <a:lstStyle/>
            <a:p/>
          </ns0:txBody>
        </ns0:sp>
      </ns0:grpSp>
      <ns0:sp>
        <ns0:nvSpPr>
          <ns0:cNvPr id="20" name="object 20"/>
          <ns0:cNvSpPr txBox="1"/>
          <ns0:nvPr/>
        </ns0:nvSpPr>
        <ns0:spPr>
          <a:xfrm>
            <a:off x="6054090" y="4853177"/>
            <a:ext cx="675005" cy="347980"/>
          </a:xfrm>
          <a:prstGeom prst="rect">
            <a:avLst/>
          </a:prstGeom>
        </ns0:spPr>
        <ns0:txBody>
          <a:bodyPr vert="horz" wrap="square" lIns="0" tIns="29845" rIns="0" bIns="0" rtlCol="0">
            <a:spAutoFit/>
          </a:bodyPr>
          <a:lstStyle/>
          <a:p>
            <a:pPr marL="26035" marR="5080" indent="-13970">
              <a:lnSpc>
                <a:spcPts val="1210"/>
              </a:lnSpc>
              <a:spcBef>
                <a:spcPts val="235"/>
              </a:spcBef>
            </a:pPr>
            <a:r>
              <a:rPr sz="1100" b="1" spc="-25" dirty="0">
                <a:solidFill>
                  <a:srgbClr val="FFFFFF"/>
                </a:solidFill>
                <a:latin typeface="Trebuchet MS" panose="020B0603020202020204"/>
                <a:cs typeface="Trebuchet MS" panose="020B0603020202020204"/>
              </a:rPr>
              <a:t/>
            </a:r>
            <a:r>
              <a:rPr sz="1100" b="1" spc="-80" dirty="0">
                <a:solidFill>
                  <a:srgbClr val="FFFFFF"/>
                </a:solidFill>
                <a:latin typeface="Trebuchet MS" panose="020B0603020202020204"/>
                <a:cs typeface="Trebuchet MS" panose="020B0603020202020204"/>
              </a:rPr>
              <a:t/>
            </a:r>
            <a:r>
              <a:rPr sz="1100" b="1" spc="-60" dirty="0">
                <a:solidFill>
                  <a:srgbClr val="FFFFFF"/>
                </a:solidFill>
                <a:latin typeface="Trebuchet MS" panose="020B0603020202020204"/>
                <a:cs typeface="Trebuchet MS" panose="020B0603020202020204"/>
              </a:rPr>
              <a:t/>
            </a:r>
            <a:r>
              <a:rPr sz="1100" b="1" spc="-20" dirty="0">
                <a:solidFill>
                  <a:srgbClr val="FFFFFF"/>
                </a:solidFill>
                <a:latin typeface="Trebuchet MS" panose="020B0603020202020204"/>
                <a:cs typeface="Trebuchet MS" panose="020B0603020202020204"/>
              </a:rPr>
              <a:t/>
            </a:r>
            <a:r>
              <a:rPr sz="1100" b="1" spc="-25" dirty="0">
                <a:solidFill>
                  <a:srgbClr val="FFFFFF"/>
                </a:solidFill>
                <a:latin typeface="宋体"/>
                <a:cs typeface="宋体"/>
                <a:ea typeface="+mj-ea"/>
              </a:rPr>
              <a:t>结构化营销</a:t>
            </a:r>
            <a:endParaRPr sz="1100">
              <a:latin typeface="Trebuchet MS" panose="020B0603020202020204"/>
              <a:cs typeface="Trebuchet MS" panose="020B0603020202020204"/>
            </a:endParaRPr>
          </a:p>
        </ns0:txBody>
      </ns0:sp>
      <ns0:grpSp>
        <ns0:nvGrpSpPr>
          <ns0:cNvPr id="21" name="object 21"/>
          <ns0:cNvGrpSpPr/>
          <ns0:nvPr/>
        </ns0:nvGrpSpPr>
        <ns0:grpSpPr>
          <a:xfrm>
            <a:off x="5256276" y="2842260"/>
            <a:ext cx="1219200" cy="1645920"/>
            <a:chOff x="5256276" y="2842260"/>
            <a:chExt cx="1219200" cy="1645920"/>
          </a:xfrm>
        </ns0:grpSpPr>
        <ns0:sp>
          <ns0:nvSpPr>
            <ns0:cNvPr id="22" name="object 22"/>
            <ns0:cNvSpPr/>
            <ns0:nvPr/>
          </ns0:nvSpPr>
          <ns0:spPr>
            <a:xfrm>
              <a:off x="5899404" y="4035552"/>
              <a:ext cx="463296" cy="452628"/>
            </a:xfrm>
            <a:prstGeom prst="rect">
              <a:avLst/>
            </a:prstGeom>
            <a:blipFill>
              <a:blip ns2:embed="rId9" cstate="print"/>
              <a:stretch>
                <a:fillRect/>
              </a:stretch>
            </a:blipFill>
          </ns0:spPr>
          <ns0:txBody>
            <a:bodyPr wrap="square" lIns="0" tIns="0" rIns="0" bIns="0" rtlCol="0"/>
            <a:lstStyle/>
            <a:p/>
          </ns0:txBody>
        </ns0:sp>
        <ns0:sp>
          <ns0:nvSpPr>
            <ns0:cNvPr id="23" name="object 23"/>
            <ns0:cNvSpPr/>
            <ns0:nvPr/>
          </ns0:nvSpPr>
          <ns0:spPr>
            <a:xfrm>
              <a:off x="5256276" y="2842260"/>
              <a:ext cx="1219200" cy="1217676"/>
            </a:xfrm>
            <a:prstGeom prst="rect">
              <a:avLst/>
            </a:prstGeom>
            <a:blipFill>
              <a:blip ns2:embed="rId10" cstate="print"/>
              <a:stretch>
                <a:fillRect/>
              </a:stretch>
            </a:blipFill>
          </ns0:spPr>
          <ns0:txBody>
            <a:bodyPr wrap="square" lIns="0" tIns="0" rIns="0" bIns="0" rtlCol="0"/>
            <a:lstStyle/>
            <a:p/>
          </ns0:txBody>
        </ns0:sp>
      </ns0:grpSp>
      <ns0:sp>
        <ns0:nvSpPr>
          <ns0:cNvPr id="24" name="object 24"/>
          <ns0:cNvSpPr txBox="1"/>
          <ns0:nvPr/>
        </ns0:nvSpPr>
        <ns0:spPr>
          <a:xfrm>
            <a:off x="5511546" y="3234944"/>
            <a:ext cx="708025" cy="347980"/>
          </a:xfrm>
          <a:prstGeom prst="rect">
            <a:avLst/>
          </a:prstGeom>
        </ns0:spPr>
        <ns0:txBody>
          <a:bodyPr vert="horz" wrap="square" lIns="0" tIns="29845" rIns="0" bIns="0" rtlCol="0">
            <a:spAutoFit/>
          </a:bodyPr>
          <a:lstStyle/>
          <a:p>
            <a:pPr marL="12700" marR="5080" indent="88265">
              <a:lnSpc>
                <a:spcPts val="1210"/>
              </a:lnSpc>
              <a:spcBef>
                <a:spcPts val="235"/>
              </a:spcBef>
            </a:pPr>
            <a:r>
              <a:rPr sz="1100" b="1" dirty="0">
                <a:solidFill>
                  <a:srgbClr val="FFFFFF"/>
                </a:solidFill>
                <a:latin typeface="宋体"/>
                <a:cs typeface="宋体"/>
                <a:ea typeface="+mj-ea"/>
              </a:rPr>
              <a:t>集成阶段</a:t>
            </a:r>
            <a:r>
              <a:rPr sz="1100" b="1" spc="-30" dirty="0">
                <a:solidFill>
                  <a:srgbClr val="FFFFFF"/>
                </a:solidFill>
                <a:latin typeface="Trebuchet MS" panose="020B0603020202020204"/>
                <a:cs typeface="Trebuchet MS" panose="020B0603020202020204"/>
              </a:rPr>
              <a:t/>
            </a:r>
            <a:r>
              <a:rPr sz="1100" b="1" spc="-10" dirty="0">
                <a:solidFill>
                  <a:srgbClr val="FFFFFF"/>
                </a:solidFill>
                <a:latin typeface="Trebuchet MS" panose="020B0603020202020204"/>
                <a:cs typeface="Trebuchet MS" panose="020B0603020202020204"/>
              </a:rPr>
              <a:t/>
            </a:r>
            <a:r>
              <a:rPr sz="1100" b="1" spc="-20" dirty="0">
                <a:solidFill>
                  <a:srgbClr val="FFFFFF"/>
                </a:solidFill>
                <a:latin typeface="Trebuchet MS" panose="020B0603020202020204"/>
                <a:cs typeface="Trebuchet MS" panose="020B0603020202020204"/>
              </a:rPr>
              <a:t/>
            </a:r>
            <a:r>
              <a:rPr sz="1100" b="1" spc="-50" dirty="0">
                <a:solidFill>
                  <a:srgbClr val="FFFFFF"/>
                </a:solidFill>
                <a:latin typeface="Trebuchet MS" panose="020B0603020202020204"/>
                <a:cs typeface="Trebuchet MS" panose="020B0603020202020204"/>
              </a:rPr>
              <a:t/>
            </a:r>
            <a:r>
              <a:rPr sz="1100" b="1" spc="-70" dirty="0">
                <a:solidFill>
                  <a:srgbClr val="FFFFFF"/>
                </a:solidFill>
                <a:latin typeface="Trebuchet MS" panose="020B0603020202020204"/>
                <a:cs typeface="Trebuchet MS" panose="020B0603020202020204"/>
              </a:rPr>
              <a:t/>
            </a:r>
            <a:r>
              <a:rPr sz="1100" b="1" spc="-35" dirty="0">
                <a:solidFill>
                  <a:srgbClr val="FFFFFF"/>
                </a:solidFill>
                <a:latin typeface="Trebuchet MS" panose="020B0603020202020204"/>
                <a:cs typeface="Trebuchet MS" panose="020B0603020202020204"/>
              </a:rPr>
              <a:t/>
            </a:r>
            <a:endParaRPr sz="1100">
              <a:latin typeface="Trebuchet MS" panose="020B0603020202020204"/>
              <a:cs typeface="Trebuchet MS" panose="020B0603020202020204"/>
            </a:endParaRPr>
          </a:p>
        </ns0:txBody>
      </ns0:sp>
      <ns0:sp>
        <ns0:nvSpPr>
          <ns0:cNvPr id="25" name="object 25"/>
          <ns0:cNvSpPr/>
          <ns0:nvPr/>
        </ns0:nvSpPr>
        <ns0:spPr>
          <a:xfrm>
            <a:off x="6309359" y="2682239"/>
            <a:ext cx="475488" cy="496824"/>
          </a:xfrm>
          <a:prstGeom prst="rect">
            <a:avLst/>
          </a:prstGeom>
          <a:blipFill>
            <a:blip ns2:embed="rId11" cstate="print"/>
            <a:stretch>
              <a:fillRect/>
            </a:stretch>
          </a:blipFill>
        </ns0:spPr>
        <ns0:txBody>
          <a:bodyPr wrap="square" lIns="0" tIns="0" rIns="0" bIns="0" rtlCol="0"/>
          <a:lstStyle/>
          <a:p/>
        </ns0:txBody>
      </ns0:sp>
    </ns0:spTree>
  </ns0:cSld>
  <ns0:clrMapOvr>
    <a:masterClrMapping/>
  </ns0:clrMapOvr>
  <ns0:timing>
    <ns0:tnLst>
      <ns0:par>
        <ns0:cTn id="1" dur="indefinite" restart="never" nodeType="tmRoot"/>
      </ns0:par>
    </ns0:tnLst>
  </ns0:timing>
</ns0:sld>
</file>

<file path=ppt/slides/slide40.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589787" y="559308"/>
            <a:ext cx="4611624" cy="425196"/>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161036" y="1814830"/>
            <a:ext cx="8129905" cy="4294505"/>
          </a:xfrm>
          <a:prstGeom prst="rect">
            <a:avLst/>
          </a:prstGeom>
        </ns0:spPr>
        <ns0:txBody>
          <a:bodyPr vert="horz" wrap="square" lIns="0" tIns="13335" rIns="0" bIns="0" rtlCol="0">
            <a:spAutoFit/>
          </a:bodyPr>
          <a:lstStyle/>
          <a:p>
            <a:pPr marL="332740" marR="5080" indent="-320040">
              <a:lnSpc>
                <a:spcPct val="100000"/>
              </a:lnSpc>
              <a:spcBef>
                <a:spcPts val="105"/>
              </a:spcBef>
              <a:buSzPct val="80000"/>
              <a:buChar char=""/>
              <a:tabLst>
                <a:tab pos="332105" algn="l"/>
                <a:tab pos="332740" algn="l"/>
              </a:tabLst>
            </a:pPr>
            <a:r>
              <a:rPr sz="2000" spc="-95" dirty="0">
                <a:latin typeface="Arial" panose="020B0604020202020204"/>
                <a:cs typeface="Arial" panose="020B0604020202020204"/>
              </a:rPr>
              <a:t/>
            </a:r>
            <a:r>
              <a:rPr sz="2000" spc="-160" dirty="0">
                <a:latin typeface="Arial" panose="020B0604020202020204"/>
                <a:cs typeface="Arial" panose="020B0604020202020204"/>
              </a:rPr>
              <a:t/>
            </a:r>
            <a:r>
              <a:rPr sz="2000" spc="-50" dirty="0">
                <a:latin typeface="Arial" panose="020B0604020202020204"/>
                <a:cs typeface="Arial" panose="020B0604020202020204"/>
              </a:rPr>
              <a:t/>
            </a:r>
            <a:r>
              <a:rPr sz="2000" spc="-145" dirty="0">
                <a:latin typeface="Arial" panose="020B0604020202020204"/>
                <a:cs typeface="Arial" panose="020B0604020202020204"/>
              </a:rPr>
              <a:t/>
            </a:r>
            <a:r>
              <a:rPr sz="2000" spc="-60" dirty="0">
                <a:latin typeface="Arial" panose="020B0604020202020204"/>
                <a:cs typeface="Arial" panose="020B0604020202020204"/>
              </a:rPr>
              <a:t/>
            </a:r>
            <a:r>
              <a:rPr sz="2000" spc="-170" dirty="0">
                <a:latin typeface="Arial" panose="020B0604020202020204"/>
                <a:cs typeface="Arial" panose="020B0604020202020204"/>
              </a:rPr>
              <a:t/>
            </a:r>
            <a:r>
              <a:rPr sz="2000" spc="20" dirty="0">
                <a:latin typeface="Arial" panose="020B0604020202020204"/>
                <a:cs typeface="Arial" panose="020B0604020202020204"/>
              </a:rPr>
              <a:t/>
            </a:r>
            <a:r>
              <a:rPr sz="2000" spc="-150" dirty="0">
                <a:latin typeface="Arial" panose="020B0604020202020204"/>
                <a:cs typeface="Arial" panose="020B0604020202020204"/>
              </a:rPr>
              <a:t/>
            </a:r>
            <a:r>
              <a:rPr sz="2000" spc="-135" dirty="0">
                <a:latin typeface="Arial" panose="020B0604020202020204"/>
                <a:cs typeface="Arial" panose="020B0604020202020204"/>
              </a:rPr>
              <a:t/>
            </a:r>
            <a:r>
              <a:rPr sz="2000" spc="-170" dirty="0">
                <a:latin typeface="Arial" panose="020B0604020202020204"/>
                <a:cs typeface="Arial" panose="020B0604020202020204"/>
              </a:rPr>
              <a:t/>
            </a:r>
            <a:r>
              <a:rPr sz="2000" spc="-5" dirty="0">
                <a:latin typeface="Arial" panose="020B0604020202020204"/>
                <a:cs typeface="Arial" panose="020B0604020202020204"/>
              </a:rPr>
              <a:t/>
            </a:r>
            <a:r>
              <a:rPr sz="2000" spc="-145"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85" dirty="0">
                <a:latin typeface="Arial" panose="020B0604020202020204"/>
                <a:cs typeface="Arial" panose="020B0604020202020204"/>
              </a:rPr>
              <a:t/>
            </a:r>
            <a:r>
              <a:rPr sz="2000" spc="-175" dirty="0">
                <a:latin typeface="Arial" panose="020B0604020202020204"/>
                <a:cs typeface="Arial" panose="020B0604020202020204"/>
              </a:rPr>
              <a:t/>
            </a:r>
            <a:r>
              <a:rPr sz="2000" spc="-50" dirty="0">
                <a:latin typeface="Arial" panose="020B0604020202020204"/>
                <a:cs typeface="Arial" panose="020B0604020202020204"/>
              </a:rPr>
              <a:t/>
            </a:r>
            <a:r>
              <a:rPr sz="2000" spc="-150" dirty="0">
                <a:latin typeface="Arial" panose="020B0604020202020204"/>
                <a:cs typeface="Arial" panose="020B0604020202020204"/>
              </a:rPr>
              <a:t/>
            </a:r>
            <a:r>
              <a:rPr sz="2000" spc="-80" dirty="0">
                <a:latin typeface="Arial" panose="020B0604020202020204"/>
                <a:cs typeface="Arial" panose="020B0604020202020204"/>
              </a:rPr>
              <a:t/>
            </a:r>
            <a:r>
              <a:rPr sz="2000" spc="-160" dirty="0">
                <a:latin typeface="Arial" panose="020B0604020202020204"/>
                <a:cs typeface="Arial" panose="020B0604020202020204"/>
              </a:rPr>
              <a:t/>
            </a:r>
            <a:r>
              <a:rPr sz="2000" spc="-20" dirty="0">
                <a:latin typeface="宋体"/>
                <a:cs typeface="宋体"/>
                <a:ea typeface="+mj-ea"/>
              </a:rPr>
              <a:t>合并同时，国内和国际竞争加剧。</a:t>
            </a:r>
            <a:r>
              <a:rPr sz="2000" spc="-15"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40"/>
              </a:spcBef>
              <a:buFont typeface="Arial" panose="020B0604020202020204"/>
              <a:buChar char=""/>
            </a:pPr>
            <a:endParaRPr sz="2050">
              <a:latin typeface="Arial" panose="020B0604020202020204"/>
              <a:cs typeface="Arial" panose="020B0604020202020204"/>
            </a:endParaRPr>
          </a:p>
          <a:p>
            <a:pPr marL="332740" indent="-320040">
              <a:lnSpc>
                <a:spcPct val="100000"/>
              </a:lnSpc>
              <a:spcBef>
                <a:spcPts val="5"/>
              </a:spcBef>
              <a:buSzPct val="80000"/>
              <a:buChar char=""/>
              <a:tabLst>
                <a:tab pos="332105" algn="l"/>
                <a:tab pos="332740" algn="l"/>
              </a:tabLst>
            </a:pPr>
            <a:r>
              <a:rPr sz="2000" spc="-120" dirty="0">
                <a:latin typeface="Arial" panose="020B0604020202020204"/>
                <a:cs typeface="Arial" panose="020B0604020202020204"/>
              </a:rPr>
              <a:t/>
            </a:r>
            <a:r>
              <a:rPr sz="2000" spc="-55" dirty="0">
                <a:latin typeface="Arial" panose="020B0604020202020204"/>
                <a:cs typeface="Arial" panose="020B0604020202020204"/>
              </a:rPr>
              <a:t/>
            </a:r>
            <a:r>
              <a:rPr sz="2000" spc="-80" dirty="0">
                <a:latin typeface="Arial" panose="020B0604020202020204"/>
                <a:cs typeface="Arial" panose="020B0604020202020204"/>
              </a:rPr>
              <a:t/>
            </a:r>
            <a:r>
              <a:rPr sz="2000" spc="-45" dirty="0">
                <a:latin typeface="宋体"/>
                <a:cs typeface="宋体"/>
                <a:ea typeface="+mj-ea"/>
              </a:rPr>
              <a:t>管理和组织结构薄弱。</a:t>
            </a:r>
            <a:r>
              <a:rPr sz="2000" spc="-450" dirty="0">
                <a:latin typeface="Arial" panose="020B0604020202020204"/>
                <a:cs typeface="Arial" panose="020B0604020202020204"/>
              </a:rPr>
              <a:t/>
            </a:r>
            <a:r>
              <a:rPr sz="2000" spc="-4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40"/>
              </a:spcBef>
              <a:buFont typeface="Arial" panose="020B0604020202020204"/>
              <a:buChar char=""/>
            </a:pPr>
            <a:endParaRPr sz="2050">
              <a:latin typeface="Arial" panose="020B0604020202020204"/>
              <a:cs typeface="Arial" panose="020B0604020202020204"/>
            </a:endParaRPr>
          </a:p>
          <a:p>
            <a:pPr marL="332740" marR="99695" indent="-320040">
              <a:lnSpc>
                <a:spcPct val="100000"/>
              </a:lnSpc>
              <a:buSzPct val="80000"/>
              <a:buChar char=""/>
              <a:tabLst>
                <a:tab pos="332105" algn="l"/>
                <a:tab pos="332740" algn="l"/>
              </a:tabLst>
            </a:pP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dirty="0">
                <a:latin typeface="Arial" panose="020B0604020202020204"/>
                <a:cs typeface="Arial" panose="020B0604020202020204"/>
              </a:rPr>
              <a:t/>
            </a:r>
            <a:r>
              <a:rPr sz="2000" spc="-165" dirty="0">
                <a:latin typeface="Arial" panose="020B0604020202020204"/>
                <a:cs typeface="Arial" panose="020B0604020202020204"/>
              </a:rPr>
              <a:t/>
            </a:r>
            <a:r>
              <a:rPr sz="2000" spc="45" dirty="0">
                <a:latin typeface="Arial" panose="020B0604020202020204"/>
                <a:cs typeface="Arial" panose="020B0604020202020204"/>
              </a:rPr>
              <a:t/>
            </a:r>
            <a:r>
              <a:rPr sz="2000" spc="-150" dirty="0">
                <a:latin typeface="Arial" panose="020B0604020202020204"/>
                <a:cs typeface="Arial" panose="020B0604020202020204"/>
              </a:rPr>
              <a:t/>
            </a:r>
            <a:r>
              <a:rPr sz="2000" spc="-60" dirty="0">
                <a:latin typeface="Arial" panose="020B0604020202020204"/>
                <a:cs typeface="Arial" panose="020B0604020202020204"/>
              </a:rPr>
              <a:t/>
            </a:r>
            <a:r>
              <a:rPr sz="2000" spc="-185" dirty="0">
                <a:latin typeface="Arial" panose="020B0604020202020204"/>
                <a:cs typeface="Arial" panose="020B0604020202020204"/>
              </a:rPr>
              <a:t/>
            </a:r>
            <a:r>
              <a:rPr sz="2000" spc="-125" dirty="0">
                <a:latin typeface="Arial" panose="020B0604020202020204"/>
                <a:cs typeface="Arial" panose="020B0604020202020204"/>
              </a:rPr>
              <a:t/>
            </a:r>
            <a:r>
              <a:rPr sz="2000" spc="-145" dirty="0">
                <a:latin typeface="Arial" panose="020B0604020202020204"/>
                <a:cs typeface="Arial" panose="020B0604020202020204"/>
              </a:rPr>
              <a:t/>
            </a:r>
            <a:r>
              <a:rPr sz="2000" spc="-114" dirty="0">
                <a:latin typeface="Arial" panose="020B0604020202020204"/>
                <a:cs typeface="Arial" panose="020B0604020202020204"/>
              </a:rPr>
              <a:t/>
            </a:r>
            <a:r>
              <a:rPr sz="2000" spc="-155" dirty="0">
                <a:latin typeface="Arial" panose="020B0604020202020204"/>
                <a:cs typeface="Arial" panose="020B0604020202020204"/>
              </a:rPr>
              <a:t/>
            </a:r>
            <a:r>
              <a:rPr sz="2000" spc="-165" dirty="0">
                <a:latin typeface="Arial" panose="020B0604020202020204"/>
                <a:cs typeface="Arial" panose="020B0604020202020204"/>
              </a:rPr>
              <a:t/>
            </a:r>
            <a:r>
              <a:rPr sz="2000" spc="-160" dirty="0">
                <a:latin typeface="Arial" panose="020B0604020202020204"/>
                <a:cs typeface="Arial" panose="020B0604020202020204"/>
              </a:rPr>
              <a:t/>
            </a:r>
            <a:r>
              <a:rPr sz="2000" spc="-35" dirty="0">
                <a:latin typeface="Arial" panose="020B0604020202020204"/>
                <a:cs typeface="Arial" panose="020B0604020202020204"/>
              </a:rPr>
              <a:t/>
            </a:r>
            <a:r>
              <a:rPr sz="2000" spc="-165" dirty="0">
                <a:latin typeface="Arial" panose="020B0604020202020204"/>
                <a:cs typeface="Arial" panose="020B0604020202020204"/>
              </a:rPr>
              <a:t/>
            </a:r>
            <a:r>
              <a:rPr sz="2000" dirty="0">
                <a:latin typeface="Arial" panose="020B0604020202020204"/>
                <a:cs typeface="Arial" panose="020B0604020202020204"/>
              </a:rPr>
              <a:t/>
            </a:r>
            <a:r>
              <a:rPr sz="2000" spc="-135" dirty="0">
                <a:latin typeface="Arial" panose="020B0604020202020204"/>
                <a:cs typeface="Arial" panose="020B0604020202020204"/>
              </a:rPr>
              <a:t/>
            </a:r>
            <a:r>
              <a:rPr sz="2000" dirty="0">
                <a:latin typeface="Arial" panose="020B0604020202020204"/>
                <a:cs typeface="Arial" panose="020B0604020202020204"/>
              </a:rPr>
              <a:t/>
            </a:r>
            <a:r>
              <a:rPr sz="2000" spc="-150" dirty="0">
                <a:latin typeface="Arial" panose="020B0604020202020204"/>
                <a:cs typeface="Arial" panose="020B0604020202020204"/>
              </a:rPr>
              <a:t/>
            </a:r>
            <a:r>
              <a:rPr sz="2000" spc="-60" dirty="0">
                <a:latin typeface="宋体"/>
                <a:cs typeface="宋体"/>
                <a:ea typeface="+mj-ea"/>
              </a:rPr>
              <a:t>更多地关注非核心问题，如长期的机队收购和建立子公司的地面处理和维护，而不是解决飞行业务的状况。</a:t>
            </a:r>
            <a:r>
              <a:rPr sz="2000" spc="-185" dirty="0">
                <a:latin typeface="Arial" panose="020B0604020202020204"/>
                <a:cs typeface="Arial" panose="020B0604020202020204"/>
              </a:rPr>
              <a:t/>
            </a:r>
            <a:r>
              <a:rPr sz="2000" spc="-80" dirty="0">
                <a:latin typeface="Arial" panose="020B0604020202020204"/>
                <a:cs typeface="Arial" panose="020B0604020202020204"/>
              </a:rPr>
              <a:t/>
            </a:r>
            <a:r>
              <a:rPr sz="2000" spc="-55" dirty="0">
                <a:latin typeface="Arial" panose="020B0604020202020204"/>
                <a:cs typeface="Arial" panose="020B0604020202020204"/>
              </a:rPr>
              <a:t/>
            </a:r>
            <a:r>
              <a:rPr sz="2000" spc="-80" dirty="0">
                <a:latin typeface="Arial" panose="020B0604020202020204"/>
                <a:cs typeface="Arial" panose="020B0604020202020204"/>
              </a:rPr>
              <a:t/>
            </a:r>
            <a:r>
              <a:rPr sz="2000" spc="5" dirty="0">
                <a:latin typeface="Arial" panose="020B0604020202020204"/>
                <a:cs typeface="Arial" panose="020B0604020202020204"/>
              </a:rPr>
              <a:t/>
            </a:r>
            <a:r>
              <a:rPr sz="2000" spc="-45" dirty="0">
                <a:latin typeface="Arial" panose="020B0604020202020204"/>
                <a:cs typeface="Arial" panose="020B0604020202020204"/>
              </a:rPr>
              <a:t/>
            </a:r>
            <a:r>
              <a:rPr sz="2000" spc="-50" dirty="0">
                <a:latin typeface="Arial" panose="020B0604020202020204"/>
                <a:cs typeface="Arial" panose="020B0604020202020204"/>
              </a:rPr>
              <a:t/>
            </a:r>
            <a:r>
              <a:rPr sz="2000" spc="-80" dirty="0">
                <a:latin typeface="Arial" panose="020B0604020202020204"/>
                <a:cs typeface="Arial" panose="020B0604020202020204"/>
              </a:rPr>
              <a:t/>
            </a:r>
            <a:r>
              <a:rPr sz="2000" spc="-55" dirty="0">
                <a:latin typeface="Arial" panose="020B0604020202020204"/>
                <a:cs typeface="Arial" panose="020B0604020202020204"/>
              </a:rPr>
              <a:t/>
            </a:r>
            <a:r>
              <a:rPr sz="2000" spc="-30" dirty="0">
                <a:latin typeface="Arial" panose="020B0604020202020204"/>
                <a:cs typeface="Arial" panose="020B0604020202020204"/>
              </a:rPr>
              <a:t/>
            </a:r>
            <a:r>
              <a:rPr sz="2000" spc="40" dirty="0">
                <a:latin typeface="Arial" panose="020B0604020202020204"/>
                <a:cs typeface="Arial" panose="020B0604020202020204"/>
              </a:rPr>
              <a:t/>
            </a:r>
            <a:r>
              <a:rPr sz="2000" spc="-80" dirty="0">
                <a:latin typeface="Arial" panose="020B0604020202020204"/>
                <a:cs typeface="Arial" panose="020B0604020202020204"/>
              </a:rPr>
              <a:t/>
            </a:r>
            <a:r>
              <a:rPr sz="2000" spc="-175" dirty="0">
                <a:latin typeface="Arial" panose="020B0604020202020204"/>
                <a:cs typeface="Arial" panose="020B0604020202020204"/>
              </a:rPr>
              <a:t/>
            </a:r>
            <a:r>
              <a:rPr sz="2000" spc="-15" dirty="0">
                <a:latin typeface="Arial" panose="020B0604020202020204"/>
                <a:cs typeface="Arial" panose="020B0604020202020204"/>
              </a:rPr>
              <a:t/>
            </a:r>
            <a:r>
              <a:rPr sz="2000" spc="-150" dirty="0">
                <a:latin typeface="Arial" panose="020B0604020202020204"/>
                <a:cs typeface="Arial" panose="020B0604020202020204"/>
              </a:rPr>
              <a:t/>
            </a:r>
            <a:r>
              <a:rPr sz="2000" spc="-35" dirty="0">
                <a:latin typeface="Arial" panose="020B0604020202020204"/>
                <a:cs typeface="Arial" panose="020B0604020202020204"/>
              </a:rPr>
              <a:t/>
            </a:r>
            <a:r>
              <a:rPr sz="2000" spc="-160" dirty="0">
                <a:latin typeface="Arial" panose="020B0604020202020204"/>
                <a:cs typeface="Arial" panose="020B0604020202020204"/>
              </a:rPr>
              <a:t/>
            </a:r>
            <a:r>
              <a:rPr sz="2000" spc="15" dirty="0">
                <a:latin typeface="Arial" panose="020B0604020202020204"/>
                <a:cs typeface="Arial" panose="020B0604020202020204"/>
              </a:rPr>
              <a:t/>
            </a:r>
            <a:r>
              <a:rPr sz="2000" spc="-170" dirty="0">
                <a:latin typeface="Arial" panose="020B0604020202020204"/>
                <a:cs typeface="Arial" panose="020B0604020202020204"/>
              </a:rPr>
              <a:t/>
            </a:r>
            <a:r>
              <a:rPr sz="2000" spc="-15" dirty="0">
                <a:latin typeface="Arial" panose="020B0604020202020204"/>
                <a:cs typeface="Arial" panose="020B0604020202020204"/>
              </a:rPr>
              <a:t/>
            </a:r>
            <a:r>
              <a:rPr sz="2000" spc="-150" dirty="0">
                <a:latin typeface="Arial" panose="020B0604020202020204"/>
                <a:cs typeface="Arial" panose="020B0604020202020204"/>
              </a:rPr>
              <a:t/>
            </a:r>
            <a:r>
              <a:rPr sz="2000" spc="-5" dirty="0">
                <a:latin typeface="Arial" panose="020B0604020202020204"/>
                <a:cs typeface="Arial" panose="020B0604020202020204"/>
              </a:rPr>
              <a:t/>
            </a:r>
            <a:r>
              <a:rPr sz="2000" spc="-170" dirty="0">
                <a:latin typeface="Arial" panose="020B0604020202020204"/>
                <a:cs typeface="Arial" panose="020B0604020202020204"/>
              </a:rPr>
              <a:t/>
            </a:r>
            <a:r>
              <a:rPr sz="2000" spc="-10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45"/>
              </a:spcBef>
              <a:buFont typeface="Arial" panose="020B0604020202020204"/>
              <a:buChar char=""/>
            </a:pPr>
            <a:endParaRPr sz="2050">
              <a:latin typeface="Arial" panose="020B0604020202020204"/>
              <a:cs typeface="Arial" panose="020B0604020202020204"/>
            </a:endParaRPr>
          </a:p>
          <a:p>
            <a:pPr marL="332740" indent="-320040">
              <a:lnSpc>
                <a:spcPct val="100000"/>
              </a:lnSpc>
              <a:buSzPct val="80000"/>
              <a:buChar char=""/>
              <a:tabLst>
                <a:tab pos="332105" algn="l"/>
                <a:tab pos="332740" algn="l"/>
              </a:tabLst>
            </a:pPr>
            <a:r>
              <a:rPr sz="2000" spc="-50" dirty="0">
                <a:latin typeface="Arial" panose="020B0604020202020204"/>
                <a:cs typeface="Arial" panose="020B0604020202020204"/>
              </a:rPr>
              <a:t/>
            </a:r>
            <a:r>
              <a:rPr sz="2000" spc="-170" dirty="0">
                <a:latin typeface="Arial" panose="020B0604020202020204"/>
                <a:cs typeface="Arial" panose="020B0604020202020204"/>
              </a:rPr>
              <a:t/>
            </a:r>
            <a:r>
              <a:rPr sz="2000" spc="-35" dirty="0">
                <a:latin typeface="宋体"/>
                <a:cs typeface="宋体"/>
                <a:ea typeface="+mj-ea"/>
              </a:rPr>
              <a:t>博客工作人员</a:t>
            </a:r>
            <a:endParaRPr sz="2000">
              <a:latin typeface="Arial" panose="020B0604020202020204"/>
              <a:cs typeface="Arial" panose="020B0604020202020204"/>
            </a:endParaRPr>
          </a:p>
          <a:p>
            <a:pPr>
              <a:lnSpc>
                <a:spcPct val="100000"/>
              </a:lnSpc>
              <a:spcBef>
                <a:spcPts val="45"/>
              </a:spcBef>
              <a:buFont typeface="Arial" panose="020B0604020202020204"/>
              <a:buChar char=""/>
            </a:pPr>
            <a:endParaRPr sz="2050">
              <a:latin typeface="Arial" panose="020B0604020202020204"/>
              <a:cs typeface="Arial" panose="020B0604020202020204"/>
            </a:endParaRPr>
          </a:p>
          <a:p>
            <a:pPr marL="332740" indent="-320040">
              <a:lnSpc>
                <a:spcPct val="100000"/>
              </a:lnSpc>
              <a:buSzPct val="80000"/>
              <a:buChar char=""/>
              <a:tabLst>
                <a:tab pos="332105" algn="l"/>
                <a:tab pos="332740" algn="l"/>
              </a:tabLst>
            </a:pPr>
            <a:r>
              <a:rPr sz="2000" spc="-45" dirty="0">
                <a:latin typeface="宋体"/>
                <a:cs typeface="宋体"/>
                <a:ea typeface="+mj-ea"/>
              </a:rPr>
              <a:t>非生产性工作实践</a:t>
            </a:r>
            <a:r>
              <a:rPr sz="2000" spc="-25" dirty="0">
                <a:latin typeface="Arial" panose="020B0604020202020204"/>
                <a:cs typeface="Arial" panose="020B0604020202020204"/>
              </a:rPr>
              <a:t/>
            </a:r>
            <a:r>
              <a:rPr sz="2000" spc="-290" dirty="0">
                <a:latin typeface="Arial" panose="020B0604020202020204"/>
                <a:cs typeface="Arial" panose="020B0604020202020204"/>
              </a:rPr>
              <a:t/>
            </a:r>
            <a:r>
              <a:rPr sz="2000" spc="-7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45"/>
              </a:spcBef>
              <a:buFont typeface="Arial" panose="020B0604020202020204"/>
              <a:buChar char=""/>
            </a:pPr>
            <a:endParaRPr sz="2050">
              <a:latin typeface="Arial" panose="020B0604020202020204"/>
              <a:cs typeface="Arial" panose="020B0604020202020204"/>
            </a:endParaRPr>
          </a:p>
          <a:p>
            <a:pPr marL="332740" indent="-320040">
              <a:lnSpc>
                <a:spcPct val="100000"/>
              </a:lnSpc>
              <a:buSzPct val="80000"/>
              <a:buChar char=""/>
              <a:tabLst>
                <a:tab pos="332105" algn="l"/>
                <a:tab pos="332740" algn="l"/>
              </a:tabLst>
            </a:pPr>
            <a:r>
              <a:rPr sz="2000" spc="-45" dirty="0">
                <a:latin typeface="Arial" panose="020B0604020202020204"/>
                <a:cs typeface="Arial" panose="020B0604020202020204"/>
              </a:rPr>
              <a:t/>
            </a:r>
            <a:r>
              <a:rPr sz="2000" spc="-200" dirty="0">
                <a:latin typeface="Arial" panose="020B0604020202020204"/>
                <a:cs typeface="Arial" panose="020B0604020202020204"/>
              </a:rPr>
              <a:t/>
            </a:r>
            <a:r>
              <a:rPr sz="2000" spc="-40" dirty="0">
                <a:latin typeface="宋体"/>
                <a:cs typeface="宋体"/>
                <a:ea typeface="+mj-ea"/>
              </a:rPr>
              <a:t>裁员的政治障碍</a:t>
            </a:r>
            <a:r>
              <a:rPr sz="2000" spc="-150" dirty="0">
                <a:latin typeface="Arial" panose="020B0604020202020204"/>
                <a:cs typeface="Arial" panose="020B0604020202020204"/>
              </a:rPr>
              <a:t/>
            </a: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spc="-70" dirty="0">
                <a:latin typeface="Arial" panose="020B0604020202020204"/>
                <a:cs typeface="Arial" panose="020B0604020202020204"/>
              </a:rPr>
              <a:t/>
            </a:r>
            <a:r>
              <a:rPr sz="2000" spc="-155" dirty="0">
                <a:latin typeface="Arial" panose="020B0604020202020204"/>
                <a:cs typeface="Arial" panose="020B0604020202020204"/>
              </a:rPr>
              <a:t/>
            </a:r>
            <a:r>
              <a:rPr sz="2000" spc="-10" dirty="0">
                <a:latin typeface="Arial" panose="020B0604020202020204"/>
                <a:cs typeface="Arial" panose="020B0604020202020204"/>
              </a:rPr>
              <a:t/>
            </a:r>
            <a:endParaRPr sz="2000">
              <a:latin typeface="Arial" panose="020B0604020202020204"/>
              <a:cs typeface="Arial" panose="020B0604020202020204"/>
            </a:endParaRPr>
          </a:p>
        </ns0:txBody>
      </ns0:sp>
    </ns0:spTree>
  </ns0:cSld>
  <ns0:clrMapOvr>
    <a:masterClrMapping/>
  </ns0:clrMapOvr>
</ns0:sld>
</file>

<file path=ppt/slides/slide41.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573023" y="545591"/>
            <a:ext cx="2636520" cy="419100"/>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161036" y="1510030"/>
            <a:ext cx="8659495" cy="4629785"/>
          </a:xfrm>
          <a:prstGeom prst="rect">
            <a:avLst/>
          </a:prstGeom>
        </ns0:spPr>
        <ns0:txBody>
          <a:bodyPr vert="horz" wrap="square" lIns="0" tIns="13335" rIns="0" bIns="0" rtlCol="0">
            <a:spAutoFit/>
          </a:bodyPr>
          <a:lstStyle/>
          <a:p>
            <a:pPr marL="332740" indent="-320040">
              <a:lnSpc>
                <a:spcPct val="100000"/>
              </a:lnSpc>
              <a:spcBef>
                <a:spcPts val="105"/>
              </a:spcBef>
              <a:buSzPct val="80000"/>
              <a:buChar char=""/>
              <a:tabLst>
                <a:tab pos="332105" algn="l"/>
                <a:tab pos="332740" algn="l"/>
              </a:tabLst>
            </a:pPr>
            <a:r>
              <a:rPr sz="2000" spc="-75" dirty="0">
                <a:latin typeface="Arial" panose="020B0604020202020204"/>
                <a:cs typeface="Arial" panose="020B0604020202020204"/>
              </a:rPr>
              <a:t/>
            </a:r>
            <a:r>
              <a:rPr sz="2000" spc="-175" dirty="0">
                <a:latin typeface="Arial" panose="020B0604020202020204"/>
                <a:cs typeface="Arial" panose="020B0604020202020204"/>
              </a:rPr>
              <a:t/>
            </a:r>
            <a:r>
              <a:rPr sz="2000" spc="5" dirty="0">
                <a:latin typeface="Arial" panose="020B0604020202020204"/>
                <a:cs typeface="Arial" panose="020B0604020202020204"/>
              </a:rPr>
              <a:t/>
            </a:r>
            <a:r>
              <a:rPr sz="2000" spc="-155" dirty="0">
                <a:latin typeface="Arial" panose="020B0604020202020204"/>
                <a:cs typeface="Arial" panose="020B0604020202020204"/>
              </a:rPr>
              <a:t/>
            </a:r>
            <a:r>
              <a:rPr sz="2000" spc="-70" dirty="0">
                <a:latin typeface="宋体"/>
                <a:cs typeface="宋体"/>
                <a:ea typeface="+mj-ea"/>
              </a:rPr>
              <a:t>从别人的错误中学习</a:t>
            </a:r>
            <a:r>
              <a:rPr sz="2000" spc="-155" dirty="0">
                <a:latin typeface="Arial" panose="020B0604020202020204"/>
                <a:cs typeface="Arial" panose="020B0604020202020204"/>
              </a:rPr>
              <a:t/>
            </a:r>
            <a:r>
              <a:rPr sz="2000" spc="15" dirty="0">
                <a:latin typeface="Arial" panose="020B0604020202020204"/>
                <a:cs typeface="Arial" panose="020B0604020202020204"/>
              </a:rPr>
              <a:t/>
            </a:r>
            <a:r>
              <a:rPr sz="2000" spc="-165" dirty="0">
                <a:latin typeface="Arial" panose="020B0604020202020204"/>
                <a:cs typeface="Arial" panose="020B0604020202020204"/>
              </a:rPr>
              <a:t/>
            </a:r>
            <a:r>
              <a:rPr sz="2000" spc="-5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40"/>
              </a:spcBef>
              <a:buFont typeface="Arial" panose="020B0604020202020204"/>
              <a:buChar char=""/>
            </a:pPr>
            <a:endParaRPr sz="2050">
              <a:latin typeface="Arial" panose="020B0604020202020204"/>
              <a:cs typeface="Arial" panose="020B0604020202020204"/>
            </a:endParaRPr>
          </a:p>
          <a:p>
            <a:pPr marL="332740" indent="-320040">
              <a:lnSpc>
                <a:spcPct val="100000"/>
              </a:lnSpc>
              <a:spcBef>
                <a:spcPts val="5"/>
              </a:spcBef>
              <a:buSzPct val="80000"/>
              <a:buChar char=""/>
              <a:tabLst>
                <a:tab pos="332105" algn="l"/>
                <a:tab pos="332740" algn="l"/>
              </a:tabLst>
            </a:pPr>
            <a:r>
              <a:rPr sz="2000" spc="-50" dirty="0">
                <a:latin typeface="Arial" panose="020B0604020202020204"/>
                <a:cs typeface="Arial" panose="020B0604020202020204"/>
              </a:rPr>
              <a:t/>
            </a:r>
            <a:r>
              <a:rPr sz="2000" spc="-45" dirty="0">
                <a:latin typeface="Arial" panose="020B0604020202020204"/>
                <a:cs typeface="Arial" panose="020B0604020202020204"/>
              </a:rPr>
              <a:t/>
            </a:r>
            <a:r>
              <a:rPr sz="2000" spc="-60" dirty="0">
                <a:latin typeface="宋体"/>
                <a:cs typeface="宋体"/>
                <a:ea typeface="+mj-ea"/>
              </a:rPr>
              <a:t>明确你的目标</a:t>
            </a:r>
            <a:r>
              <a:rPr sz="2000" spc="-360" dirty="0">
                <a:latin typeface="Arial" panose="020B0604020202020204"/>
                <a:cs typeface="Arial" panose="020B0604020202020204"/>
              </a:rPr>
              <a:t/>
            </a:r>
            <a:r>
              <a:rPr sz="2000" spc="-6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40"/>
              </a:spcBef>
              <a:buFont typeface="Arial" panose="020B0604020202020204"/>
              <a:buChar char=""/>
            </a:pPr>
            <a:endParaRPr sz="2050">
              <a:latin typeface="Arial" panose="020B0604020202020204"/>
              <a:cs typeface="Arial" panose="020B0604020202020204"/>
            </a:endParaRPr>
          </a:p>
          <a:p>
            <a:pPr marL="332740" indent="-320040">
              <a:lnSpc>
                <a:spcPct val="100000"/>
              </a:lnSpc>
              <a:buSzPct val="80000"/>
              <a:buChar char=""/>
              <a:tabLst>
                <a:tab pos="332105" algn="l"/>
                <a:tab pos="332740" algn="l"/>
              </a:tabLst>
            </a:pPr>
            <a:r>
              <a:rPr sz="2000" spc="-60" dirty="0">
                <a:latin typeface="宋体"/>
                <a:cs typeface="宋体"/>
                <a:ea typeface="+mj-ea"/>
              </a:rPr>
              <a:t>完成战略，以实现目标。</a:t>
            </a:r>
            <a:r>
              <a:rPr sz="2000" spc="-170" dirty="0">
                <a:latin typeface="Arial" panose="020B0604020202020204"/>
                <a:cs typeface="Arial" panose="020B0604020202020204"/>
              </a:rPr>
              <a:t/>
            </a:r>
            <a:r>
              <a:rPr sz="2000" spc="-35" dirty="0">
                <a:latin typeface="Arial" panose="020B0604020202020204"/>
                <a:cs typeface="Arial" panose="020B0604020202020204"/>
              </a:rPr>
              <a:t/>
            </a:r>
            <a:r>
              <a:rPr sz="2000" spc="-150" dirty="0">
                <a:latin typeface="Arial" panose="020B0604020202020204"/>
                <a:cs typeface="Arial" panose="020B0604020202020204"/>
              </a:rPr>
              <a:t/>
            </a: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spc="-90" dirty="0">
                <a:latin typeface="Arial" panose="020B0604020202020204"/>
                <a:cs typeface="Arial" panose="020B0604020202020204"/>
              </a:rPr>
              <a:t/>
            </a:r>
            <a:r>
              <a:rPr sz="2000" spc="-175" dirty="0">
                <a:latin typeface="Arial" panose="020B0604020202020204"/>
                <a:cs typeface="Arial" panose="020B0604020202020204"/>
              </a:rPr>
              <a:t/>
            </a:r>
            <a:r>
              <a:rPr sz="2000" spc="-45"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25"/>
              </a:spcBef>
              <a:buFont typeface="Arial" panose="020B0604020202020204"/>
              <a:buChar char=""/>
            </a:pPr>
            <a:endParaRPr sz="1650">
              <a:latin typeface="Arial" panose="020B0604020202020204"/>
              <a:cs typeface="Arial" panose="020B0604020202020204"/>
            </a:endParaRPr>
          </a:p>
          <a:p>
            <a:pPr marL="332740" indent="-320040">
              <a:lnSpc>
                <a:spcPct val="100000"/>
              </a:lnSpc>
              <a:buSzPct val="80000"/>
              <a:buChar char=""/>
              <a:tabLst>
                <a:tab pos="332105" algn="l"/>
                <a:tab pos="332740" algn="l"/>
              </a:tabLst>
            </a:pPr>
            <a:r>
              <a:rPr sz="2000" spc="-155" dirty="0">
                <a:latin typeface="Arial" panose="020B0604020202020204"/>
                <a:cs typeface="Arial" panose="020B0604020202020204"/>
              </a:rPr>
              <a:t/>
            </a:r>
            <a:r>
              <a:rPr sz="2000" spc="-170" dirty="0">
                <a:latin typeface="Arial" panose="020B0604020202020204"/>
                <a:cs typeface="Arial" panose="020B0604020202020204"/>
              </a:rPr>
              <a:t/>
            </a:r>
            <a:r>
              <a:rPr sz="2000" spc="-90" dirty="0">
                <a:latin typeface="宋体"/>
                <a:cs typeface="宋体"/>
                <a:ea typeface="+mj-ea"/>
              </a:rPr>
              <a:t>合并业务的SWOT分析必须进行</a:t>
            </a:r>
            <a:r>
              <a:rPr sz="2000" spc="-195" dirty="0">
                <a:latin typeface="Arial" panose="020B0604020202020204"/>
                <a:cs typeface="Arial" panose="020B0604020202020204"/>
              </a:rPr>
              <a:t/>
            </a:r>
            <a:r>
              <a:rPr sz="2000" spc="10" dirty="0">
                <a:latin typeface="Arial" panose="020B0604020202020204"/>
                <a:cs typeface="Arial" panose="020B0604020202020204"/>
              </a:rPr>
              <a:t/>
            </a:r>
            <a:r>
              <a:rPr sz="2000" spc="-155" dirty="0">
                <a:latin typeface="Arial" panose="020B0604020202020204"/>
                <a:cs typeface="Arial" panose="020B0604020202020204"/>
              </a:rPr>
              <a:t/>
            </a:r>
            <a:r>
              <a:rPr sz="2000" spc="-15" dirty="0">
                <a:latin typeface="Arial" panose="020B0604020202020204"/>
                <a:cs typeface="Arial" panose="020B0604020202020204"/>
              </a:rPr>
              <a:t/>
            </a:r>
            <a:r>
              <a:rPr sz="2000" spc="-160" dirty="0">
                <a:latin typeface="Arial" panose="020B0604020202020204"/>
                <a:cs typeface="Arial" panose="020B0604020202020204"/>
              </a:rPr>
              <a:t/>
            </a:r>
            <a:r>
              <a:rPr sz="2000" spc="-55" dirty="0">
                <a:latin typeface="Arial" panose="020B0604020202020204"/>
                <a:cs typeface="Arial" panose="020B0604020202020204"/>
              </a:rPr>
              <a:t/>
            </a:r>
            <a:r>
              <a:rPr sz="2000" spc="-145" dirty="0">
                <a:latin typeface="Arial" panose="020B0604020202020204"/>
                <a:cs typeface="Arial" panose="020B0604020202020204"/>
              </a:rPr>
              <a:t/>
            </a:r>
            <a:r>
              <a:rPr sz="2000" spc="-110" dirty="0">
                <a:latin typeface="Arial" panose="020B0604020202020204"/>
                <a:cs typeface="Arial" panose="020B0604020202020204"/>
              </a:rPr>
              <a:t/>
            </a:r>
            <a:r>
              <a:rPr sz="2000" spc="-150" dirty="0">
                <a:latin typeface="Arial" panose="020B0604020202020204"/>
                <a:cs typeface="Arial" panose="020B0604020202020204"/>
              </a:rPr>
              <a:t/>
            </a:r>
            <a:r>
              <a:rPr sz="2000" dirty="0">
                <a:latin typeface="Arial" panose="020B0604020202020204"/>
                <a:cs typeface="Arial" panose="020B0604020202020204"/>
              </a:rPr>
              <a:t/>
            </a:r>
            <a:r>
              <a:rPr sz="2000" spc="-155" dirty="0">
                <a:latin typeface="Arial" panose="020B0604020202020204"/>
                <a:cs typeface="Arial" panose="020B0604020202020204"/>
              </a:rPr>
              <a:t/>
            </a:r>
            <a:r>
              <a:rPr sz="2000" spc="-135" dirty="0">
                <a:latin typeface="Arial" panose="020B0604020202020204"/>
                <a:cs typeface="Arial" panose="020B0604020202020204"/>
              </a:rPr>
              <a:t/>
            </a:r>
            <a:r>
              <a:rPr sz="2000" spc="-170" dirty="0">
                <a:latin typeface="Arial" panose="020B0604020202020204"/>
                <a:cs typeface="Arial" panose="020B0604020202020204"/>
              </a:rPr>
              <a:t/>
            </a:r>
            <a:r>
              <a:rPr sz="2000" spc="-4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5"/>
              </a:spcBef>
              <a:buFont typeface="Arial" panose="020B0604020202020204"/>
              <a:buChar char=""/>
            </a:pPr>
            <a:endParaRPr sz="1900">
              <a:latin typeface="Arial" panose="020B0604020202020204"/>
              <a:cs typeface="Arial" panose="020B0604020202020204"/>
            </a:endParaRPr>
          </a:p>
          <a:p>
            <a:pPr marL="332740" marR="5080" indent="-320040">
              <a:lnSpc>
                <a:spcPts val="2160"/>
              </a:lnSpc>
              <a:spcBef>
                <a:spcPts val="5"/>
              </a:spcBef>
              <a:buSzPct val="80000"/>
              <a:buChar char=""/>
              <a:tabLst>
                <a:tab pos="332105" algn="l"/>
                <a:tab pos="332740" algn="l"/>
              </a:tabLst>
            </a:pPr>
            <a:r>
              <a:rPr sz="2000" spc="-80" dirty="0">
                <a:latin typeface="宋体"/>
                <a:cs typeface="宋体"/>
                <a:ea typeface="+mj-ea"/>
              </a:rPr>
              <a:t>保守的态度有必要在评估桌面强有力的理由来支持项目</a:t>
            </a:r>
            <a:r>
              <a:rPr sz="2000" spc="-170" dirty="0">
                <a:latin typeface="Arial" panose="020B0604020202020204"/>
                <a:cs typeface="Arial" panose="020B0604020202020204"/>
              </a:rPr>
              <a:t/>
            </a:r>
            <a:r>
              <a:rPr sz="2000" spc="5" dirty="0">
                <a:latin typeface="Arial" panose="020B0604020202020204"/>
                <a:cs typeface="Arial" panose="020B0604020202020204"/>
              </a:rPr>
              <a:t/>
            </a:r>
            <a:r>
              <a:rPr sz="2000" spc="-135" dirty="0">
                <a:latin typeface="Arial" panose="020B0604020202020204"/>
                <a:cs typeface="Arial" panose="020B0604020202020204"/>
              </a:rPr>
              <a:t/>
            </a:r>
            <a:r>
              <a:rPr sz="2000" spc="-110" dirty="0">
                <a:latin typeface="Arial" panose="020B0604020202020204"/>
                <a:cs typeface="Arial" panose="020B0604020202020204"/>
              </a:rPr>
              <a:t/>
            </a:r>
            <a:r>
              <a:rPr sz="2000" spc="-160" dirty="0">
                <a:latin typeface="Arial" panose="020B0604020202020204"/>
                <a:cs typeface="Arial" panose="020B0604020202020204"/>
              </a:rPr>
              <a:t/>
            </a:r>
            <a:r>
              <a:rPr sz="2000" dirty="0">
                <a:latin typeface="Arial" panose="020B0604020202020204"/>
                <a:cs typeface="Arial" panose="020B0604020202020204"/>
              </a:rPr>
              <a:t/>
            </a:r>
            <a:r>
              <a:rPr sz="2000" spc="-150" dirty="0">
                <a:latin typeface="Arial" panose="020B0604020202020204"/>
                <a:cs typeface="Arial" panose="020B0604020202020204"/>
              </a:rPr>
              <a:t/>
            </a:r>
            <a:r>
              <a:rPr sz="2000" spc="-50" dirty="0">
                <a:latin typeface="Arial" panose="020B0604020202020204"/>
                <a:cs typeface="Arial" panose="020B0604020202020204"/>
              </a:rPr>
              <a:t/>
            </a:r>
            <a:r>
              <a:rPr sz="2000" spc="-135" dirty="0">
                <a:latin typeface="Arial" panose="020B0604020202020204"/>
                <a:cs typeface="Arial" panose="020B0604020202020204"/>
              </a:rPr>
              <a:t/>
            </a:r>
            <a:r>
              <a:rPr sz="2000" spc="-60" dirty="0">
                <a:latin typeface="Arial" panose="020B0604020202020204"/>
                <a:cs typeface="Arial" panose="020B0604020202020204"/>
              </a:rPr>
              <a:t/>
            </a:r>
            <a:r>
              <a:rPr sz="2000" spc="-155" dirty="0">
                <a:latin typeface="Arial" panose="020B0604020202020204"/>
                <a:cs typeface="Arial" panose="020B0604020202020204"/>
              </a:rPr>
              <a:t/>
            </a:r>
            <a:r>
              <a:rPr sz="2000" spc="-60" dirty="0">
                <a:latin typeface="Arial" panose="020B0604020202020204"/>
                <a:cs typeface="Arial" panose="020B0604020202020204"/>
              </a:rPr>
              <a:t/>
            </a:r>
            <a:r>
              <a:rPr sz="2000" spc="-145" dirty="0">
                <a:latin typeface="Arial" panose="020B0604020202020204"/>
                <a:cs typeface="Arial" panose="020B0604020202020204"/>
              </a:rPr>
              <a:t/>
            </a:r>
            <a:r>
              <a:rPr sz="2000" spc="45" dirty="0">
                <a:latin typeface="Arial" panose="020B0604020202020204"/>
                <a:cs typeface="Arial" panose="020B0604020202020204"/>
              </a:rPr>
              <a:t/>
            </a:r>
            <a:r>
              <a:rPr sz="2000" spc="-165" dirty="0">
                <a:latin typeface="Arial" panose="020B0604020202020204"/>
                <a:cs typeface="Arial" panose="020B0604020202020204"/>
              </a:rPr>
              <a:t/>
            </a:r>
            <a:r>
              <a:rPr sz="2000" spc="-45" dirty="0">
                <a:latin typeface="Arial" panose="020B0604020202020204"/>
                <a:cs typeface="Arial" panose="020B0604020202020204"/>
              </a:rPr>
              <a:t/>
            </a:r>
            <a:r>
              <a:rPr sz="2000" spc="-25"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45"/>
              </a:spcBef>
              <a:buFont typeface="Arial" panose="020B0604020202020204"/>
              <a:buChar char=""/>
            </a:pPr>
            <a:endParaRPr sz="1600">
              <a:latin typeface="Arial" panose="020B0604020202020204"/>
              <a:cs typeface="Arial" panose="020B0604020202020204"/>
            </a:endParaRPr>
          </a:p>
          <a:p>
            <a:pPr marL="332740" indent="-320040">
              <a:lnSpc>
                <a:spcPct val="100000"/>
              </a:lnSpc>
              <a:buSzPct val="80000"/>
              <a:buChar char=""/>
              <a:tabLst>
                <a:tab pos="332105" algn="l"/>
                <a:tab pos="332740" algn="l"/>
              </a:tabLst>
            </a:pPr>
            <a:r>
              <a:rPr sz="2000" spc="-85" dirty="0">
                <a:latin typeface="Arial" panose="020B0604020202020204"/>
                <a:cs typeface="Arial" panose="020B0604020202020204"/>
              </a:rPr>
              <a:t/>
            </a:r>
            <a:r>
              <a:rPr sz="2000" spc="-175" dirty="0">
                <a:latin typeface="Arial" panose="020B0604020202020204"/>
                <a:cs typeface="Arial" panose="020B0604020202020204"/>
              </a:rPr>
              <a:t/>
            </a:r>
            <a:r>
              <a:rPr sz="2000" spc="-80" dirty="0">
                <a:latin typeface="Arial" panose="020B0604020202020204"/>
                <a:cs typeface="Arial" panose="020B0604020202020204"/>
              </a:rPr>
              <a:t/>
            </a:r>
            <a:r>
              <a:rPr sz="2000" spc="-165" dirty="0">
                <a:latin typeface="Arial" panose="020B0604020202020204"/>
                <a:cs typeface="Arial" panose="020B0604020202020204"/>
              </a:rPr>
              <a:t/>
            </a:r>
            <a:r>
              <a:rPr sz="2000" spc="-20" dirty="0">
                <a:latin typeface="Arial" panose="020B0604020202020204"/>
                <a:cs typeface="Arial" panose="020B0604020202020204"/>
              </a:rPr>
              <a:t/>
            </a:r>
            <a:r>
              <a:rPr sz="2000" spc="-170" dirty="0">
                <a:latin typeface="Arial" panose="020B0604020202020204"/>
                <a:cs typeface="Arial" panose="020B0604020202020204"/>
              </a:rPr>
              <a:t/>
            </a:r>
            <a:r>
              <a:rPr sz="2000" spc="-35" dirty="0">
                <a:latin typeface="宋体"/>
                <a:cs typeface="宋体"/>
                <a:ea typeface="+mj-ea"/>
              </a:rPr>
              <a:t>在策略中挑出漏洞，以获得最好的效果</a:t>
            </a:r>
            <a:r>
              <a:rPr sz="2000" spc="-150" dirty="0">
                <a:latin typeface="Arial" panose="020B0604020202020204"/>
                <a:cs typeface="Arial" panose="020B0604020202020204"/>
              </a:rPr>
              <a:t/>
            </a:r>
            <a:r>
              <a:rPr sz="2000" spc="45" dirty="0">
                <a:latin typeface="Arial" panose="020B0604020202020204"/>
                <a:cs typeface="Arial" panose="020B0604020202020204"/>
              </a:rPr>
              <a:t/>
            </a:r>
            <a:r>
              <a:rPr sz="2000" spc="-160" dirty="0">
                <a:latin typeface="Arial" panose="020B0604020202020204"/>
                <a:cs typeface="Arial" panose="020B0604020202020204"/>
              </a:rPr>
              <a:t/>
            </a:r>
            <a:r>
              <a:rPr sz="2000" spc="-10" dirty="0">
                <a:latin typeface="Arial" panose="020B0604020202020204"/>
                <a:cs typeface="Arial" panose="020B0604020202020204"/>
              </a:rPr>
              <a:t/>
            </a:r>
            <a:r>
              <a:rPr sz="2000" spc="-160" dirty="0">
                <a:latin typeface="Arial" panose="020B0604020202020204"/>
                <a:cs typeface="Arial" panose="020B0604020202020204"/>
              </a:rPr>
              <a:t/>
            </a:r>
            <a:r>
              <a:rPr sz="2000" spc="-15" dirty="0">
                <a:latin typeface="Arial" panose="020B0604020202020204"/>
                <a:cs typeface="Arial" panose="020B0604020202020204"/>
              </a:rPr>
              <a:t/>
            </a:r>
            <a:r>
              <a:rPr sz="2000" spc="-150" dirty="0">
                <a:latin typeface="Arial" panose="020B0604020202020204"/>
                <a:cs typeface="Arial" panose="020B0604020202020204"/>
              </a:rPr>
              <a:t/>
            </a:r>
            <a:r>
              <a:rPr sz="2000" spc="-55"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45"/>
              </a:spcBef>
              <a:buFont typeface="Arial" panose="020B0604020202020204"/>
              <a:buChar char=""/>
            </a:pPr>
            <a:endParaRPr sz="2050">
              <a:latin typeface="Arial" panose="020B0604020202020204"/>
              <a:cs typeface="Arial" panose="020B0604020202020204"/>
            </a:endParaRPr>
          </a:p>
          <a:p>
            <a:pPr marL="332740" indent="-320040">
              <a:lnSpc>
                <a:spcPct val="100000"/>
              </a:lnSpc>
              <a:buSzPct val="80000"/>
              <a:buChar char=""/>
              <a:tabLst>
                <a:tab pos="332105" algn="l"/>
                <a:tab pos="332740" algn="l"/>
              </a:tabLst>
            </a:pPr>
            <a:r>
              <a:rPr sz="2000" spc="-15" dirty="0">
                <a:latin typeface="Arial" panose="020B0604020202020204"/>
                <a:cs typeface="Arial" panose="020B0604020202020204"/>
              </a:rPr>
              <a:t/>
            </a:r>
            <a:r>
              <a:rPr sz="2000" spc="-170" dirty="0">
                <a:latin typeface="Arial" panose="020B0604020202020204"/>
                <a:cs typeface="Arial" panose="020B0604020202020204"/>
              </a:rPr>
              <a:t/>
            </a:r>
            <a:r>
              <a:rPr sz="2000" spc="-55" dirty="0">
                <a:latin typeface="Arial" panose="020B0604020202020204"/>
                <a:cs typeface="Arial" panose="020B0604020202020204"/>
              </a:rPr>
              <a:t/>
            </a:r>
            <a:r>
              <a:rPr sz="2000" spc="-145" dirty="0">
                <a:latin typeface="Arial" panose="020B0604020202020204"/>
                <a:cs typeface="Arial" panose="020B0604020202020204"/>
              </a:rPr>
              <a:t/>
            </a:r>
            <a:r>
              <a:rPr sz="2000" spc="-40" dirty="0">
                <a:latin typeface="Arial" panose="020B0604020202020204"/>
                <a:cs typeface="Arial" panose="020B0604020202020204"/>
              </a:rPr>
              <a:t/>
            </a:r>
            <a:r>
              <a:rPr sz="2000" spc="-150" dirty="0">
                <a:latin typeface="Arial" panose="020B0604020202020204"/>
                <a:cs typeface="Arial" panose="020B0604020202020204"/>
              </a:rPr>
              <a:t/>
            </a:r>
            <a:r>
              <a:rPr sz="2000" spc="-85" dirty="0">
                <a:latin typeface="Arial" panose="020B0604020202020204"/>
                <a:cs typeface="Arial" panose="020B0604020202020204"/>
              </a:rPr>
              <a:t/>
            </a:r>
            <a:r>
              <a:rPr sz="2000" spc="-155" dirty="0">
                <a:latin typeface="Arial" panose="020B0604020202020204"/>
                <a:cs typeface="Arial" panose="020B0604020202020204"/>
              </a:rPr>
              <a:t/>
            </a:r>
            <a:r>
              <a:rPr sz="2000" spc="-70" dirty="0">
                <a:latin typeface="Arial" panose="020B0604020202020204"/>
                <a:cs typeface="Arial" panose="020B0604020202020204"/>
              </a:rPr>
              <a:t/>
            </a:r>
            <a:r>
              <a:rPr sz="2000" spc="-155" dirty="0">
                <a:latin typeface="Arial" panose="020B0604020202020204"/>
                <a:cs typeface="Arial" panose="020B0604020202020204"/>
              </a:rPr>
              <a:t/>
            </a:r>
            <a:r>
              <a:rPr sz="2000" spc="45" dirty="0">
                <a:latin typeface="Arial" panose="020B0604020202020204"/>
                <a:cs typeface="Arial" panose="020B0604020202020204"/>
              </a:rPr>
              <a:t/>
            </a:r>
            <a:r>
              <a:rPr sz="2000" spc="-165" dirty="0">
                <a:latin typeface="Arial" panose="020B0604020202020204"/>
                <a:cs typeface="Arial" panose="020B0604020202020204"/>
              </a:rPr>
              <a:t/>
            </a:r>
            <a:r>
              <a:rPr sz="2000" spc="-25" dirty="0">
                <a:latin typeface="Arial" panose="020B0604020202020204"/>
                <a:cs typeface="Arial" panose="020B0604020202020204"/>
              </a:rPr>
              <a:t/>
            </a:r>
            <a:r>
              <a:rPr sz="2000" spc="-165" dirty="0">
                <a:latin typeface="Arial" panose="020B0604020202020204"/>
                <a:cs typeface="Arial" panose="020B0604020202020204"/>
              </a:rPr>
              <a:t/>
            </a:r>
            <a:r>
              <a:rPr sz="2000" dirty="0">
                <a:latin typeface="Arial" panose="020B0604020202020204"/>
                <a:cs typeface="Arial" panose="020B0604020202020204"/>
              </a:rPr>
              <a:t/>
            </a:r>
            <a:r>
              <a:rPr sz="2000" spc="-155" dirty="0">
                <a:latin typeface="Arial" panose="020B0604020202020204"/>
                <a:cs typeface="Arial" panose="020B0604020202020204"/>
              </a:rPr>
              <a:t/>
            </a:r>
            <a:r>
              <a:rPr sz="2000" spc="-10" dirty="0">
                <a:latin typeface="宋体"/>
                <a:cs typeface="宋体"/>
                <a:ea typeface="+mj-ea"/>
              </a:rPr>
              <a:t>合并后的单位能否在高效/理想的水平上工作？</a:t>
            </a:r>
            <a:r>
              <a:rPr sz="2000" spc="-155" dirty="0">
                <a:latin typeface="Arial" panose="020B0604020202020204"/>
                <a:cs typeface="Arial" panose="020B0604020202020204"/>
              </a:rPr>
              <a:t/>
            </a:r>
            <a:r>
              <a:rPr sz="2000" spc="-5" dirty="0">
                <a:latin typeface="Arial" panose="020B0604020202020204"/>
                <a:cs typeface="Arial" panose="020B0604020202020204"/>
              </a:rPr>
              <a:t/>
            </a:r>
            <a:r>
              <a:rPr sz="2000" spc="-155" dirty="0">
                <a:latin typeface="Arial" panose="020B0604020202020204"/>
                <a:cs typeface="Arial" panose="020B0604020202020204"/>
              </a:rPr>
              <a:t/>
            </a:r>
            <a:r>
              <a:rPr sz="2000" spc="-55" dirty="0">
                <a:latin typeface="Arial" panose="020B0604020202020204"/>
                <a:cs typeface="Arial" panose="020B0604020202020204"/>
              </a:rPr>
              <a:t/>
            </a:r>
            <a:r>
              <a:rPr sz="2000" spc="-155" dirty="0">
                <a:latin typeface="Arial" panose="020B0604020202020204"/>
                <a:cs typeface="Arial" panose="020B0604020202020204"/>
              </a:rPr>
              <a:t/>
            </a:r>
            <a:r>
              <a:rPr sz="2000" spc="-90" dirty="0">
                <a:latin typeface="Arial" panose="020B0604020202020204"/>
                <a:cs typeface="Arial" panose="020B0604020202020204"/>
              </a:rPr>
              <a:t/>
            </a:r>
            <a:endParaRPr sz="2000">
              <a:latin typeface="Arial" panose="020B0604020202020204"/>
              <a:cs typeface="Arial" panose="020B0604020202020204"/>
            </a:endParaRPr>
          </a:p>
          <a:p>
            <a:pPr>
              <a:lnSpc>
                <a:spcPct val="100000"/>
              </a:lnSpc>
              <a:spcBef>
                <a:spcPts val="25"/>
              </a:spcBef>
              <a:buFont typeface="Arial" panose="020B0604020202020204"/>
              <a:buChar char=""/>
            </a:pPr>
            <a:endParaRPr sz="1650">
              <a:latin typeface="Arial" panose="020B0604020202020204"/>
              <a:cs typeface="Arial" panose="020B0604020202020204"/>
            </a:endParaRPr>
          </a:p>
          <a:p>
            <a:pPr marL="332740" indent="-320040">
              <a:lnSpc>
                <a:spcPct val="100000"/>
              </a:lnSpc>
              <a:buSzPct val="80000"/>
              <a:buChar char=""/>
              <a:tabLst>
                <a:tab pos="332105" algn="l"/>
                <a:tab pos="332740" algn="l"/>
              </a:tabLst>
            </a:pPr>
            <a:r>
              <a:rPr sz="2000" spc="-65" dirty="0">
                <a:latin typeface="Arial" panose="020B0604020202020204"/>
                <a:cs typeface="Arial" panose="020B0604020202020204"/>
              </a:rPr>
              <a:t/>
            </a:r>
            <a:r>
              <a:rPr sz="2000" spc="-145" dirty="0">
                <a:latin typeface="Arial" panose="020B0604020202020204"/>
                <a:cs typeface="Arial" panose="020B0604020202020204"/>
              </a:rPr>
              <a:t/>
            </a:r>
            <a:r>
              <a:rPr sz="2000" spc="-60" dirty="0">
                <a:latin typeface="宋体"/>
                <a:cs typeface="宋体"/>
                <a:ea typeface="+mj-ea"/>
              </a:rPr>
              <a:t>获得解释变化的专业知识</a:t>
            </a:r>
            <a:r>
              <a:rPr sz="2000" spc="-160" dirty="0">
                <a:latin typeface="Arial" panose="020B0604020202020204"/>
                <a:cs typeface="Arial" panose="020B0604020202020204"/>
              </a:rPr>
              <a:t/>
            </a:r>
            <a:r>
              <a:rPr sz="2000" spc="45" dirty="0">
                <a:latin typeface="Arial" panose="020B0604020202020204"/>
                <a:cs typeface="Arial" panose="020B0604020202020204"/>
              </a:rPr>
              <a:t/>
            </a:r>
            <a:r>
              <a:rPr sz="2000" spc="-150" dirty="0">
                <a:latin typeface="Arial" panose="020B0604020202020204"/>
                <a:cs typeface="Arial" panose="020B0604020202020204"/>
              </a:rPr>
              <a:t/>
            </a:r>
            <a:r>
              <a:rPr sz="2000" spc="-5" dirty="0">
                <a:latin typeface="Arial" panose="020B0604020202020204"/>
                <a:cs typeface="Arial" panose="020B0604020202020204"/>
              </a:rPr>
              <a:t/>
            </a:r>
            <a:r>
              <a:rPr sz="2000" spc="-155" dirty="0">
                <a:latin typeface="Arial" panose="020B0604020202020204"/>
                <a:cs typeface="Arial" panose="020B0604020202020204"/>
              </a:rPr>
              <a:t/>
            </a:r>
            <a:r>
              <a:rPr sz="2000" spc="-105" dirty="0">
                <a:latin typeface="Arial" panose="020B0604020202020204"/>
                <a:cs typeface="Arial" panose="020B0604020202020204"/>
              </a:rPr>
              <a:t/>
            </a:r>
            <a:endParaRPr sz="2000">
              <a:latin typeface="Arial" panose="020B0604020202020204"/>
              <a:cs typeface="Arial" panose="020B0604020202020204"/>
            </a:endParaRPr>
          </a:p>
        </ns0:txBody>
      </ns0:sp>
    </ns0:spTree>
  </ns0:cSld>
  <ns0:clrMapOvr>
    <a:masterClrMapping/>
  </ns0:clrMapOvr>
</ns0:sld>
</file>

<file path=ppt/slides/slide42.xml><?xml version="1.0" encoding="utf-8"?>
<ns0:sld xmlns:a="http://schemas.openxmlformats.org/drawingml/2006/main" xmlns:ns0="http://schemas.openxmlformats.org/presentationml/2006/main">
  <ns0:cSld>
    <ns0:spTree>
      <ns0:nvGrpSpPr>
        <ns0:cNvPr id="1" name=""/>
        <ns0:cNvGrpSpPr/>
        <ns0:nvPr/>
      </ns0:nvGrpSpPr>
      <ns0:grpSpPr>
        <a:xfrm>
          <a:off x="0" y="0"/>
          <a:ext cx="0" cy="0"/>
          <a:chOff x="0" y="0"/>
          <a:chExt cx="0" cy="0"/>
        </a:xfrm>
      </ns0:grpSpPr>
      <ns0:sp>
        <ns0:nvSpPr>
          <ns0:cNvPr id="2" name="object 2"/>
          <ns0:cNvSpPr txBox="1">
            <a:spLocks noGrp="1"/>
          </ns0:cNvSpPr>
          <ns0:nvPr>
            <ns0:ph type="title"/>
          </ns0:nvPr>
        </ns0:nvSpPr>
        <ns0:spPr>
          <a:xfrm>
            <a:off x="688340" y="3217291"/>
            <a:ext cx="3256279" cy="330835"/>
          </a:xfrm>
          <a:prstGeom prst="rect">
            <a:avLst/>
          </a:prstGeom>
        </ns0:spPr>
        <ns0:txBody>
          <a:bodyPr vert="horz" wrap="square" lIns="0" tIns="13335" rIns="0" bIns="0" rtlCol="0">
            <a:spAutoFit/>
          </a:bodyPr>
          <a:lstStyle/>
          <a:p>
            <a:pPr marL="12700">
              <a:lnSpc>
                <a:spcPct val="100000"/>
              </a:lnSpc>
              <a:spcBef>
                <a:spcPts val="105"/>
              </a:spcBef>
            </a:pPr>
            <a:r>
              <a:rPr sz="2000" b="1" i="1" spc="-110" dirty="0">
                <a:latin typeface="Trebuchet MS" panose="020B0603020202020204"/>
                <a:cs typeface="Trebuchet MS" panose="020B0603020202020204"/>
              </a:rPr>
              <a:t/>
            </a:r>
            <a:r>
              <a:rPr sz="2000" b="1" i="1" spc="-114" dirty="0">
                <a:latin typeface="Trebuchet MS" panose="020B0603020202020204"/>
                <a:cs typeface="Trebuchet MS" panose="020B0603020202020204"/>
              </a:rPr>
              <a:t/>
            </a:r>
            <a:r>
              <a:rPr sz="2000" b="1" i="1" spc="-135" dirty="0">
                <a:latin typeface="Trebuchet MS" panose="020B0603020202020204"/>
                <a:cs typeface="Trebuchet MS" panose="020B0603020202020204"/>
              </a:rPr>
              <a:t/>
            </a:r>
            <a:r>
              <a:rPr sz="2000" b="1" i="1" spc="-130" dirty="0">
                <a:latin typeface="Trebuchet MS" panose="020B0603020202020204"/>
                <a:cs typeface="Trebuchet MS" panose="020B0603020202020204"/>
              </a:rPr>
              <a:t/>
            </a:r>
            <a:r>
              <a:rPr sz="2000" b="1" i="1" spc="-430" dirty="0">
                <a:latin typeface="Trebuchet MS" panose="020B0603020202020204"/>
                <a:cs typeface="Trebuchet MS" panose="020B0603020202020204"/>
              </a:rPr>
              <a:t/>
            </a:r>
            <a:r>
              <a:rPr sz="2000" b="1" i="1" spc="-70" dirty="0">
                <a:latin typeface="宋体"/>
                <a:cs typeface="宋体"/>
                <a:ea typeface="+mj-ea"/>
              </a:rPr>
              <a:t>谢谢你的耐心。。</a:t>
            </a:r>
            <a:endParaRPr sz="2000">
              <a:latin typeface="Trebuchet MS" panose="020B0603020202020204"/>
              <a:cs typeface="Trebuchet MS" panose="020B0603020202020204"/>
            </a:endParaRPr>
          </a:p>
        </ns0:txBody>
      </ns0:sp>
    </ns0:spTree>
  </ns0:cSld>
  <ns0:clrMapOvr>
    <a:masterClrMapping/>
  </ns0:clrMapOvr>
</ns0:sld>
</file>

<file path=ppt/slides/slide5.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1670304" y="579119"/>
            <a:ext cx="5870448" cy="505967"/>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618236" y="1667001"/>
            <a:ext cx="5155565" cy="3927475"/>
          </a:xfrm>
          <a:prstGeom prst="rect">
            <a:avLst/>
          </a:prstGeom>
        </ns0:spPr>
        <ns0:txBody>
          <a:bodyPr vert="horz" wrap="square" lIns="0" tIns="12065" rIns="0" bIns="0" rtlCol="0">
            <a:spAutoFit/>
          </a:bodyPr>
          <a:lstStyle/>
          <a:p>
            <a:pPr marL="332105" marR="5080" indent="-320040">
              <a:lnSpc>
                <a:spcPct val="100000"/>
              </a:lnSpc>
              <a:spcBef>
                <a:spcPts val="95"/>
              </a:spcBef>
              <a:buSzPct val="78000"/>
              <a:buFont typeface="Arial" panose="020B0604020202020204"/>
              <a:buChar char=""/>
              <a:tabLst>
                <a:tab pos="332105" algn="l"/>
                <a:tab pos="332740" algn="l"/>
              </a:tabLst>
            </a:pPr>
            <a:r>
              <a:rPr sz="1600" b="1" spc="35" dirty="0">
                <a:latin typeface="Trebuchet MS" panose="020B0603020202020204"/>
                <a:cs typeface="Trebuchet MS" panose="020B0603020202020204"/>
              </a:rPr>
              <a:t/>
            </a:r>
            <a:r>
              <a:rPr sz="1600" b="1" spc="-160" dirty="0">
                <a:latin typeface="Trebuchet MS" panose="020B0603020202020204"/>
                <a:cs typeface="Trebuchet MS" panose="020B0603020202020204"/>
              </a:rPr>
              <a:t/>
            </a:r>
            <a:r>
              <a:rPr sz="1600" b="1" spc="-65" dirty="0">
                <a:latin typeface="宋体"/>
                <a:cs typeface="宋体"/>
                <a:ea typeface="+mj-ea"/>
              </a:rPr>
              <a:t>横向合并这种合并存在于在同一行业领域竞争的两家公司之间。</a:t>
            </a:r>
            <a:r>
              <a:rPr sz="1600" b="1" spc="-140" dirty="0">
                <a:latin typeface="Trebuchet MS" panose="020B0603020202020204"/>
                <a:cs typeface="Trebuchet MS" panose="020B0603020202020204"/>
              </a:rPr>
              <a:t/>
            </a:r>
            <a:r>
              <a:rPr sz="1600" b="1" spc="-70" dirty="0">
                <a:latin typeface="Trebuchet MS" panose="020B0603020202020204"/>
                <a:cs typeface="Trebuchet MS" panose="020B0603020202020204"/>
              </a:rPr>
              <a:t/>
            </a:r>
            <a:r>
              <a:rPr sz="1600" b="1" spc="-130" dirty="0">
                <a:latin typeface="Trebuchet MS" panose="020B0603020202020204"/>
                <a:cs typeface="Trebuchet MS" panose="020B0603020202020204"/>
              </a:rPr>
              <a:t/>
            </a:r>
            <a:r>
              <a:rPr sz="1600" spc="-5" dirty="0">
                <a:latin typeface="Arial" panose="020B0604020202020204"/>
                <a:cs typeface="Arial" panose="020B0604020202020204"/>
              </a:rPr>
              <a:t/>
            </a:r>
            <a:r>
              <a:rPr sz="1600" spc="-220" dirty="0">
                <a:latin typeface="Arial" panose="020B0604020202020204"/>
                <a:cs typeface="Arial" panose="020B0604020202020204"/>
              </a:rPr>
              <a:t/>
            </a:r>
            <a:r>
              <a:rPr sz="1600" spc="-70" dirty="0">
                <a:latin typeface="Arial" panose="020B0604020202020204"/>
                <a:cs typeface="Arial" panose="020B0604020202020204"/>
              </a:rPr>
              <a:t/>
            </a:r>
            <a:r>
              <a:rPr sz="1600" spc="-125" dirty="0">
                <a:latin typeface="Arial" panose="020B0604020202020204"/>
                <a:cs typeface="Arial" panose="020B0604020202020204"/>
              </a:rPr>
              <a:t/>
            </a:r>
            <a:r>
              <a:rPr sz="1600" spc="-25" dirty="0">
                <a:latin typeface="Arial" panose="020B0604020202020204"/>
                <a:cs typeface="Arial" panose="020B0604020202020204"/>
              </a:rPr>
              <a:t/>
            </a:r>
            <a:r>
              <a:rPr sz="1600" spc="-100" dirty="0">
                <a:latin typeface="Arial" panose="020B0604020202020204"/>
                <a:cs typeface="Arial" panose="020B0604020202020204"/>
              </a:rPr>
              <a:t/>
            </a:r>
            <a:r>
              <a:rPr sz="1600" spc="5" dirty="0">
                <a:latin typeface="Arial" panose="020B0604020202020204"/>
                <a:cs typeface="Arial" panose="020B0604020202020204"/>
              </a:rPr>
              <a:t/>
            </a:r>
            <a:r>
              <a:rPr sz="1600" spc="-135" dirty="0">
                <a:latin typeface="Arial" panose="020B0604020202020204"/>
                <a:cs typeface="Arial" panose="020B0604020202020204"/>
              </a:rPr>
              <a:t/>
            </a:r>
            <a:r>
              <a:rPr sz="1600" spc="-40" dirty="0">
                <a:latin typeface="Arial" panose="020B0604020202020204"/>
                <a:cs typeface="Arial" panose="020B0604020202020204"/>
              </a:rPr>
              <a:t/>
            </a:r>
            <a:r>
              <a:rPr sz="1600" spc="-95" dirty="0">
                <a:latin typeface="Arial" panose="020B0604020202020204"/>
                <a:cs typeface="Arial" panose="020B0604020202020204"/>
              </a:rPr>
              <a:t/>
            </a:r>
            <a:r>
              <a:rPr sz="1600" spc="-60" dirty="0">
                <a:latin typeface="Arial" panose="020B0604020202020204"/>
                <a:cs typeface="Arial" panose="020B0604020202020204"/>
              </a:rPr>
              <a:t/>
            </a:r>
            <a:r>
              <a:rPr sz="1600" spc="-130" dirty="0">
                <a:latin typeface="Arial" panose="020B0604020202020204"/>
                <a:cs typeface="Arial" panose="020B0604020202020204"/>
              </a:rPr>
              <a:t/>
            </a:r>
            <a:r>
              <a:rPr sz="1600" spc="-45" dirty="0">
                <a:latin typeface="Arial" panose="020B0604020202020204"/>
                <a:cs typeface="Arial" panose="020B0604020202020204"/>
              </a:rPr>
              <a:t/>
            </a:r>
            <a:r>
              <a:rPr sz="1600" spc="15" dirty="0">
                <a:latin typeface="Arial" panose="020B0604020202020204"/>
                <a:cs typeface="Arial" panose="020B0604020202020204"/>
              </a:rPr>
              <a:t/>
            </a:r>
            <a:r>
              <a:rPr sz="1600" spc="-70" dirty="0">
                <a:latin typeface="Arial" panose="020B0604020202020204"/>
                <a:cs typeface="Arial" panose="020B0604020202020204"/>
              </a:rPr>
              <a:t/>
            </a:r>
            <a:r>
              <a:rPr sz="1600" spc="-35" dirty="0">
                <a:latin typeface="Arial" panose="020B0604020202020204"/>
                <a:cs typeface="Arial" panose="020B0604020202020204"/>
              </a:rPr>
              <a:t/>
            </a:r>
            <a:r>
              <a:rPr sz="1600" spc="-45" dirty="0">
                <a:latin typeface="Arial" panose="020B0604020202020204"/>
                <a:cs typeface="Arial" panose="020B0604020202020204"/>
              </a:rPr>
              <a:t/>
            </a:r>
            <a:r>
              <a:rPr sz="1600" spc="-20" dirty="0">
                <a:latin typeface="Arial" panose="020B0604020202020204"/>
                <a:cs typeface="Arial" panose="020B0604020202020204"/>
              </a:rPr>
              <a:t/>
            </a:r>
            <a:r>
              <a:rPr sz="1600" spc="-15" dirty="0">
                <a:latin typeface="Arial" panose="020B0604020202020204"/>
                <a:cs typeface="Arial" panose="020B0604020202020204"/>
              </a:rPr>
              <a:t/>
            </a:r>
            <a:r>
              <a:rPr sz="1600" spc="-95" dirty="0">
                <a:latin typeface="Arial" panose="020B0604020202020204"/>
                <a:cs typeface="Arial" panose="020B0604020202020204"/>
              </a:rPr>
              <a:t/>
            </a:r>
            <a:r>
              <a:rPr sz="1600" spc="-30" dirty="0">
                <a:latin typeface="Arial" panose="020B0604020202020204"/>
                <a:cs typeface="Arial" panose="020B0604020202020204"/>
              </a:rPr>
              <a:t/>
            </a:r>
            <a:r>
              <a:rPr sz="1600" spc="-50" dirty="0">
                <a:latin typeface="Arial" panose="020B0604020202020204"/>
                <a:cs typeface="Arial" panose="020B0604020202020204"/>
              </a:rPr>
              <a:t/>
            </a:r>
            <a:endParaRPr sz="1600">
              <a:latin typeface="Arial" panose="020B0604020202020204"/>
              <a:cs typeface="Arial" panose="020B0604020202020204"/>
            </a:endParaRPr>
          </a:p>
          <a:p>
            <a:pPr>
              <a:lnSpc>
                <a:spcPct val="100000"/>
              </a:lnSpc>
              <a:spcBef>
                <a:spcPts val="25"/>
              </a:spcBef>
              <a:buFont typeface="Arial" panose="020B0604020202020204"/>
              <a:buChar char=""/>
            </a:pPr>
            <a:endParaRPr sz="1650">
              <a:latin typeface="Arial" panose="020B0604020202020204"/>
              <a:cs typeface="Arial" panose="020B0604020202020204"/>
            </a:endParaRPr>
          </a:p>
          <a:p>
            <a:pPr marL="332105" marR="48260" indent="-320040">
              <a:lnSpc>
                <a:spcPct val="100000"/>
              </a:lnSpc>
              <a:buSzPct val="78000"/>
              <a:buFont typeface="Arial" panose="020B0604020202020204"/>
              <a:buChar char=""/>
              <a:tabLst>
                <a:tab pos="332105" algn="l"/>
                <a:tab pos="332740" algn="l"/>
              </a:tabLst>
            </a:pPr>
            <a:r>
              <a:rPr sz="1600" b="1" spc="35" dirty="0">
                <a:latin typeface="Trebuchet MS" panose="020B0603020202020204"/>
                <a:cs typeface="Trebuchet MS" panose="020B0603020202020204"/>
              </a:rPr>
              <a:t/>
            </a:r>
            <a:r>
              <a:rPr sz="1600" b="1" spc="-155" dirty="0">
                <a:latin typeface="Trebuchet MS" panose="020B0603020202020204"/>
                <a:cs typeface="Trebuchet MS" panose="020B0603020202020204"/>
              </a:rPr>
              <a:t/>
            </a:r>
            <a:r>
              <a:rPr sz="1600" b="1" spc="-80" dirty="0">
                <a:latin typeface="Trebuchet MS" panose="020B0603020202020204"/>
                <a:cs typeface="Trebuchet MS" panose="020B0603020202020204"/>
              </a:rPr>
              <a:t/>
            </a:r>
            <a:r>
              <a:rPr sz="1600" b="1" spc="-135" dirty="0">
                <a:latin typeface="Trebuchet MS" panose="020B0603020202020204"/>
                <a:cs typeface="Trebuchet MS" panose="020B0603020202020204"/>
              </a:rPr>
              <a:t/>
            </a:r>
            <a:r>
              <a:rPr sz="1600" b="1" spc="-70" dirty="0">
                <a:latin typeface="Trebuchet MS" panose="020B0603020202020204"/>
                <a:cs typeface="Trebuchet MS" panose="020B0603020202020204"/>
              </a:rPr>
              <a:t/>
            </a:r>
            <a:r>
              <a:rPr sz="1600" b="1" spc="-145" dirty="0">
                <a:latin typeface="Trebuchet MS" panose="020B0603020202020204"/>
                <a:cs typeface="Trebuchet MS" panose="020B0603020202020204"/>
              </a:rPr>
              <a:t/>
            </a:r>
            <a:r>
              <a:rPr sz="1600" b="1" spc="-60" dirty="0">
                <a:latin typeface="Trebuchet MS" panose="020B0603020202020204"/>
                <a:cs typeface="Trebuchet MS" panose="020B0603020202020204"/>
              </a:rPr>
              <a:t/>
            </a:r>
            <a:r>
              <a:rPr sz="1600" b="1" spc="-150" dirty="0">
                <a:latin typeface="Trebuchet MS" panose="020B0603020202020204"/>
                <a:cs typeface="Trebuchet MS" panose="020B0603020202020204"/>
              </a:rPr>
              <a:t/>
            </a:r>
            <a:r>
              <a:rPr sz="1600" spc="-45" dirty="0">
                <a:latin typeface="Arial" panose="020B0604020202020204"/>
                <a:cs typeface="Arial" panose="020B0604020202020204"/>
              </a:rPr>
              <a:t/>
            </a:r>
            <a:r>
              <a:rPr sz="1600" spc="-95" dirty="0">
                <a:latin typeface="Arial" panose="020B0604020202020204"/>
                <a:cs typeface="Arial" panose="020B0604020202020204"/>
              </a:rPr>
              <a:t/>
            </a:r>
            <a:r>
              <a:rPr sz="1600" spc="-45" dirty="0">
                <a:latin typeface="Arial" panose="020B0604020202020204"/>
                <a:cs typeface="Arial" panose="020B0604020202020204"/>
              </a:rPr>
              <a:t/>
            </a:r>
            <a:r>
              <a:rPr sz="1600" spc="-95" dirty="0">
                <a:latin typeface="Arial" panose="020B0604020202020204"/>
                <a:cs typeface="Arial" panose="020B0604020202020204"/>
              </a:rPr>
              <a:t/>
            </a:r>
            <a:r>
              <a:rPr sz="1600" spc="-70" dirty="0">
                <a:latin typeface="Arial" panose="020B0604020202020204"/>
                <a:cs typeface="Arial" panose="020B0604020202020204"/>
              </a:rPr>
              <a:t/>
            </a:r>
            <a:r>
              <a:rPr sz="1600" spc="-120" dirty="0">
                <a:latin typeface="Arial" panose="020B0604020202020204"/>
                <a:cs typeface="Arial" panose="020B0604020202020204"/>
              </a:rPr>
              <a:t/>
            </a:r>
            <a:r>
              <a:rPr sz="1600" spc="-110" dirty="0">
                <a:latin typeface="Arial" panose="020B0604020202020204"/>
                <a:cs typeface="Arial" panose="020B0604020202020204"/>
              </a:rPr>
              <a:t/>
            </a:r>
            <a:r>
              <a:rPr sz="1600" spc="-114" dirty="0">
                <a:latin typeface="Arial" panose="020B0604020202020204"/>
                <a:cs typeface="Arial" panose="020B0604020202020204"/>
              </a:rPr>
              <a:t/>
            </a:r>
            <a:r>
              <a:rPr sz="1600" spc="-25" dirty="0">
                <a:latin typeface="Arial" panose="020B0604020202020204"/>
                <a:cs typeface="Arial" panose="020B0604020202020204"/>
              </a:rPr>
              <a:t/>
            </a:r>
            <a:r>
              <a:rPr sz="1600" spc="-110" dirty="0">
                <a:latin typeface="Arial" panose="020B0604020202020204"/>
                <a:cs typeface="Arial" panose="020B0604020202020204"/>
              </a:rPr>
              <a:t/>
            </a:r>
            <a:r>
              <a:rPr sz="1600" spc="-20" dirty="0">
                <a:latin typeface="Arial" panose="020B0604020202020204"/>
                <a:cs typeface="Arial" panose="020B0604020202020204"/>
              </a:rPr>
              <a:t/>
            </a:r>
            <a:r>
              <a:rPr sz="1600" spc="-100" dirty="0">
                <a:latin typeface="Arial" panose="020B0604020202020204"/>
                <a:cs typeface="Arial" panose="020B0604020202020204"/>
              </a:rPr>
              <a:t/>
            </a:r>
            <a:r>
              <a:rPr sz="1600" spc="-40" dirty="0">
                <a:latin typeface="Arial" panose="020B0604020202020204"/>
                <a:cs typeface="Arial" panose="020B0604020202020204"/>
              </a:rPr>
              <a:t/>
            </a:r>
            <a:r>
              <a:rPr sz="1600" spc="-125" dirty="0">
                <a:latin typeface="Arial" panose="020B0604020202020204"/>
                <a:cs typeface="Arial" panose="020B0604020202020204"/>
              </a:rPr>
              <a:t/>
            </a:r>
            <a:r>
              <a:rPr sz="1600" spc="10" dirty="0">
                <a:latin typeface="Arial" panose="020B0604020202020204"/>
                <a:cs typeface="Arial" panose="020B0604020202020204"/>
              </a:rPr>
              <a:t/>
            </a:r>
            <a:r>
              <a:rPr sz="1600" spc="-25" dirty="0">
                <a:latin typeface="Arial" panose="020B0604020202020204"/>
                <a:cs typeface="Arial" panose="020B0604020202020204"/>
              </a:rPr>
              <a:t/>
            </a:r>
            <a:r>
              <a:rPr sz="1600" spc="-35" dirty="0">
                <a:latin typeface="Arial" panose="020B0604020202020204"/>
                <a:cs typeface="Arial" panose="020B0604020202020204"/>
              </a:rPr>
              <a:t/>
            </a:r>
            <a:r>
              <a:rPr sz="1600" spc="-70" dirty="0">
                <a:latin typeface="Arial" panose="020B0604020202020204"/>
                <a:cs typeface="Arial" panose="020B0604020202020204"/>
              </a:rPr>
              <a:t/>
            </a:r>
            <a:r>
              <a:rPr sz="1600" spc="-20" dirty="0">
                <a:latin typeface="Arial" panose="020B0604020202020204"/>
                <a:cs typeface="Arial" panose="020B0604020202020204"/>
              </a:rPr>
              <a:t/>
            </a:r>
            <a:r>
              <a:rPr sz="1600" spc="-15" dirty="0">
                <a:latin typeface="Arial" panose="020B0604020202020204"/>
                <a:cs typeface="Arial" panose="020B0604020202020204"/>
              </a:rPr>
              <a:t/>
            </a:r>
            <a:r>
              <a:rPr sz="1600" spc="-95" dirty="0">
                <a:latin typeface="Arial" panose="020B0604020202020204"/>
                <a:cs typeface="Arial" panose="020B0604020202020204"/>
              </a:rPr>
              <a:t/>
            </a:r>
            <a:r>
              <a:rPr sz="1600" spc="-30" dirty="0">
                <a:latin typeface="Arial" panose="020B0604020202020204"/>
                <a:cs typeface="Arial" panose="020B0604020202020204"/>
              </a:rPr>
              <a:t/>
            </a:r>
            <a:r>
              <a:rPr sz="1600" dirty="0">
                <a:latin typeface="Arial" panose="020B0604020202020204"/>
                <a:cs typeface="Arial" panose="020B0604020202020204"/>
              </a:rPr>
              <a:t/>
            </a:r>
            <a:r>
              <a:rPr sz="1600" spc="-20" dirty="0">
                <a:latin typeface="Arial" panose="020B0604020202020204"/>
                <a:cs typeface="Arial" panose="020B0604020202020204"/>
              </a:rPr>
              <a:t/>
            </a:r>
            <a:r>
              <a:rPr sz="1600" spc="-5" dirty="0">
                <a:latin typeface="Arial" panose="020B0604020202020204"/>
                <a:cs typeface="Arial" panose="020B0604020202020204"/>
              </a:rPr>
              <a:t/>
            </a:r>
            <a:r>
              <a:rPr sz="1600" spc="-35" dirty="0">
                <a:latin typeface="Arial" panose="020B0604020202020204"/>
                <a:cs typeface="Arial" panose="020B0604020202020204"/>
              </a:rPr>
              <a:t/>
            </a:r>
            <a:r>
              <a:rPr sz="1600" spc="-50" dirty="0">
                <a:latin typeface="Arial" panose="020B0604020202020204"/>
                <a:cs typeface="Arial" panose="020B0604020202020204"/>
              </a:rPr>
              <a:t/>
            </a:r>
            <a:r>
              <a:rPr sz="1600" spc="-20" dirty="0">
                <a:latin typeface="宋体"/>
                <a:cs typeface="宋体"/>
                <a:ea typeface="+mj-ea"/>
              </a:rPr>
              <a:t>垂直合并垂直合并是指同一行业但不同领域的两家或两家公司在商业上合并的一种。</a:t>
            </a:r>
            <a:r>
              <a:rPr sz="1600" spc="-295" dirty="0">
                <a:latin typeface="Arial" panose="020B0604020202020204"/>
                <a:cs typeface="Arial" panose="020B0604020202020204"/>
              </a:rPr>
              <a:t/>
            </a:r>
            <a:r>
              <a:rPr sz="1600" spc="-80" dirty="0">
                <a:latin typeface="Arial" panose="020B0604020202020204"/>
                <a:cs typeface="Arial" panose="020B0604020202020204"/>
              </a:rPr>
              <a:t/>
            </a:r>
            <a:endParaRPr sz="1600">
              <a:latin typeface="Arial" panose="020B0604020202020204"/>
              <a:cs typeface="Arial" panose="020B0604020202020204"/>
            </a:endParaRPr>
          </a:p>
          <a:p>
            <a:pPr>
              <a:lnSpc>
                <a:spcPct val="100000"/>
              </a:lnSpc>
              <a:spcBef>
                <a:spcPts val="20"/>
              </a:spcBef>
              <a:buFont typeface="Arial" panose="020B0604020202020204"/>
              <a:buChar char=""/>
            </a:pPr>
            <a:endParaRPr sz="1650">
              <a:latin typeface="Arial" panose="020B0604020202020204"/>
              <a:cs typeface="Arial" panose="020B0604020202020204"/>
            </a:endParaRPr>
          </a:p>
          <a:p>
            <a:pPr marL="332105" marR="306070" indent="-320040">
              <a:lnSpc>
                <a:spcPct val="100000"/>
              </a:lnSpc>
              <a:spcBef>
                <a:spcPts val="5"/>
              </a:spcBef>
              <a:buSzPct val="78000"/>
              <a:buFont typeface="Arial" panose="020B0604020202020204"/>
              <a:buChar char=""/>
              <a:tabLst>
                <a:tab pos="332105" algn="l"/>
                <a:tab pos="332740" algn="l"/>
              </a:tabLst>
            </a:pPr>
            <a:r>
              <a:rPr sz="1600" b="1" spc="-65" dirty="0">
                <a:latin typeface="Trebuchet MS" panose="020B0603020202020204"/>
                <a:cs typeface="Trebuchet MS" panose="020B0603020202020204"/>
              </a:rPr>
              <a:t/>
            </a:r>
            <a:r>
              <a:rPr sz="1600" b="1" spc="-60" dirty="0">
                <a:latin typeface="Trebuchet MS" panose="020B0603020202020204"/>
                <a:cs typeface="Trebuchet MS" panose="020B0603020202020204"/>
              </a:rPr>
              <a:t/>
            </a:r>
            <a:r>
              <a:rPr sz="1600" spc="-65" dirty="0">
                <a:latin typeface="Arial" panose="020B0604020202020204"/>
                <a:cs typeface="Arial" panose="020B0604020202020204"/>
              </a:rPr>
              <a:t/>
            </a:r>
            <a:r>
              <a:rPr sz="1600" spc="-40" dirty="0">
                <a:latin typeface="Arial" panose="020B0604020202020204"/>
                <a:cs typeface="Arial" panose="020B0604020202020204"/>
              </a:rPr>
              <a:t/>
            </a:r>
            <a:r>
              <a:rPr sz="1600" spc="-70" dirty="0">
                <a:latin typeface="Arial" panose="020B0604020202020204"/>
                <a:cs typeface="Arial" panose="020B0604020202020204"/>
              </a:rPr>
              <a:t/>
            </a:r>
            <a:r>
              <a:rPr sz="1600" spc="-110" dirty="0">
                <a:latin typeface="Arial" panose="020B0604020202020204"/>
                <a:cs typeface="Arial" panose="020B0604020202020204"/>
              </a:rPr>
              <a:t/>
            </a:r>
            <a:r>
              <a:rPr sz="1600" spc="-25" dirty="0">
                <a:latin typeface="Arial" panose="020B0604020202020204"/>
                <a:cs typeface="Arial" panose="020B0604020202020204"/>
              </a:rPr>
              <a:t/>
            </a:r>
            <a:r>
              <a:rPr sz="1600" spc="-20" dirty="0">
                <a:latin typeface="Arial" panose="020B0604020202020204"/>
                <a:cs typeface="Arial" panose="020B0604020202020204"/>
              </a:rPr>
              <a:t/>
            </a:r>
            <a:r>
              <a:rPr sz="1600" spc="-45" dirty="0">
                <a:latin typeface="Arial" panose="020B0604020202020204"/>
                <a:cs typeface="Arial" panose="020B0604020202020204"/>
              </a:rPr>
              <a:t/>
            </a:r>
            <a:r>
              <a:rPr sz="1600" spc="-125" dirty="0">
                <a:latin typeface="Arial" panose="020B0604020202020204"/>
                <a:cs typeface="Arial" panose="020B0604020202020204"/>
              </a:rPr>
              <a:t/>
            </a:r>
            <a:r>
              <a:rPr sz="1600" spc="10" dirty="0">
                <a:latin typeface="Arial" panose="020B0604020202020204"/>
                <a:cs typeface="Arial" panose="020B0604020202020204"/>
              </a:rPr>
              <a:t/>
            </a:r>
            <a:r>
              <a:rPr sz="1600" spc="-120" dirty="0">
                <a:latin typeface="Arial" panose="020B0604020202020204"/>
                <a:cs typeface="Arial" panose="020B0604020202020204"/>
              </a:rPr>
              <a:t/>
            </a:r>
            <a:r>
              <a:rPr sz="1600" spc="-25" dirty="0">
                <a:latin typeface="Arial" panose="020B0604020202020204"/>
                <a:cs typeface="Arial" panose="020B0604020202020204"/>
              </a:rPr>
              <a:t/>
            </a:r>
            <a:r>
              <a:rPr sz="1600" spc="-130" dirty="0">
                <a:latin typeface="Arial" panose="020B0604020202020204"/>
                <a:cs typeface="Arial" panose="020B0604020202020204"/>
              </a:rPr>
              <a:t/>
            </a:r>
            <a:r>
              <a:rPr sz="1600" spc="-35" dirty="0">
                <a:latin typeface="Arial" panose="020B0604020202020204"/>
                <a:cs typeface="Arial" panose="020B0604020202020204"/>
              </a:rPr>
              <a:t/>
            </a:r>
            <a:r>
              <a:rPr sz="1600" spc="-114" dirty="0">
                <a:latin typeface="Arial" panose="020B0604020202020204"/>
                <a:cs typeface="Arial" panose="020B0604020202020204"/>
              </a:rPr>
              <a:t/>
            </a:r>
            <a:r>
              <a:rPr sz="1600" spc="-70" dirty="0">
                <a:latin typeface="Arial" panose="020B0604020202020204"/>
                <a:cs typeface="Arial" panose="020B0604020202020204"/>
              </a:rPr>
              <a:t/>
            </a:r>
            <a:r>
              <a:rPr sz="1600" spc="-90" dirty="0">
                <a:latin typeface="Arial" panose="020B0604020202020204"/>
                <a:cs typeface="Arial" panose="020B0604020202020204"/>
              </a:rPr>
              <a:t/>
            </a:r>
            <a:r>
              <a:rPr sz="1600" spc="-20" dirty="0">
                <a:latin typeface="Arial" panose="020B0604020202020204"/>
                <a:cs typeface="Arial" panose="020B0604020202020204"/>
              </a:rPr>
              <a:t/>
            </a:r>
            <a:r>
              <a:rPr sz="1600" spc="-110" dirty="0">
                <a:latin typeface="Arial" panose="020B0604020202020204"/>
                <a:cs typeface="Arial" panose="020B0604020202020204"/>
              </a:rPr>
              <a:t/>
            </a:r>
            <a:r>
              <a:rPr sz="1600" spc="-60" dirty="0">
                <a:latin typeface="Arial" panose="020B0604020202020204"/>
                <a:cs typeface="Arial" panose="020B0604020202020204"/>
              </a:rPr>
              <a:t/>
            </a:r>
            <a:r>
              <a:rPr sz="1600" spc="-90" dirty="0">
                <a:latin typeface="Arial" panose="020B0604020202020204"/>
                <a:cs typeface="Arial" panose="020B0604020202020204"/>
              </a:rPr>
              <a:t/>
            </a:r>
            <a:r>
              <a:rPr sz="1600" spc="-70" dirty="0">
                <a:latin typeface="Arial" panose="020B0604020202020204"/>
                <a:cs typeface="Arial" panose="020B0604020202020204"/>
              </a:rPr>
              <a:t/>
            </a:r>
            <a:r>
              <a:rPr sz="1600" spc="-110" dirty="0">
                <a:latin typeface="Arial" panose="020B0604020202020204"/>
                <a:cs typeface="Arial" panose="020B0604020202020204"/>
              </a:rPr>
              <a:t/>
            </a:r>
            <a:r>
              <a:rPr sz="1600" spc="-80" dirty="0">
                <a:latin typeface="Arial" panose="020B0604020202020204"/>
                <a:cs typeface="Arial" panose="020B0604020202020204"/>
              </a:rPr>
              <a:t/>
            </a:r>
            <a:r>
              <a:rPr sz="1600" spc="-55" dirty="0">
                <a:latin typeface="Arial" panose="020B0604020202020204"/>
                <a:cs typeface="Arial" panose="020B0604020202020204"/>
              </a:rPr>
              <a:t/>
            </a:r>
            <a:r>
              <a:rPr sz="1600" spc="-125" dirty="0">
                <a:latin typeface="Arial" panose="020B0604020202020204"/>
                <a:cs typeface="Arial" panose="020B0604020202020204"/>
              </a:rPr>
              <a:t/>
            </a:r>
            <a:r>
              <a:rPr sz="1600" spc="-20" dirty="0">
                <a:latin typeface="Arial" panose="020B0604020202020204"/>
                <a:cs typeface="Arial" panose="020B0604020202020204"/>
              </a:rPr>
              <a:t/>
            </a:r>
            <a:r>
              <a:rPr sz="1600" spc="-120" dirty="0">
                <a:latin typeface="Arial" panose="020B0604020202020204"/>
                <a:cs typeface="Arial" panose="020B0604020202020204"/>
              </a:rPr>
              <a:t/>
            </a:r>
            <a:r>
              <a:rPr sz="1600" spc="-15" dirty="0">
                <a:latin typeface="Arial" panose="020B0604020202020204"/>
                <a:cs typeface="Arial" panose="020B0604020202020204"/>
              </a:rPr>
              <a:t/>
            </a:r>
            <a:r>
              <a:rPr sz="1600" spc="-130" dirty="0">
                <a:latin typeface="Arial" panose="020B0604020202020204"/>
                <a:cs typeface="Arial" panose="020B0604020202020204"/>
              </a:rPr>
              <a:t/>
            </a:r>
            <a:r>
              <a:rPr sz="1600" spc="-15" dirty="0">
                <a:latin typeface="Arial" panose="020B0604020202020204"/>
                <a:cs typeface="Arial" panose="020B0604020202020204"/>
              </a:rPr>
              <a:t/>
            </a:r>
            <a:r>
              <a:rPr sz="1600" spc="-120" dirty="0">
                <a:latin typeface="Arial" panose="020B0604020202020204"/>
                <a:cs typeface="Arial" panose="020B0604020202020204"/>
              </a:rPr>
              <a:t/>
            </a:r>
            <a:r>
              <a:rPr sz="1600" spc="-35" dirty="0">
                <a:latin typeface="Arial" panose="020B0604020202020204"/>
                <a:cs typeface="Arial" panose="020B0604020202020204"/>
              </a:rPr>
              <a:t/>
            </a:r>
            <a:r>
              <a:rPr sz="1600" spc="-95" dirty="0">
                <a:latin typeface="Arial" panose="020B0604020202020204"/>
                <a:cs typeface="Arial" panose="020B0604020202020204"/>
              </a:rPr>
              <a:t/>
            </a:r>
            <a:r>
              <a:rPr sz="1600" spc="30" dirty="0">
                <a:latin typeface="Arial" panose="020B0604020202020204"/>
                <a:cs typeface="Arial" panose="020B0604020202020204"/>
              </a:rPr>
              <a:t/>
            </a:r>
            <a:r>
              <a:rPr sz="1600" spc="-130" dirty="0">
                <a:latin typeface="Arial" panose="020B0604020202020204"/>
                <a:cs typeface="Arial" panose="020B0604020202020204"/>
              </a:rPr>
              <a:t/>
            </a:r>
            <a:r>
              <a:rPr sz="1600" spc="-15" dirty="0">
                <a:latin typeface="Arial" panose="020B0604020202020204"/>
                <a:cs typeface="Arial" panose="020B0604020202020204"/>
              </a:rPr>
              <a:t/>
            </a:r>
            <a:r>
              <a:rPr sz="1600" spc="-125" dirty="0">
                <a:latin typeface="Arial" panose="020B0604020202020204"/>
                <a:cs typeface="Arial" panose="020B0604020202020204"/>
              </a:rPr>
              <a:t/>
            </a:r>
            <a:r>
              <a:rPr sz="1600" spc="-30" dirty="0">
                <a:latin typeface="Arial" panose="020B0604020202020204"/>
                <a:cs typeface="Arial" panose="020B0604020202020204"/>
              </a:rPr>
              <a:t/>
            </a:r>
            <a:r>
              <a:rPr sz="1600" spc="-110" dirty="0">
                <a:latin typeface="Arial" panose="020B0604020202020204"/>
                <a:cs typeface="Arial" panose="020B0604020202020204"/>
              </a:rPr>
              <a:t/>
            </a:r>
            <a:r>
              <a:rPr sz="1600" spc="-90" dirty="0">
                <a:latin typeface="宋体"/>
                <a:cs typeface="宋体"/>
                <a:ea typeface="+mj-ea"/>
              </a:rPr>
              <a:t>共通用合并是指合并中两家或两家以上公司以某种方式与生产过程、商业市场或基本必需技术有关的一种。</a:t>
            </a:r>
            <a:r>
              <a:rPr sz="1600" spc="-45" dirty="0">
                <a:latin typeface="Arial" panose="020B0604020202020204"/>
                <a:cs typeface="Arial" panose="020B0604020202020204"/>
              </a:rPr>
              <a:t/>
            </a:r>
            <a:r>
              <a:rPr sz="1600" spc="-25" dirty="0">
                <a:latin typeface="Arial" panose="020B0604020202020204"/>
                <a:cs typeface="Arial" panose="020B0604020202020204"/>
              </a:rPr>
              <a:t/>
            </a:r>
            <a:r>
              <a:rPr sz="1600" spc="-80" dirty="0">
                <a:latin typeface="Arial" panose="020B0604020202020204"/>
                <a:cs typeface="Arial" panose="020B0604020202020204"/>
              </a:rPr>
              <a:t/>
            </a:r>
            <a:r>
              <a:rPr sz="1600" spc="-45" dirty="0">
                <a:latin typeface="Arial" panose="020B0604020202020204"/>
                <a:cs typeface="Arial" panose="020B0604020202020204"/>
              </a:rPr>
              <a:t/>
            </a:r>
            <a:r>
              <a:rPr sz="1600" spc="-275" dirty="0">
                <a:latin typeface="Arial" panose="020B0604020202020204"/>
                <a:cs typeface="Arial" panose="020B0604020202020204"/>
              </a:rPr>
              <a:t/>
            </a:r>
            <a:r>
              <a:rPr sz="1600" spc="-45" dirty="0">
                <a:latin typeface="Arial" panose="020B0604020202020204"/>
                <a:cs typeface="Arial" panose="020B0604020202020204"/>
              </a:rPr>
              <a:t/>
            </a:r>
            <a:endParaRPr sz="1600">
              <a:latin typeface="Arial" panose="020B0604020202020204"/>
              <a:cs typeface="Arial" panose="020B0604020202020204"/>
            </a:endParaRPr>
          </a:p>
          <a:p>
            <a:pPr>
              <a:lnSpc>
                <a:spcPct val="100000"/>
              </a:lnSpc>
              <a:spcBef>
                <a:spcPts val="20"/>
              </a:spcBef>
              <a:buFont typeface="Arial" panose="020B0604020202020204"/>
              <a:buChar char=""/>
            </a:pPr>
            <a:endParaRPr sz="1650">
              <a:latin typeface="Arial" panose="020B0604020202020204"/>
              <a:cs typeface="Arial" panose="020B0604020202020204"/>
            </a:endParaRPr>
          </a:p>
          <a:p>
            <a:pPr marL="332105" marR="71120" indent="-320040" algn="just">
              <a:lnSpc>
                <a:spcPct val="100000"/>
              </a:lnSpc>
              <a:buSzPct val="78000"/>
              <a:buFont typeface="Arial" panose="020B0604020202020204"/>
              <a:buChar char=""/>
              <a:tabLst>
                <a:tab pos="332740" algn="l"/>
              </a:tabLst>
            </a:pPr>
            <a:r>
              <a:rPr sz="1600" b="1" spc="-50" dirty="0">
                <a:latin typeface="宋体"/>
                <a:cs typeface="宋体"/>
                <a:ea typeface="+mj-ea"/>
              </a:rPr>
              <a:t>集团合并是指属于不同行业的两家或两家以上公司合并业务的合资企业。</a:t>
            </a:r>
            <a:r>
              <a:rPr sz="1600" b="1" spc="-130" dirty="0">
                <a:latin typeface="Trebuchet MS" panose="020B0603020202020204"/>
                <a:cs typeface="Trebuchet MS" panose="020B0603020202020204"/>
              </a:rPr>
              <a:t/>
            </a:r>
            <a:r>
              <a:rPr sz="1600" b="1" spc="-40" dirty="0">
                <a:latin typeface="Trebuchet MS" panose="020B0603020202020204"/>
                <a:cs typeface="Trebuchet MS" panose="020B0603020202020204"/>
              </a:rPr>
              <a:t/>
            </a:r>
            <a:r>
              <a:rPr sz="1600" b="1" spc="-135" dirty="0">
                <a:latin typeface="Trebuchet MS" panose="020B0603020202020204"/>
                <a:cs typeface="Trebuchet MS" panose="020B0603020202020204"/>
              </a:rPr>
              <a:t/>
            </a:r>
            <a:r>
              <a:rPr sz="1600" b="1" spc="-60" dirty="0">
                <a:latin typeface="Trebuchet MS" panose="020B0603020202020204"/>
                <a:cs typeface="Trebuchet MS" panose="020B0603020202020204"/>
              </a:rPr>
              <a:t/>
            </a:r>
            <a:r>
              <a:rPr sz="1600" b="1" spc="-145" dirty="0">
                <a:latin typeface="Trebuchet MS" panose="020B0603020202020204"/>
                <a:cs typeface="Trebuchet MS" panose="020B0603020202020204"/>
              </a:rPr>
              <a:t/>
            </a:r>
            <a:r>
              <a:rPr sz="1600" spc="-55" dirty="0">
                <a:latin typeface="Arial" panose="020B0604020202020204"/>
                <a:cs typeface="Arial" panose="020B0604020202020204"/>
              </a:rPr>
              <a:t/>
            </a:r>
            <a:r>
              <a:rPr sz="1600" spc="-95" dirty="0">
                <a:latin typeface="Arial" panose="020B0604020202020204"/>
                <a:cs typeface="Arial" panose="020B0604020202020204"/>
              </a:rPr>
              <a:t/>
            </a:r>
            <a:r>
              <a:rPr sz="1600" spc="-45" dirty="0">
                <a:latin typeface="Arial" panose="020B0604020202020204"/>
                <a:cs typeface="Arial" panose="020B0604020202020204"/>
              </a:rPr>
              <a:t/>
            </a:r>
            <a:r>
              <a:rPr sz="1600" spc="-100" dirty="0">
                <a:latin typeface="Arial" panose="020B0604020202020204"/>
                <a:cs typeface="Arial" panose="020B0604020202020204"/>
              </a:rPr>
              <a:t/>
            </a:r>
            <a:r>
              <a:rPr sz="1600" spc="-70" dirty="0">
                <a:latin typeface="Arial" panose="020B0604020202020204"/>
                <a:cs typeface="Arial" panose="020B0604020202020204"/>
              </a:rPr>
              <a:t/>
            </a:r>
            <a:r>
              <a:rPr sz="1600" spc="-120" dirty="0">
                <a:latin typeface="Arial" panose="020B0604020202020204"/>
                <a:cs typeface="Arial" panose="020B0604020202020204"/>
              </a:rPr>
              <a:t/>
            </a:r>
            <a:r>
              <a:rPr sz="1600" spc="-110" dirty="0">
                <a:latin typeface="Arial" panose="020B0604020202020204"/>
                <a:cs typeface="Arial" panose="020B0604020202020204"/>
              </a:rPr>
              <a:t/>
            </a:r>
            <a:r>
              <a:rPr sz="1600" spc="-114" dirty="0">
                <a:latin typeface="Arial" panose="020B0604020202020204"/>
                <a:cs typeface="Arial" panose="020B0604020202020204"/>
              </a:rPr>
              <a:t/>
            </a:r>
            <a:r>
              <a:rPr sz="1600" spc="-65" dirty="0">
                <a:latin typeface="Arial" panose="020B0604020202020204"/>
                <a:cs typeface="Arial" panose="020B0604020202020204"/>
              </a:rPr>
              <a:t/>
            </a:r>
            <a:r>
              <a:rPr sz="1600" spc="10" dirty="0">
                <a:latin typeface="Arial" panose="020B0604020202020204"/>
                <a:cs typeface="Arial" panose="020B0604020202020204"/>
              </a:rPr>
              <a:t/>
            </a:r>
            <a:r>
              <a:rPr sz="1600" spc="-114" dirty="0">
                <a:latin typeface="Arial" panose="020B0604020202020204"/>
                <a:cs typeface="Arial" panose="020B0604020202020204"/>
              </a:rPr>
              <a:t/>
            </a:r>
            <a:r>
              <a:rPr sz="1600" spc="-45" dirty="0">
                <a:latin typeface="Arial" panose="020B0604020202020204"/>
                <a:cs typeface="Arial" panose="020B0604020202020204"/>
              </a:rPr>
              <a:t/>
            </a:r>
            <a:r>
              <a:rPr sz="1600" spc="-100" dirty="0">
                <a:latin typeface="Arial" panose="020B0604020202020204"/>
                <a:cs typeface="Arial" panose="020B0604020202020204"/>
              </a:rPr>
              <a:t/>
            </a:r>
            <a:r>
              <a:rPr sz="1600" spc="-20" dirty="0">
                <a:latin typeface="Arial" panose="020B0604020202020204"/>
                <a:cs typeface="Arial" panose="020B0604020202020204"/>
              </a:rPr>
              <a:t/>
            </a:r>
            <a:r>
              <a:rPr sz="1600" spc="-110" dirty="0">
                <a:latin typeface="Arial" panose="020B0604020202020204"/>
                <a:cs typeface="Arial" panose="020B0604020202020204"/>
              </a:rPr>
              <a:t/>
            </a:r>
            <a:r>
              <a:rPr sz="1600" spc="-40" dirty="0">
                <a:latin typeface="Arial" panose="020B0604020202020204"/>
                <a:cs typeface="Arial" panose="020B0604020202020204"/>
              </a:rPr>
              <a:t/>
            </a:r>
            <a:r>
              <a:rPr sz="1600" spc="-125" dirty="0">
                <a:latin typeface="Arial" panose="020B0604020202020204"/>
                <a:cs typeface="Arial" panose="020B0604020202020204"/>
              </a:rPr>
              <a:t/>
            </a:r>
            <a:r>
              <a:rPr sz="1600" spc="15" dirty="0">
                <a:latin typeface="Arial" panose="020B0604020202020204"/>
                <a:cs typeface="Arial" panose="020B0604020202020204"/>
              </a:rPr>
              <a:t/>
            </a:r>
            <a:r>
              <a:rPr sz="1600" spc="-114" dirty="0">
                <a:latin typeface="Arial" panose="020B0604020202020204"/>
                <a:cs typeface="Arial" panose="020B0604020202020204"/>
              </a:rPr>
              <a:t/>
            </a:r>
            <a:r>
              <a:rPr sz="1600" spc="-20" dirty="0">
                <a:latin typeface="Arial" panose="020B0604020202020204"/>
                <a:cs typeface="Arial" panose="020B0604020202020204"/>
              </a:rPr>
              <a:t/>
            </a:r>
            <a:r>
              <a:rPr sz="1600" spc="-125" dirty="0">
                <a:latin typeface="Arial" panose="020B0604020202020204"/>
                <a:cs typeface="Arial" panose="020B0604020202020204"/>
              </a:rPr>
              <a:t/>
            </a:r>
            <a:r>
              <a:rPr sz="1600" spc="-40" dirty="0">
                <a:latin typeface="Arial" panose="020B0604020202020204"/>
                <a:cs typeface="Arial" panose="020B0604020202020204"/>
              </a:rPr>
              <a:t/>
            </a:r>
            <a:r>
              <a:rPr sz="1600" spc="-105" dirty="0">
                <a:latin typeface="Arial" panose="020B0604020202020204"/>
                <a:cs typeface="Arial" panose="020B0604020202020204"/>
              </a:rPr>
              <a:t/>
            </a:r>
            <a:r>
              <a:rPr sz="1600" spc="-70" dirty="0">
                <a:latin typeface="Arial" panose="020B0604020202020204"/>
                <a:cs typeface="Arial" panose="020B0604020202020204"/>
              </a:rPr>
              <a:t/>
            </a:r>
            <a:r>
              <a:rPr sz="1600" spc="-85" dirty="0">
                <a:latin typeface="Arial" panose="020B0604020202020204"/>
                <a:cs typeface="Arial" panose="020B0604020202020204"/>
              </a:rPr>
              <a:t/>
            </a:r>
            <a:r>
              <a:rPr sz="1600" spc="-40" dirty="0">
                <a:latin typeface="Arial" panose="020B0604020202020204"/>
                <a:cs typeface="Arial" panose="020B0604020202020204"/>
              </a:rPr>
              <a:t/>
            </a:r>
            <a:r>
              <a:rPr sz="1600" spc="-80" dirty="0">
                <a:latin typeface="Arial" panose="020B0604020202020204"/>
                <a:cs typeface="Arial" panose="020B0604020202020204"/>
              </a:rPr>
              <a:t/>
            </a:r>
            <a:r>
              <a:rPr sz="1600" spc="30" dirty="0">
                <a:latin typeface="Arial" panose="020B0604020202020204"/>
                <a:cs typeface="Arial" panose="020B0604020202020204"/>
              </a:rPr>
              <a:t/>
            </a:r>
            <a:r>
              <a:rPr sz="1600" spc="-5" dirty="0">
                <a:latin typeface="Arial" panose="020B0604020202020204"/>
                <a:cs typeface="Arial" panose="020B0604020202020204"/>
              </a:rPr>
              <a:t/>
            </a:r>
            <a:r>
              <a:rPr sz="1600" spc="-30" dirty="0">
                <a:latin typeface="Arial" panose="020B0604020202020204"/>
                <a:cs typeface="Arial" panose="020B0604020202020204"/>
              </a:rPr>
              <a:t/>
            </a:r>
            <a:r>
              <a:rPr sz="1600" spc="-70" dirty="0">
                <a:latin typeface="Arial" panose="020B0604020202020204"/>
                <a:cs typeface="Arial" panose="020B0604020202020204"/>
              </a:rPr>
              <a:t/>
            </a:r>
            <a:r>
              <a:rPr sz="1600" spc="-50" dirty="0">
                <a:latin typeface="Arial" panose="020B0604020202020204"/>
                <a:cs typeface="Arial" panose="020B0604020202020204"/>
              </a:rPr>
              <a:t/>
            </a:r>
            <a:r>
              <a:rPr sz="1600" spc="-10" dirty="0">
                <a:latin typeface="Arial" panose="020B0604020202020204"/>
                <a:cs typeface="Arial" panose="020B0604020202020204"/>
              </a:rPr>
              <a:t/>
            </a:r>
            <a:r>
              <a:rPr sz="1600" spc="-320" dirty="0">
                <a:latin typeface="Arial" panose="020B0604020202020204"/>
                <a:cs typeface="Arial" panose="020B0604020202020204"/>
              </a:rPr>
              <a:t/>
            </a:r>
            <a:r>
              <a:rPr sz="1600" spc="-40" dirty="0">
                <a:latin typeface="Arial" panose="020B0604020202020204"/>
                <a:cs typeface="Arial" panose="020B0604020202020204"/>
              </a:rPr>
              <a:t/>
            </a:r>
            <a:endParaRPr sz="1600">
              <a:latin typeface="Arial" panose="020B0604020202020204"/>
              <a:cs typeface="Arial" panose="020B0604020202020204"/>
            </a:endParaRPr>
          </a:p>
        </ns0:txBody>
      </ns0:sp>
      <ns0:sp>
        <ns0:nvSpPr>
          <ns0:cNvPr id="4" name="object 4"/>
          <ns0:cNvSpPr/>
          <ns0:nvPr/>
        </ns0:nvSpPr>
        <ns0:spPr>
          <a:xfrm>
            <a:off x="6385559" y="2057400"/>
            <a:ext cx="2301240" cy="2429256"/>
          </a:xfrm>
          <a:prstGeom prst="rect">
            <a:avLst/>
          </a:prstGeom>
          <a:blipFill>
            <a:blip ns2:embed="rId2" cstate="print"/>
            <a:stretch>
              <a:fillRect/>
            </a:stretch>
          </a:blipFill>
        </ns0:spPr>
        <ns0:txBody>
          <a:bodyPr wrap="square" lIns="0" tIns="0" rIns="0" bIns="0" rtlCol="0"/>
          <a:lstStyle/>
          <a:p/>
        </ns0:txBody>
      </ns0:sp>
    </ns0:spTree>
  </ns0:cSld>
  <ns0:clrMapOvr>
    <a:masterClrMapping/>
  </ns0:clrMapOvr>
  <ns0:timing>
    <ns0:tnLst>
      <ns0:par>
        <ns0:cTn id="1" dur="indefinite" restart="never" nodeType="tmRoot"/>
      </ns0:par>
    </ns0:tnLst>
  </ns0:timing>
</ns0:sld>
</file>

<file path=ppt/slides/slide6.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585216" y="597408"/>
            <a:ext cx="6708648" cy="499872"/>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465836" y="1971497"/>
            <a:ext cx="5046980" cy="3684270"/>
          </a:xfrm>
          <a:prstGeom prst="rect">
            <a:avLst/>
          </a:prstGeom>
        </ns0:spPr>
        <ns0:txBody>
          <a:bodyPr vert="horz" wrap="square" lIns="0" tIns="12065" rIns="0" bIns="0" rtlCol="0">
            <a:spAutoFit/>
          </a:bodyPr>
          <a:lstStyle/>
          <a:p>
            <a:pPr marL="332740" indent="-320040">
              <a:lnSpc>
                <a:spcPct val="100000"/>
              </a:lnSpc>
              <a:spcBef>
                <a:spcPts val="95"/>
              </a:spcBef>
              <a:buSzPct val="78000"/>
              <a:buFont typeface="Arial" panose="020B0604020202020204"/>
              <a:buChar char=""/>
              <a:tabLst>
                <a:tab pos="332105" algn="l"/>
                <a:tab pos="332740" algn="l"/>
              </a:tabLst>
            </a:pPr>
            <a:r>
              <a:rPr sz="1600" b="1" spc="-80" dirty="0">
                <a:latin typeface="Trebuchet MS" panose="020B0603020202020204"/>
                <a:cs typeface="Trebuchet MS" panose="020B0603020202020204"/>
              </a:rPr>
              <a:t/>
            </a:r>
            <a:r>
              <a:rPr sz="1600" b="1" spc="-135" dirty="0">
                <a:latin typeface="Trebuchet MS" panose="020B0603020202020204"/>
                <a:cs typeface="Trebuchet MS" panose="020B0603020202020204"/>
              </a:rPr>
              <a:t/>
            </a:r>
            <a:r>
              <a:rPr sz="1600" b="1" spc="-65" dirty="0">
                <a:latin typeface="宋体"/>
                <a:cs typeface="宋体"/>
                <a:ea typeface="+mj-ea"/>
              </a:rPr>
              <a:t>两家公司都同意的友好收购</a:t>
            </a:r>
            <a:r>
              <a:rPr sz="1600" b="1" spc="-120" dirty="0">
                <a:latin typeface="Trebuchet MS" panose="020B0603020202020204"/>
                <a:cs typeface="Trebuchet MS" panose="020B0603020202020204"/>
              </a:rPr>
              <a:t/>
            </a:r>
            <a:r>
              <a:rPr sz="1600" b="1" spc="-60" dirty="0">
                <a:latin typeface="Trebuchet MS" panose="020B0603020202020204"/>
                <a:cs typeface="Trebuchet MS" panose="020B0603020202020204"/>
              </a:rPr>
              <a:t/>
            </a:r>
            <a:r>
              <a:rPr sz="1600" b="1" spc="-145" dirty="0">
                <a:latin typeface="Trebuchet MS" panose="020B0603020202020204"/>
                <a:cs typeface="Trebuchet MS" panose="020B0603020202020204"/>
              </a:rPr>
              <a:t/>
            </a:r>
            <a:r>
              <a:rPr sz="1600" spc="-30" dirty="0">
                <a:latin typeface="Arial" panose="020B0604020202020204"/>
                <a:cs typeface="Arial" panose="020B0604020202020204"/>
              </a:rPr>
              <a:t/>
            </a:r>
            <a:r>
              <a:rPr sz="1600" spc="-125" dirty="0">
                <a:latin typeface="Arial" panose="020B0604020202020204"/>
                <a:cs typeface="Arial" panose="020B0604020202020204"/>
              </a:rPr>
              <a:t/>
            </a:r>
            <a:r>
              <a:rPr sz="1600" spc="-15" dirty="0">
                <a:latin typeface="Arial" panose="020B0604020202020204"/>
                <a:cs typeface="Arial" panose="020B0604020202020204"/>
              </a:rPr>
              <a:t/>
            </a:r>
            <a:r>
              <a:rPr sz="1600" spc="-125" dirty="0">
                <a:latin typeface="Arial" panose="020B0604020202020204"/>
                <a:cs typeface="Arial" panose="020B0604020202020204"/>
              </a:rPr>
              <a:t/>
            </a:r>
            <a:r>
              <a:rPr sz="1600" spc="-70" dirty="0">
                <a:latin typeface="Arial" panose="020B0604020202020204"/>
                <a:cs typeface="Arial" panose="020B0604020202020204"/>
              </a:rPr>
              <a:t/>
            </a:r>
            <a:r>
              <a:rPr sz="1600" spc="-80" dirty="0">
                <a:latin typeface="Arial" panose="020B0604020202020204"/>
                <a:cs typeface="Arial" panose="020B0604020202020204"/>
              </a:rPr>
              <a:t/>
            </a:r>
            <a:r>
              <a:rPr sz="1600" spc="-60" dirty="0">
                <a:latin typeface="Arial" panose="020B0604020202020204"/>
                <a:cs typeface="Arial" panose="020B0604020202020204"/>
              </a:rPr>
              <a:t/>
            </a:r>
            <a:r>
              <a:rPr sz="1600" spc="-105" dirty="0">
                <a:latin typeface="Arial" panose="020B0604020202020204"/>
                <a:cs typeface="Arial" panose="020B0604020202020204"/>
              </a:rPr>
              <a:t/>
            </a:r>
            <a:r>
              <a:rPr sz="1600" spc="5" dirty="0">
                <a:latin typeface="Arial" panose="020B0604020202020204"/>
                <a:cs typeface="Arial" panose="020B0604020202020204"/>
              </a:rPr>
              <a:t/>
            </a:r>
            <a:endParaRPr sz="1600">
              <a:latin typeface="Arial" panose="020B0604020202020204"/>
              <a:cs typeface="Arial" panose="020B0604020202020204"/>
            </a:endParaRPr>
          </a:p>
          <a:p>
            <a:pPr marL="332740">
              <a:lnSpc>
                <a:spcPct val="100000"/>
              </a:lnSpc>
              <a:spcBef>
                <a:spcPts val="5"/>
              </a:spcBef>
            </a:pPr>
            <a:r>
              <a:rPr sz="1600" spc="-15" dirty="0">
                <a:latin typeface="Arial" panose="020B0604020202020204"/>
                <a:cs typeface="Arial" panose="020B0604020202020204"/>
              </a:rPr>
              <a:t/>
            </a:r>
            <a:r>
              <a:rPr sz="1600" spc="-40" dirty="0">
                <a:latin typeface="宋体"/>
                <a:cs typeface="宋体"/>
                <a:ea typeface="+mj-ea"/>
              </a:rPr>
              <a:t>友好的收购。</a:t>
            </a:r>
            <a:r>
              <a:rPr sz="1600" spc="-55" dirty="0">
                <a:latin typeface="Arial" panose="020B0604020202020204"/>
                <a:cs typeface="Arial" panose="020B0604020202020204"/>
              </a:rPr>
              <a:t/>
            </a:r>
            <a:r>
              <a:rPr sz="1600" spc="-15" dirty="0">
                <a:latin typeface="Arial" panose="020B0604020202020204"/>
                <a:cs typeface="Arial" panose="020B0604020202020204"/>
              </a:rPr>
              <a:t/>
            </a:r>
            <a:r>
              <a:rPr sz="1600" spc="-310" dirty="0">
                <a:latin typeface="Arial" panose="020B0604020202020204"/>
                <a:cs typeface="Arial" panose="020B0604020202020204"/>
              </a:rPr>
              <a:t/>
            </a:r>
            <a:r>
              <a:rPr sz="1600" spc="-35" dirty="0">
                <a:latin typeface="Arial" panose="020B0604020202020204"/>
                <a:cs typeface="Arial" panose="020B0604020202020204"/>
              </a:rPr>
              <a:t/>
            </a:r>
            <a:endParaRPr sz="1600">
              <a:latin typeface="Arial" panose="020B0604020202020204"/>
              <a:cs typeface="Arial" panose="020B0604020202020204"/>
            </a:endParaRPr>
          </a:p>
          <a:p>
            <a:pPr>
              <a:lnSpc>
                <a:spcPct val="100000"/>
              </a:lnSpc>
            </a:pPr>
            <a:endParaRPr sz="1600">
              <a:latin typeface="Arial" panose="020B0604020202020204"/>
              <a:cs typeface="Arial" panose="020B0604020202020204"/>
            </a:endParaRPr>
          </a:p>
          <a:p>
            <a:pPr>
              <a:lnSpc>
                <a:spcPct val="100000"/>
              </a:lnSpc>
              <a:spcBef>
                <a:spcPts val="45"/>
              </a:spcBef>
            </a:pPr>
            <a:endParaRPr sz="1700">
              <a:latin typeface="Arial" panose="020B0604020202020204"/>
              <a:cs typeface="Arial" panose="020B0604020202020204"/>
            </a:endParaRPr>
          </a:p>
          <a:p>
            <a:pPr marL="332740" marR="242570" indent="-320040">
              <a:lnSpc>
                <a:spcPct val="100000"/>
              </a:lnSpc>
              <a:buSzPct val="78000"/>
              <a:buFont typeface="Arial" panose="020B0604020202020204"/>
              <a:buChar char=""/>
              <a:tabLst>
                <a:tab pos="332105" algn="l"/>
                <a:tab pos="332740" algn="l"/>
              </a:tabLst>
            </a:pPr>
            <a:r>
              <a:rPr sz="1600" b="1" spc="-80" dirty="0">
                <a:latin typeface="Trebuchet MS" panose="020B0603020202020204"/>
                <a:cs typeface="Trebuchet MS" panose="020B0603020202020204"/>
              </a:rPr>
              <a:t/>
            </a:r>
            <a:r>
              <a:rPr sz="1600" b="1" spc="-135" dirty="0">
                <a:latin typeface="Trebuchet MS" panose="020B0603020202020204"/>
                <a:cs typeface="Trebuchet MS" panose="020B0603020202020204"/>
              </a:rPr>
              <a:t/>
            </a:r>
            <a:r>
              <a:rPr sz="1600" b="1" spc="-65" dirty="0">
                <a:latin typeface="宋体"/>
                <a:cs typeface="宋体"/>
                <a:ea typeface="+mj-ea"/>
              </a:rPr>
              <a:t>反向收购：一家私人公司接管了一家上市公司。</a:t>
            </a:r>
            <a:r>
              <a:rPr sz="1600" b="1" spc="-114" dirty="0">
                <a:latin typeface="Trebuchet MS" panose="020B0603020202020204"/>
                <a:cs typeface="Trebuchet MS" panose="020B0603020202020204"/>
              </a:rPr>
              <a:t/>
            </a:r>
            <a:r>
              <a:rPr sz="1600" b="1" spc="-60" dirty="0">
                <a:latin typeface="Trebuchet MS" panose="020B0603020202020204"/>
                <a:cs typeface="Trebuchet MS" panose="020B0603020202020204"/>
              </a:rPr>
              <a:t/>
            </a:r>
            <a:r>
              <a:rPr sz="1600" b="1" spc="-150" dirty="0">
                <a:latin typeface="Trebuchet MS" panose="020B0603020202020204"/>
                <a:cs typeface="Trebuchet MS" panose="020B0603020202020204"/>
              </a:rPr>
              <a:t/>
            </a:r>
            <a:r>
              <a:rPr sz="1600" spc="-55" dirty="0">
                <a:latin typeface="Arial" panose="020B0604020202020204"/>
                <a:cs typeface="Arial" panose="020B0604020202020204"/>
              </a:rPr>
              <a:t/>
            </a:r>
            <a:r>
              <a:rPr sz="1600" spc="-114" dirty="0">
                <a:latin typeface="Arial" panose="020B0604020202020204"/>
                <a:cs typeface="Arial" panose="020B0604020202020204"/>
              </a:rPr>
              <a:t/>
            </a:r>
            <a:r>
              <a:rPr sz="1600" spc="-30" dirty="0">
                <a:latin typeface="Arial" panose="020B0604020202020204"/>
                <a:cs typeface="Arial" panose="020B0604020202020204"/>
              </a:rPr>
              <a:t/>
            </a:r>
            <a:r>
              <a:rPr sz="1600" spc="-114" dirty="0">
                <a:latin typeface="Arial" panose="020B0604020202020204"/>
                <a:cs typeface="Arial" panose="020B0604020202020204"/>
              </a:rPr>
              <a:t/>
            </a:r>
            <a:r>
              <a:rPr sz="1600" spc="-60" dirty="0">
                <a:latin typeface="Arial" panose="020B0604020202020204"/>
                <a:cs typeface="Arial" panose="020B0604020202020204"/>
              </a:rPr>
              <a:t/>
            </a:r>
            <a:r>
              <a:rPr sz="1600" spc="-95" dirty="0">
                <a:latin typeface="Arial" panose="020B0604020202020204"/>
                <a:cs typeface="Arial" panose="020B0604020202020204"/>
              </a:rPr>
              <a:t/>
            </a:r>
            <a:r>
              <a:rPr sz="1600" spc="-65" dirty="0">
                <a:latin typeface="Arial" panose="020B0604020202020204"/>
                <a:cs typeface="Arial" panose="020B0604020202020204"/>
              </a:rPr>
              <a:t/>
            </a:r>
            <a:r>
              <a:rPr sz="1600" spc="-110" dirty="0">
                <a:latin typeface="Arial" panose="020B0604020202020204"/>
                <a:cs typeface="Arial" panose="020B0604020202020204"/>
              </a:rPr>
              <a:t/>
            </a:r>
            <a:r>
              <a:rPr sz="1600" spc="-55" dirty="0">
                <a:latin typeface="Arial" panose="020B0604020202020204"/>
                <a:cs typeface="Arial" panose="020B0604020202020204"/>
              </a:rPr>
              <a:t/>
            </a:r>
            <a:r>
              <a:rPr sz="1600" spc="-110" dirty="0">
                <a:latin typeface="Arial" panose="020B0604020202020204"/>
                <a:cs typeface="Arial" panose="020B0604020202020204"/>
              </a:rPr>
              <a:t/>
            </a:r>
            <a:r>
              <a:rPr sz="1600" spc="-35" dirty="0">
                <a:latin typeface="Arial" panose="020B0604020202020204"/>
                <a:cs typeface="Arial" panose="020B0604020202020204"/>
              </a:rPr>
              <a:t/>
            </a:r>
            <a:r>
              <a:rPr sz="1600" spc="-120" dirty="0">
                <a:latin typeface="Arial" panose="020B0604020202020204"/>
                <a:cs typeface="Arial" panose="020B0604020202020204"/>
              </a:rPr>
              <a:t/>
            </a:r>
            <a:r>
              <a:rPr sz="1600" spc="-65" dirty="0">
                <a:latin typeface="Arial" panose="020B0604020202020204"/>
                <a:cs typeface="Arial" panose="020B0604020202020204"/>
              </a:rPr>
              <a:t/>
            </a:r>
            <a:endParaRPr sz="1600">
              <a:latin typeface="Arial" panose="020B0604020202020204"/>
              <a:cs typeface="Arial" panose="020B0604020202020204"/>
            </a:endParaRPr>
          </a:p>
          <a:p>
            <a:pPr>
              <a:lnSpc>
                <a:spcPct val="100000"/>
              </a:lnSpc>
              <a:buFont typeface="Arial" panose="020B0604020202020204"/>
              <a:buChar char=""/>
            </a:pPr>
            <a:endParaRPr sz="1600">
              <a:latin typeface="Arial" panose="020B0604020202020204"/>
              <a:cs typeface="Arial" panose="020B0604020202020204"/>
            </a:endParaRPr>
          </a:p>
          <a:p>
            <a:pPr>
              <a:lnSpc>
                <a:spcPct val="100000"/>
              </a:lnSpc>
              <a:spcBef>
                <a:spcPts val="45"/>
              </a:spcBef>
              <a:buFont typeface="Arial" panose="020B0604020202020204"/>
              <a:buChar char=""/>
            </a:pPr>
            <a:endParaRPr sz="1700">
              <a:latin typeface="Arial" panose="020B0604020202020204"/>
              <a:cs typeface="Arial" panose="020B0604020202020204"/>
            </a:endParaRPr>
          </a:p>
          <a:p>
            <a:pPr marL="332740" marR="5080" indent="-320040">
              <a:lnSpc>
                <a:spcPct val="100000"/>
              </a:lnSpc>
              <a:spcBef>
                <a:spcPts val="5"/>
              </a:spcBef>
              <a:buSzPct val="78000"/>
              <a:buFont typeface="Arial" panose="020B0604020202020204"/>
              <a:buChar char=""/>
              <a:tabLst>
                <a:tab pos="332105" algn="l"/>
                <a:tab pos="332740" algn="l"/>
              </a:tabLst>
            </a:pPr>
            <a:r>
              <a:rPr sz="1600" b="1" spc="-45" dirty="0">
                <a:latin typeface="Trebuchet MS" panose="020B0603020202020204"/>
                <a:cs typeface="Trebuchet MS" panose="020B0603020202020204"/>
              </a:rPr>
              <a:t/>
            </a:r>
            <a:r>
              <a:rPr sz="1600" b="1" spc="-70" dirty="0">
                <a:latin typeface="Trebuchet MS" panose="020B0603020202020204"/>
                <a:cs typeface="Trebuchet MS" panose="020B0603020202020204"/>
              </a:rPr>
              <a:t/>
            </a:r>
            <a:r>
              <a:rPr sz="1600" b="1" spc="-65" dirty="0">
                <a:latin typeface="宋体"/>
                <a:cs typeface="宋体"/>
                <a:ea typeface="+mj-ea"/>
              </a:rPr>
              <a:t>后空翻收购一种非常罕见的收购案例，其中收购公司成为被收购公司的子公司。</a:t>
            </a:r>
            <a:r>
              <a:rPr sz="1600" spc="-55" dirty="0">
                <a:latin typeface="Arial" panose="020B0604020202020204"/>
                <a:cs typeface="Arial" panose="020B0604020202020204"/>
              </a:rPr>
              <a:t/>
            </a:r>
            <a:r>
              <a:rPr sz="1600" spc="-50" dirty="0">
                <a:latin typeface="Arial" panose="020B0604020202020204"/>
                <a:cs typeface="Arial" panose="020B0604020202020204"/>
              </a:rPr>
              <a:t/>
            </a:r>
            <a:r>
              <a:rPr sz="1600" spc="-55" dirty="0">
                <a:latin typeface="Arial" panose="020B0604020202020204"/>
                <a:cs typeface="Arial" panose="020B0604020202020204"/>
              </a:rPr>
              <a:t/>
            </a:r>
            <a:r>
              <a:rPr sz="1600" spc="-120" dirty="0">
                <a:latin typeface="Arial" panose="020B0604020202020204"/>
                <a:cs typeface="Arial" panose="020B0604020202020204"/>
              </a:rPr>
              <a:t/>
            </a:r>
            <a:r>
              <a:rPr sz="1600" spc="5" dirty="0">
                <a:latin typeface="Arial" panose="020B0604020202020204"/>
                <a:cs typeface="Arial" panose="020B0604020202020204"/>
              </a:rPr>
              <a:t/>
            </a:r>
            <a:r>
              <a:rPr sz="1600" spc="-40" dirty="0">
                <a:latin typeface="Arial" panose="020B0604020202020204"/>
                <a:cs typeface="Arial" panose="020B0604020202020204"/>
              </a:rPr>
              <a:t/>
            </a:r>
            <a:r>
              <a:rPr sz="1600" spc="-20" dirty="0">
                <a:latin typeface="Arial" panose="020B0604020202020204"/>
                <a:cs typeface="Arial" panose="020B0604020202020204"/>
              </a:rPr>
              <a:t/>
            </a:r>
            <a:r>
              <a:rPr sz="1600" spc="-35" dirty="0">
                <a:latin typeface="Arial" panose="020B0604020202020204"/>
                <a:cs typeface="Arial" panose="020B0604020202020204"/>
              </a:rPr>
              <a:t/>
            </a:r>
            <a:r>
              <a:rPr sz="1600" spc="-15" dirty="0">
                <a:latin typeface="Arial" panose="020B0604020202020204"/>
                <a:cs typeface="Arial" panose="020B0604020202020204"/>
              </a:rPr>
              <a:t/>
            </a:r>
            <a:r>
              <a:rPr sz="1600" spc="-65" dirty="0">
                <a:latin typeface="Arial" panose="020B0604020202020204"/>
                <a:cs typeface="Arial" panose="020B0604020202020204"/>
              </a:rPr>
              <a:t/>
            </a:r>
            <a:r>
              <a:rPr sz="1600" spc="-60" dirty="0">
                <a:latin typeface="Arial" panose="020B0604020202020204"/>
                <a:cs typeface="Arial" panose="020B0604020202020204"/>
              </a:rPr>
              <a:t/>
            </a:r>
            <a:r>
              <a:rPr sz="1600" spc="-85" dirty="0">
                <a:latin typeface="Arial" panose="020B0604020202020204"/>
                <a:cs typeface="Arial" panose="020B0604020202020204"/>
              </a:rPr>
              <a:t/>
            </a:r>
            <a:r>
              <a:rPr sz="1600" spc="-110" dirty="0">
                <a:latin typeface="Arial" panose="020B0604020202020204"/>
                <a:cs typeface="Arial" panose="020B0604020202020204"/>
              </a:rPr>
              <a:t/>
            </a:r>
            <a:r>
              <a:rPr sz="1600" spc="-60" dirty="0">
                <a:latin typeface="Arial" panose="020B0604020202020204"/>
                <a:cs typeface="Arial" panose="020B0604020202020204"/>
              </a:rPr>
              <a:t/>
            </a:r>
            <a:r>
              <a:rPr sz="1600" spc="-340" dirty="0">
                <a:latin typeface="Arial" panose="020B0604020202020204"/>
                <a:cs typeface="Arial" panose="020B0604020202020204"/>
              </a:rPr>
              <a:t/>
            </a:r>
            <a:r>
              <a:rPr sz="1600" spc="5" dirty="0">
                <a:latin typeface="Arial" panose="020B0604020202020204"/>
                <a:cs typeface="Arial" panose="020B0604020202020204"/>
              </a:rPr>
              <a:t/>
            </a:r>
            <a:r>
              <a:rPr sz="1600" spc="-15" dirty="0">
                <a:latin typeface="Arial" panose="020B0604020202020204"/>
                <a:cs typeface="Arial" panose="020B0604020202020204"/>
              </a:rPr>
              <a:t/>
            </a:r>
            <a:r>
              <a:rPr sz="1600" spc="-75" dirty="0">
                <a:latin typeface="Arial" panose="020B0604020202020204"/>
                <a:cs typeface="Arial" panose="020B0604020202020204"/>
              </a:rPr>
              <a:t/>
            </a:r>
            <a:r>
              <a:rPr sz="1600" spc="-225" dirty="0">
                <a:latin typeface="Arial" panose="020B0604020202020204"/>
                <a:cs typeface="Arial" panose="020B0604020202020204"/>
              </a:rPr>
              <a:t/>
            </a:r>
            <a:r>
              <a:rPr sz="1600" spc="-65" dirty="0">
                <a:latin typeface="Arial" panose="020B0604020202020204"/>
                <a:cs typeface="Arial" panose="020B0604020202020204"/>
              </a:rPr>
              <a:t/>
            </a:r>
            <a:endParaRPr sz="1600">
              <a:latin typeface="Arial" panose="020B0604020202020204"/>
              <a:cs typeface="Arial" panose="020B0604020202020204"/>
            </a:endParaRPr>
          </a:p>
          <a:p>
            <a:pPr>
              <a:lnSpc>
                <a:spcPct val="100000"/>
              </a:lnSpc>
              <a:buFont typeface="Arial" panose="020B0604020202020204"/>
              <a:buChar char=""/>
            </a:pPr>
            <a:endParaRPr sz="1600">
              <a:latin typeface="Arial" panose="020B0604020202020204"/>
              <a:cs typeface="Arial" panose="020B0604020202020204"/>
            </a:endParaRPr>
          </a:p>
          <a:p>
            <a:pPr>
              <a:lnSpc>
                <a:spcPct val="100000"/>
              </a:lnSpc>
              <a:spcBef>
                <a:spcPts val="40"/>
              </a:spcBef>
              <a:buFont typeface="Arial" panose="020B0604020202020204"/>
              <a:buChar char=""/>
            </a:pPr>
            <a:endParaRPr sz="1700">
              <a:latin typeface="Arial" panose="020B0604020202020204"/>
              <a:cs typeface="Arial" panose="020B0604020202020204"/>
            </a:endParaRPr>
          </a:p>
          <a:p>
            <a:pPr marL="332740" indent="-320040">
              <a:lnSpc>
                <a:spcPct val="100000"/>
              </a:lnSpc>
              <a:spcBef>
                <a:spcPts val="5"/>
              </a:spcBef>
              <a:buSzPct val="78000"/>
              <a:buFont typeface="Arial" panose="020B0604020202020204"/>
              <a:buChar char=""/>
              <a:tabLst>
                <a:tab pos="332105" algn="l"/>
                <a:tab pos="332740" algn="l"/>
              </a:tabLst>
            </a:pPr>
            <a:r>
              <a:rPr sz="1600" b="1" spc="-45" dirty="0">
                <a:latin typeface="Trebuchet MS" panose="020B0603020202020204"/>
                <a:cs typeface="Trebuchet MS" panose="020B0603020202020204"/>
              </a:rPr>
              <a:t/>
            </a:r>
            <a:r>
              <a:rPr sz="1600" b="1" spc="-65" dirty="0">
                <a:latin typeface="Trebuchet MS" panose="020B0603020202020204"/>
                <a:cs typeface="Trebuchet MS" panose="020B0603020202020204"/>
              </a:rPr>
              <a:t/>
            </a:r>
            <a:r>
              <a:rPr sz="1600" b="1" spc="-60" dirty="0">
                <a:latin typeface="Trebuchet MS" panose="020B0603020202020204"/>
                <a:cs typeface="Trebuchet MS" panose="020B0603020202020204"/>
              </a:rPr>
              <a:t/>
            </a:r>
            <a:r>
              <a:rPr sz="1600" spc="-65" dirty="0">
                <a:latin typeface="Arial" panose="020B0604020202020204"/>
                <a:cs typeface="Arial" panose="020B0604020202020204"/>
              </a:rPr>
              <a:t/>
            </a:r>
            <a:r>
              <a:rPr sz="1600" spc="-135" dirty="0">
                <a:latin typeface="Arial" panose="020B0604020202020204"/>
                <a:cs typeface="Arial" panose="020B0604020202020204"/>
              </a:rPr>
              <a:t/>
            </a:r>
            <a:r>
              <a:rPr sz="1600" spc="-15" dirty="0">
                <a:latin typeface="Arial" panose="020B0604020202020204"/>
                <a:cs typeface="Arial" panose="020B0604020202020204"/>
              </a:rPr>
              <a:t/>
            </a:r>
            <a:r>
              <a:rPr sz="1600" spc="-70" dirty="0">
                <a:latin typeface="宋体"/>
                <a:cs typeface="宋体"/>
                <a:ea typeface="+mj-ea"/>
              </a:rPr>
              <a:t>敌对收购，顾名思义</a:t>
            </a:r>
            <a:r>
              <a:rPr sz="1600" spc="-204" dirty="0">
                <a:latin typeface="Arial" panose="020B0604020202020204"/>
                <a:cs typeface="Arial" panose="020B0604020202020204"/>
              </a:rPr>
              <a:t/>
            </a:r>
            <a:r>
              <a:rPr sz="1600" spc="-15" dirty="0">
                <a:latin typeface="Arial" panose="020B0604020202020204"/>
                <a:cs typeface="Arial" panose="020B0604020202020204"/>
              </a:rPr>
              <a:t/>
            </a:r>
            <a:endParaRPr sz="1600">
              <a:latin typeface="Arial" panose="020B0604020202020204"/>
              <a:cs typeface="Arial" panose="020B0604020202020204"/>
            </a:endParaRPr>
          </a:p>
          <a:p>
            <a:pPr marL="332740">
              <a:lnSpc>
                <a:spcPct val="100000"/>
              </a:lnSpc>
            </a:pPr>
            <a:r>
              <a:rPr sz="1600" spc="-25" dirty="0">
                <a:latin typeface="Arial" panose="020B0604020202020204"/>
                <a:cs typeface="Arial" panose="020B0604020202020204"/>
              </a:rPr>
              <a:t/>
            </a:r>
            <a:r>
              <a:rPr sz="1600" spc="-90" dirty="0">
                <a:latin typeface="宋体"/>
                <a:cs typeface="宋体"/>
                <a:ea typeface="+mj-ea"/>
              </a:rPr>
              <a:t>整个过程都是用武力来完成的。</a:t>
            </a:r>
            <a:r>
              <a:rPr sz="1600" spc="-70" dirty="0">
                <a:latin typeface="Arial" panose="020B0604020202020204"/>
                <a:cs typeface="Arial" panose="020B0604020202020204"/>
              </a:rPr>
              <a:t/>
            </a:r>
            <a:r>
              <a:rPr sz="1600" spc="-55" dirty="0">
                <a:latin typeface="Arial" panose="020B0604020202020204"/>
                <a:cs typeface="Arial" panose="020B0604020202020204"/>
              </a:rPr>
              <a:t/>
            </a:r>
            <a:r>
              <a:rPr sz="1600" spc="-35" dirty="0">
                <a:latin typeface="Arial" panose="020B0604020202020204"/>
                <a:cs typeface="Arial" panose="020B0604020202020204"/>
              </a:rPr>
              <a:t/>
            </a:r>
            <a:r>
              <a:rPr sz="1600" spc="-315" dirty="0">
                <a:latin typeface="Arial" panose="020B0604020202020204"/>
                <a:cs typeface="Arial" panose="020B0604020202020204"/>
              </a:rPr>
              <a:t/>
            </a:r>
            <a:r>
              <a:rPr sz="1600" spc="-35" dirty="0">
                <a:latin typeface="Arial" panose="020B0604020202020204"/>
                <a:cs typeface="Arial" panose="020B0604020202020204"/>
              </a:rPr>
              <a:t/>
            </a:r>
            <a:endParaRPr sz="1600">
              <a:latin typeface="Arial" panose="020B0604020202020204"/>
              <a:cs typeface="Arial" panose="020B0604020202020204"/>
            </a:endParaRPr>
          </a:p>
        </ns0:txBody>
      </ns0:sp>
      <ns0:sp>
        <ns0:nvSpPr>
          <ns0:cNvPr id="4" name="object 4"/>
          <ns0:cNvSpPr/>
          <ns0:nvPr/>
        </ns0:nvSpPr>
        <ns0:spPr>
          <a:xfrm>
            <a:off x="5715000" y="2133600"/>
            <a:ext cx="2971800" cy="2590800"/>
          </a:xfrm>
          <a:prstGeom prst="rect">
            <a:avLst/>
          </a:prstGeom>
          <a:blipFill>
            <a:blip ns2:embed="rId2" cstate="print"/>
            <a:stretch>
              <a:fillRect/>
            </a:stretch>
          </a:blipFill>
        </ns0:spPr>
        <ns0:txBody>
          <a:bodyPr wrap="square" lIns="0" tIns="0" rIns="0" bIns="0" rtlCol="0"/>
          <a:lstStyle/>
          <a:p/>
        </ns0:txBody>
      </ns0:sp>
    </ns0:spTree>
  </ns0:cSld>
  <ns0:clrMapOvr>
    <a:masterClrMapping/>
  </ns0:clrMapOvr>
  <ns0:timing>
    <ns0:tnLst>
      <ns0:par>
        <ns0:cTn id="1" dur="indefinite" restart="never" nodeType="tmRoot"/>
      </ns0:par>
    </ns0:tnLst>
  </ns0:timing>
</ns0:sld>
</file>

<file path=ppt/slides/slide7.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321563" y="419100"/>
            <a:ext cx="7028688" cy="771144"/>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1447800" y="1390307"/>
            <a:ext cx="1164590" cy="376555"/>
          </a:xfrm>
          <a:prstGeom prst="rect">
            <a:avLst/>
          </a:prstGeom>
        </ns0:spPr>
        <ns0:txBody>
          <a:bodyPr vert="horz" wrap="square" lIns="0" tIns="13335" rIns="0" bIns="0" rtlCol="0">
            <a:spAutoFit/>
          </a:bodyPr>
          <a:lstStyle/>
          <a:p>
            <a:pPr marL="12700">
              <a:lnSpc>
                <a:spcPct val="100000"/>
              </a:lnSpc>
              <a:spcBef>
                <a:spcPts val="105"/>
              </a:spcBef>
            </a:pPr>
            <a:r>
              <a:rPr sz="2300" b="1" spc="40" dirty="0">
                <a:latin typeface="宋体"/>
                <a:cs typeface="宋体"/>
                <a:ea typeface="+mj-ea"/>
              </a:rPr>
              <a:t>合并</a:t>
            </a:r>
            <a:endParaRPr sz="2300">
              <a:latin typeface="Trebuchet MS" panose="020B0603020202020204"/>
              <a:cs typeface="Trebuchet MS" panose="020B0603020202020204"/>
            </a:endParaRPr>
          </a:p>
        </ns0:txBody>
      </ns0:sp>
      <ns0:sp>
        <ns0:nvSpPr>
          <ns0:cNvPr id="4" name="object 4"/>
          <ns0:cNvSpPr txBox="1"/>
          <ns0:nvPr/>
        </ns0:nvSpPr>
        <ns0:spPr>
          <a:xfrm>
            <a:off x="316484" y="1966925"/>
            <a:ext cx="3936365" cy="986790"/>
          </a:xfrm>
          <a:prstGeom prst="rect">
            <a:avLst/>
          </a:prstGeom>
        </ns0:spPr>
        <ns0:txBody>
          <a:bodyPr vert="horz" wrap="square" lIns="0" tIns="12700" rIns="0" bIns="0" rtlCol="0">
            <a:spAutoFit/>
          </a:bodyPr>
          <a:lstStyle/>
          <a:p>
            <a:pPr marL="527685" indent="-515620">
              <a:lnSpc>
                <a:spcPct val="100000"/>
              </a:lnSpc>
              <a:spcBef>
                <a:spcPts val="100"/>
              </a:spcBef>
              <a:buSzPct val="79000"/>
              <a:buAutoNum type="romanLcPeriod"/>
              <a:tabLst>
                <a:tab pos="527685" algn="l"/>
                <a:tab pos="528320" algn="l"/>
              </a:tabLst>
            </a:pPr>
            <a:r>
              <a:rPr sz="2100" spc="-45" dirty="0">
                <a:latin typeface="Arial" panose="020B0604020202020204"/>
                <a:cs typeface="Arial" panose="020B0604020202020204"/>
              </a:rPr>
              <a:t/>
            </a:r>
            <a:r>
              <a:rPr sz="2100" spc="-170" dirty="0">
                <a:latin typeface="Arial" panose="020B0604020202020204"/>
                <a:cs typeface="Arial" panose="020B0604020202020204"/>
              </a:rPr>
              <a:t/>
            </a:r>
            <a:r>
              <a:rPr sz="2100" spc="15" dirty="0">
                <a:latin typeface="Arial" panose="020B0604020202020204"/>
                <a:cs typeface="Arial" panose="020B0604020202020204"/>
              </a:rPr>
              <a:t/>
            </a:r>
            <a:r>
              <a:rPr sz="2100" spc="-165" dirty="0">
                <a:latin typeface="Arial" panose="020B0604020202020204"/>
                <a:cs typeface="Arial" panose="020B0604020202020204"/>
              </a:rPr>
              <a:t/>
            </a:r>
            <a:r>
              <a:rPr sz="2100" spc="25" dirty="0">
                <a:latin typeface="Arial" panose="020B0604020202020204"/>
                <a:cs typeface="Arial" panose="020B0604020202020204"/>
              </a:rPr>
              <a:t/>
            </a:r>
            <a:r>
              <a:rPr sz="2100" spc="-150" dirty="0">
                <a:latin typeface="Arial" panose="020B0604020202020204"/>
                <a:cs typeface="Arial" panose="020B0604020202020204"/>
              </a:rPr>
              <a:t/>
            </a:r>
            <a:r>
              <a:rPr sz="2100" spc="-45" dirty="0">
                <a:latin typeface="宋体"/>
                <a:cs typeface="宋体"/>
                <a:ea typeface="+mj-ea"/>
              </a:rPr>
              <a:t>在中的两个组织的合并</a:t>
            </a:r>
            <a:r>
              <a:rPr sz="2100" spc="-165" dirty="0">
                <a:latin typeface="Arial" panose="020B0604020202020204"/>
                <a:cs typeface="Arial" panose="020B0604020202020204"/>
              </a:rPr>
              <a:t/>
            </a:r>
            <a:r>
              <a:rPr sz="2100" spc="-20" dirty="0">
                <a:latin typeface="Arial" panose="020B0604020202020204"/>
                <a:cs typeface="Arial" panose="020B0604020202020204"/>
              </a:rPr>
              <a:t/>
            </a:r>
            <a:endParaRPr sz="2100">
              <a:latin typeface="Arial" panose="020B0604020202020204"/>
              <a:cs typeface="Arial" panose="020B0604020202020204"/>
            </a:endParaRPr>
          </a:p>
          <a:p>
            <a:pPr marL="527685">
              <a:lnSpc>
                <a:spcPct val="100000"/>
              </a:lnSpc>
              <a:spcBef>
                <a:spcPts val="5"/>
              </a:spcBef>
            </a:pPr>
            <a:r>
              <a:rPr sz="2100" spc="45" dirty="0">
                <a:latin typeface="Arial" panose="020B0604020202020204"/>
                <a:cs typeface="Arial" panose="020B0604020202020204"/>
              </a:rPr>
              <a:t/>
            </a:r>
            <a:r>
              <a:rPr sz="2100" spc="-160" dirty="0">
                <a:latin typeface="Arial" panose="020B0604020202020204"/>
                <a:cs typeface="Arial" panose="020B0604020202020204"/>
              </a:rPr>
              <a:t/>
            </a:r>
            <a:r>
              <a:rPr sz="2100" spc="-75" dirty="0">
                <a:latin typeface="宋体"/>
                <a:cs typeface="宋体"/>
                <a:ea typeface="+mj-ea"/>
              </a:rPr>
              <a:t>一个。</a:t>
            </a:r>
            <a:endParaRPr sz="2100">
              <a:latin typeface="Arial" panose="020B0604020202020204"/>
              <a:cs typeface="Arial" panose="020B0604020202020204"/>
            </a:endParaRPr>
          </a:p>
          <a:p>
            <a:pPr marL="527685" indent="-515620">
              <a:lnSpc>
                <a:spcPct val="100000"/>
              </a:lnSpc>
              <a:buSzPct val="79000"/>
              <a:buAutoNum type="romanLcPeriod" startAt="2"/>
              <a:tabLst>
                <a:tab pos="527685" algn="l"/>
                <a:tab pos="528320" algn="l"/>
              </a:tabLst>
            </a:pPr>
            <a:r>
              <a:rPr sz="2100" spc="35" dirty="0">
                <a:latin typeface="Arial" panose="020B0604020202020204"/>
                <a:cs typeface="Arial" panose="020B0604020202020204"/>
              </a:rPr>
              <a:t/>
            </a:r>
            <a:r>
              <a:rPr sz="2100" spc="-170" dirty="0">
                <a:latin typeface="Arial" panose="020B0604020202020204"/>
                <a:cs typeface="Arial" panose="020B0604020202020204"/>
              </a:rPr>
              <a:t/>
            </a:r>
            <a:r>
              <a:rPr sz="2100" spc="-90" dirty="0">
                <a:latin typeface="Arial" panose="020B0604020202020204"/>
                <a:cs typeface="Arial" panose="020B0604020202020204"/>
              </a:rPr>
              <a:t/>
            </a:r>
            <a:r>
              <a:rPr sz="2100" spc="-180" dirty="0">
                <a:latin typeface="Arial" panose="020B0604020202020204"/>
                <a:cs typeface="Arial" panose="020B0604020202020204"/>
              </a:rPr>
              <a:t/>
            </a:r>
            <a:r>
              <a:rPr sz="2100" spc="-15" dirty="0">
                <a:latin typeface="Arial" panose="020B0604020202020204"/>
                <a:cs typeface="Arial" panose="020B0604020202020204"/>
              </a:rPr>
              <a:t/>
            </a:r>
            <a:r>
              <a:rPr sz="2100" spc="-170" dirty="0">
                <a:latin typeface="Arial" panose="020B0604020202020204"/>
                <a:cs typeface="Arial" panose="020B0604020202020204"/>
              </a:rPr>
              <a:t/>
            </a:r>
            <a:r>
              <a:rPr sz="2100" spc="-25" dirty="0">
                <a:latin typeface="Arial" panose="020B0604020202020204"/>
                <a:cs typeface="Arial" panose="020B0604020202020204"/>
              </a:rPr>
              <a:t/>
            </a:r>
            <a:r>
              <a:rPr sz="2100" spc="-180" dirty="0">
                <a:latin typeface="Arial" panose="020B0604020202020204"/>
                <a:cs typeface="Arial" panose="020B0604020202020204"/>
              </a:rPr>
              <a:t/>
            </a:r>
            <a:r>
              <a:rPr sz="2100" spc="-65" dirty="0">
                <a:latin typeface="宋体"/>
                <a:cs typeface="宋体"/>
                <a:ea typeface="+mj-ea"/>
              </a:rPr>
              <a:t>这是双方的决定。</a:t>
            </a:r>
            <a:endParaRPr sz="2100">
              <a:latin typeface="Arial" panose="020B0604020202020204"/>
              <a:cs typeface="Arial" panose="020B0604020202020204"/>
            </a:endParaRPr>
          </a:p>
        </ns0:txBody>
      </ns0:sp>
      <ns0:sp>
        <ns0:nvSpPr>
          <ns0:cNvPr id="5" name="object 5"/>
          <ns0:cNvSpPr txBox="1"/>
          <ns0:nvPr/>
        </ns0:nvSpPr>
        <ns0:spPr>
          <a:xfrm>
            <a:off x="316484" y="3301111"/>
            <a:ext cx="227965" cy="281940"/>
          </a:xfrm>
          <a:prstGeom prst="rect">
            <a:avLst/>
          </a:prstGeom>
        </ns0:spPr>
        <ns0:txBody>
          <a:bodyPr vert="horz" wrap="square" lIns="0" tIns="16510" rIns="0" bIns="0" rtlCol="0">
            <a:spAutoFit/>
          </a:bodyPr>
          <a:lstStyle/>
          <a:p>
            <a:pPr marL="12700">
              <a:lnSpc>
                <a:spcPct val="100000"/>
              </a:lnSpc>
              <a:spcBef>
                <a:spcPts val="130"/>
              </a:spcBef>
            </a:pPr>
            <a:r>
              <a:rPr sz="1650" dirty="0">
                <a:latin typeface="宋体"/>
                <a:cs typeface="宋体"/>
                <a:ea typeface="+mj-ea"/>
              </a:rPr>
              <a:t>iii.</a:t>
            </a:r>
            <a:endParaRPr sz="1650">
              <a:latin typeface="Arial" panose="020B0604020202020204"/>
              <a:cs typeface="Arial" panose="020B0604020202020204"/>
            </a:endParaRPr>
          </a:p>
        </ns0:txBody>
      </ns0:sp>
      <ns0:sp>
        <ns0:nvSpPr>
          <ns0:cNvPr id="6" name="object 6"/>
          <ns0:cNvSpPr txBox="1"/>
          <ns0:nvPr/>
        </ns0:nvSpPr>
        <ns0:spPr>
          <a:xfrm>
            <a:off x="316484" y="3247771"/>
            <a:ext cx="3924300" cy="2906395"/>
          </a:xfrm>
          <a:prstGeom prst="rect">
            <a:avLst/>
          </a:prstGeom>
        </ns0:spPr>
        <ns0:txBody>
          <a:bodyPr vert="horz" wrap="square" lIns="0" tIns="12700" rIns="0" bIns="0" rtlCol="0">
            <a:spAutoFit/>
          </a:bodyPr>
          <a:lstStyle/>
          <a:p>
            <a:pPr marL="527685" marR="156845" algn="just">
              <a:lnSpc>
                <a:spcPct val="100000"/>
              </a:lnSpc>
              <a:spcBef>
                <a:spcPts val="100"/>
              </a:spcBef>
            </a:pPr>
            <a:r>
              <a:rPr sz="2100" spc="-55" dirty="0">
                <a:latin typeface="Arial" panose="020B0604020202020204"/>
                <a:cs typeface="Arial" panose="020B0604020202020204"/>
              </a:rPr>
              <a:t/>
            </a:r>
            <a:r>
              <a:rPr sz="2100" spc="-95" dirty="0">
                <a:latin typeface="Arial" panose="020B0604020202020204"/>
                <a:cs typeface="Arial" panose="020B0604020202020204"/>
              </a:rPr>
              <a:t/>
            </a:r>
            <a:r>
              <a:rPr sz="2100" spc="-30" dirty="0">
                <a:latin typeface="Arial" panose="020B0604020202020204"/>
                <a:cs typeface="Arial" panose="020B0604020202020204"/>
              </a:rPr>
              <a:t/>
            </a:r>
            <a:r>
              <a:rPr sz="2100" spc="-50" dirty="0">
                <a:latin typeface="宋体"/>
                <a:cs typeface="宋体"/>
                <a:ea typeface="+mj-ea"/>
              </a:rPr>
              <a:t>合并比收购更昂贵（法律成本更高）。</a:t>
            </a:r>
            <a:r>
              <a:rPr sz="2100" spc="-55" dirty="0">
                <a:latin typeface="Arial" panose="020B0604020202020204"/>
                <a:cs typeface="Arial" panose="020B0604020202020204"/>
              </a:rPr>
              <a:t/>
            </a:r>
            <a:r>
              <a:rPr sz="2100" spc="-325" dirty="0">
                <a:latin typeface="Arial" panose="020B0604020202020204"/>
                <a:cs typeface="Arial" panose="020B0604020202020204"/>
              </a:rPr>
              <a:t/>
            </a:r>
            <a:r>
              <a:rPr sz="2100" spc="-60" dirty="0">
                <a:latin typeface="Arial" panose="020B0604020202020204"/>
                <a:cs typeface="Arial" panose="020B0604020202020204"/>
              </a:rPr>
              <a:t/>
            </a:r>
            <a:endParaRPr sz="2100">
              <a:latin typeface="Arial" panose="020B0604020202020204"/>
              <a:cs typeface="Arial" panose="020B0604020202020204"/>
            </a:endParaRPr>
          </a:p>
          <a:p>
            <a:pPr marL="527685" marR="106680" indent="-515620" algn="just">
              <a:lnSpc>
                <a:spcPct val="100000"/>
              </a:lnSpc>
              <a:buSzPct val="79000"/>
              <a:buAutoNum type="romanLcPeriod" startAt="4"/>
              <a:tabLst>
                <a:tab pos="528320" algn="l"/>
              </a:tabLst>
            </a:pPr>
            <a:r>
              <a:rPr sz="2100" spc="-60" dirty="0">
                <a:latin typeface="Arial" panose="020B0604020202020204"/>
                <a:cs typeface="Arial" panose="020B0604020202020204"/>
              </a:rPr>
              <a:t/>
            </a:r>
            <a:r>
              <a:rPr sz="2100" spc="-50" dirty="0">
                <a:latin typeface="Arial" panose="020B0604020202020204"/>
                <a:cs typeface="Arial" panose="020B0604020202020204"/>
              </a:rPr>
              <a:t/>
            </a:r>
            <a:r>
              <a:rPr sz="2100" spc="-355" dirty="0">
                <a:latin typeface="Arial" panose="020B0604020202020204"/>
                <a:cs typeface="Arial" panose="020B0604020202020204"/>
              </a:rPr>
              <a:t/>
            </a:r>
            <a:r>
              <a:rPr sz="2100" spc="-80" dirty="0">
                <a:latin typeface="宋体"/>
                <a:cs typeface="宋体"/>
                <a:ea typeface="+mj-ea"/>
              </a:rPr>
              <a:t>通过合并，股东可以增加其净资产。</a:t>
            </a:r>
            <a:r>
              <a:rPr sz="2100" spc="-110" dirty="0">
                <a:latin typeface="Arial" panose="020B0604020202020204"/>
                <a:cs typeface="Arial" panose="020B0604020202020204"/>
              </a:rPr>
              <a:t/>
            </a:r>
            <a:r>
              <a:rPr sz="2100" spc="-95" dirty="0">
                <a:latin typeface="Arial" panose="020B0604020202020204"/>
                <a:cs typeface="Arial" panose="020B0604020202020204"/>
              </a:rPr>
              <a:t/>
            </a:r>
            <a:r>
              <a:rPr sz="2100" spc="-5" dirty="0">
                <a:latin typeface="Arial" panose="020B0604020202020204"/>
                <a:cs typeface="Arial" panose="020B0604020202020204"/>
              </a:rPr>
              <a:t/>
            </a:r>
            <a:r>
              <a:rPr sz="2100" spc="-455" dirty="0">
                <a:latin typeface="Arial" panose="020B0604020202020204"/>
                <a:cs typeface="Arial" panose="020B0604020202020204"/>
              </a:rPr>
              <a:t/>
            </a:r>
            <a:r>
              <a:rPr sz="2100" spc="-20" dirty="0">
                <a:latin typeface="Arial" panose="020B0604020202020204"/>
                <a:cs typeface="Arial" panose="020B0604020202020204"/>
              </a:rPr>
              <a:t/>
            </a:r>
            <a:r>
              <a:rPr sz="2100" spc="-5" dirty="0">
                <a:latin typeface="Arial" panose="020B0604020202020204"/>
                <a:cs typeface="Arial" panose="020B0604020202020204"/>
              </a:rPr>
              <a:t/>
            </a:r>
            <a:endParaRPr sz="2100">
              <a:latin typeface="Arial" panose="020B0604020202020204"/>
              <a:cs typeface="Arial" panose="020B0604020202020204"/>
            </a:endParaRPr>
          </a:p>
          <a:p>
            <a:pPr marL="527685" marR="287020" indent="-515620" algn="just">
              <a:lnSpc>
                <a:spcPct val="100000"/>
              </a:lnSpc>
              <a:buSzPct val="79000"/>
              <a:buAutoNum type="romanLcPeriod" startAt="4"/>
              <a:tabLst>
                <a:tab pos="528320" algn="l"/>
              </a:tabLst>
            </a:pPr>
            <a:r>
              <a:rPr sz="2100" spc="35" dirty="0">
                <a:latin typeface="Arial" panose="020B0604020202020204"/>
                <a:cs typeface="Arial" panose="020B0604020202020204"/>
              </a:rPr>
              <a:t/>
            </a:r>
            <a:r>
              <a:rPr sz="2100" spc="-170" dirty="0">
                <a:latin typeface="Arial" panose="020B0604020202020204"/>
                <a:cs typeface="Arial" panose="020B0604020202020204"/>
              </a:rPr>
              <a:t/>
            </a:r>
            <a:r>
              <a:rPr sz="2100" spc="-90" dirty="0">
                <a:latin typeface="Arial" panose="020B0604020202020204"/>
                <a:cs typeface="Arial" panose="020B0604020202020204"/>
              </a:rPr>
              <a:t/>
            </a:r>
            <a:r>
              <a:rPr sz="2100" spc="-180" dirty="0">
                <a:latin typeface="Arial" panose="020B0604020202020204"/>
                <a:cs typeface="Arial" panose="020B0604020202020204"/>
              </a:rPr>
              <a:t/>
            </a:r>
            <a:r>
              <a:rPr sz="2100" spc="5" dirty="0">
                <a:latin typeface="Arial" panose="020B0604020202020204"/>
                <a:cs typeface="Arial" panose="020B0604020202020204"/>
              </a:rPr>
              <a:t/>
            </a:r>
            <a:r>
              <a:rPr sz="2100" spc="-165" dirty="0">
                <a:latin typeface="Arial" panose="020B0604020202020204"/>
                <a:cs typeface="Arial" panose="020B0604020202020204"/>
              </a:rPr>
              <a:t/>
            </a:r>
            <a:r>
              <a:rPr sz="2100" spc="-75" dirty="0">
                <a:latin typeface="宋体"/>
                <a:cs typeface="宋体"/>
                <a:ea typeface="+mj-ea"/>
              </a:rPr>
              <a:t>这是一件很耗时的事情，而且公司必须维持这么多的法律问题。</a:t>
            </a:r>
            <a:r>
              <a:rPr sz="2100" spc="-160" dirty="0">
                <a:latin typeface="Arial" panose="020B0604020202020204"/>
                <a:cs typeface="Arial" panose="020B0604020202020204"/>
              </a:rPr>
              <a:t/>
            </a:r>
            <a:r>
              <a:rPr sz="2100" spc="-85" dirty="0">
                <a:latin typeface="Arial" panose="020B0604020202020204"/>
                <a:cs typeface="Arial" panose="020B0604020202020204"/>
              </a:rPr>
              <a:t/>
            </a:r>
            <a:r>
              <a:rPr sz="2100" spc="-150" dirty="0">
                <a:latin typeface="Arial" panose="020B0604020202020204"/>
                <a:cs typeface="Arial" panose="020B0604020202020204"/>
              </a:rPr>
              <a:t/>
            </a:r>
            <a:r>
              <a:rPr sz="2100" spc="-15" dirty="0">
                <a:latin typeface="Arial" panose="020B0604020202020204"/>
                <a:cs typeface="Arial" panose="020B0604020202020204"/>
              </a:rPr>
              <a:t/>
            </a:r>
            <a:r>
              <a:rPr sz="2100" spc="-75" dirty="0">
                <a:latin typeface="Arial" panose="020B0604020202020204"/>
                <a:cs typeface="Arial" panose="020B0604020202020204"/>
              </a:rPr>
              <a:t/>
            </a:r>
            <a:r>
              <a:rPr sz="2100" spc="-135" dirty="0">
                <a:latin typeface="Arial" panose="020B0604020202020204"/>
                <a:cs typeface="Arial" panose="020B0604020202020204"/>
              </a:rPr>
              <a:t/>
            </a:r>
            <a:r>
              <a:rPr sz="2100" spc="45" dirty="0">
                <a:latin typeface="Arial" panose="020B0604020202020204"/>
                <a:cs typeface="Arial" panose="020B0604020202020204"/>
              </a:rPr>
              <a:t/>
            </a:r>
            <a:r>
              <a:rPr sz="2100" spc="-445" dirty="0">
                <a:latin typeface="Arial" panose="020B0604020202020204"/>
                <a:cs typeface="Arial" panose="020B0604020202020204"/>
              </a:rPr>
              <a:t/>
            </a:r>
            <a:r>
              <a:rPr sz="2100" spc="-30" dirty="0">
                <a:latin typeface="Arial" panose="020B0604020202020204"/>
                <a:cs typeface="Arial" panose="020B0604020202020204"/>
              </a:rPr>
              <a:t/>
            </a:r>
            <a:r>
              <a:rPr sz="2100" spc="-130" dirty="0">
                <a:latin typeface="Arial" panose="020B0604020202020204"/>
                <a:cs typeface="Arial" panose="020B0604020202020204"/>
              </a:rPr>
              <a:t/>
            </a:r>
            <a:r>
              <a:rPr sz="2100" spc="-70" dirty="0">
                <a:latin typeface="Arial" panose="020B0604020202020204"/>
                <a:cs typeface="Arial" panose="020B0604020202020204"/>
              </a:rPr>
              <a:t/>
            </a:r>
            <a:r>
              <a:rPr sz="2100" spc="-55" dirty="0">
                <a:latin typeface="Arial" panose="020B0604020202020204"/>
                <a:cs typeface="Arial" panose="020B0604020202020204"/>
              </a:rPr>
              <a:t/>
            </a:r>
            <a:r>
              <a:rPr sz="2100" spc="-275" dirty="0">
                <a:latin typeface="Arial" panose="020B0604020202020204"/>
                <a:cs typeface="Arial" panose="020B0604020202020204"/>
              </a:rPr>
              <a:t/>
            </a:r>
            <a:r>
              <a:rPr sz="2100" spc="-120" dirty="0">
                <a:latin typeface="Arial" panose="020B0604020202020204"/>
                <a:cs typeface="Arial" panose="020B0604020202020204"/>
              </a:rPr>
              <a:t/>
            </a:r>
            <a:endParaRPr sz="2100">
              <a:latin typeface="Arial" panose="020B0604020202020204"/>
              <a:cs typeface="Arial" panose="020B0604020202020204"/>
            </a:endParaRPr>
          </a:p>
          <a:p>
            <a:pPr marL="527685" marR="5080" indent="-515620" algn="just">
              <a:lnSpc>
                <a:spcPct val="100000"/>
              </a:lnSpc>
              <a:spcBef>
                <a:spcPts val="5"/>
              </a:spcBef>
              <a:buSzPct val="79000"/>
              <a:buAutoNum type="romanLcPeriod" startAt="4"/>
              <a:tabLst>
                <a:tab pos="528320" algn="l"/>
              </a:tabLst>
            </a:pPr>
            <a:r>
              <a:rPr sz="2100" spc="-15" dirty="0">
                <a:latin typeface="Arial" panose="020B0604020202020204"/>
                <a:cs typeface="Arial" panose="020B0604020202020204"/>
              </a:rPr>
              <a:t/>
            </a:r>
            <a:r>
              <a:rPr sz="2100" spc="-175" dirty="0">
                <a:latin typeface="Arial" panose="020B0604020202020204"/>
                <a:cs typeface="Arial" panose="020B0604020202020204"/>
              </a:rPr>
              <a:t/>
            </a:r>
            <a:r>
              <a:rPr sz="2100" spc="15" dirty="0">
                <a:latin typeface="Arial" panose="020B0604020202020204"/>
                <a:cs typeface="Arial" panose="020B0604020202020204"/>
              </a:rPr>
              <a:t/>
            </a:r>
            <a:r>
              <a:rPr sz="2100" spc="-165" dirty="0">
                <a:latin typeface="Arial" panose="020B0604020202020204"/>
                <a:cs typeface="Arial" panose="020B0604020202020204"/>
              </a:rPr>
              <a:t/>
            </a:r>
            <a:r>
              <a:rPr sz="2100" spc="-65" dirty="0">
                <a:latin typeface="宋体"/>
                <a:cs typeface="宋体"/>
                <a:ea typeface="+mj-ea"/>
              </a:rPr>
              <a:t>所有权的稀释发生在合并过程中。</a:t>
            </a:r>
            <a:r>
              <a:rPr sz="2100" spc="-170" dirty="0">
                <a:latin typeface="Arial" panose="020B0604020202020204"/>
                <a:cs typeface="Arial" panose="020B0604020202020204"/>
              </a:rPr>
              <a:t/>
            </a:r>
            <a:r>
              <a:rPr sz="2100" spc="-105" dirty="0">
                <a:latin typeface="Arial" panose="020B0604020202020204"/>
                <a:cs typeface="Arial" panose="020B0604020202020204"/>
              </a:rPr>
              <a:t/>
            </a:r>
            <a:r>
              <a:rPr sz="2100" spc="-160" dirty="0">
                <a:latin typeface="Arial" panose="020B0604020202020204"/>
                <a:cs typeface="Arial" panose="020B0604020202020204"/>
              </a:rPr>
              <a:t/>
            </a:r>
            <a:r>
              <a:rPr sz="2100" spc="-20" dirty="0">
                <a:latin typeface="Arial" panose="020B0604020202020204"/>
                <a:cs typeface="Arial" panose="020B0604020202020204"/>
              </a:rPr>
              <a:t/>
            </a:r>
            <a:r>
              <a:rPr sz="2100" spc="-65" dirty="0">
                <a:latin typeface="Arial" panose="020B0604020202020204"/>
                <a:cs typeface="Arial" panose="020B0604020202020204"/>
              </a:rPr>
              <a:t/>
            </a:r>
            <a:endParaRPr sz="2100">
              <a:latin typeface="Arial" panose="020B0604020202020204"/>
              <a:cs typeface="Arial" panose="020B0604020202020204"/>
            </a:endParaRPr>
          </a:p>
        </ns0:txBody>
      </ns0:sp>
      <ns0:sp>
        <ns0:nvSpPr>
          <ns0:cNvPr id="7" name="object 7"/>
          <ns0:cNvSpPr txBox="1">
            <a:spLocks noGrp="1"/>
          </ns0:cNvSpPr>
          <ns0:nvPr>
            <ns0:ph type="title"/>
          </ns0:nvPr>
        </ns0:nvSpPr>
        <ns0:spPr>
          <a:xfrm>
            <a:off x="5593030" y="1308454"/>
            <a:ext cx="1817370" cy="376555"/>
          </a:xfrm>
          <a:prstGeom prst="rect">
            <a:avLst/>
          </a:prstGeom>
        </ns0:spPr>
        <ns0:txBody>
          <a:bodyPr vert="horz" wrap="square" lIns="0" tIns="13335" rIns="0" bIns="0" rtlCol="0">
            <a:spAutoFit/>
          </a:bodyPr>
          <a:lstStyle/>
          <a:p>
            <a:pPr marL="12700">
              <a:lnSpc>
                <a:spcPct val="100000"/>
              </a:lnSpc>
              <a:spcBef>
                <a:spcPts val="105"/>
              </a:spcBef>
            </a:pPr>
            <a:r>
              <a:rPr sz="2300" b="1" spc="30" dirty="0">
                <a:latin typeface="宋体"/>
                <a:cs typeface="宋体"/>
                <a:ea typeface="+mj-ea"/>
              </a:rPr>
              <a:t>收购</a:t>
            </a:r>
            <a:endParaRPr sz="2300" dirty="0">
              <a:latin typeface="Trebuchet MS" panose="020B0603020202020204"/>
              <a:cs typeface="Trebuchet MS" panose="020B0603020202020204"/>
            </a:endParaRPr>
          </a:p>
        </ns0:txBody>
      </ns0:sp>
      <ns0:sp>
        <ns0:nvSpPr>
          <ns0:cNvPr id="9" name="object 9"/>
          <ns0:cNvSpPr txBox="1">
            <a:spLocks noGrp="1"/>
          </ns0:cNvSpPr>
          <ns0:nvPr>
            <ns0:ph sz="half" idx="1"/>
          </ns0:nvPr>
        </ns0:nvSpPr>
        <ns0:spPr>
          <a:xfrm>
            <a:off x="5105400" y="1803220"/>
            <a:ext cx="3703320" cy="4023360"/>
          </a:xfrm>
          <a:prstGeom prst="rect">
            <a:avLst/>
          </a:prstGeom>
        </ns0:spPr>
        <ns0:txBody>
          <a:bodyPr vert="horz" wrap="square" lIns="0" tIns="12065" rIns="0" bIns="0" rtlCol="0">
            <a:spAutoFit/>
          </a:bodyPr>
          <a:lstStyle/>
          <a:p>
            <a:pPr marL="527685" marR="135255" indent="-515620">
              <a:lnSpc>
                <a:spcPct val="100000"/>
              </a:lnSpc>
              <a:spcBef>
                <a:spcPts val="95"/>
              </a:spcBef>
              <a:buSzPct val="80000"/>
              <a:buAutoNum type="romanLcPeriod"/>
              <a:tabLst>
                <a:tab pos="527685" algn="l"/>
                <a:tab pos="528320" algn="l"/>
              </a:tabLst>
            </a:pPr>
            <a:r>
              <a:rPr spc="-70" dirty="0"/>
              <a:t/>
            </a:r>
            <a:r>
              <a:rPr spc="-90" dirty="0"/>
              <a:t/>
            </a:r>
            <a:r>
              <a:rPr spc="-45" dirty="0">
                <a:latin typeface="宋体"/>
                <a:ea typeface="+mj-ea"/>
                <a:cs typeface="宋体"/>
              </a:rPr>
              <a:t>购买另一个组织。</a:t>
            </a:r>
            <a:r>
              <a:rPr spc="-420" dirty="0"/>
              <a:t/>
            </a:r>
            <a:r>
              <a:rPr spc="-50" dirty="0"/>
              <a:t/>
            </a:r>
            <a:r>
              <a:rPr spc="-60" dirty="0"/>
              <a:t/>
            </a:r>
            <a:endParaRPr spc="-60" dirty="0"/>
          </a:p>
          <a:p>
            <a:pPr marL="527685" marR="5080" indent="-515620">
              <a:lnSpc>
                <a:spcPct val="100000"/>
              </a:lnSpc>
              <a:buSzPct val="80000"/>
              <a:buAutoNum type="romanLcPeriod"/>
              <a:tabLst>
                <a:tab pos="527685" algn="l"/>
                <a:tab pos="528320" algn="l"/>
              </a:tabLst>
            </a:pPr>
            <a:r>
              <a:rPr spc="35" dirty="0"/>
              <a:t/>
            </a:r>
            <a:r>
              <a:rPr spc="-185" dirty="0"/>
              <a:t/>
            </a:r>
            <a:r>
              <a:rPr spc="-125" dirty="0"/>
              <a:t/>
            </a:r>
            <a:r>
              <a:rPr spc="-185" dirty="0"/>
              <a:t/>
            </a:r>
            <a:r>
              <a:rPr spc="-90" dirty="0"/>
              <a:t/>
            </a:r>
            <a:r>
              <a:rPr spc="-185" dirty="0"/>
              <a:t/>
            </a:r>
            <a:r>
              <a:rPr spc="-25" dirty="0"/>
              <a:t/>
            </a:r>
            <a:r>
              <a:rPr spc="-155" dirty="0"/>
              <a:t/>
            </a:r>
            <a:r>
              <a:rPr spc="-60" dirty="0"/>
              <a:t/>
            </a:r>
            <a:r>
              <a:rPr spc="-180" dirty="0"/>
              <a:t/>
            </a:r>
            <a:r>
              <a:rPr spc="-30" dirty="0"/>
              <a:t/>
            </a:r>
            <a:r>
              <a:rPr spc="-45" dirty="0"/>
              <a:t/>
            </a:r>
            <a:r>
              <a:rPr spc="-155" dirty="0"/>
              <a:t/>
            </a:r>
            <a:r>
              <a:rPr spc="-75" dirty="0">
                <a:latin typeface="宋体"/>
                <a:ea typeface="+mj-ea"/>
                <a:cs typeface="宋体"/>
              </a:rPr>
              <a:t>它可以是友好收购或敌意收购。</a:t>
            </a:r>
            <a:endParaRPr spc="-75" dirty="0"/>
          </a:p>
          <a:p>
            <a:pPr marL="527685" marR="71755">
              <a:lnSpc>
                <a:spcPct val="100000"/>
              </a:lnSpc>
            </a:pPr>
            <a:r>
              <a:rPr spc="-50" dirty="0">
                <a:latin typeface="宋体"/>
                <a:ea typeface="+mj-ea"/>
                <a:cs typeface="宋体"/>
              </a:rPr>
              <a:t>收购比合并更便宜。</a:t>
            </a:r>
            <a:r>
              <a:rPr spc="-100" dirty="0"/>
              <a:t/>
            </a:r>
            <a:r>
              <a:rPr spc="-140" dirty="0"/>
              <a:t/>
            </a:r>
            <a:r>
              <a:rPr spc="-405" dirty="0"/>
              <a:t/>
            </a:r>
            <a:r>
              <a:rPr spc="-100" dirty="0"/>
              <a:t/>
            </a:r>
            <a:r>
              <a:rPr spc="-35" dirty="0"/>
              <a:t/>
            </a:r>
            <a:r>
              <a:rPr spc="-175" dirty="0"/>
              <a:t/>
            </a:r>
            <a:r>
              <a:rPr spc="-70" dirty="0"/>
              <a:t/>
            </a:r>
            <a:endParaRPr spc="-70" dirty="0"/>
          </a:p>
          <a:p>
            <a:pPr marL="527685" marR="438785" indent="-515620">
              <a:lnSpc>
                <a:spcPct val="100000"/>
              </a:lnSpc>
              <a:buSzPct val="80000"/>
              <a:buAutoNum type="romanLcPeriod" startAt="4"/>
              <a:tabLst>
                <a:tab pos="527685" algn="l"/>
                <a:tab pos="528320" algn="l"/>
              </a:tabLst>
            </a:pPr>
            <a:r>
              <a:rPr spc="-110" dirty="0"/>
              <a:t/>
            </a:r>
            <a:r>
              <a:rPr spc="-55" dirty="0"/>
              <a:t/>
            </a:r>
            <a:r>
              <a:rPr spc="-95" dirty="0"/>
              <a:t/>
            </a:r>
            <a:r>
              <a:rPr spc="-420" dirty="0"/>
              <a:t/>
            </a:r>
            <a:r>
              <a:rPr spc="-10" dirty="0"/>
              <a:t/>
            </a:r>
            <a:r>
              <a:rPr spc="-75" dirty="0"/>
              <a:t/>
            </a:r>
            <a:r>
              <a:rPr spc="-180" dirty="0"/>
              <a:t/>
            </a:r>
            <a:r>
              <a:rPr spc="-50" dirty="0">
                <a:latin typeface="宋体"/>
                <a:ea typeface="+mj-ea"/>
                <a:cs typeface="宋体"/>
              </a:rPr>
              <a:t>买家无法筹集到足够的资金。</a:t>
            </a:r>
            <a:endParaRPr spc="-50" dirty="0"/>
          </a:p>
          <a:p>
            <a:pPr marL="527685" indent="-515620">
              <a:lnSpc>
                <a:spcPct val="100000"/>
              </a:lnSpc>
              <a:buSzPct val="80000"/>
              <a:buAutoNum type="romanLcPeriod" startAt="4"/>
              <a:tabLst>
                <a:tab pos="527685" algn="l"/>
                <a:tab pos="528320" algn="l"/>
              </a:tabLst>
            </a:pPr>
            <a:r>
              <a:rPr spc="40" dirty="0"/>
              <a:t/>
            </a:r>
            <a:r>
              <a:rPr spc="-175" dirty="0"/>
              <a:t/>
            </a:r>
            <a:r>
              <a:rPr spc="-100" dirty="0"/>
              <a:t/>
            </a:r>
            <a:r>
              <a:rPr spc="-180" dirty="0"/>
              <a:t/>
            </a:r>
            <a:r>
              <a:rPr spc="-40" dirty="0">
                <a:latin typeface="宋体"/>
                <a:ea typeface="+mj-ea"/>
                <a:cs typeface="宋体"/>
              </a:rPr>
              <a:t>它更快，更容易</a:t>
            </a:r>
            <a:r>
              <a:rPr spc="-180" dirty="0"/>
              <a:t/>
            </a:r>
            <a:r>
              <a:rPr spc="-90" dirty="0"/>
              <a:t/>
            </a:r>
            <a:r>
              <a:rPr spc="-180" dirty="0"/>
              <a:t/>
            </a:r>
            <a:r>
              <a:rPr spc="-105" dirty="0"/>
              <a:t/>
            </a:r>
            <a:endParaRPr spc="-105" dirty="0"/>
          </a:p>
          <a:p>
            <a:pPr marL="527685">
              <a:lnSpc>
                <a:spcPct val="100000"/>
              </a:lnSpc>
              <a:spcBef>
                <a:spcPts val="5"/>
              </a:spcBef>
            </a:pPr>
            <a:r>
              <a:rPr spc="-50" dirty="0">
                <a:latin typeface="宋体"/>
                <a:ea typeface="+mj-ea"/>
                <a:cs typeface="宋体"/>
              </a:rPr>
              <a:t>交易</a:t>
            </a:r>
            <a:endParaRPr spc="-50" dirty="0"/>
          </a:p>
          <a:p>
            <a:pPr marL="527685" marR="347980" indent="-515620">
              <a:lnSpc>
                <a:spcPct val="100000"/>
              </a:lnSpc>
              <a:buSzPct val="80000"/>
              <a:buAutoNum type="romanLcPeriod" startAt="6"/>
              <a:tabLst>
                <a:tab pos="527685" algn="l"/>
                <a:tab pos="528320" algn="l"/>
              </a:tabLst>
            </a:pPr>
            <a:r>
              <a:rPr spc="-110" dirty="0"/>
              <a:t/>
            </a:r>
            <a:r>
              <a:rPr spc="-70" dirty="0"/>
              <a:t/>
            </a:r>
            <a:r>
              <a:rPr spc="-114" dirty="0"/>
              <a:t/>
            </a:r>
            <a:r>
              <a:rPr spc="5" dirty="0"/>
              <a:t/>
            </a:r>
            <a:r>
              <a:rPr spc="-90" dirty="0">
                <a:latin typeface="宋体"/>
                <a:ea typeface="+mj-ea"/>
                <a:cs typeface="宋体"/>
              </a:rPr>
              <a:t>收购方不会经历所有权的稀释。</a:t>
            </a:r>
            <a:r>
              <a:rPr spc="-15" dirty="0"/>
              <a:t/>
            </a:r>
            <a:r>
              <a:rPr spc="-10" dirty="0"/>
              <a:t/>
            </a:r>
            <a:r>
              <a:rPr spc="-385" dirty="0"/>
              <a:t/>
            </a:r>
            <a:r>
              <a:rPr spc="10" dirty="0"/>
              <a:t/>
            </a:r>
            <a:r>
              <a:rPr spc="-65" dirty="0"/>
              <a:t/>
            </a:r>
            <a:endParaRPr spc="-65" dirty="0"/>
          </a:p>
        </ns0:txBody>
      </ns0:sp>
      <ns0:sp>
        <ns0:nvSpPr>
          <ns0:cNvPr id="8" name="object 8"/>
          <ns0:cNvSpPr txBox="1"/>
          <ns0:nvPr/>
        </ns0:nvSpPr>
        <ns0:spPr>
          <a:xfrm>
            <a:off x="4736719" y="3303523"/>
            <a:ext cx="240029" cy="294640"/>
          </a:xfrm>
          <a:prstGeom prst="rect">
            <a:avLst/>
          </a:prstGeom>
        </ns0:spPr>
        <ns0:txBody>
          <a:bodyPr vert="horz" wrap="square" lIns="0" tIns="13970" rIns="0" bIns="0" rtlCol="0">
            <a:spAutoFit/>
          </a:bodyPr>
          <a:lstStyle/>
          <a:p>
            <a:pPr marL="12700">
              <a:lnSpc>
                <a:spcPct val="100000"/>
              </a:lnSpc>
              <a:spcBef>
                <a:spcPts val="110"/>
              </a:spcBef>
            </a:pPr>
            <a:r>
              <a:rPr sz="1750" spc="5" dirty="0">
                <a:latin typeface="宋体"/>
                <a:cs typeface="宋体"/>
                <a:ea typeface="+mj-ea"/>
              </a:rPr>
              <a:t>iii.</a:t>
            </a:r>
            <a:endParaRPr sz="1750">
              <a:latin typeface="Arial" panose="020B0604020202020204"/>
              <a:cs typeface="Arial" panose="020B0604020202020204"/>
            </a:endParaRPr>
          </a:p>
        </ns0:txBody>
      </ns0:sp>
    </ns0:spTree>
  </ns0:cSld>
  <ns0:clrMapOvr>
    <a:masterClrMapping/>
  </ns0:clrMapOvr>
  <ns0:timing>
    <ns0:tnLst>
      <ns0:par>
        <ns0:cTn id="1" dur="indefinite" restart="never" nodeType="tmRoot"/>
      </ns0:par>
    </ns0:tnLst>
  </ns0:timing>
</ns0:sld>
</file>

<file path=ppt/slides/slide8.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733044" y="455676"/>
            <a:ext cx="5420867" cy="316991"/>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228600" y="1412855"/>
            <a:ext cx="3047999" cy="378718"/>
          </a:xfrm>
          <a:prstGeom prst="rect">
            <a:avLst/>
          </a:prstGeom>
        </ns0:spPr>
        <ns0:txBody>
          <a:bodyPr vert="horz" wrap="square" lIns="0" tIns="13335" rIns="0" bIns="0" rtlCol="0">
            <a:spAutoFit/>
          </a:bodyPr>
          <a:lstStyle/>
          <a:p>
            <a:pPr marL="12700">
              <a:lnSpc>
                <a:spcPct val="100000"/>
              </a:lnSpc>
              <a:spcBef>
                <a:spcPts val="105"/>
              </a:spcBef>
            </a:pPr>
            <a:r>
              <a:rPr sz="2300" b="1" spc="45" dirty="0">
                <a:latin typeface="Trebuchet MS" panose="020B0603020202020204"/>
                <a:cs typeface="Trebuchet MS" panose="020B0603020202020204"/>
              </a:rPr>
              <a:t/>
            </a:r>
            <a:r>
              <a:rPr sz="2300" b="1" spc="70" dirty="0" smtClean="0">
                <a:latin typeface="Trebuchet MS" panose="020B0603020202020204"/>
                <a:cs typeface="Trebuchet MS" panose="020B0603020202020204"/>
              </a:rPr>
              <a:t/>
            </a:r>
            <a:r>
              <a:rPr sz="2300" b="1" spc="-550" dirty="0" smtClean="0">
                <a:latin typeface="Trebuchet MS" panose="020B0603020202020204"/>
                <a:cs typeface="Trebuchet MS" panose="020B0603020202020204"/>
              </a:rPr>
              <a:t/>
            </a:r>
            <a:r>
              <a:rPr sz="2300" b="1" spc="20" dirty="0">
                <a:latin typeface="宋体"/>
                <a:cs typeface="宋体"/>
                <a:ea typeface="+mj-ea"/>
              </a:rPr>
              <a:t>为什么重要</a:t>
            </a:r>
            <a:endParaRPr sz="2300" dirty="0">
              <a:latin typeface="Trebuchet MS" panose="020B0603020202020204"/>
              <a:cs typeface="Trebuchet MS" panose="020B0603020202020204"/>
            </a:endParaRPr>
          </a:p>
        </ns0:txBody>
      </ns0:sp>
      <ns0:sp>
        <ns0:nvSpPr>
          <ns0:cNvPr id="4" name="object 4"/>
          <ns0:cNvSpPr txBox="1">
            <a:spLocks noGrp="1"/>
          </ns0:cNvSpPr>
          <ns0:nvPr>
            <ns0:ph type="title"/>
          </ns0:nvPr>
        </ns0:nvSpPr>
        <ns0:spPr>
          <a:xfrm>
            <a:off x="316484" y="2172157"/>
            <a:ext cx="3418840" cy="391795"/>
          </a:xfrm>
          <a:prstGeom prst="rect">
            <a:avLst/>
          </a:prstGeom>
        </ns0:spPr>
        <ns0:txBody>
          <a:bodyPr vert="horz" wrap="square" lIns="0" tIns="12700" rIns="0" bIns="0" rtlCol="0">
            <a:spAutoFit/>
          </a:bodyPr>
          <a:lstStyle/>
          <a:p>
            <a:pPr marL="12700">
              <a:lnSpc>
                <a:spcPct val="100000"/>
              </a:lnSpc>
              <a:spcBef>
                <a:spcPts val="100"/>
              </a:spcBef>
              <a:tabLst>
                <a:tab pos="527685" algn="l"/>
              </a:tabLst>
            </a:pPr>
            <a:r>
              <a:rPr sz="1900" spc="-5" dirty="0"/>
              <a:t/>
            </a:r>
            <a:r>
              <a:rPr sz="2400" b="1" spc="-120" dirty="0">
                <a:latin typeface="宋体"/>
                <a:ea typeface="+mj-ea"/>
                <a:cs typeface="宋体"/>
              </a:rPr>
              <a:t>i.增加市场份额。</a:t>
            </a:r>
            <a:r>
              <a:rPr sz="2400" b="1" spc="-45" dirty="0"/>
              <a:t/>
            </a:r>
            <a:r>
              <a:rPr sz="2400" b="1" spc="-365" dirty="0"/>
              <a:t/>
            </a:r>
            <a:r>
              <a:rPr sz="2400" b="1" spc="-114" dirty="0"/>
              <a:t/>
            </a:r>
            <a:endParaRPr sz="2400" b="1" dirty="0"/>
          </a:p>
        </ns0:txBody>
      </ns0:sp>
      <ns0:sp>
        <ns0:nvSpPr>
          <ns0:cNvPr id="5" name="object 5"/>
          <ns0:cNvSpPr txBox="1"/>
          <ns0:nvPr/>
        </ns0:nvSpPr>
        <ns0:spPr>
          <a:xfrm>
            <a:off x="316484" y="2538476"/>
            <a:ext cx="3891915" cy="2952115"/>
          </a:xfrm>
          <a:prstGeom prst="rect">
            <a:avLst/>
          </a:prstGeom>
        </ns0:spPr>
        <ns0:txBody>
          <a:bodyPr vert="horz" wrap="square" lIns="0" tIns="12700" rIns="0" bIns="0" rtlCol="0">
            <a:spAutoFit/>
          </a:bodyPr>
          <a:lstStyle/>
          <a:p>
            <a:pPr marL="527685" indent="-515620">
              <a:lnSpc>
                <a:spcPct val="100000"/>
              </a:lnSpc>
              <a:spcBef>
                <a:spcPts val="100"/>
              </a:spcBef>
              <a:buSzPct val="79000"/>
              <a:buAutoNum type="romanLcPeriod" startAt="2"/>
              <a:tabLst>
                <a:tab pos="527685" algn="l"/>
                <a:tab pos="528320" algn="l"/>
              </a:tabLst>
            </a:pPr>
            <a:r>
              <a:rPr sz="2400" spc="-110" dirty="0">
                <a:latin typeface="宋体"/>
                <a:cs typeface="宋体"/>
                <a:ea typeface="+mj-ea"/>
              </a:rPr>
              <a:t>规模经济</a:t>
            </a:r>
            <a:r>
              <a:rPr sz="2400" spc="20" dirty="0">
                <a:latin typeface="Arial" panose="020B0604020202020204"/>
                <a:cs typeface="Arial" panose="020B0604020202020204"/>
              </a:rPr>
              <a:t/>
            </a:r>
            <a:r>
              <a:rPr sz="2400" spc="-310" dirty="0">
                <a:latin typeface="Arial" panose="020B0604020202020204"/>
                <a:cs typeface="Arial" panose="020B0604020202020204"/>
              </a:rPr>
              <a:t/>
            </a:r>
            <a:r>
              <a:rPr sz="2400" spc="-140" dirty="0">
                <a:latin typeface="Arial" panose="020B0604020202020204"/>
                <a:cs typeface="Arial" panose="020B0604020202020204"/>
              </a:rPr>
              <a:t/>
            </a:r>
            <a:endParaRPr sz="2400">
              <a:latin typeface="Arial" panose="020B0604020202020204"/>
              <a:cs typeface="Arial" panose="020B0604020202020204"/>
            </a:endParaRPr>
          </a:p>
          <a:p>
            <a:pPr marL="527685" marR="476885" indent="-515620">
              <a:lnSpc>
                <a:spcPct val="100000"/>
              </a:lnSpc>
              <a:buSzPct val="79000"/>
              <a:buAutoNum type="romanLcPeriod" startAt="2"/>
              <a:tabLst>
                <a:tab pos="527685" algn="l"/>
                <a:tab pos="528320" algn="l"/>
              </a:tabLst>
            </a:pPr>
            <a:r>
              <a:rPr sz="2400" spc="-5" dirty="0">
                <a:latin typeface="Arial" panose="020B0604020202020204"/>
                <a:cs typeface="Arial" panose="020B0604020202020204"/>
              </a:rPr>
              <a:t/>
            </a:r>
            <a:r>
              <a:rPr sz="2400" spc="15" dirty="0">
                <a:latin typeface="Arial" panose="020B0604020202020204"/>
                <a:cs typeface="Arial" panose="020B0604020202020204"/>
              </a:rPr>
              <a:t/>
            </a:r>
            <a:r>
              <a:rPr sz="2400" spc="-480" dirty="0">
                <a:latin typeface="Arial" panose="020B0604020202020204"/>
                <a:cs typeface="Arial" panose="020B0604020202020204"/>
              </a:rPr>
              <a:t/>
            </a:r>
            <a:r>
              <a:rPr sz="2400" spc="-155" dirty="0">
                <a:latin typeface="Arial" panose="020B0604020202020204"/>
                <a:cs typeface="Arial" panose="020B0604020202020204"/>
              </a:rPr>
              <a:t/>
            </a:r>
            <a:r>
              <a:rPr sz="2400" spc="-95" dirty="0">
                <a:latin typeface="Arial" panose="020B0604020202020204"/>
                <a:cs typeface="Arial" panose="020B0604020202020204"/>
              </a:rPr>
              <a:t/>
            </a:r>
            <a:r>
              <a:rPr sz="2400" spc="-55" dirty="0">
                <a:latin typeface="宋体"/>
                <a:cs typeface="宋体"/>
                <a:ea typeface="+mj-ea"/>
              </a:rPr>
              <a:t>研发用的利润。</a:t>
            </a:r>
            <a:endParaRPr sz="2400">
              <a:latin typeface="Arial" panose="020B0604020202020204"/>
              <a:cs typeface="Arial" panose="020B0604020202020204"/>
            </a:endParaRPr>
          </a:p>
          <a:p>
            <a:pPr marL="527685" marR="5080" indent="-515620">
              <a:lnSpc>
                <a:spcPct val="100000"/>
              </a:lnSpc>
              <a:buSzPct val="79000"/>
              <a:buAutoNum type="romanLcPeriod" startAt="2"/>
              <a:tabLst>
                <a:tab pos="527685" algn="l"/>
                <a:tab pos="528320" algn="l"/>
              </a:tabLst>
            </a:pPr>
            <a:r>
              <a:rPr sz="2400" spc="-65" dirty="0">
                <a:latin typeface="Arial" panose="020B0604020202020204"/>
                <a:cs typeface="Arial" panose="020B0604020202020204"/>
              </a:rPr>
              <a:t/>
            </a:r>
            <a:r>
              <a:rPr sz="2400" spc="-80" dirty="0">
                <a:latin typeface="Arial" panose="020B0604020202020204"/>
                <a:cs typeface="Arial" panose="020B0604020202020204"/>
              </a:rPr>
              <a:t/>
            </a:r>
            <a:r>
              <a:rPr sz="2400" spc="15" dirty="0">
                <a:latin typeface="Arial" panose="020B0604020202020204"/>
                <a:cs typeface="Arial" panose="020B0604020202020204"/>
              </a:rPr>
              <a:t/>
            </a:r>
            <a:r>
              <a:rPr sz="2400" spc="-40" dirty="0">
                <a:latin typeface="Arial" panose="020B0604020202020204"/>
                <a:cs typeface="Arial" panose="020B0604020202020204"/>
              </a:rPr>
              <a:t/>
            </a:r>
            <a:r>
              <a:rPr sz="2400" spc="-100" dirty="0">
                <a:latin typeface="Arial" panose="020B0604020202020204"/>
                <a:cs typeface="Arial" panose="020B0604020202020204"/>
              </a:rPr>
              <a:t/>
            </a:r>
            <a:r>
              <a:rPr sz="2400" spc="-50" dirty="0">
                <a:latin typeface="Arial" panose="020B0604020202020204"/>
                <a:cs typeface="Arial" panose="020B0604020202020204"/>
              </a:rPr>
              <a:t/>
            </a:r>
            <a:r>
              <a:rPr sz="2400" spc="-75" dirty="0">
                <a:latin typeface="Arial" panose="020B0604020202020204"/>
                <a:cs typeface="Arial" panose="020B0604020202020204"/>
              </a:rPr>
              <a:t/>
            </a:r>
            <a:r>
              <a:rPr sz="2400" spc="-390" dirty="0">
                <a:latin typeface="Arial" panose="020B0604020202020204"/>
                <a:cs typeface="Arial" panose="020B0604020202020204"/>
              </a:rPr>
              <a:t/>
            </a:r>
            <a:r>
              <a:rPr sz="2400" spc="-30" dirty="0">
                <a:latin typeface="Arial" panose="020B0604020202020204"/>
                <a:cs typeface="Arial" panose="020B0604020202020204"/>
              </a:rPr>
              <a:t/>
            </a:r>
            <a:r>
              <a:rPr sz="2400" spc="-145" dirty="0">
                <a:latin typeface="Arial" panose="020B0604020202020204"/>
                <a:cs typeface="Arial" panose="020B0604020202020204"/>
              </a:rPr>
              <a:t/>
            </a:r>
            <a:r>
              <a:rPr sz="2400" spc="-25" dirty="0">
                <a:latin typeface="Arial" panose="020B0604020202020204"/>
                <a:cs typeface="Arial" panose="020B0604020202020204"/>
              </a:rPr>
              <a:t/>
            </a:r>
            <a:r>
              <a:rPr sz="2400" spc="-75" dirty="0">
                <a:latin typeface="Arial" panose="020B0604020202020204"/>
                <a:cs typeface="Arial" panose="020B0604020202020204"/>
              </a:rPr>
              <a:t/>
            </a:r>
            <a:r>
              <a:rPr sz="2400" spc="-55" dirty="0">
                <a:latin typeface="宋体"/>
                <a:cs typeface="宋体"/>
                <a:ea typeface="+mj-ea"/>
              </a:rPr>
              <a:t>由于结转损失或无人认领的折旧而产生的收益。</a:t>
            </a:r>
            <a:endParaRPr sz="2400">
              <a:latin typeface="Arial" panose="020B0604020202020204"/>
              <a:cs typeface="Arial" panose="020B0604020202020204"/>
            </a:endParaRPr>
          </a:p>
          <a:p>
            <a:pPr marL="527685" indent="-515620">
              <a:lnSpc>
                <a:spcPct val="100000"/>
              </a:lnSpc>
              <a:buSzPct val="79000"/>
              <a:buAutoNum type="romanLcPeriod" startAt="2"/>
              <a:tabLst>
                <a:tab pos="527685" algn="l"/>
                <a:tab pos="528320" algn="l"/>
              </a:tabLst>
            </a:pPr>
            <a:r>
              <a:rPr sz="2400" spc="-85" dirty="0">
                <a:latin typeface="Arial" panose="020B0604020202020204"/>
                <a:cs typeface="Arial" panose="020B0604020202020204"/>
              </a:rPr>
              <a:t/>
            </a:r>
            <a:r>
              <a:rPr sz="2400" spc="15" dirty="0">
                <a:latin typeface="Arial" panose="020B0604020202020204"/>
                <a:cs typeface="Arial" panose="020B0604020202020204"/>
              </a:rPr>
              <a:t/>
            </a:r>
            <a:r>
              <a:rPr sz="2400" spc="-340" dirty="0">
                <a:latin typeface="Arial" panose="020B0604020202020204"/>
                <a:cs typeface="Arial" panose="020B0604020202020204"/>
              </a:rPr>
              <a:t/>
            </a:r>
            <a:r>
              <a:rPr sz="2400" spc="-20" dirty="0">
                <a:latin typeface="宋体"/>
                <a:cs typeface="宋体"/>
                <a:ea typeface="+mj-ea"/>
              </a:rPr>
              <a:t>减少竞争。</a:t>
            </a:r>
            <a:endParaRPr sz="2400">
              <a:latin typeface="Arial" panose="020B0604020202020204"/>
              <a:cs typeface="Arial" panose="020B0604020202020204"/>
            </a:endParaRPr>
          </a:p>
        </ns0:txBody>
      </ns0:sp>
      <ns0:sp>
        <ns0:nvSpPr>
          <ns0:cNvPr id="6" name="object 6"/>
          <ns0:cNvSpPr txBox="1"/>
          <ns0:nvPr/>
        </ns0:nvSpPr>
        <ns0:spPr>
          <a:xfrm>
            <a:off x="4953000" y="1412855"/>
            <a:ext cx="3307079" cy="376555"/>
          </a:xfrm>
          <a:prstGeom prst="rect">
            <a:avLst/>
          </a:prstGeom>
        </ns0:spPr>
        <ns0:txBody>
          <a:bodyPr vert="horz" wrap="square" lIns="0" tIns="13335" rIns="0" bIns="0" rtlCol="0">
            <a:spAutoFit/>
          </a:bodyPr>
          <a:lstStyle/>
          <a:p>
            <a:pPr marL="12700">
              <a:lnSpc>
                <a:spcPct val="100000"/>
              </a:lnSpc>
              <a:spcBef>
                <a:spcPts val="105"/>
              </a:spcBef>
            </a:pPr>
            <a:r>
              <a:rPr sz="2300" b="1" spc="50" dirty="0">
                <a:latin typeface="宋体"/>
                <a:cs typeface="宋体"/>
                <a:ea typeface="+mj-ea"/>
              </a:rPr>
              <a:t>合并问题</a:t>
            </a:r>
            <a:r>
              <a:rPr sz="2300" b="1" spc="-365" dirty="0">
                <a:latin typeface="Trebuchet MS" panose="020B0603020202020204"/>
                <a:cs typeface="Trebuchet MS" panose="020B0603020202020204"/>
              </a:rPr>
              <a:t/>
            </a:r>
            <a:r>
              <a:rPr sz="2300" b="1" spc="-5" dirty="0">
                <a:latin typeface="Trebuchet MS" panose="020B0603020202020204"/>
                <a:cs typeface="Trebuchet MS" panose="020B0603020202020204"/>
              </a:rPr>
              <a:t/>
            </a:r>
            <a:r>
              <a:rPr sz="2300" b="1" spc="-270" dirty="0">
                <a:latin typeface="Trebuchet MS" panose="020B0603020202020204"/>
                <a:cs typeface="Trebuchet MS" panose="020B0603020202020204"/>
              </a:rPr>
              <a:t/>
            </a:r>
            <a:r>
              <a:rPr sz="2300" b="1" spc="40" dirty="0">
                <a:latin typeface="Trebuchet MS" panose="020B0603020202020204"/>
                <a:cs typeface="Trebuchet MS" panose="020B0603020202020204"/>
              </a:rPr>
              <a:t/>
            </a:r>
            <a:endParaRPr sz="2300" dirty="0">
              <a:latin typeface="Trebuchet MS" panose="020B0603020202020204"/>
              <a:cs typeface="Trebuchet MS" panose="020B0603020202020204"/>
            </a:endParaRPr>
          </a:p>
        </ns0:txBody>
      </ns0:sp>
      <ns0:sp>
        <ns0:nvSpPr>
          <ns0:cNvPr id="7" name="object 7"/>
          <ns0:cNvSpPr txBox="1"/>
          <ns0:nvPr/>
        </ns0:nvSpPr>
        <ns0:spPr>
          <a:xfrm>
            <a:off x="4660519" y="2193163"/>
            <a:ext cx="4398010" cy="1489075"/>
          </a:xfrm>
          <a:prstGeom prst="rect">
            <a:avLst/>
          </a:prstGeom>
        </ns0:spPr>
        <ns0:txBody>
          <a:bodyPr vert="horz" wrap="square" lIns="0" tIns="12700" rIns="0" bIns="0" rtlCol="0">
            <a:spAutoFit/>
          </a:bodyPr>
          <a:lstStyle/>
          <a:p>
            <a:pPr marL="527685" indent="-515620">
              <a:lnSpc>
                <a:spcPct val="100000"/>
              </a:lnSpc>
              <a:spcBef>
                <a:spcPts val="100"/>
              </a:spcBef>
              <a:buSzPct val="79000"/>
              <a:buAutoNum type="romanLcPeriod"/>
              <a:tabLst>
                <a:tab pos="527685" algn="l"/>
                <a:tab pos="528320" algn="l"/>
              </a:tabLst>
            </a:pPr>
            <a:r>
              <a:rPr sz="2400" spc="-155" dirty="0">
                <a:latin typeface="Arial" panose="020B0604020202020204"/>
                <a:cs typeface="Arial" panose="020B0604020202020204"/>
              </a:rPr>
              <a:t/>
            </a:r>
            <a:r>
              <a:rPr sz="2400" spc="20" dirty="0">
                <a:latin typeface="Arial" panose="020B0604020202020204"/>
                <a:cs typeface="Arial" panose="020B0604020202020204"/>
              </a:rPr>
              <a:t/>
            </a:r>
            <a:r>
              <a:rPr sz="2400" spc="-50" dirty="0">
                <a:latin typeface="宋体"/>
                <a:cs typeface="宋体"/>
                <a:ea typeface="+mj-ea"/>
              </a:rPr>
              <a:t>企业文化冲突</a:t>
            </a:r>
            <a:r>
              <a:rPr sz="2400" spc="-480" dirty="0">
                <a:latin typeface="Arial" panose="020B0604020202020204"/>
                <a:cs typeface="Arial" panose="020B0604020202020204"/>
              </a:rPr>
              <a:t/>
            </a:r>
            <a:r>
              <a:rPr sz="2400" spc="-65" dirty="0">
                <a:latin typeface="Arial" panose="020B0604020202020204"/>
                <a:cs typeface="Arial" panose="020B0604020202020204"/>
              </a:rPr>
              <a:t/>
            </a:r>
            <a:endParaRPr sz="2400">
              <a:latin typeface="Arial" panose="020B0604020202020204"/>
              <a:cs typeface="Arial" panose="020B0604020202020204"/>
            </a:endParaRPr>
          </a:p>
          <a:p>
            <a:pPr marL="527685" indent="-515620">
              <a:lnSpc>
                <a:spcPct val="100000"/>
              </a:lnSpc>
              <a:buSzPct val="79000"/>
              <a:buAutoNum type="romanLcPeriod"/>
              <a:tabLst>
                <a:tab pos="527685" algn="l"/>
                <a:tab pos="528320" algn="l"/>
              </a:tabLst>
            </a:pPr>
            <a:r>
              <a:rPr sz="2400" spc="-114" dirty="0">
                <a:latin typeface="Arial" panose="020B0604020202020204"/>
                <a:cs typeface="Arial" panose="020B0604020202020204"/>
              </a:rPr>
              <a:t/>
            </a:r>
            <a:r>
              <a:rPr sz="2400" spc="-130" dirty="0">
                <a:latin typeface="Arial" panose="020B0604020202020204"/>
                <a:cs typeface="Arial" panose="020B0604020202020204"/>
              </a:rPr>
              <a:t/>
            </a:r>
            <a:r>
              <a:rPr sz="2400" spc="-285" dirty="0">
                <a:latin typeface="Arial" panose="020B0604020202020204"/>
                <a:cs typeface="Arial" panose="020B0604020202020204"/>
              </a:rPr>
              <a:t/>
            </a:r>
            <a:r>
              <a:rPr sz="2400" spc="-40" dirty="0">
                <a:latin typeface="宋体"/>
                <a:cs typeface="宋体"/>
                <a:ea typeface="+mj-ea"/>
              </a:rPr>
              <a:t>增加业务复杂性</a:t>
            </a:r>
            <a:endParaRPr sz="2400">
              <a:latin typeface="Arial" panose="020B0604020202020204"/>
              <a:cs typeface="Arial" panose="020B0604020202020204"/>
            </a:endParaRPr>
          </a:p>
          <a:p>
            <a:pPr marL="527685" marR="5080" indent="-515620">
              <a:lnSpc>
                <a:spcPct val="100000"/>
              </a:lnSpc>
              <a:buSzPct val="79000"/>
              <a:buAutoNum type="romanLcPeriod"/>
              <a:tabLst>
                <a:tab pos="527685" algn="l"/>
                <a:tab pos="528320" algn="l"/>
              </a:tabLst>
            </a:pPr>
            <a:r>
              <a:rPr sz="2400" spc="-110" dirty="0">
                <a:latin typeface="宋体"/>
                <a:cs typeface="宋体"/>
                <a:ea typeface="+mj-ea"/>
              </a:rPr>
              <a:t>员工可能会抗拒改变</a:t>
            </a:r>
            <a:r>
              <a:rPr sz="2400" spc="-75" dirty="0">
                <a:latin typeface="Arial" panose="020B0604020202020204"/>
                <a:cs typeface="Arial" panose="020B0604020202020204"/>
              </a:rPr>
              <a:t/>
            </a:r>
            <a:r>
              <a:rPr sz="2400" spc="-95" dirty="0">
                <a:latin typeface="Arial" panose="020B0604020202020204"/>
                <a:cs typeface="Arial" panose="020B0604020202020204"/>
              </a:rPr>
              <a:t/>
            </a:r>
            <a:r>
              <a:rPr sz="2400" spc="-60" dirty="0">
                <a:latin typeface="Arial" panose="020B0604020202020204"/>
                <a:cs typeface="Arial" panose="020B0604020202020204"/>
              </a:rPr>
              <a:t/>
            </a:r>
            <a:r>
              <a:rPr sz="2400" spc="-500" dirty="0">
                <a:latin typeface="Arial" panose="020B0604020202020204"/>
                <a:cs typeface="Arial" panose="020B0604020202020204"/>
              </a:rPr>
              <a:t/>
            </a:r>
            <a:r>
              <a:rPr sz="2400" spc="50" dirty="0">
                <a:latin typeface="Arial" panose="020B0604020202020204"/>
                <a:cs typeface="Arial" panose="020B0604020202020204"/>
              </a:rPr>
              <a:t/>
            </a:r>
            <a:r>
              <a:rPr sz="2400" spc="-110" dirty="0">
                <a:latin typeface="Arial" panose="020B0604020202020204"/>
                <a:cs typeface="Arial" panose="020B0604020202020204"/>
              </a:rPr>
              <a:t/>
            </a:r>
            <a:endParaRPr sz="2400">
              <a:latin typeface="Arial" panose="020B0604020202020204"/>
              <a:cs typeface="Arial" panose="020B0604020202020204"/>
            </a:endParaRPr>
          </a:p>
        </ns0:txBody>
      </ns0:sp>
      <ns0:sp>
        <ns0:nvSpPr>
          <ns0:cNvPr id="8" name="object 8"/>
          <ns0:cNvSpPr txBox="1"/>
          <ns0:nvPr/>
        </ns0:nvSpPr>
        <ns0:spPr>
          <a:xfrm>
            <a:off x="8962390" y="6626453"/>
            <a:ext cx="104139" cy="208279"/>
          </a:xfrm>
          <a:prstGeom prst="rect">
            <a:avLst/>
          </a:prstGeom>
        </ns0:spPr>
        <ns0:txBody>
          <a:bodyPr vert="horz" wrap="square" lIns="0" tIns="12700" rIns="0" bIns="0" rtlCol="0">
            <a:spAutoFit/>
          </a:bodyPr>
          <a:lstStyle/>
          <a:p>
            <a:pPr marL="12700">
              <a:lnSpc>
                <a:spcPct val="100000"/>
              </a:lnSpc>
              <a:spcBef>
                <a:spcPts val="100"/>
              </a:spcBef>
            </a:pPr>
            <a:r>
              <a:rPr sz="1200" spc="-50" dirty="0">
                <a:solidFill>
                  <a:srgbClr val="3E3E3E"/>
                </a:solidFill>
                <a:latin typeface="宋体"/>
                <a:cs typeface="宋体"/>
                <a:ea typeface="+mj-ea"/>
              </a:rPr>
              <a:t>8</a:t>
            </a:r>
            <a:endParaRPr sz="1200">
              <a:latin typeface="Arial" panose="020B0604020202020204"/>
              <a:cs typeface="Arial" panose="020B0604020202020204"/>
            </a:endParaRPr>
          </a:p>
        </ns0:txBody>
      </ns0:sp>
    </ns0:spTree>
  </ns0:cSld>
  <ns0:clrMapOvr>
    <a:masterClrMapping/>
  </ns0:clrMapOvr>
  <ns0:timing>
    <ns0:tnLst>
      <ns0:par>
        <ns0:cTn id="1" dur="indefinite" restart="never" nodeType="tmRoot"/>
      </ns0:par>
    </ns0:tnLst>
  </ns0:timing>
</ns0:sld>
</file>

<file path=ppt/slides/slide9.xml><?xml version="1.0" encoding="utf-8"?>
<ns0:sld xmlns:a="http://schemas.openxmlformats.org/drawingml/2006/main" xmlns:ns0="http://schemas.openxmlformats.org/presentationml/2006/main" xmlns:ns2="http://schemas.openxmlformats.org/officeDocument/2006/relationships">
  <ns0:cSld>
    <ns0:spTree>
      <ns0:nvGrpSpPr>
        <ns0:cNvPr id="1" name=""/>
        <ns0:cNvGrpSpPr/>
        <ns0:nvPr/>
      </ns0:nvGrpSpPr>
      <ns0:grpSpPr>
        <a:xfrm>
          <a:off x="0" y="0"/>
          <a:ext cx="0" cy="0"/>
          <a:chOff x="0" y="0"/>
          <a:chExt cx="0" cy="0"/>
        </a:xfrm>
      </ns0:grpSpPr>
      <ns0:sp>
        <ns0:nvSpPr>
          <ns0:cNvPr id="2" name="object 2"/>
          <ns0:cNvSpPr/>
          <ns0:nvPr/>
        </ns0:nvSpPr>
        <ns0:spPr>
          <a:xfrm>
            <a:off x="551687" y="493776"/>
            <a:ext cx="6469379" cy="316991"/>
          </a:xfrm>
          <a:prstGeom prst="rect">
            <a:avLst/>
          </a:prstGeom>
          <a:blipFill>
            <a:blip ns2:embed="rId1" cstate="print"/>
            <a:stretch>
              <a:fillRect/>
            </a:stretch>
          </a:blipFill>
        </ns0:spPr>
        <ns0:txBody>
          <a:bodyPr wrap="square" lIns="0" tIns="0" rIns="0" bIns="0" rtlCol="0"/>
          <a:lstStyle/>
          <a:p/>
        </ns0:txBody>
      </ns0:sp>
      <ns0:sp>
        <ns0:nvSpPr>
          <ns0:cNvPr id="3" name="object 3"/>
          <ns0:cNvSpPr txBox="1"/>
          <ns0:nvPr/>
        </ns0:nvSpPr>
        <ns0:spPr>
          <a:xfrm>
            <a:off x="762000" y="1412354"/>
            <a:ext cx="2326005" cy="330835"/>
          </a:xfrm>
          <a:prstGeom prst="rect">
            <a:avLst/>
          </a:prstGeom>
        </ns0:spPr>
        <ns0:txBody>
          <a:bodyPr vert="horz" wrap="square" lIns="0" tIns="13335" rIns="0" bIns="0" rtlCol="0">
            <a:spAutoFit/>
          </a:bodyPr>
          <a:lstStyle/>
          <a:p>
            <a:pPr marL="12700">
              <a:lnSpc>
                <a:spcPct val="100000"/>
              </a:lnSpc>
              <a:spcBef>
                <a:spcPts val="105"/>
              </a:spcBef>
            </a:pPr>
            <a:r>
              <a:rPr sz="2000" b="1" spc="40" dirty="0">
                <a:latin typeface="Trebuchet MS" panose="020B0603020202020204"/>
                <a:cs typeface="Trebuchet MS" panose="020B0603020202020204"/>
              </a:rPr>
              <a:t/>
            </a:r>
            <a:r>
              <a:rPr sz="2000" b="1" spc="-240" dirty="0">
                <a:latin typeface="Trebuchet MS" panose="020B0603020202020204"/>
                <a:cs typeface="Trebuchet MS" panose="020B0603020202020204"/>
              </a:rPr>
              <a:t/>
            </a:r>
            <a:r>
              <a:rPr sz="2000" b="1" spc="65" dirty="0">
                <a:latin typeface="Trebuchet MS" panose="020B0603020202020204"/>
                <a:cs typeface="Trebuchet MS" panose="020B0603020202020204"/>
              </a:rPr>
              <a:t/>
            </a:r>
            <a:r>
              <a:rPr sz="2000" b="1" spc="-235" dirty="0">
                <a:latin typeface="Trebuchet MS" panose="020B0603020202020204"/>
                <a:cs typeface="Trebuchet MS" panose="020B0603020202020204"/>
              </a:rPr>
              <a:t/>
            </a:r>
            <a:r>
              <a:rPr sz="2000" b="1" spc="20" dirty="0">
                <a:latin typeface="宋体"/>
                <a:cs typeface="宋体"/>
                <a:ea typeface="+mj-ea"/>
              </a:rPr>
              <a:t>为什么重要</a:t>
            </a:r>
            <a:endParaRPr sz="2000">
              <a:latin typeface="Trebuchet MS" panose="020B0603020202020204"/>
              <a:cs typeface="Trebuchet MS" panose="020B0603020202020204"/>
            </a:endParaRPr>
          </a:p>
        </ns0:txBody>
      </ns0:sp>
      <ns0:sp>
        <ns0:nvSpPr>
          <ns0:cNvPr id="4" name="object 4"/>
          <ns0:cNvSpPr txBox="1">
            <a:spLocks noGrp="1"/>
          </ns0:cNvSpPr>
          <ns0:nvPr>
            <ns0:ph type="title"/>
          </ns0:nvPr>
        </ns0:nvSpPr>
        <ns0:spPr>
          <a:xfrm>
            <a:off x="392684" y="1926412"/>
            <a:ext cx="3550285" cy="391795"/>
          </a:xfrm>
          <a:prstGeom prst="rect">
            <a:avLst/>
          </a:prstGeom>
        </ns0:spPr>
        <ns0:txBody>
          <a:bodyPr vert="horz" wrap="square" lIns="0" tIns="12700" rIns="0" bIns="0" rtlCol="0">
            <a:spAutoFit/>
          </a:bodyPr>
          <a:lstStyle/>
          <a:p>
            <a:pPr marL="12700">
              <a:lnSpc>
                <a:spcPct val="100000"/>
              </a:lnSpc>
              <a:spcBef>
                <a:spcPts val="100"/>
              </a:spcBef>
              <a:tabLst>
                <a:tab pos="527685" algn="l"/>
              </a:tabLst>
            </a:pPr>
            <a:r>
              <a:rPr sz="1900" spc="-5" dirty="0"/>
              <a:t/>
            </a:r>
            <a:r>
              <a:rPr sz="2400" spc="-114" dirty="0">
                <a:latin typeface="宋体"/>
                <a:ea typeface="+mj-ea"/>
                <a:cs typeface="宋体"/>
              </a:rPr>
              <a:t>i.市场份额增加。</a:t>
            </a:r>
            <a:r>
              <a:rPr sz="2400" spc="-40" dirty="0"/>
              <a:t/>
            </a:r>
            <a:r>
              <a:rPr sz="2400" spc="-280" dirty="0"/>
              <a:t/>
            </a:r>
            <a:r>
              <a:rPr sz="2400" spc="-110" dirty="0"/>
              <a:t/>
            </a:r>
            <a:endParaRPr sz="2400"/>
          </a:p>
        </ns0:txBody>
      </ns0:sp>
      <ns0:sp>
        <ns0:nvSpPr>
          <ns0:cNvPr id="5" name="object 5"/>
          <ns0:cNvSpPr txBox="1"/>
          <ns0:nvPr/>
        </ns0:nvSpPr>
        <ns0:spPr>
          <a:xfrm>
            <a:off x="392684" y="2292858"/>
            <a:ext cx="3862070" cy="2220595"/>
          </a:xfrm>
          <a:prstGeom prst="rect">
            <a:avLst/>
          </a:prstGeom>
        </ns0:spPr>
        <ns0:txBody>
          <a:bodyPr vert="horz" wrap="square" lIns="0" tIns="12700" rIns="0" bIns="0" rtlCol="0">
            <a:spAutoFit/>
          </a:bodyPr>
          <a:lstStyle/>
          <a:p>
            <a:pPr marL="527685" indent="-515620">
              <a:lnSpc>
                <a:spcPct val="100000"/>
              </a:lnSpc>
              <a:spcBef>
                <a:spcPts val="100"/>
              </a:spcBef>
              <a:buSzPct val="79000"/>
              <a:buAutoNum type="romanLcPeriod" startAt="2"/>
              <a:tabLst>
                <a:tab pos="527685" algn="l"/>
                <a:tab pos="528320" algn="l"/>
              </a:tabLst>
            </a:pPr>
            <a:r>
              <a:rPr sz="2400" spc="-114" dirty="0">
                <a:latin typeface="宋体"/>
                <a:cs typeface="宋体"/>
                <a:ea typeface="+mj-ea"/>
              </a:rPr>
              <a:t>加快上市速度</a:t>
            </a:r>
            <a:r>
              <a:rPr sz="2400" spc="-130" dirty="0">
                <a:latin typeface="Arial" panose="020B0604020202020204"/>
                <a:cs typeface="Arial" panose="020B0604020202020204"/>
              </a:rPr>
              <a:t/>
            </a:r>
            <a:r>
              <a:rPr sz="2400" spc="50" dirty="0">
                <a:latin typeface="Arial" panose="020B0604020202020204"/>
                <a:cs typeface="Arial" panose="020B0604020202020204"/>
              </a:rPr>
              <a:t/>
            </a:r>
            <a:r>
              <a:rPr sz="2400" spc="-335" dirty="0">
                <a:latin typeface="Arial" panose="020B0604020202020204"/>
                <a:cs typeface="Arial" panose="020B0604020202020204"/>
              </a:rPr>
              <a:t/>
            </a:r>
            <a:r>
              <a:rPr sz="2400" spc="-40" dirty="0">
                <a:latin typeface="Arial" panose="020B0604020202020204"/>
                <a:cs typeface="Arial" panose="020B0604020202020204"/>
              </a:rPr>
              <a:t/>
            </a:r>
            <a:endParaRPr sz="2400">
              <a:latin typeface="Arial" panose="020B0604020202020204"/>
              <a:cs typeface="Arial" panose="020B0604020202020204"/>
            </a:endParaRPr>
          </a:p>
          <a:p>
            <a:pPr marL="527685" marR="282575" indent="-515620">
              <a:lnSpc>
                <a:spcPct val="100000"/>
              </a:lnSpc>
              <a:buSzPct val="79000"/>
              <a:buAutoNum type="romanLcPeriod" startAt="2"/>
              <a:tabLst>
                <a:tab pos="527685" algn="l"/>
                <a:tab pos="528320" algn="l"/>
              </a:tabLst>
            </a:pPr>
            <a:r>
              <a:rPr sz="2400" spc="-60" dirty="0">
                <a:latin typeface="Arial" panose="020B0604020202020204"/>
                <a:cs typeface="Arial" panose="020B0604020202020204"/>
              </a:rPr>
              <a:t/>
            </a:r>
            <a:r>
              <a:rPr sz="2400" spc="-225" dirty="0">
                <a:latin typeface="Arial" panose="020B0604020202020204"/>
                <a:cs typeface="Arial" panose="020B0604020202020204"/>
              </a:rPr>
              <a:t/>
            </a:r>
            <a:r>
              <a:rPr sz="2400" spc="-60" dirty="0">
                <a:latin typeface="Arial" panose="020B0604020202020204"/>
                <a:cs typeface="Arial" panose="020B0604020202020204"/>
              </a:rPr>
              <a:t/>
            </a:r>
            <a:r>
              <a:rPr sz="2400" spc="-215" dirty="0">
                <a:latin typeface="Arial" panose="020B0604020202020204"/>
                <a:cs typeface="Arial" panose="020B0604020202020204"/>
              </a:rPr>
              <a:t/>
            </a:r>
            <a:r>
              <a:rPr sz="2400" spc="-60" dirty="0">
                <a:latin typeface="宋体"/>
                <a:cs typeface="宋体"/>
                <a:ea typeface="+mj-ea"/>
              </a:rPr>
              <a:t>与开发新产品相比，风险更低。</a:t>
            </a:r>
            <a:r>
              <a:rPr sz="2400" spc="-225" dirty="0">
                <a:latin typeface="Arial" panose="020B0604020202020204"/>
                <a:cs typeface="Arial" panose="020B0604020202020204"/>
              </a:rPr>
              <a:t/>
            </a:r>
            <a:r>
              <a:rPr sz="2400" spc="50" dirty="0">
                <a:latin typeface="Arial" panose="020B0604020202020204"/>
                <a:cs typeface="Arial" panose="020B0604020202020204"/>
              </a:rPr>
              <a:t/>
            </a:r>
            <a:r>
              <a:rPr sz="2400" spc="-75" dirty="0">
                <a:latin typeface="Arial" panose="020B0604020202020204"/>
                <a:cs typeface="Arial" panose="020B0604020202020204"/>
              </a:rPr>
              <a:t/>
            </a:r>
            <a:r>
              <a:rPr sz="2400" spc="-85" dirty="0">
                <a:latin typeface="Arial" panose="020B0604020202020204"/>
                <a:cs typeface="Arial" panose="020B0604020202020204"/>
              </a:rPr>
              <a:t/>
            </a:r>
            <a:r>
              <a:rPr sz="2400" spc="-305" dirty="0">
                <a:latin typeface="Arial" panose="020B0604020202020204"/>
                <a:cs typeface="Arial" panose="020B0604020202020204"/>
              </a:rPr>
              <a:t/>
            </a:r>
            <a:r>
              <a:rPr sz="2400" spc="-60" dirty="0">
                <a:latin typeface="Arial" panose="020B0604020202020204"/>
                <a:cs typeface="Arial" panose="020B0604020202020204"/>
              </a:rPr>
              <a:t/>
            </a:r>
            <a:endParaRPr sz="2400">
              <a:latin typeface="Arial" panose="020B0604020202020204"/>
              <a:cs typeface="Arial" panose="020B0604020202020204"/>
            </a:endParaRPr>
          </a:p>
          <a:p>
            <a:pPr marL="527685" indent="-515620">
              <a:lnSpc>
                <a:spcPct val="100000"/>
              </a:lnSpc>
              <a:buSzPct val="79000"/>
              <a:buAutoNum type="romanLcPeriod" startAt="2"/>
              <a:tabLst>
                <a:tab pos="527685" algn="l"/>
                <a:tab pos="528320" algn="l"/>
              </a:tabLst>
            </a:pPr>
            <a:r>
              <a:rPr sz="2400" spc="-114" dirty="0">
                <a:latin typeface="Arial" panose="020B0604020202020204"/>
                <a:cs typeface="Arial" panose="020B0604020202020204"/>
              </a:rPr>
              <a:t/>
            </a:r>
            <a:r>
              <a:rPr sz="2400" spc="-250" dirty="0">
                <a:latin typeface="Arial" panose="020B0604020202020204"/>
                <a:cs typeface="Arial" panose="020B0604020202020204"/>
              </a:rPr>
              <a:t/>
            </a:r>
            <a:r>
              <a:rPr sz="2400" spc="-40" dirty="0">
                <a:latin typeface="宋体"/>
                <a:cs typeface="宋体"/>
                <a:ea typeface="+mj-ea"/>
              </a:rPr>
              <a:t>增加多样化</a:t>
            </a:r>
            <a:endParaRPr sz="2400">
              <a:latin typeface="Arial" panose="020B0604020202020204"/>
              <a:cs typeface="Arial" panose="020B0604020202020204"/>
            </a:endParaRPr>
          </a:p>
          <a:p>
            <a:pPr marL="527685" marR="1351915" indent="-515620">
              <a:lnSpc>
                <a:spcPct val="100000"/>
              </a:lnSpc>
              <a:buSzPct val="79000"/>
              <a:buAutoNum type="romanLcPeriod" startAt="2"/>
              <a:tabLst>
                <a:tab pos="527685" algn="l"/>
                <a:tab pos="528320" algn="l"/>
              </a:tabLst>
            </a:pPr>
            <a:r>
              <a:rPr sz="2400" spc="-60" dirty="0">
                <a:latin typeface="Arial" panose="020B0604020202020204"/>
                <a:cs typeface="Arial" panose="020B0604020202020204"/>
              </a:rPr>
              <a:t/>
            </a:r>
            <a:r>
              <a:rPr sz="2400" spc="-235" dirty="0">
                <a:latin typeface="Arial" panose="020B0604020202020204"/>
                <a:cs typeface="Arial" panose="020B0604020202020204"/>
              </a:rPr>
              <a:t/>
            </a:r>
            <a:r>
              <a:rPr sz="2400" spc="-140" dirty="0">
                <a:latin typeface="Arial" panose="020B0604020202020204"/>
                <a:cs typeface="Arial" panose="020B0604020202020204"/>
              </a:rPr>
              <a:t/>
            </a:r>
            <a:r>
              <a:rPr sz="2400" spc="-20" dirty="0">
                <a:latin typeface="宋体"/>
                <a:cs typeface="宋体"/>
                <a:ea typeface="+mj-ea"/>
              </a:rPr>
              <a:t>避免过度竞争</a:t>
            </a:r>
            <a:endParaRPr sz="2400">
              <a:latin typeface="Arial" panose="020B0604020202020204"/>
              <a:cs typeface="Arial" panose="020B0604020202020204"/>
            </a:endParaRPr>
          </a:p>
        </ns0:txBody>
      </ns0:sp>
      <ns0:sp>
        <ns0:nvSpPr>
          <ns0:cNvPr id="6" name="object 6"/>
          <ns0:cNvSpPr txBox="1"/>
          <ns0:nvPr/>
        </ns0:nvSpPr>
        <ns0:spPr>
          <a:xfrm>
            <a:off x="4930775" y="1414244"/>
            <a:ext cx="3508375" cy="330835"/>
          </a:xfrm>
          <a:prstGeom prst="rect">
            <a:avLst/>
          </a:prstGeom>
        </ns0:spPr>
        <ns0:txBody>
          <a:bodyPr vert="horz" wrap="square" lIns="0" tIns="13335" rIns="0" bIns="0" rtlCol="0">
            <a:spAutoFit/>
          </a:bodyPr>
          <a:lstStyle/>
          <a:p>
            <a:pPr marL="12700">
              <a:lnSpc>
                <a:spcPct val="100000"/>
              </a:lnSpc>
              <a:spcBef>
                <a:spcPts val="105"/>
              </a:spcBef>
            </a:pPr>
            <a:r>
              <a:rPr sz="2000" b="1" spc="45" dirty="0">
                <a:latin typeface="Trebuchet MS" panose="020B0603020202020204"/>
                <a:cs typeface="Trebuchet MS" panose="020B0603020202020204"/>
              </a:rPr>
              <a:t/>
            </a:r>
            <a:r>
              <a:rPr sz="2000" b="1" spc="-335" dirty="0">
                <a:latin typeface="Trebuchet MS" panose="020B0603020202020204"/>
                <a:cs typeface="Trebuchet MS" panose="020B0603020202020204"/>
              </a:rPr>
              <a:t/>
            </a:r>
            <a:r>
              <a:rPr sz="2000" b="1" spc="-5" dirty="0">
                <a:latin typeface="Trebuchet MS" panose="020B0603020202020204"/>
                <a:cs typeface="Trebuchet MS" panose="020B0603020202020204"/>
              </a:rPr>
              <a:t/>
            </a:r>
            <a:r>
              <a:rPr sz="2000" b="1" spc="-315" dirty="0">
                <a:latin typeface="Trebuchet MS" panose="020B0603020202020204"/>
                <a:cs typeface="Trebuchet MS" panose="020B0603020202020204"/>
              </a:rPr>
              <a:t/>
            </a:r>
            <a:r>
              <a:rPr lang="en-PH" sz="2000" b="1" spc="-315" dirty="0" smtClean="0">
                <a:latin typeface="Trebuchet MS" panose="020B0603020202020204"/>
                <a:cs typeface="Trebuchet MS" panose="020B0603020202020204"/>
              </a:rPr>
              <a:t/>
            </a:r>
            <a:r>
              <a:rPr sz="2000" b="1" spc="25" dirty="0" smtClean="0">
                <a:latin typeface="宋体"/>
                <a:cs typeface="宋体"/>
                <a:ea typeface="+mj-ea"/>
              </a:rPr>
              <a:t>真空处理的问题</a:t>
            </a:r>
            <a:endParaRPr sz="2000" dirty="0">
              <a:latin typeface="Trebuchet MS" panose="020B0603020202020204"/>
              <a:cs typeface="Trebuchet MS" panose="020B0603020202020204"/>
            </a:endParaRPr>
          </a:p>
        </ns0:txBody>
      </ns0:sp>
      <ns0:sp>
        <ns0:nvSpPr>
          <ns0:cNvPr id="7" name="object 7"/>
          <ns0:cNvSpPr txBox="1"/>
          <ns0:nvPr/>
        </ns0:nvSpPr>
        <ns0:spPr>
          <a:xfrm>
            <a:off x="4924425" y="3460241"/>
            <a:ext cx="260350" cy="318135"/>
          </a:xfrm>
          <a:prstGeom prst="rect">
            <a:avLst/>
          </a:prstGeom>
        </ns0:spPr>
        <ns0:txBody>
          <a:bodyPr vert="horz" wrap="square" lIns="0" tIns="15240" rIns="0" bIns="0" rtlCol="0">
            <a:spAutoFit/>
          </a:bodyPr>
          <a:lstStyle/>
          <a:p>
            <a:pPr marL="12700">
              <a:lnSpc>
                <a:spcPct val="100000"/>
              </a:lnSpc>
              <a:spcBef>
                <a:spcPts val="120"/>
              </a:spcBef>
            </a:pPr>
            <a:r>
              <a:rPr sz="1900" spc="20" dirty="0">
                <a:latin typeface="宋体"/>
                <a:cs typeface="宋体"/>
                <a:ea typeface="+mj-ea"/>
              </a:rPr>
              <a:t>iii.</a:t>
            </a:r>
            <a:r>
              <a:rPr sz="1900" spc="25" dirty="0">
                <a:latin typeface="Arial" panose="020B0604020202020204"/>
                <a:cs typeface="Arial" panose="020B0604020202020204"/>
              </a:rPr>
              <a:t/>
            </a:r>
            <a:r>
              <a:rPr sz="1900" spc="-25" dirty="0">
                <a:latin typeface="Arial" panose="020B0604020202020204"/>
                <a:cs typeface="Arial" panose="020B0604020202020204"/>
              </a:rPr>
              <a:t/>
            </a:r>
            <a:endParaRPr sz="1900">
              <a:latin typeface="Arial" panose="020B0604020202020204"/>
              <a:cs typeface="Arial" panose="020B0604020202020204"/>
            </a:endParaRPr>
          </a:p>
        </ns0:txBody>
      </ns0:sp>
      <ns0:sp>
        <ns0:nvSpPr>
          <ns0:cNvPr id="8" name="object 8"/>
          <ns0:cNvSpPr txBox="1"/>
          <ns0:nvPr/>
        </ns0:nvSpPr>
        <ns0:spPr>
          <a:xfrm>
            <a:off x="4924425" y="1935860"/>
            <a:ext cx="3514725" cy="2220595"/>
          </a:xfrm>
          <a:prstGeom prst="rect">
            <a:avLst/>
          </a:prstGeom>
        </ns0:spPr>
        <ns0:txBody>
          <a:bodyPr vert="horz" wrap="square" lIns="0" tIns="12700" rIns="0" bIns="0" rtlCol="0">
            <a:spAutoFit/>
          </a:bodyPr>
          <a:lstStyle/>
          <a:p>
            <a:pPr marL="527685" marR="5080" indent="-515620">
              <a:lnSpc>
                <a:spcPct val="100000"/>
              </a:lnSpc>
              <a:spcBef>
                <a:spcPts val="100"/>
              </a:spcBef>
              <a:buSzPct val="79000"/>
              <a:buAutoNum type="romanLcPeriod"/>
              <a:tabLst>
                <a:tab pos="527685" algn="l"/>
                <a:tab pos="528320" algn="l"/>
              </a:tabLst>
            </a:pPr>
            <a:r>
              <a:rPr sz="2400" spc="-85" dirty="0">
                <a:latin typeface="宋体"/>
                <a:cs typeface="宋体"/>
                <a:ea typeface="+mj-ea"/>
              </a:rPr>
              <a:t>目标估值不足。</a:t>
            </a:r>
            <a:r>
              <a:rPr sz="2400" spc="-50" dirty="0">
                <a:latin typeface="Arial" panose="020B0604020202020204"/>
                <a:cs typeface="Arial" panose="020B0604020202020204"/>
              </a:rPr>
              <a:t/>
            </a:r>
            <a:r>
              <a:rPr sz="2400" spc="-315" dirty="0">
                <a:latin typeface="Arial" panose="020B0604020202020204"/>
                <a:cs typeface="Arial" panose="020B0604020202020204"/>
              </a:rPr>
              <a:t/>
            </a:r>
            <a:r>
              <a:rPr sz="2400" spc="15" dirty="0">
                <a:latin typeface="Arial" panose="020B0604020202020204"/>
                <a:cs typeface="Arial" panose="020B0604020202020204"/>
              </a:rPr>
              <a:t/>
            </a:r>
            <a:r>
              <a:rPr sz="2400" spc="-10" dirty="0">
                <a:latin typeface="Arial" panose="020B0604020202020204"/>
                <a:cs typeface="Arial" panose="020B0604020202020204"/>
              </a:rPr>
              <a:t/>
            </a:r>
            <a:endParaRPr sz="2400">
              <a:latin typeface="Arial" panose="020B0604020202020204"/>
              <a:cs typeface="Arial" panose="020B0604020202020204"/>
            </a:endParaRPr>
          </a:p>
          <a:p>
            <a:pPr marL="527685" marR="616585" indent="-515620">
              <a:lnSpc>
                <a:spcPct val="100000"/>
              </a:lnSpc>
              <a:buSzPct val="79000"/>
              <a:buAutoNum type="romanLcPeriod"/>
              <a:tabLst>
                <a:tab pos="527685" algn="l"/>
                <a:tab pos="528320" algn="l"/>
              </a:tabLst>
            </a:pPr>
            <a:r>
              <a:rPr sz="2400" spc="-25" dirty="0">
                <a:latin typeface="宋体"/>
                <a:cs typeface="宋体"/>
                <a:ea typeface="+mj-ea"/>
              </a:rPr>
              <a:t>无法实现协同作用。</a:t>
            </a:r>
            <a:r>
              <a:rPr sz="2400" spc="50" dirty="0">
                <a:latin typeface="Arial" panose="020B0604020202020204"/>
                <a:cs typeface="Arial" panose="020B0604020202020204"/>
              </a:rPr>
              <a:t/>
            </a:r>
            <a:r>
              <a:rPr sz="2400" spc="-390" dirty="0">
                <a:latin typeface="Arial" panose="020B0604020202020204"/>
                <a:cs typeface="Arial" panose="020B0604020202020204"/>
              </a:rPr>
              <a:t/>
            </a:r>
            <a:r>
              <a:rPr sz="2400" spc="-105" dirty="0">
                <a:latin typeface="Arial" panose="020B0604020202020204"/>
                <a:cs typeface="Arial" panose="020B0604020202020204"/>
              </a:rPr>
              <a:t/>
            </a:r>
            <a:r>
              <a:rPr sz="2400" spc="-100" dirty="0">
                <a:latin typeface="Arial" panose="020B0604020202020204"/>
                <a:cs typeface="Arial" panose="020B0604020202020204"/>
              </a:rPr>
              <a:t/>
            </a:r>
            <a:endParaRPr sz="2400">
              <a:latin typeface="Arial" panose="020B0604020202020204"/>
              <a:cs typeface="Arial" panose="020B0604020202020204"/>
            </a:endParaRPr>
          </a:p>
          <a:p>
            <a:pPr marL="527685" marR="76200">
              <a:lnSpc>
                <a:spcPct val="100000"/>
              </a:lnSpc>
            </a:pPr>
            <a:r>
              <a:rPr sz="2400" spc="-120" dirty="0">
                <a:latin typeface="宋体"/>
                <a:cs typeface="宋体"/>
                <a:ea typeface="+mj-ea"/>
              </a:rPr>
              <a:t>通过承担巨额债务来融资。</a:t>
            </a:r>
            <a:r>
              <a:rPr sz="2400" spc="-50" dirty="0">
                <a:latin typeface="Arial" panose="020B0604020202020204"/>
                <a:cs typeface="Arial" panose="020B0604020202020204"/>
              </a:rPr>
              <a:t/>
            </a:r>
            <a:r>
              <a:rPr sz="2400" spc="-30" dirty="0">
                <a:latin typeface="Arial" panose="020B0604020202020204"/>
                <a:cs typeface="Arial" panose="020B0604020202020204"/>
              </a:rPr>
              <a:t/>
            </a:r>
            <a:r>
              <a:rPr sz="2400" spc="-450" dirty="0">
                <a:latin typeface="Arial" panose="020B0604020202020204"/>
                <a:cs typeface="Arial" panose="020B0604020202020204"/>
              </a:rPr>
              <a:t/>
            </a:r>
            <a:r>
              <a:rPr sz="2400" spc="-95" dirty="0">
                <a:latin typeface="Arial" panose="020B0604020202020204"/>
                <a:cs typeface="Arial" panose="020B0604020202020204"/>
              </a:rPr>
              <a:t/>
            </a:r>
            <a:r>
              <a:rPr sz="2400" spc="-25" dirty="0">
                <a:latin typeface="Arial" panose="020B0604020202020204"/>
                <a:cs typeface="Arial" panose="020B0604020202020204"/>
              </a:rPr>
              <a:t/>
            </a:r>
            <a:endParaRPr sz="2400">
              <a:latin typeface="Arial" panose="020B0604020202020204"/>
              <a:cs typeface="Arial" panose="020B0604020202020204"/>
            </a:endParaRPr>
          </a:p>
        </ns0:txBody>
      </ns0:sp>
      <ns0:sp>
        <ns0:nvSpPr>
          <ns0:cNvPr id="9" name="object 9"/>
          <ns0:cNvSpPr txBox="1"/>
          <ns0:nvPr/>
        </ns0:nvSpPr>
        <ns0:spPr>
          <a:xfrm>
            <a:off x="8960866" y="6654495"/>
            <a:ext cx="105410" cy="208279"/>
          </a:xfrm>
          <a:prstGeom prst="rect">
            <a:avLst/>
          </a:prstGeom>
        </ns0:spPr>
        <ns0:txBody>
          <a:bodyPr vert="horz" wrap="square" lIns="0" tIns="12700" rIns="0" bIns="0" rtlCol="0">
            <a:spAutoFit/>
          </a:bodyPr>
          <a:lstStyle/>
          <a:p>
            <a:pPr marL="12700">
              <a:lnSpc>
                <a:spcPct val="100000"/>
              </a:lnSpc>
              <a:spcBef>
                <a:spcPts val="100"/>
              </a:spcBef>
            </a:pPr>
            <a:r>
              <a:rPr sz="1200" spc="-40" dirty="0">
                <a:solidFill>
                  <a:srgbClr val="3E3E3E"/>
                </a:solidFill>
                <a:latin typeface="宋体"/>
                <a:cs typeface="宋体"/>
                <a:ea typeface="+mj-ea"/>
              </a:rPr>
              <a:t>9</a:t>
            </a:r>
            <a:endParaRPr sz="1200">
              <a:latin typeface="Arial" panose="020B0604020202020204"/>
              <a:cs typeface="Arial" panose="020B0604020202020204"/>
            </a:endParaRPr>
          </a:p>
        </ns0:txBody>
      </ns0:sp>
    </ns0:spTree>
  </ns0:cSld>
  <ns0:clrMapOvr>
    <a:masterClrMapping/>
  </ns0:clrMapOvr>
  <ns0:timing>
    <ns0:tnLst>
      <ns0:par>
        <ns0:cTn id="1" dur="indefinite" restart="never" nodeType="tmRoot"/>
      </ns0:par>
    </ns0:tnLst>
  </ns0:timing>
</ns0:sld>
</file>

<file path=ppt/tags/tag1.xml><?xml version="1.0" encoding="utf-8"?>
<p:tagLst xmlns:p="http://schemas.openxmlformats.org/presentationml/2006/main">
  <p:tag name="KSO_WM_UNIT_PLACING_PICTURE_USER_VIEWPORT" val="{&quot;height&quot;:1890.2818897637794,&quot;width&quot;:1248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13832</Words>
  <Application>WPS 演示</Application>
  <PresentationFormat>On-screen Show (4:3)</PresentationFormat>
  <Paragraphs>408</Paragraphs>
  <Slides>42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42</vt:i4>
      </vt:variant>
    </vt:vector>
  </HeadingPairs>
  <TitlesOfParts>
    <vt:vector size="56" baseType="lpstr">
      <vt:lpstr>Arial</vt:lpstr>
      <vt:lpstr>宋体</vt:lpstr>
      <vt:lpstr>Wingdings</vt:lpstr>
      <vt:lpstr>Calibri</vt:lpstr>
      <vt:lpstr>Trebuchet MS</vt:lpstr>
      <vt:lpstr>Arial Rounded MT Bold</vt:lpstr>
      <vt:lpstr>Arial</vt:lpstr>
      <vt:lpstr>微软雅黑</vt:lpstr>
      <vt:lpstr>Arial Unicode MS</vt:lpstr>
      <vt:lpstr>Calibri Light</vt:lpstr>
      <vt:lpstr>Wingdings</vt:lpstr>
      <vt:lpstr>Carlito</vt:lpstr>
      <vt:lpstr>Segoe Print</vt:lpstr>
      <vt:lpstr>Retrospect</vt:lpstr>
      <vt:lpstr>Presentation on:</vt:lpstr>
      <vt:lpstr>WHAT IS MERGER?</vt:lpstr>
      <vt:lpstr>PowerPoint 演示文稿</vt:lpstr>
      <vt:lpstr>PowerPoint 演示文稿</vt:lpstr>
      <vt:lpstr>PowerPoint 演示文稿</vt:lpstr>
      <vt:lpstr>PowerPoint 演示文稿</vt:lpstr>
      <vt:lpstr>ACQUISITION</vt:lpstr>
      <vt:lpstr>i.	Increase Market Share.</vt:lpstr>
      <vt:lpstr>i.	Increased market share.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January 30, 2007</vt:lpstr>
      <vt:lpstr>11th	February 2007</vt:lpstr>
      <vt:lpstr>Aluminium and copper  sector</vt:lpstr>
      <vt:lpstr>	Pharmaceuticals sector</vt:lpstr>
      <vt:lpstr>Acquisition deal</vt:lpstr>
      <vt:lpstr>Telecom sector</vt:lpstr>
      <vt:lpstr>Banking sector</vt:lpstr>
      <vt:lpstr>Automobile sector</vt:lpstr>
      <vt:lpstr>	Acquisition deal</vt:lpstr>
      <vt:lpstr>	Acquisition deal</vt:lpstr>
      <vt:lpstr>Merger deal</vt:lpstr>
      <vt:lpstr>PowerPoint 演示文稿</vt:lpstr>
      <vt:lpstr>PowerPoint 演示文稿</vt:lpstr>
      <vt:lpstr>PowerPoint 演示文稿</vt:lpstr>
      <vt:lpstr>PowerPoint 演示文稿</vt:lpstr>
      <vt:lpstr>PowerPoint 演示文稿</vt:lpstr>
      <vt:lpstr>	Continuous communication – employees, stakeholders,  customers, suppliers and government leaders.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your patience…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Gino Concan</dc:creator>
  <cp:lastModifiedBy>Arvine</cp:lastModifiedBy>
  <cp:revision>7</cp:revision>
  <dcterms:created xsi:type="dcterms:W3CDTF">2022-03-10T13:39:00Z</dcterms:created>
  <dcterms:modified xsi:type="dcterms:W3CDTF">2022-03-11T15:46:02Z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2014-03-24T08:00:00Z</vt:filetime>
  </property>
  <property fmtid="{D5CDD505-2E9C-101B-9397-08002B2CF9AE}" pid="3" name="Creator">
    <vt:lpwstr>Microsoft® PowerPoint® 2013</vt:lpwstr>
  </property>
  <property fmtid="{D5CDD505-2E9C-101B-9397-08002B2CF9AE}" pid="4" name="LastSaved">
    <vt:filetime>2022-03-10T08:00:00Z</vt:filetime>
  </property>
  <property fmtid="{D5CDD505-2E9C-101B-9397-08002B2CF9AE}" pid="5" name="ICV">
    <vt:lpwstr>E0E53E12E0A841068BE68477599AA365</vt:lpwstr>
  </property>
  <property fmtid="{D5CDD505-2E9C-101B-9397-08002B2CF9AE}" pid="6" name="KSOProductBuildVer">
    <vt:lpwstr>2052-11.1.0.11365</vt:lpwstr>
  </property>
</Properties>
</file>