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70" r:id="rId4"/>
    <p:sldId id="257" r:id="rId5"/>
    <p:sldId id="259" r:id="rId6"/>
    <p:sldId id="260" r:id="rId7"/>
    <p:sldId id="262" r:id="rId8"/>
    <p:sldId id="263" r:id="rId9"/>
    <p:sldId id="264" r:id="rId10"/>
    <p:sldId id="265" r:id="rId11"/>
    <p:sldId id="266" r:id="rId12"/>
    <p:sldId id="267" r:id="rId13"/>
    <p:sldId id="268" r:id="rId14"/>
    <p:sldId id="272" r:id="rId15"/>
    <p:sldId id="274" r:id="rId16"/>
    <p:sldId id="275" r:id="rId17"/>
    <p:sldId id="276" r:id="rId18"/>
    <p:sldId id="278" r:id="rId19"/>
    <p:sldId id="279" r:id="rId20"/>
    <p:sldId id="283" r:id="rId21"/>
    <p:sldId id="284" r:id="rId22"/>
    <p:sldId id="286" r:id="rId23"/>
    <p:sldId id="288" r:id="rId24"/>
    <p:sldId id="289" r:id="rId25"/>
    <p:sldId id="29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endParaRPr lang="en-US" smtClean="0"/>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endParaRPr lang="en-US" smtClean="0"/>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PH" sz="5400" b="1" dirty="0" smtClean="0"/>
              <a:t>INSTRUCTIONAL LEADERSHIP</a:t>
            </a:r>
            <a:endParaRPr lang="en-PH" sz="5400" b="1" dirty="0"/>
          </a:p>
        </p:txBody>
      </p:sp>
      <p:sp>
        <p:nvSpPr>
          <p:cNvPr id="3" name="Subtitle 2"/>
          <p:cNvSpPr>
            <a:spLocks noGrp="1"/>
          </p:cNvSpPr>
          <p:nvPr>
            <p:ph type="subTitle" idx="1"/>
          </p:nvPr>
        </p:nvSpPr>
        <p:spPr/>
        <p:txBody>
          <a:bodyPr>
            <a:normAutofit/>
          </a:bodyPr>
          <a:lstStyle/>
          <a:p>
            <a:r>
              <a:rPr lang="en-PH" sz="2000" b="1" dirty="0" smtClean="0"/>
              <a:t>BY: WEN ZHAOXIAN</a:t>
            </a:r>
            <a:endParaRPr lang="en-PH"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Tx/>
              <a:buChar char="-"/>
            </a:pPr>
            <a:r>
              <a:rPr lang="en-US" sz="2800" dirty="0" smtClean="0">
                <a:solidFill>
                  <a:schemeClr val="tx1"/>
                </a:solidFill>
              </a:rPr>
              <a:t>THEY ENSURE SUPPORTIVE AND ORDERLY ENVIRONMENT</a:t>
            </a:r>
            <a:endParaRPr lang="en-US" sz="2800" dirty="0" smtClean="0">
              <a:solidFill>
                <a:schemeClr val="tx1"/>
              </a:solidFill>
            </a:endParaRPr>
          </a:p>
          <a:p>
            <a:pPr>
              <a:buFontTx/>
              <a:buChar char="-"/>
            </a:pPr>
            <a:endParaRPr lang="en-US" sz="2800" dirty="0" smtClean="0">
              <a:solidFill>
                <a:schemeClr val="tx1"/>
              </a:solidFill>
            </a:endParaRPr>
          </a:p>
          <a:p>
            <a:pPr marL="0" indent="0">
              <a:buNone/>
            </a:pPr>
            <a:r>
              <a:rPr lang="en-US" sz="2800" dirty="0" smtClean="0">
                <a:solidFill>
                  <a:schemeClr val="tx1"/>
                </a:solidFill>
              </a:rPr>
              <a:t>-THEY UNDERSTAND EFFECTIVE PEDAGOGY</a:t>
            </a:r>
            <a:endParaRPr lang="en-PH" sz="280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634836"/>
            <a:ext cx="9217170" cy="5532582"/>
          </a:xfrm>
        </p:spPr>
        <p:txBody>
          <a:bodyPr>
            <a:normAutofit/>
          </a:bodyPr>
          <a:lstStyle/>
          <a:p>
            <a:r>
              <a:rPr lang="en-US" sz="2400" dirty="0"/>
              <a:t>The Victorian Educational Leadership consortium states their research-based conclusions related to school leadership </a:t>
            </a:r>
            <a:br>
              <a:rPr lang="en-US" sz="2400" dirty="0" smtClean="0"/>
            </a:br>
            <a:br>
              <a:rPr lang="en-US" sz="2400" dirty="0" smtClean="0"/>
            </a:br>
            <a:r>
              <a:rPr lang="en-US" sz="2400" dirty="0" smtClean="0"/>
              <a:t>1</a:t>
            </a:r>
            <a:r>
              <a:rPr lang="en-US" sz="2400" dirty="0"/>
              <a:t>. Leadership has significant effects on student learning, second only to the effects of the quality of curriculum and teachers ' instruction. </a:t>
            </a:r>
            <a:br>
              <a:rPr lang="en-US" sz="2400" dirty="0"/>
            </a:br>
            <a:r>
              <a:rPr lang="en-US" sz="2400" dirty="0"/>
              <a:t>2. Currently, administrators and teacher leaders provide most of the leadership in schools, but other potential sources of leadership exist.</a:t>
            </a:r>
            <a:endParaRPr lang="en-PH" sz="2400" dirty="0"/>
          </a:p>
        </p:txBody>
      </p:sp>
      <p:sp>
        <p:nvSpPr>
          <p:cNvPr id="3" name="Content Placeholder 2"/>
          <p:cNvSpPr>
            <a:spLocks noGrp="1"/>
          </p:cNvSpPr>
          <p:nvPr>
            <p:ph idx="1"/>
          </p:nvPr>
        </p:nvSpPr>
        <p:spPr>
          <a:xfrm>
            <a:off x="684212" y="685801"/>
            <a:ext cx="8376661" cy="1475508"/>
          </a:xfrm>
        </p:spPr>
        <p:txBody>
          <a:bodyPr>
            <a:normAutofit/>
          </a:bodyPr>
          <a:lstStyle/>
          <a:p>
            <a:pPr marL="0" indent="0">
              <a:buNone/>
            </a:pPr>
            <a:r>
              <a:rPr lang="en-PH" sz="2800" b="1" dirty="0" smtClean="0"/>
              <a:t>WHAT DOES RESEARCH TELLS US ABOUT INSTRUCTIONAL LEADERSHIP?</a:t>
            </a:r>
            <a:endParaRPr lang="en-PH" sz="28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9983788" cy="5641109"/>
          </a:xfrm>
        </p:spPr>
        <p:txBody>
          <a:bodyPr>
            <a:normAutofit/>
          </a:bodyPr>
          <a:lstStyle/>
          <a:p>
            <a:pPr marL="0" indent="0">
              <a:buNone/>
            </a:pPr>
            <a:r>
              <a:rPr lang="en-US" sz="2800" dirty="0">
                <a:solidFill>
                  <a:schemeClr val="tx1"/>
                </a:solidFill>
              </a:rPr>
              <a:t>3. A core set of leadership practices from the "Basics" of successful leadership and are valuable in almost all educational contexts. </a:t>
            </a:r>
            <a:endParaRPr lang="en-US" sz="2800" dirty="0" smtClean="0">
              <a:solidFill>
                <a:schemeClr val="tx1"/>
              </a:solidFill>
            </a:endParaRPr>
          </a:p>
          <a:p>
            <a:pPr marL="0" indent="0">
              <a:buNone/>
            </a:pPr>
            <a:r>
              <a:rPr lang="en-US" sz="2800" dirty="0" smtClean="0">
                <a:solidFill>
                  <a:schemeClr val="tx1"/>
                </a:solidFill>
              </a:rPr>
              <a:t>4</a:t>
            </a:r>
            <a:r>
              <a:rPr lang="en-US" sz="2800" dirty="0">
                <a:solidFill>
                  <a:schemeClr val="tx1"/>
                </a:solidFill>
              </a:rPr>
              <a:t>. Successful school leaders respond productively to challenges and opportunities created by the accountability-oriented policy context in which they work</a:t>
            </a:r>
            <a:r>
              <a:rPr lang="en-US" sz="2800" dirty="0" smtClean="0">
                <a:solidFill>
                  <a:schemeClr val="tx1"/>
                </a:solidFill>
              </a:rPr>
              <a:t>.</a:t>
            </a:r>
            <a:endParaRPr lang="en-US" sz="2800" dirty="0" smtClean="0">
              <a:solidFill>
                <a:schemeClr val="tx1"/>
              </a:solidFill>
            </a:endParaRPr>
          </a:p>
          <a:p>
            <a:pPr marL="0" indent="0">
              <a:buNone/>
            </a:pPr>
            <a:r>
              <a:rPr lang="en-US" sz="2800" dirty="0">
                <a:solidFill>
                  <a:schemeClr val="tx1"/>
                </a:solidFill>
              </a:rPr>
              <a:t>5. Successful school leaders respond productively to the opportunities and challenges of educating diverse groups of students.</a:t>
            </a:r>
            <a:endParaRPr lang="en-US" sz="2800" dirty="0" smtClean="0">
              <a:solidFill>
                <a:schemeClr val="tx1"/>
              </a:solidFill>
            </a:endParaRPr>
          </a:p>
          <a:p>
            <a:pPr marL="0" indent="0">
              <a:buNone/>
            </a:pPr>
            <a:endParaRPr lang="en-PH"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10297824" cy="5779655"/>
          </a:xfrm>
        </p:spPr>
        <p:txBody>
          <a:bodyPr>
            <a:normAutofit/>
          </a:bodyPr>
          <a:lstStyle/>
          <a:p>
            <a:pPr marL="0" indent="0" algn="ctr">
              <a:buNone/>
            </a:pPr>
            <a:r>
              <a:rPr lang="en-US" sz="3200" b="1" dirty="0" smtClean="0">
                <a:solidFill>
                  <a:schemeClr val="bg2"/>
                </a:solidFill>
              </a:rPr>
              <a:t>COLLABORATE </a:t>
            </a:r>
            <a:r>
              <a:rPr lang="en-US" sz="3200" b="1" dirty="0">
                <a:solidFill>
                  <a:schemeClr val="bg2"/>
                </a:solidFill>
              </a:rPr>
              <a:t>IN </a:t>
            </a:r>
            <a:r>
              <a:rPr lang="en-US" sz="3200" b="1" dirty="0" smtClean="0">
                <a:solidFill>
                  <a:schemeClr val="bg2"/>
                </a:solidFill>
              </a:rPr>
              <a:t>LEADING</a:t>
            </a:r>
            <a:endParaRPr lang="en-US" sz="3200" b="1" dirty="0" smtClean="0">
              <a:solidFill>
                <a:schemeClr val="bg2"/>
              </a:solidFill>
            </a:endParaRPr>
          </a:p>
          <a:p>
            <a:pPr marL="0" indent="0" algn="ctr">
              <a:buNone/>
            </a:pPr>
            <a:endParaRPr lang="en-US" sz="2800" b="1" dirty="0">
              <a:solidFill>
                <a:schemeClr val="bg2"/>
              </a:solidFill>
            </a:endParaRPr>
          </a:p>
          <a:p>
            <a:r>
              <a:rPr lang="en-US" sz="2800" dirty="0">
                <a:solidFill>
                  <a:schemeClr val="tx1"/>
                </a:solidFill>
              </a:rPr>
              <a:t>Principals collaborate with teachers to</a:t>
            </a:r>
            <a:endParaRPr lang="en-US" sz="2800" dirty="0">
              <a:solidFill>
                <a:schemeClr val="tx1"/>
              </a:solidFill>
            </a:endParaRPr>
          </a:p>
          <a:p>
            <a:r>
              <a:rPr lang="en-US" sz="2800" dirty="0">
                <a:solidFill>
                  <a:schemeClr val="tx1"/>
                </a:solidFill>
              </a:rPr>
              <a:t>evaluate issues related to curriculum,</a:t>
            </a:r>
            <a:endParaRPr lang="en-US" sz="2800" dirty="0">
              <a:solidFill>
                <a:schemeClr val="tx1"/>
              </a:solidFill>
            </a:endParaRPr>
          </a:p>
          <a:p>
            <a:r>
              <a:rPr lang="en-US" sz="2800" dirty="0">
                <a:solidFill>
                  <a:schemeClr val="tx1"/>
                </a:solidFill>
              </a:rPr>
              <a:t>instruction and assessment. Teachers provide</a:t>
            </a:r>
            <a:endParaRPr lang="en-US" sz="2800" dirty="0">
              <a:solidFill>
                <a:schemeClr val="tx1"/>
              </a:solidFill>
            </a:endParaRPr>
          </a:p>
          <a:p>
            <a:r>
              <a:rPr lang="en-US" sz="2800" dirty="0">
                <a:solidFill>
                  <a:schemeClr val="tx1"/>
                </a:solidFill>
              </a:rPr>
              <a:t>valuable insights and ideas to principals as</a:t>
            </a:r>
            <a:endParaRPr lang="en-US" sz="2800" dirty="0">
              <a:solidFill>
                <a:schemeClr val="tx1"/>
              </a:solidFill>
            </a:endParaRPr>
          </a:p>
          <a:p>
            <a:r>
              <a:rPr lang="en-US" sz="2800" dirty="0">
                <a:solidFill>
                  <a:schemeClr val="tx1"/>
                </a:solidFill>
              </a:rPr>
              <a:t>they work together toward </a:t>
            </a:r>
            <a:r>
              <a:rPr lang="en-US" sz="2800" dirty="0" smtClean="0">
                <a:solidFill>
                  <a:schemeClr val="tx1"/>
                </a:solidFill>
              </a:rPr>
              <a:t>school improvement</a:t>
            </a:r>
            <a:r>
              <a:rPr lang="en-US" sz="2800" dirty="0">
                <a:solidFill>
                  <a:schemeClr val="tx1"/>
                </a:solidFill>
              </a:rPr>
              <a:t>.</a:t>
            </a:r>
            <a:endParaRPr lang="en-US" sz="2800" dirty="0">
              <a:solidFill>
                <a:schemeClr val="tx1"/>
              </a:solidFill>
            </a:endParaRPr>
          </a:p>
          <a:p>
            <a:pPr marL="0" indent="0">
              <a:buNone/>
            </a:pPr>
            <a:br>
              <a:rPr lang="en-US" dirty="0"/>
            </a:br>
            <a:endParaRPr lang="en-PH"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9632806" cy="5391727"/>
          </a:xfrm>
        </p:spPr>
        <p:txBody>
          <a:bodyPr>
            <a:normAutofit/>
          </a:bodyPr>
          <a:lstStyle/>
          <a:p>
            <a:pPr marL="0" indent="0" algn="ctr">
              <a:buNone/>
            </a:pPr>
            <a:r>
              <a:rPr lang="en-US" sz="3200" b="1" dirty="0"/>
              <a:t>PRINCIPALS AND TEACHERS AS LEARNERS</a:t>
            </a:r>
            <a:endParaRPr lang="en-US" sz="3200" dirty="0"/>
          </a:p>
          <a:p>
            <a:pPr marL="0" indent="0">
              <a:buNone/>
            </a:pPr>
            <a:endParaRPr lang="en-US" dirty="0"/>
          </a:p>
          <a:p>
            <a:r>
              <a:rPr lang="en-US" sz="2800" dirty="0">
                <a:solidFill>
                  <a:schemeClr val="tx1"/>
                </a:solidFill>
              </a:rPr>
              <a:t>Effective principals make student success</a:t>
            </a:r>
            <a:endParaRPr lang="en-US" sz="2800" dirty="0">
              <a:solidFill>
                <a:schemeClr val="tx1"/>
              </a:solidFill>
            </a:endParaRPr>
          </a:p>
          <a:p>
            <a:r>
              <a:rPr lang="en-US" sz="2800" dirty="0">
                <a:solidFill>
                  <a:schemeClr val="tx1"/>
                </a:solidFill>
              </a:rPr>
              <a:t>pivotal to their work and accordingly pay</a:t>
            </a:r>
            <a:endParaRPr lang="en-US" sz="2800" dirty="0">
              <a:solidFill>
                <a:schemeClr val="tx1"/>
              </a:solidFill>
            </a:endParaRPr>
          </a:p>
          <a:p>
            <a:r>
              <a:rPr lang="en-US" sz="2800" dirty="0">
                <a:solidFill>
                  <a:schemeClr val="tx1"/>
                </a:solidFill>
              </a:rPr>
              <a:t>attention to and communicate about</a:t>
            </a:r>
            <a:endParaRPr lang="en-US" sz="2800" dirty="0">
              <a:solidFill>
                <a:schemeClr val="tx1"/>
              </a:solidFill>
            </a:endParaRPr>
          </a:p>
          <a:p>
            <a:r>
              <a:rPr lang="en-US" sz="2800" dirty="0">
                <a:solidFill>
                  <a:schemeClr val="tx1"/>
                </a:solidFill>
              </a:rPr>
              <a:t>instruction, curriculum and student mastery</a:t>
            </a:r>
            <a:endParaRPr lang="en-US" sz="2800" dirty="0">
              <a:solidFill>
                <a:schemeClr val="tx1"/>
              </a:solidFill>
            </a:endParaRPr>
          </a:p>
          <a:p>
            <a:r>
              <a:rPr lang="en-US" sz="2800" dirty="0">
                <a:solidFill>
                  <a:schemeClr val="tx1"/>
                </a:solidFill>
              </a:rPr>
              <a:t>of learning objectives and are visible in </a:t>
            </a:r>
            <a:r>
              <a:rPr lang="en-US" sz="2800" dirty="0" smtClean="0">
                <a:solidFill>
                  <a:schemeClr val="tx1"/>
                </a:solidFill>
              </a:rPr>
              <a:t>the school.</a:t>
            </a:r>
            <a:br>
              <a:rPr lang="en-US" dirty="0"/>
            </a:br>
            <a:endParaRPr lang="en-PH"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685800"/>
            <a:ext cx="10454843" cy="5096164"/>
          </a:xfrm>
        </p:spPr>
        <p:txBody>
          <a:bodyPr/>
          <a:lstStyle/>
          <a:p>
            <a:pPr marL="0" indent="0" algn="ctr">
              <a:buNone/>
            </a:pPr>
            <a:r>
              <a:rPr lang="en-US" sz="3200" b="1" dirty="0"/>
              <a:t>USE DATA TO MAKE </a:t>
            </a:r>
            <a:r>
              <a:rPr lang="en-US" sz="3200" b="1" dirty="0" smtClean="0"/>
              <a:t>INSTRUCTIONAL DECISIONS</a:t>
            </a:r>
            <a:endParaRPr lang="en-US" sz="3200" b="1" dirty="0" smtClean="0"/>
          </a:p>
          <a:p>
            <a:pPr marL="0" indent="0" algn="ctr">
              <a:buNone/>
            </a:pPr>
            <a:endParaRPr lang="en-US" sz="3200" dirty="0" smtClean="0"/>
          </a:p>
          <a:p>
            <a:pPr marL="0" indent="0">
              <a:buNone/>
            </a:pPr>
            <a:r>
              <a:rPr lang="en-US" sz="3200" dirty="0" smtClean="0">
                <a:solidFill>
                  <a:schemeClr val="tx1"/>
                </a:solidFill>
              </a:rPr>
              <a:t>Data sources inform and guide action or at least </a:t>
            </a:r>
            <a:r>
              <a:rPr lang="en-US" sz="3200" dirty="0">
                <a:solidFill>
                  <a:schemeClr val="tx1"/>
                </a:solidFill>
              </a:rPr>
              <a:t>they should. Without meaningful data </a:t>
            </a:r>
            <a:r>
              <a:rPr lang="en-US" sz="3200" dirty="0" smtClean="0">
                <a:solidFill>
                  <a:schemeClr val="tx1"/>
                </a:solidFill>
              </a:rPr>
              <a:t>it is </a:t>
            </a:r>
            <a:r>
              <a:rPr lang="en-US" sz="3200" dirty="0">
                <a:solidFill>
                  <a:schemeClr val="tx1"/>
                </a:solidFill>
              </a:rPr>
              <a:t>impossible to monitor and evaluate </a:t>
            </a:r>
            <a:r>
              <a:rPr lang="en-US" sz="3200" dirty="0" smtClean="0">
                <a:solidFill>
                  <a:schemeClr val="tx1"/>
                </a:solidFill>
              </a:rPr>
              <a:t>the effectiveness </a:t>
            </a:r>
            <a:r>
              <a:rPr lang="en-US" sz="3200" dirty="0">
                <a:solidFill>
                  <a:schemeClr val="tx1"/>
                </a:solidFill>
              </a:rPr>
              <a:t>of school initiatives.</a:t>
            </a:r>
            <a:endParaRPr lang="en-US" sz="3200" dirty="0">
              <a:solidFill>
                <a:schemeClr val="tx1"/>
              </a:solidFill>
            </a:endParaRPr>
          </a:p>
          <a:p>
            <a:endParaRPr lang="en-PH"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685800"/>
            <a:ext cx="11239933" cy="5253182"/>
          </a:xfrm>
        </p:spPr>
        <p:txBody>
          <a:bodyPr>
            <a:normAutofit lnSpcReduction="10000"/>
          </a:bodyPr>
          <a:lstStyle/>
          <a:p>
            <a:pPr marL="0" indent="0" algn="ctr">
              <a:buNone/>
            </a:pPr>
            <a:r>
              <a:rPr lang="en-US" sz="3200" b="1" dirty="0"/>
              <a:t>MONITOR CURRICULUM </a:t>
            </a:r>
            <a:r>
              <a:rPr lang="en-US" sz="3200" b="1" dirty="0" smtClean="0"/>
              <a:t>AND INSTRUCTION</a:t>
            </a:r>
            <a:endParaRPr lang="en-US" sz="3200" b="1" dirty="0" smtClean="0"/>
          </a:p>
          <a:p>
            <a:pPr marL="0" indent="0" algn="ctr">
              <a:buNone/>
            </a:pPr>
            <a:endParaRPr lang="en-US" sz="3200" dirty="0"/>
          </a:p>
          <a:p>
            <a:r>
              <a:rPr lang="en-US" sz="2800" dirty="0">
                <a:solidFill>
                  <a:schemeClr val="tx1"/>
                </a:solidFill>
              </a:rPr>
              <a:t>There are good reasons to focus on school</a:t>
            </a:r>
            <a:endParaRPr lang="en-US" sz="2800" dirty="0">
              <a:solidFill>
                <a:schemeClr val="tx1"/>
              </a:solidFill>
            </a:endParaRPr>
          </a:p>
          <a:p>
            <a:r>
              <a:rPr lang="en-US" sz="2800" dirty="0">
                <a:solidFill>
                  <a:schemeClr val="tx1"/>
                </a:solidFill>
              </a:rPr>
              <a:t>leadership. The importance of the principal’s</a:t>
            </a:r>
            <a:endParaRPr lang="en-US" sz="2800" dirty="0">
              <a:solidFill>
                <a:schemeClr val="tx1"/>
              </a:solidFill>
            </a:endParaRPr>
          </a:p>
          <a:p>
            <a:r>
              <a:rPr lang="en-US" sz="2800" dirty="0">
                <a:solidFill>
                  <a:schemeClr val="tx1"/>
                </a:solidFill>
              </a:rPr>
              <a:t>role has never been greater, taking </a:t>
            </a:r>
            <a:r>
              <a:rPr lang="en-US" sz="2800" dirty="0" smtClean="0">
                <a:solidFill>
                  <a:schemeClr val="tx1"/>
                </a:solidFill>
              </a:rPr>
              <a:t>into consideration </a:t>
            </a:r>
            <a:r>
              <a:rPr lang="en-US" sz="2800" dirty="0">
                <a:solidFill>
                  <a:schemeClr val="tx1"/>
                </a:solidFill>
              </a:rPr>
              <a:t>national accountability</a:t>
            </a:r>
            <a:endParaRPr lang="en-US" sz="2800" dirty="0">
              <a:solidFill>
                <a:schemeClr val="tx1"/>
              </a:solidFill>
            </a:endParaRPr>
          </a:p>
          <a:p>
            <a:r>
              <a:rPr lang="en-US" sz="2800" dirty="0">
                <a:solidFill>
                  <a:schemeClr val="tx1"/>
                </a:solidFill>
              </a:rPr>
              <a:t>standards for schools and the likelihood that</a:t>
            </a:r>
            <a:endParaRPr lang="en-US" sz="2800" dirty="0">
              <a:solidFill>
                <a:schemeClr val="tx1"/>
              </a:solidFill>
            </a:endParaRPr>
          </a:p>
          <a:p>
            <a:r>
              <a:rPr lang="en-US" sz="2800" dirty="0">
                <a:solidFill>
                  <a:schemeClr val="tx1"/>
                </a:solidFill>
              </a:rPr>
              <a:t>principal job vacancies will increase in the</a:t>
            </a:r>
            <a:endParaRPr lang="en-US" sz="2800" dirty="0">
              <a:solidFill>
                <a:schemeClr val="tx1"/>
              </a:solidFill>
            </a:endParaRPr>
          </a:p>
          <a:p>
            <a:r>
              <a:rPr lang="en-US" sz="2800" dirty="0">
                <a:solidFill>
                  <a:schemeClr val="tx1"/>
                </a:solidFill>
              </a:rPr>
              <a:t>near future.</a:t>
            </a:r>
            <a:endParaRPr lang="en-US" sz="2800" dirty="0">
              <a:solidFill>
                <a:schemeClr val="tx1"/>
              </a:solidFill>
            </a:endParaRPr>
          </a:p>
          <a:p>
            <a:endParaRPr lang="en-PH"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628072" y="831059"/>
            <a:ext cx="10584729" cy="480506"/>
          </a:xfrm>
        </p:spPr>
        <p:txBody>
          <a:bodyPr/>
          <a:lstStyle/>
          <a:p>
            <a:pPr marL="0" indent="0">
              <a:buNone/>
            </a:pPr>
            <a:r>
              <a:rPr lang="en-US" b="1" dirty="0"/>
              <a:t>CONVENTIONAL </a:t>
            </a:r>
            <a:r>
              <a:rPr lang="en-US" b="1" dirty="0"/>
              <a:t> </a:t>
            </a:r>
            <a:r>
              <a:rPr lang="en-US" b="1" dirty="0" smtClean="0"/>
              <a:t>                                                </a:t>
            </a:r>
            <a:r>
              <a:rPr lang="en-US" b="1" dirty="0"/>
              <a:t> </a:t>
            </a:r>
            <a:r>
              <a:rPr lang="en-US" b="1" dirty="0" smtClean="0"/>
              <a:t>INNOVATIVE</a:t>
            </a:r>
            <a:endParaRPr lang="en-PH" dirty="0"/>
          </a:p>
        </p:txBody>
      </p:sp>
      <p:sp>
        <p:nvSpPr>
          <p:cNvPr id="6" name="TextBox 5"/>
          <p:cNvSpPr txBox="1"/>
          <p:nvPr/>
        </p:nvSpPr>
        <p:spPr>
          <a:xfrm>
            <a:off x="369455" y="1246909"/>
            <a:ext cx="5301672" cy="3416320"/>
          </a:xfrm>
          <a:prstGeom prst="rect">
            <a:avLst/>
          </a:prstGeom>
          <a:noFill/>
        </p:spPr>
        <p:txBody>
          <a:bodyPr wrap="square" rtlCol="0">
            <a:spAutoFit/>
          </a:bodyPr>
          <a:lstStyle/>
          <a:p>
            <a:pPr marL="285750" indent="-285750">
              <a:buFont typeface="Wingdings" panose="05000000000000000000" pitchFamily="2" charset="2"/>
              <a:buChar char="Ø"/>
            </a:pPr>
            <a:r>
              <a:rPr lang="en-US" b="1" dirty="0"/>
              <a:t>Principal centered</a:t>
            </a: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High focus on curriculum and instruction</a:t>
            </a: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Setting clear goal</a:t>
            </a: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Allocating resources </a:t>
            </a:r>
            <a:r>
              <a:rPr lang="en-US" b="1" dirty="0" err="1"/>
              <a:t>throughinstruction</a:t>
            </a: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Monitoring lesson plan</a:t>
            </a: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Evaluating teachers for improvement </a:t>
            </a:r>
            <a:r>
              <a:rPr lang="en-US" b="1" dirty="0" smtClean="0"/>
              <a:t>in teaching</a:t>
            </a:r>
            <a:endParaRPr lang="en-US" dirty="0"/>
          </a:p>
        </p:txBody>
      </p:sp>
      <p:sp>
        <p:nvSpPr>
          <p:cNvPr id="11" name="TextBox 10"/>
          <p:cNvSpPr txBox="1"/>
          <p:nvPr/>
        </p:nvSpPr>
        <p:spPr>
          <a:xfrm>
            <a:off x="6363855" y="1246909"/>
            <a:ext cx="5394036" cy="5078313"/>
          </a:xfrm>
          <a:prstGeom prst="rect">
            <a:avLst/>
          </a:prstGeom>
          <a:noFill/>
        </p:spPr>
        <p:txBody>
          <a:bodyPr wrap="square" rtlCol="0">
            <a:spAutoFit/>
          </a:bodyPr>
          <a:lstStyle/>
          <a:p>
            <a:pPr marL="285750" indent="-285750">
              <a:buFont typeface="Wingdings" panose="05000000000000000000" pitchFamily="2" charset="2"/>
              <a:buChar char="Ø"/>
            </a:pPr>
            <a:r>
              <a:rPr lang="en-US" b="1" dirty="0"/>
              <a:t>Persons centered</a:t>
            </a: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create </a:t>
            </a:r>
            <a:r>
              <a:rPr lang="en-US" b="1" dirty="0" smtClean="0"/>
              <a:t>collegial relationships </a:t>
            </a:r>
            <a:r>
              <a:rPr lang="en-US" b="1" dirty="0"/>
              <a:t>with and among teachers</a:t>
            </a: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Focus on School Based Management</a:t>
            </a: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Shared understanding of the goals</a:t>
            </a: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Providing the resources needed </a:t>
            </a:r>
            <a:r>
              <a:rPr lang="en-US" b="1" dirty="0" smtClean="0"/>
              <a:t>for learning </a:t>
            </a:r>
            <a:r>
              <a:rPr lang="en-US" b="1" dirty="0"/>
              <a:t>to occur</a:t>
            </a: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Deep involvement in the form of </a:t>
            </a:r>
            <a:r>
              <a:rPr lang="en-US" b="1" dirty="0" smtClean="0"/>
              <a:t>core technology </a:t>
            </a:r>
            <a:r>
              <a:rPr lang="en-US" b="1" dirty="0"/>
              <a:t>of teaching and learning</a:t>
            </a: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Carries more sophisticated views </a:t>
            </a:r>
            <a:r>
              <a:rPr lang="en-US" b="1" dirty="0" smtClean="0"/>
              <a:t>of professional</a:t>
            </a:r>
            <a:r>
              <a:rPr lang="en-US" b="1" dirty="0"/>
              <a:t> development</a:t>
            </a:r>
            <a:endParaRPr lang="en-US" dirty="0"/>
          </a:p>
          <a:p>
            <a:endParaRPr lang="en-PH" dirty="0"/>
          </a:p>
        </p:txBody>
      </p:sp>
      <p:sp>
        <p:nvSpPr>
          <p:cNvPr id="12" name="TextBox 11"/>
          <p:cNvSpPr txBox="1"/>
          <p:nvPr/>
        </p:nvSpPr>
        <p:spPr>
          <a:xfrm>
            <a:off x="2743199" y="184727"/>
            <a:ext cx="7555346" cy="707886"/>
          </a:xfrm>
          <a:prstGeom prst="rect">
            <a:avLst/>
          </a:prstGeom>
          <a:noFill/>
        </p:spPr>
        <p:txBody>
          <a:bodyPr wrap="square" rtlCol="0">
            <a:spAutoFit/>
          </a:bodyPr>
          <a:lstStyle/>
          <a:p>
            <a:r>
              <a:rPr lang="en-US" sz="2000" b="1" dirty="0">
                <a:solidFill>
                  <a:schemeClr val="bg2"/>
                </a:solidFill>
              </a:rPr>
              <a:t>CONVENTIONAL AND INNOVATIVE</a:t>
            </a:r>
            <a:endParaRPr lang="en-US" sz="2000" b="1" dirty="0">
              <a:solidFill>
                <a:schemeClr val="bg2"/>
              </a:solidFill>
            </a:endParaRPr>
          </a:p>
          <a:p>
            <a:r>
              <a:rPr lang="en-US" sz="2000" b="1" dirty="0">
                <a:solidFill>
                  <a:schemeClr val="bg2"/>
                </a:solidFill>
              </a:rPr>
              <a:t>INSTRUCTIONAL LEADERSHIP</a:t>
            </a:r>
            <a:endParaRPr lang="en-US" sz="2000" b="1" dirty="0">
              <a:solidFill>
                <a:schemeClr val="bg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7484" y="434110"/>
            <a:ext cx="8247352" cy="960582"/>
          </a:xfrm>
        </p:spPr>
        <p:txBody>
          <a:bodyPr>
            <a:normAutofit/>
          </a:bodyPr>
          <a:lstStyle/>
          <a:p>
            <a:pPr marL="0" indent="0">
              <a:buNone/>
            </a:pPr>
            <a:r>
              <a:rPr lang="en-US" sz="2400" b="1" dirty="0"/>
              <a:t>CONVENTIONAL AND </a:t>
            </a:r>
            <a:r>
              <a:rPr lang="en-US" sz="2400" b="1" dirty="0" smtClean="0"/>
              <a:t>INNOVATIVE</a:t>
            </a:r>
            <a:r>
              <a:rPr lang="en-US" sz="2400" dirty="0"/>
              <a:t> </a:t>
            </a:r>
            <a:r>
              <a:rPr lang="en-US" sz="2400" b="1" dirty="0" smtClean="0"/>
              <a:t>INSTRUCTIONAL</a:t>
            </a:r>
            <a:r>
              <a:rPr lang="en-US" sz="2400" b="1" dirty="0"/>
              <a:t> </a:t>
            </a:r>
            <a:r>
              <a:rPr lang="en-US" sz="2400" b="1" dirty="0" smtClean="0"/>
              <a:t>LEADERSHIP</a:t>
            </a:r>
            <a:endParaRPr lang="en-US" sz="2400" dirty="0"/>
          </a:p>
          <a:p>
            <a:endParaRPr lang="en-PH" dirty="0"/>
          </a:p>
        </p:txBody>
      </p:sp>
      <p:graphicFrame>
        <p:nvGraphicFramePr>
          <p:cNvPr id="4" name="Table 3"/>
          <p:cNvGraphicFramePr>
            <a:graphicFrameLocks noGrp="1"/>
          </p:cNvGraphicFramePr>
          <p:nvPr/>
        </p:nvGraphicFramePr>
        <p:xfrm>
          <a:off x="581892" y="1472429"/>
          <a:ext cx="9984508" cy="4605097"/>
        </p:xfrm>
        <a:graphic>
          <a:graphicData uri="http://schemas.openxmlformats.org/drawingml/2006/table">
            <a:tbl>
              <a:tblPr firstRow="1" bandRow="1">
                <a:tableStyleId>{5C22544A-7EE6-4342-B048-85BDC9FD1C3A}</a:tableStyleId>
              </a:tblPr>
              <a:tblGrid>
                <a:gridCol w="3122376"/>
                <a:gridCol w="3122376"/>
                <a:gridCol w="3739756"/>
              </a:tblGrid>
              <a:tr h="526297">
                <a:tc>
                  <a:txBody>
                    <a:bodyPr/>
                    <a:lstStyle/>
                    <a:p>
                      <a:pPr algn="ctr"/>
                      <a:r>
                        <a:rPr lang="en-PH" dirty="0" smtClean="0"/>
                        <a:t> KNOWLEDGE</a:t>
                      </a:r>
                      <a:r>
                        <a:rPr lang="en-PH" baseline="0" dirty="0" smtClean="0"/>
                        <a:t> </a:t>
                      </a:r>
                      <a:endParaRPr lang="en-PH" dirty="0"/>
                    </a:p>
                  </a:txBody>
                  <a:tcPr/>
                </a:tc>
                <a:tc>
                  <a:txBody>
                    <a:bodyPr/>
                    <a:lstStyle/>
                    <a:p>
                      <a:pPr algn="ctr"/>
                      <a:r>
                        <a:rPr lang="en-PH" dirty="0" smtClean="0"/>
                        <a:t> CONFIDENCE</a:t>
                      </a:r>
                      <a:endParaRPr lang="en-PH" dirty="0"/>
                    </a:p>
                  </a:txBody>
                  <a:tcPr/>
                </a:tc>
                <a:tc>
                  <a:txBody>
                    <a:bodyPr/>
                    <a:lstStyle/>
                    <a:p>
                      <a:pPr algn="ctr"/>
                      <a:r>
                        <a:rPr lang="en-PH" dirty="0" smtClean="0"/>
                        <a:t> ENTHUTIASM</a:t>
                      </a:r>
                      <a:endParaRPr lang="en-PH" dirty="0"/>
                    </a:p>
                  </a:txBody>
                  <a:tcPr/>
                </a:tc>
              </a:tr>
              <a:tr h="4078800">
                <a:tc>
                  <a:txBody>
                    <a:bodyPr/>
                    <a:lstStyle/>
                    <a:p>
                      <a:r>
                        <a:rPr lang="en-US" sz="1800" b="0" i="0" kern="1200" dirty="0" smtClean="0">
                          <a:solidFill>
                            <a:schemeClr val="dk1"/>
                          </a:solidFill>
                          <a:effectLst/>
                          <a:latin typeface="+mn-lt"/>
                          <a:ea typeface="+mn-ea"/>
                          <a:cs typeface="+mn-cs"/>
                        </a:rPr>
                        <a:t>Includes awareness of chains management theory, insight into personal capabilities knowing when to get help from outsider</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sources and staying involve with other leaders of educational advancement</a:t>
                      </a:r>
                      <a:br>
                        <a:rPr lang="en-US" dirty="0" smtClean="0"/>
                      </a:br>
                      <a:endParaRPr lang="en-PH" dirty="0"/>
                    </a:p>
                  </a:txBody>
                  <a:tcPr/>
                </a:tc>
                <a:tc>
                  <a:txBody>
                    <a:bodyPr/>
                    <a:lstStyle/>
                    <a:p>
                      <a:r>
                        <a:rPr lang="en-US" sz="1800" b="0" i="0" kern="1200" dirty="0" smtClean="0">
                          <a:solidFill>
                            <a:schemeClr val="dk1"/>
                          </a:solidFill>
                          <a:effectLst/>
                          <a:latin typeface="+mn-lt"/>
                          <a:ea typeface="+mn-ea"/>
                          <a:cs typeface="+mn-cs"/>
                        </a:rPr>
                        <a:t>Drives interpersonal relations, communication, planning, decision making and conflict management</a:t>
                      </a:r>
                      <a:endParaRPr lang="en-PH" dirty="0"/>
                    </a:p>
                  </a:txBody>
                  <a:tcPr/>
                </a:tc>
                <a:tc>
                  <a:txBody>
                    <a:bodyPr/>
                    <a:lstStyle/>
                    <a:p>
                      <a:r>
                        <a:rPr lang="en-US" sz="1800" b="0" i="0" kern="1200" dirty="0" smtClean="0">
                          <a:solidFill>
                            <a:schemeClr val="dk1"/>
                          </a:solidFill>
                          <a:effectLst/>
                          <a:latin typeface="+mn-lt"/>
                          <a:ea typeface="+mn-ea"/>
                          <a:cs typeface="+mn-cs"/>
                        </a:rPr>
                        <a:t>Includes the ability to bring all stakeholders together to act</a:t>
                      </a:r>
                      <a:endParaRPr lang="en-PH" dirty="0"/>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1422400"/>
            <a:ext cx="10861243" cy="4765964"/>
          </a:xfrm>
        </p:spPr>
        <p:txBody>
          <a:bodyPr>
            <a:normAutofit/>
          </a:bodyPr>
          <a:lstStyle/>
          <a:p>
            <a:r>
              <a:rPr lang="en-US" sz="2400" dirty="0" smtClean="0"/>
              <a:t>1) Possesses </a:t>
            </a:r>
            <a:r>
              <a:rPr lang="en-US" sz="2400" dirty="0"/>
              <a:t>knowledge of the curriculum and good </a:t>
            </a:r>
            <a:r>
              <a:rPr lang="en-US" sz="2400" dirty="0" smtClean="0"/>
              <a:t>instructional practice. </a:t>
            </a:r>
            <a:br>
              <a:rPr lang="en-US" sz="2400" dirty="0" smtClean="0"/>
            </a:br>
            <a:r>
              <a:rPr lang="en-US" sz="2400" dirty="0" smtClean="0"/>
              <a:t>2) Monitors the implementation </a:t>
            </a:r>
            <a:r>
              <a:rPr lang="en-US" sz="2400" dirty="0"/>
              <a:t>of curriculum standards and make sure they are </a:t>
            </a:r>
            <a:r>
              <a:rPr lang="en-US" sz="2400" dirty="0" smtClean="0"/>
              <a:t>taught.</a:t>
            </a:r>
            <a:br>
              <a:rPr lang="en-US" sz="2400" dirty="0" smtClean="0"/>
            </a:br>
            <a:r>
              <a:rPr lang="en-US" sz="2400" dirty="0" smtClean="0"/>
              <a:t>3) Models behaviors that </a:t>
            </a:r>
            <a:r>
              <a:rPr lang="en-US" sz="2400" dirty="0"/>
              <a:t>they expect of school </a:t>
            </a:r>
            <a:r>
              <a:rPr lang="en-US" sz="2400" dirty="0" smtClean="0"/>
              <a:t>staff and</a:t>
            </a:r>
            <a:r>
              <a:rPr lang="en-US" sz="2400" dirty="0"/>
              <a:t> Supports teacher </a:t>
            </a:r>
            <a:r>
              <a:rPr lang="en-US" sz="2400" dirty="0" smtClean="0"/>
              <a:t>effectiveness.</a:t>
            </a:r>
            <a:br>
              <a:rPr lang="en-US" sz="2400" dirty="0" smtClean="0"/>
            </a:br>
            <a:r>
              <a:rPr lang="en-US" sz="2400" dirty="0" smtClean="0"/>
              <a:t>4) </a:t>
            </a:r>
            <a:r>
              <a:rPr lang="en-US" sz="2400" dirty="0"/>
              <a:t>Spends time </a:t>
            </a:r>
            <a:r>
              <a:rPr lang="en-US" sz="2400" dirty="0" smtClean="0"/>
              <a:t>in classrooms </a:t>
            </a:r>
            <a:r>
              <a:rPr lang="en-US" sz="2400" dirty="0"/>
              <a:t>to monitor curriculum </a:t>
            </a:r>
            <a:r>
              <a:rPr lang="en-US" sz="2400" dirty="0" smtClean="0"/>
              <a:t>implementation.</a:t>
            </a:r>
            <a:br>
              <a:rPr lang="en-US" sz="2400" dirty="0" smtClean="0"/>
            </a:br>
            <a:r>
              <a:rPr lang="en-US" sz="2400" dirty="0" smtClean="0"/>
              <a:t>5) Steers </a:t>
            </a:r>
            <a:r>
              <a:rPr lang="en-US" sz="2400" dirty="0"/>
              <a:t>the curriculum and prioritize </a:t>
            </a:r>
            <a:r>
              <a:rPr lang="en-US" sz="2400" dirty="0" smtClean="0"/>
              <a:t>staff development</a:t>
            </a:r>
            <a:br>
              <a:rPr lang="en-US" sz="2400" dirty="0" smtClean="0"/>
            </a:br>
            <a:r>
              <a:rPr lang="en-US" sz="2400" dirty="0" smtClean="0"/>
              <a:t>6)Views </a:t>
            </a:r>
            <a:r>
              <a:rPr lang="en-US" sz="2400" dirty="0"/>
              <a:t>classroom observations as a means to satisfy contractual obligations</a:t>
            </a:r>
            <a:br>
              <a:rPr lang="en-US" sz="2000" dirty="0"/>
            </a:br>
            <a:endParaRPr lang="en-PH" sz="2000" dirty="0"/>
          </a:p>
        </p:txBody>
      </p:sp>
      <p:sp>
        <p:nvSpPr>
          <p:cNvPr id="3" name="Content Placeholder 2"/>
          <p:cNvSpPr>
            <a:spLocks noGrp="1"/>
          </p:cNvSpPr>
          <p:nvPr>
            <p:ph idx="1"/>
          </p:nvPr>
        </p:nvSpPr>
        <p:spPr>
          <a:xfrm>
            <a:off x="684211" y="110835"/>
            <a:ext cx="9956079" cy="1403929"/>
          </a:xfrm>
        </p:spPr>
        <p:txBody>
          <a:bodyPr>
            <a:normAutofit/>
          </a:bodyPr>
          <a:lstStyle/>
          <a:p>
            <a:pPr marL="0" indent="0">
              <a:buNone/>
            </a:pPr>
            <a:r>
              <a:rPr lang="en-US" b="1" dirty="0"/>
              <a:t>THE EXEMPLARY INSTRUCTIONAL LEADER OF TODAY MUST POSSESS </a:t>
            </a:r>
            <a:r>
              <a:rPr lang="en-US" b="1" dirty="0" smtClean="0"/>
              <a:t>THE GENERAL </a:t>
            </a:r>
            <a:r>
              <a:rPr lang="en-US" b="1" dirty="0"/>
              <a:t>QUALITIES AND MUST PERFORM </a:t>
            </a:r>
            <a:r>
              <a:rPr lang="en-US" b="1" dirty="0" smtClean="0"/>
              <a:t>THESE </a:t>
            </a:r>
            <a:r>
              <a:rPr lang="en-US" b="1" dirty="0"/>
              <a:t>PRACTICES: </a:t>
            </a:r>
            <a:r>
              <a:rPr lang="en-US" b="1" dirty="0" smtClean="0"/>
              <a:t>QUALITIES PRACTICES</a:t>
            </a:r>
            <a:endParaRPr lang="en-PH"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83128"/>
            <a:ext cx="10574915" cy="5911272"/>
          </a:xfrm>
        </p:spPr>
        <p:txBody>
          <a:bodyPr>
            <a:normAutofit/>
          </a:bodyPr>
          <a:lstStyle/>
          <a:p>
            <a:pPr algn="ctr"/>
            <a:r>
              <a:rPr lang="en-US" b="1" dirty="0" smtClean="0"/>
              <a:t>    </a:t>
            </a:r>
            <a:r>
              <a:rPr lang="en-US" b="1" dirty="0" smtClean="0">
                <a:solidFill>
                  <a:schemeClr val="bg2"/>
                </a:solidFill>
              </a:rPr>
              <a:t>LEADERSHIP</a:t>
            </a:r>
            <a:br>
              <a:rPr lang="en-US" b="1" dirty="0" smtClean="0"/>
            </a:br>
            <a:br>
              <a:rPr lang="en-US" dirty="0"/>
            </a:br>
            <a:br>
              <a:rPr lang="en-US" dirty="0"/>
            </a:br>
            <a:r>
              <a:rPr lang="en-US" b="1" dirty="0"/>
              <a:t>THOSE ACTIONS THAT A PRINCIPAL TAKES </a:t>
            </a:r>
            <a:r>
              <a:rPr lang="en-US" b="1" dirty="0" smtClean="0"/>
              <a:t>OR DELEGATES </a:t>
            </a:r>
            <a:r>
              <a:rPr lang="en-US" b="1" dirty="0"/>
              <a:t>TO OTHERS, TO </a:t>
            </a:r>
            <a:r>
              <a:rPr lang="en-US" b="1" dirty="0" smtClean="0"/>
              <a:t>PROMOTE GROWTH </a:t>
            </a:r>
            <a:r>
              <a:rPr lang="en-US" b="1" dirty="0"/>
              <a:t>IN STUDENT LEARNING</a:t>
            </a:r>
            <a:br>
              <a:rPr lang="en-US" dirty="0"/>
            </a:br>
            <a:endParaRPr lang="en-PH"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title"/>
          </p:nvPr>
        </p:nvSpPr>
        <p:spPr>
          <a:xfrm>
            <a:off x="684213" y="406400"/>
            <a:ext cx="8534400" cy="4655127"/>
          </a:xfrm>
        </p:spPr>
        <p:txBody>
          <a:bodyPr>
            <a:normAutofit/>
          </a:bodyPr>
          <a:lstStyle/>
          <a:p>
            <a:r>
              <a:rPr lang="en-US" sz="2400" dirty="0" smtClean="0"/>
              <a:t>7) Judges </a:t>
            </a:r>
            <a:r>
              <a:rPr lang="en-US" sz="2400" dirty="0"/>
              <a:t>the quality of teaching and shares a deep knowledge of instruction with </a:t>
            </a:r>
            <a:r>
              <a:rPr lang="en-US" sz="2400" dirty="0" smtClean="0"/>
              <a:t>teachers</a:t>
            </a:r>
            <a:br>
              <a:rPr lang="en-US" sz="2400" dirty="0" smtClean="0"/>
            </a:br>
            <a:br>
              <a:rPr lang="en-US" sz="2400" dirty="0" smtClean="0"/>
            </a:br>
            <a:r>
              <a:rPr lang="en-US" sz="2400" dirty="0" smtClean="0"/>
              <a:t>8) Promotes </a:t>
            </a:r>
            <a:r>
              <a:rPr lang="en-US" sz="2400" dirty="0"/>
              <a:t>coherence in the instructional program where teachers and students follow </a:t>
            </a:r>
            <a:r>
              <a:rPr lang="en-US" sz="2400" dirty="0" smtClean="0"/>
              <a:t>a common framework</a:t>
            </a:r>
            <a:br>
              <a:rPr lang="en-US" sz="2400" dirty="0" smtClean="0"/>
            </a:br>
            <a:br>
              <a:rPr lang="en-US" sz="2400" dirty="0" smtClean="0"/>
            </a:br>
            <a:r>
              <a:rPr lang="en-US" sz="2400" dirty="0" smtClean="0"/>
              <a:t>9) Trusts </a:t>
            </a:r>
            <a:r>
              <a:rPr lang="en-US" sz="2400" dirty="0"/>
              <a:t>teachers to implement instruction effectively</a:t>
            </a:r>
            <a:br>
              <a:rPr lang="en-US" sz="2000" dirty="0"/>
            </a:br>
            <a:br>
              <a:rPr lang="en-US" sz="2000" dirty="0"/>
            </a:br>
            <a:endParaRPr lang="en-PH"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681018"/>
            <a:ext cx="9780588" cy="4313381"/>
          </a:xfrm>
        </p:spPr>
        <p:txBody>
          <a:bodyPr>
            <a:normAutofit fontScale="90000"/>
          </a:bodyPr>
          <a:lstStyle/>
          <a:p>
            <a:r>
              <a:rPr lang="en-US" dirty="0"/>
              <a:t>1. The function in schools that draws together the discrete elements of instructional effectiveness into whole-school action. (Glickman, 1985</a:t>
            </a:r>
            <a:r>
              <a:rPr lang="en-US" dirty="0" smtClean="0"/>
              <a:t>)</a:t>
            </a:r>
            <a:br>
              <a:rPr lang="en-US" dirty="0" smtClean="0"/>
            </a:br>
            <a:br>
              <a:rPr lang="en-US" dirty="0" smtClean="0"/>
            </a:br>
            <a:r>
              <a:rPr lang="en-US" dirty="0" smtClean="0"/>
              <a:t> </a:t>
            </a:r>
            <a:r>
              <a:rPr lang="en-US" dirty="0"/>
              <a:t>2. Set of activities designed to improve the teaching learning process (</a:t>
            </a:r>
            <a:r>
              <a:rPr lang="en-US" dirty="0" err="1"/>
              <a:t>McQuarrie</a:t>
            </a:r>
            <a:r>
              <a:rPr lang="en-US" dirty="0"/>
              <a:t> </a:t>
            </a:r>
            <a:r>
              <a:rPr lang="en-US" dirty="0" smtClean="0"/>
              <a:t>1986)</a:t>
            </a:r>
            <a:endParaRPr lang="en-PH" dirty="0"/>
          </a:p>
        </p:txBody>
      </p:sp>
      <p:sp>
        <p:nvSpPr>
          <p:cNvPr id="3" name="Content Placeholder 2"/>
          <p:cNvSpPr>
            <a:spLocks noGrp="1"/>
          </p:cNvSpPr>
          <p:nvPr>
            <p:ph idx="1"/>
          </p:nvPr>
        </p:nvSpPr>
        <p:spPr>
          <a:xfrm>
            <a:off x="684212" y="685801"/>
            <a:ext cx="9993024" cy="792018"/>
          </a:xfrm>
        </p:spPr>
        <p:txBody>
          <a:bodyPr>
            <a:normAutofit/>
          </a:bodyPr>
          <a:lstStyle/>
          <a:p>
            <a:pPr marL="0" indent="0">
              <a:buNone/>
            </a:pPr>
            <a:r>
              <a:rPr lang="en-PH" sz="2400" b="1" dirty="0" smtClean="0"/>
              <a:t>WHAT ARE THE SUPERVISION IN INSTRUCTION LEADERS?</a:t>
            </a:r>
            <a:endParaRPr lang="en-PH" sz="24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2650836"/>
            <a:ext cx="10824297" cy="3343564"/>
          </a:xfrm>
        </p:spPr>
        <p:txBody>
          <a:bodyPr>
            <a:normAutofit fontScale="90000"/>
          </a:bodyPr>
          <a:lstStyle/>
          <a:p>
            <a:r>
              <a:rPr lang="en-US" sz="3100" dirty="0"/>
              <a:t>The Principal: </a:t>
            </a:r>
            <a:br>
              <a:rPr lang="en-US" sz="3100" dirty="0" smtClean="0"/>
            </a:br>
            <a:br>
              <a:rPr lang="en-US" sz="3100" dirty="0"/>
            </a:br>
            <a:r>
              <a:rPr lang="en-US" sz="3100" dirty="0" smtClean="0"/>
              <a:t>1. Has </a:t>
            </a:r>
            <a:r>
              <a:rPr lang="en-US" sz="3100" dirty="0"/>
              <a:t>operational supervisory plan with varied and innovative supervisory strategies to suit different needs/ abilities of teachers. </a:t>
            </a:r>
            <a:br>
              <a:rPr lang="en-US" sz="3100" dirty="0" smtClean="0"/>
            </a:br>
            <a:br>
              <a:rPr lang="en-US" sz="3100" dirty="0" smtClean="0"/>
            </a:br>
            <a:r>
              <a:rPr lang="en-US" sz="3100" dirty="0" smtClean="0"/>
              <a:t>2</a:t>
            </a:r>
            <a:r>
              <a:rPr lang="en-US" sz="3100" dirty="0"/>
              <a:t>. Observes classes to ensure that all teachers have knowledge and skits </a:t>
            </a:r>
            <a:br>
              <a:rPr lang="en-US" sz="2700" dirty="0" smtClean="0"/>
            </a:br>
            <a:br>
              <a:rPr lang="en-US" dirty="0"/>
            </a:br>
            <a:br>
              <a:rPr lang="en-US" dirty="0"/>
            </a:br>
            <a:endParaRPr lang="en-PH" dirty="0"/>
          </a:p>
        </p:txBody>
      </p:sp>
      <p:sp>
        <p:nvSpPr>
          <p:cNvPr id="3" name="Content Placeholder 2"/>
          <p:cNvSpPr>
            <a:spLocks noGrp="1"/>
          </p:cNvSpPr>
          <p:nvPr>
            <p:ph idx="1"/>
          </p:nvPr>
        </p:nvSpPr>
        <p:spPr>
          <a:xfrm>
            <a:off x="638390" y="177800"/>
            <a:ext cx="8626043" cy="1272309"/>
          </a:xfrm>
        </p:spPr>
        <p:txBody>
          <a:bodyPr/>
          <a:lstStyle/>
          <a:p>
            <a:pPr marL="0" indent="0">
              <a:buNone/>
            </a:pPr>
            <a:r>
              <a:rPr lang="en-PH" b="1" dirty="0" smtClean="0"/>
              <a:t>WHAT ARE SOME STRATEGIES IN THE PERFORMANCE OF A PRICIPALS IN INSTRUCTIONAL LEADERSHIP ROLE?</a:t>
            </a:r>
            <a:endParaRPr lang="en-PH"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800" dirty="0">
                <a:solidFill>
                  <a:schemeClr val="tx1"/>
                </a:solidFill>
              </a:rPr>
              <a:t>3. Evaluates regularly teachers' lesson plans and other work plans. Assists teachers in preparing local instructional materials Implements innovative strategies, </a:t>
            </a:r>
            <a:r>
              <a:rPr lang="en-US" sz="2800" dirty="0" smtClean="0">
                <a:solidFill>
                  <a:schemeClr val="tx1"/>
                </a:solidFill>
              </a:rPr>
              <a:t>programs</a:t>
            </a:r>
            <a:endParaRPr lang="en-US" sz="2800" dirty="0" smtClean="0">
              <a:solidFill>
                <a:schemeClr val="tx1"/>
              </a:solidFill>
            </a:endParaRPr>
          </a:p>
          <a:p>
            <a:pPr marL="0" indent="0">
              <a:buNone/>
            </a:pPr>
            <a:br>
              <a:rPr lang="en-US" sz="2800" dirty="0">
                <a:solidFill>
                  <a:schemeClr val="tx1"/>
                </a:solidFill>
              </a:rPr>
            </a:br>
            <a:r>
              <a:rPr lang="en-US" sz="2800" dirty="0">
                <a:solidFill>
                  <a:schemeClr val="tx1"/>
                </a:solidFill>
              </a:rPr>
              <a:t> 4. and projects to respond to current and future needs of teachers.</a:t>
            </a:r>
            <a:br>
              <a:rPr lang="en-US" dirty="0">
                <a:solidFill>
                  <a:schemeClr val="tx1"/>
                </a:solidFill>
              </a:rPr>
            </a:br>
            <a:endParaRPr lang="en-PH" dirty="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PH" dirty="0"/>
              <a:t> </a:t>
            </a:r>
            <a:r>
              <a:rPr lang="en-PH" sz="4800" b="1" dirty="0" smtClean="0"/>
              <a:t>END…</a:t>
            </a:r>
            <a:endParaRPr lang="en-PH" sz="4800" b="1" dirty="0" smtClean="0"/>
          </a:p>
          <a:p>
            <a:pPr marL="0" indent="0" algn="ctr">
              <a:buNone/>
            </a:pPr>
            <a:endParaRPr lang="en-PH" sz="4800" b="1" dirty="0"/>
          </a:p>
          <a:p>
            <a:pPr marL="0" indent="0" algn="ctr">
              <a:buNone/>
            </a:pPr>
            <a:r>
              <a:rPr lang="en-PH" sz="4800" b="1" dirty="0" smtClean="0"/>
              <a:t>THANK YOU VERY MUCH! </a:t>
            </a:r>
            <a:r>
              <a:rPr lang="en-PH" sz="4800" b="1" dirty="0" smtClean="0">
                <a:sym typeface="Wingdings" panose="05000000000000000000" pitchFamily="2" charset="2"/>
              </a:rPr>
              <a:t></a:t>
            </a:r>
            <a:endParaRPr lang="en-PH" sz="4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8835" y="443345"/>
            <a:ext cx="10520219" cy="6278642"/>
          </a:xfrm>
          <a:prstGeom prst="rect">
            <a:avLst/>
          </a:prstGeom>
        </p:spPr>
        <p:txBody>
          <a:bodyPr wrap="square">
            <a:spAutoFit/>
          </a:bodyPr>
          <a:lstStyle/>
          <a:p>
            <a:r>
              <a:rPr lang="en-US" sz="4000" dirty="0">
                <a:solidFill>
                  <a:srgbClr val="FFFFFF"/>
                </a:solidFill>
                <a:latin typeface="Segoe UI Historic" panose="020B0502040204020203" pitchFamily="34" charset="0"/>
              </a:rPr>
              <a:t>Introduction </a:t>
            </a:r>
            <a:endParaRPr lang="en-US" sz="4000" dirty="0" smtClean="0">
              <a:solidFill>
                <a:srgbClr val="FFFFFF"/>
              </a:solidFill>
              <a:latin typeface="Segoe UI Historic" panose="020B0502040204020203" pitchFamily="34" charset="0"/>
            </a:endParaRPr>
          </a:p>
          <a:p>
            <a:endParaRPr lang="en-US" dirty="0">
              <a:solidFill>
                <a:srgbClr val="FFFFFF"/>
              </a:solidFill>
              <a:latin typeface="Segoe UI Historic" panose="020B0502040204020203" pitchFamily="34" charset="0"/>
            </a:endParaRPr>
          </a:p>
          <a:p>
            <a:r>
              <a:rPr lang="en-US" sz="2800" dirty="0"/>
              <a:t>Instructional Leadership encompasses- Those actions that a principal takes or delegates to others, to promote growth in student learning (Debevoise; 1984). It comprises the following tasks: </a:t>
            </a:r>
            <a:endParaRPr lang="en-US" sz="2800" dirty="0" smtClean="0"/>
          </a:p>
          <a:p>
            <a:endParaRPr lang="en-US" sz="2800" dirty="0" smtClean="0"/>
          </a:p>
          <a:p>
            <a:pPr marL="285750" indent="-285750">
              <a:buFont typeface="Arial" panose="020B0604020202020204" pitchFamily="34" charset="0"/>
              <a:buChar char="•"/>
            </a:pPr>
            <a:r>
              <a:rPr lang="en-US" sz="2800" dirty="0" smtClean="0"/>
              <a:t>defining </a:t>
            </a:r>
            <a:r>
              <a:rPr lang="en-US" sz="2800" dirty="0"/>
              <a:t>the purpose of </a:t>
            </a:r>
            <a:r>
              <a:rPr lang="en-US" sz="2800" dirty="0" smtClean="0"/>
              <a:t>schooling</a:t>
            </a:r>
            <a:endParaRPr lang="en-US" sz="2800" dirty="0" smtClean="0"/>
          </a:p>
          <a:p>
            <a:pPr marL="285750" indent="-285750">
              <a:buFont typeface="Arial" panose="020B0604020202020204" pitchFamily="34" charset="0"/>
              <a:buChar char="•"/>
            </a:pPr>
            <a:r>
              <a:rPr lang="en-US" sz="2800" dirty="0" smtClean="0"/>
              <a:t> </a:t>
            </a:r>
            <a:r>
              <a:rPr lang="en-US" sz="2800" dirty="0"/>
              <a:t>setting school-wide goals </a:t>
            </a:r>
            <a:endParaRPr lang="en-US" sz="2800" dirty="0" smtClean="0"/>
          </a:p>
          <a:p>
            <a:pPr marL="285750" indent="-285750">
              <a:buFont typeface="Arial" panose="020B0604020202020204" pitchFamily="34" charset="0"/>
              <a:buChar char="•"/>
            </a:pPr>
            <a:r>
              <a:rPr lang="en-US" sz="2800" dirty="0" smtClean="0"/>
              <a:t>providing </a:t>
            </a:r>
            <a:r>
              <a:rPr lang="en-US" sz="2800" dirty="0"/>
              <a:t>resources needed for learning to </a:t>
            </a:r>
            <a:r>
              <a:rPr lang="en-US" sz="2800" dirty="0" smtClean="0"/>
              <a:t>occur</a:t>
            </a:r>
            <a:endParaRPr lang="en-US" sz="2800" dirty="0" smtClean="0"/>
          </a:p>
          <a:p>
            <a:pPr marL="285750" indent="-285750">
              <a:buFont typeface="Arial" panose="020B0604020202020204" pitchFamily="34" charset="0"/>
              <a:buChar char="•"/>
            </a:pPr>
            <a:r>
              <a:rPr lang="en-US" sz="2800" dirty="0"/>
              <a:t>supervising and evaluating teachers </a:t>
            </a:r>
            <a:endParaRPr lang="en-US" sz="2800" dirty="0"/>
          </a:p>
          <a:p>
            <a:pPr marL="285750" indent="-285750">
              <a:buFont typeface="Arial" panose="020B0604020202020204" pitchFamily="34" charset="0"/>
              <a:buChar char="•"/>
            </a:pPr>
            <a:r>
              <a:rPr lang="en-US" sz="2800" dirty="0" smtClean="0"/>
              <a:t>coordinating </a:t>
            </a:r>
            <a:r>
              <a:rPr lang="en-US" sz="2800" dirty="0"/>
              <a:t>staff development programs </a:t>
            </a:r>
            <a:endParaRPr lang="en-US" sz="2800" dirty="0"/>
          </a:p>
          <a:p>
            <a:pPr marL="285750" indent="-285750">
              <a:buFont typeface="Arial" panose="020B0604020202020204" pitchFamily="34" charset="0"/>
              <a:buChar char="•"/>
            </a:pPr>
            <a:r>
              <a:rPr lang="en-US" sz="2800" dirty="0" smtClean="0"/>
              <a:t>creating </a:t>
            </a:r>
            <a:r>
              <a:rPr lang="en-US" sz="2800" dirty="0"/>
              <a:t>collegial relationships with and among teachers</a:t>
            </a:r>
            <a:endParaRPr lang="en-US" sz="2800" dirty="0"/>
          </a:p>
          <a:p>
            <a:br>
              <a:rPr lang="en-US" dirty="0"/>
            </a:br>
            <a:endParaRPr lang="en-US" dirty="0" smtClean="0">
              <a:solidFill>
                <a:srgbClr val="FFFFFF"/>
              </a:solidFill>
              <a:latin typeface="Segoe UI Historic"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1"/>
            <a:ext cx="8534400" cy="847436"/>
          </a:xfrm>
        </p:spPr>
        <p:txBody>
          <a:bodyPr>
            <a:normAutofit/>
          </a:bodyPr>
          <a:lstStyle/>
          <a:p>
            <a:pPr marL="0" indent="0">
              <a:buNone/>
            </a:pPr>
            <a:r>
              <a:rPr lang="en-PH" sz="2400" b="1" dirty="0" smtClean="0"/>
              <a:t>WHAT IS THE DIFFERENCE BETWEEN LEADERSHIP AND MANAGEMENT?</a:t>
            </a:r>
            <a:endParaRPr lang="en-PH" sz="2400" b="1" dirty="0"/>
          </a:p>
        </p:txBody>
      </p:sp>
      <p:graphicFrame>
        <p:nvGraphicFramePr>
          <p:cNvPr id="4" name="Table 3"/>
          <p:cNvGraphicFramePr>
            <a:graphicFrameLocks noGrp="1"/>
          </p:cNvGraphicFramePr>
          <p:nvPr/>
        </p:nvGraphicFramePr>
        <p:xfrm>
          <a:off x="1662546" y="1961958"/>
          <a:ext cx="8589818" cy="4124805"/>
        </p:xfrm>
        <a:graphic>
          <a:graphicData uri="http://schemas.openxmlformats.org/drawingml/2006/table">
            <a:tbl>
              <a:tblPr firstRow="1" bandRow="1">
                <a:tableStyleId>{5C22544A-7EE6-4342-B048-85BDC9FD1C3A}</a:tableStyleId>
              </a:tblPr>
              <a:tblGrid>
                <a:gridCol w="4294909"/>
                <a:gridCol w="4294909"/>
              </a:tblGrid>
              <a:tr h="509410">
                <a:tc>
                  <a:txBody>
                    <a:bodyPr/>
                    <a:lstStyle/>
                    <a:p>
                      <a:pPr algn="ctr"/>
                      <a:r>
                        <a:rPr lang="en-PH" dirty="0" smtClean="0"/>
                        <a:t>   LEADERSHIP</a:t>
                      </a:r>
                      <a:endParaRPr lang="en-PH" dirty="0"/>
                    </a:p>
                  </a:txBody>
                  <a:tcPr/>
                </a:tc>
                <a:tc>
                  <a:txBody>
                    <a:bodyPr/>
                    <a:lstStyle/>
                    <a:p>
                      <a:pPr algn="ctr"/>
                      <a:r>
                        <a:rPr lang="en-PH" dirty="0" smtClean="0"/>
                        <a:t> MANAGEMENT</a:t>
                      </a:r>
                      <a:endParaRPr lang="en-PH" dirty="0"/>
                    </a:p>
                  </a:txBody>
                  <a:tcPr/>
                </a:tc>
              </a:tr>
              <a:tr h="516485">
                <a:tc>
                  <a:txBody>
                    <a:bodyPr/>
                    <a:lstStyle/>
                    <a:p>
                      <a:r>
                        <a:rPr lang="en-PH" dirty="0" smtClean="0"/>
                        <a:t> Are</a:t>
                      </a:r>
                      <a:r>
                        <a:rPr lang="en-PH" baseline="0" dirty="0" smtClean="0"/>
                        <a:t> their own persons</a:t>
                      </a:r>
                      <a:endParaRPr lang="en-PH" dirty="0"/>
                    </a:p>
                  </a:txBody>
                  <a:tcPr/>
                </a:tc>
                <a:tc>
                  <a:txBody>
                    <a:bodyPr/>
                    <a:lstStyle/>
                    <a:p>
                      <a:r>
                        <a:rPr lang="en-PH" dirty="0" smtClean="0"/>
                        <a:t> Are good soldiers</a:t>
                      </a:r>
                      <a:endParaRPr lang="en-PH" dirty="0"/>
                    </a:p>
                  </a:txBody>
                  <a:tcPr/>
                </a:tc>
              </a:tr>
              <a:tr h="516485">
                <a:tc>
                  <a:txBody>
                    <a:bodyPr/>
                    <a:lstStyle/>
                    <a:p>
                      <a:r>
                        <a:rPr lang="en-PH" baseline="0" dirty="0" smtClean="0"/>
                        <a:t> Think radically</a:t>
                      </a:r>
                      <a:endParaRPr lang="en-PH" dirty="0"/>
                    </a:p>
                  </a:txBody>
                  <a:tcPr/>
                </a:tc>
                <a:tc>
                  <a:txBody>
                    <a:bodyPr/>
                    <a:lstStyle/>
                    <a:p>
                      <a:r>
                        <a:rPr lang="en-PH" dirty="0" smtClean="0"/>
                        <a:t> Think incrementally </a:t>
                      </a:r>
                      <a:endParaRPr lang="en-PH" dirty="0"/>
                    </a:p>
                  </a:txBody>
                  <a:tcPr/>
                </a:tc>
              </a:tr>
              <a:tr h="516485">
                <a:tc>
                  <a:txBody>
                    <a:bodyPr/>
                    <a:lstStyle/>
                    <a:p>
                      <a:r>
                        <a:rPr lang="en-PH" dirty="0" smtClean="0"/>
                        <a:t>Ask what</a:t>
                      </a:r>
                      <a:r>
                        <a:rPr lang="en-PH" baseline="0" dirty="0" smtClean="0"/>
                        <a:t> and why</a:t>
                      </a:r>
                      <a:endParaRPr lang="en-PH" dirty="0"/>
                    </a:p>
                  </a:txBody>
                  <a:tcPr/>
                </a:tc>
                <a:tc>
                  <a:txBody>
                    <a:bodyPr/>
                    <a:lstStyle/>
                    <a:p>
                      <a:r>
                        <a:rPr lang="en-PH" dirty="0" smtClean="0"/>
                        <a:t> Ask how and when </a:t>
                      </a:r>
                      <a:endParaRPr lang="en-PH" dirty="0"/>
                    </a:p>
                  </a:txBody>
                  <a:tcPr/>
                </a:tc>
              </a:tr>
              <a:tr h="516485">
                <a:tc>
                  <a:txBody>
                    <a:bodyPr/>
                    <a:lstStyle/>
                    <a:p>
                      <a:r>
                        <a:rPr lang="en-PH" dirty="0" smtClean="0"/>
                        <a:t> Innovate</a:t>
                      </a:r>
                      <a:r>
                        <a:rPr lang="en-PH" baseline="0" dirty="0" smtClean="0"/>
                        <a:t> </a:t>
                      </a:r>
                      <a:endParaRPr lang="en-PH" dirty="0"/>
                    </a:p>
                  </a:txBody>
                  <a:tcPr/>
                </a:tc>
                <a:tc>
                  <a:txBody>
                    <a:bodyPr/>
                    <a:lstStyle/>
                    <a:p>
                      <a:r>
                        <a:rPr lang="en-PH" dirty="0" smtClean="0"/>
                        <a:t> Administer</a:t>
                      </a:r>
                      <a:endParaRPr lang="en-PH" dirty="0"/>
                    </a:p>
                  </a:txBody>
                  <a:tcPr/>
                </a:tc>
              </a:tr>
              <a:tr h="516485">
                <a:tc>
                  <a:txBody>
                    <a:bodyPr/>
                    <a:lstStyle/>
                    <a:p>
                      <a:r>
                        <a:rPr lang="en-PH" baseline="0" dirty="0" smtClean="0"/>
                        <a:t> Inspire trust</a:t>
                      </a:r>
                      <a:endParaRPr lang="en-PH" dirty="0"/>
                    </a:p>
                  </a:txBody>
                  <a:tcPr/>
                </a:tc>
                <a:tc>
                  <a:txBody>
                    <a:bodyPr/>
                    <a:lstStyle/>
                    <a:p>
                      <a:r>
                        <a:rPr lang="en-PH" dirty="0" smtClean="0"/>
                        <a:t> Ensure efficiency </a:t>
                      </a:r>
                      <a:endParaRPr lang="en-PH" dirty="0"/>
                    </a:p>
                  </a:txBody>
                  <a:tcPr/>
                </a:tc>
              </a:tr>
              <a:tr h="516485">
                <a:tc>
                  <a:txBody>
                    <a:bodyPr/>
                    <a:lstStyle/>
                    <a:p>
                      <a:r>
                        <a:rPr lang="en-PH" dirty="0" smtClean="0"/>
                        <a:t>Have a long range perspective</a:t>
                      </a:r>
                      <a:endParaRPr lang="en-PH" dirty="0"/>
                    </a:p>
                  </a:txBody>
                  <a:tcPr/>
                </a:tc>
                <a:tc>
                  <a:txBody>
                    <a:bodyPr/>
                    <a:lstStyle/>
                    <a:p>
                      <a:r>
                        <a:rPr lang="en-PH" dirty="0" smtClean="0"/>
                        <a:t>Have</a:t>
                      </a:r>
                      <a:r>
                        <a:rPr lang="en-PH" baseline="0" dirty="0" smtClean="0"/>
                        <a:t> pragmatic operational views</a:t>
                      </a:r>
                      <a:endParaRPr lang="en-PH" dirty="0"/>
                    </a:p>
                  </a:txBody>
                  <a:tcPr/>
                </a:tc>
              </a:tr>
              <a:tr h="516485">
                <a:tc>
                  <a:txBody>
                    <a:bodyPr/>
                    <a:lstStyle/>
                    <a:p>
                      <a:r>
                        <a:rPr lang="en-PH" dirty="0" smtClean="0"/>
                        <a:t>Eye</a:t>
                      </a:r>
                      <a:r>
                        <a:rPr lang="en-PH" baseline="0" dirty="0" smtClean="0"/>
                        <a:t> the horizon</a:t>
                      </a:r>
                      <a:endParaRPr lang="en-PH" dirty="0"/>
                    </a:p>
                  </a:txBody>
                  <a:tcPr/>
                </a:tc>
                <a:tc>
                  <a:txBody>
                    <a:bodyPr/>
                    <a:lstStyle/>
                    <a:p>
                      <a:r>
                        <a:rPr lang="en-PH" dirty="0" smtClean="0"/>
                        <a:t> Eye the </a:t>
                      </a:r>
                      <a:r>
                        <a:rPr lang="en-PH" dirty="0" err="1" smtClean="0"/>
                        <a:t>bottomline</a:t>
                      </a:r>
                      <a:endParaRPr lang="en-PH"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506249" y="1711034"/>
          <a:ext cx="9244878" cy="3415146"/>
        </p:xfrm>
        <a:graphic>
          <a:graphicData uri="http://schemas.openxmlformats.org/drawingml/2006/table">
            <a:tbl>
              <a:tblPr firstRow="1" bandRow="1">
                <a:tableStyleId>{5C22544A-7EE6-4342-B048-85BDC9FD1C3A}</a:tableStyleId>
              </a:tblPr>
              <a:tblGrid>
                <a:gridCol w="4622439"/>
                <a:gridCol w="4622439"/>
              </a:tblGrid>
              <a:tr h="596425">
                <a:tc>
                  <a:txBody>
                    <a:bodyPr/>
                    <a:lstStyle/>
                    <a:p>
                      <a:r>
                        <a:rPr lang="en-PH" dirty="0" smtClean="0"/>
                        <a:t>                   LEADERSHIP</a:t>
                      </a:r>
                      <a:endParaRPr lang="en-PH" dirty="0"/>
                    </a:p>
                  </a:txBody>
                  <a:tcPr/>
                </a:tc>
                <a:tc>
                  <a:txBody>
                    <a:bodyPr/>
                    <a:lstStyle/>
                    <a:p>
                      <a:r>
                        <a:rPr lang="en-PH" dirty="0" smtClean="0"/>
                        <a:t>              MANAGEMENT  </a:t>
                      </a:r>
                      <a:endParaRPr lang="en-PH" dirty="0"/>
                    </a:p>
                  </a:txBody>
                  <a:tcPr/>
                </a:tc>
              </a:tr>
              <a:tr h="1029446">
                <a:tc>
                  <a:txBody>
                    <a:bodyPr/>
                    <a:lstStyle/>
                    <a:p>
                      <a:r>
                        <a:rPr lang="en-PH" dirty="0" smtClean="0"/>
                        <a:t> Focus</a:t>
                      </a:r>
                      <a:r>
                        <a:rPr lang="en-PH" baseline="0" dirty="0" smtClean="0"/>
                        <a:t> on people and relationship</a:t>
                      </a:r>
                      <a:endParaRPr lang="en-PH" dirty="0"/>
                    </a:p>
                  </a:txBody>
                  <a:tcPr/>
                </a:tc>
                <a:tc>
                  <a:txBody>
                    <a:bodyPr/>
                    <a:lstStyle/>
                    <a:p>
                      <a:r>
                        <a:rPr lang="en-PH" dirty="0" smtClean="0"/>
                        <a:t> Focus</a:t>
                      </a:r>
                      <a:r>
                        <a:rPr lang="en-PH" baseline="0" dirty="0" smtClean="0"/>
                        <a:t> on structures, system and deliverables</a:t>
                      </a:r>
                      <a:endParaRPr lang="en-PH" dirty="0"/>
                    </a:p>
                  </a:txBody>
                  <a:tcPr/>
                </a:tc>
              </a:tr>
              <a:tr h="596425">
                <a:tc>
                  <a:txBody>
                    <a:bodyPr/>
                    <a:lstStyle/>
                    <a:p>
                      <a:r>
                        <a:rPr lang="en-PH" dirty="0" smtClean="0"/>
                        <a:t> Communicate</a:t>
                      </a:r>
                      <a:endParaRPr lang="en-PH" dirty="0"/>
                    </a:p>
                  </a:txBody>
                  <a:tcPr/>
                </a:tc>
                <a:tc>
                  <a:txBody>
                    <a:bodyPr/>
                    <a:lstStyle/>
                    <a:p>
                      <a:r>
                        <a:rPr lang="en-PH" dirty="0" smtClean="0"/>
                        <a:t> Command</a:t>
                      </a:r>
                      <a:endParaRPr lang="en-PH" dirty="0"/>
                    </a:p>
                  </a:txBody>
                  <a:tcPr/>
                </a:tc>
              </a:tr>
              <a:tr h="596425">
                <a:tc>
                  <a:txBody>
                    <a:bodyPr/>
                    <a:lstStyle/>
                    <a:p>
                      <a:r>
                        <a:rPr lang="en-PH" dirty="0" smtClean="0"/>
                        <a:t> Originate</a:t>
                      </a:r>
                      <a:endParaRPr lang="en-PH" dirty="0"/>
                    </a:p>
                  </a:txBody>
                  <a:tcPr/>
                </a:tc>
                <a:tc>
                  <a:txBody>
                    <a:bodyPr/>
                    <a:lstStyle/>
                    <a:p>
                      <a:r>
                        <a:rPr lang="en-PH" dirty="0" smtClean="0"/>
                        <a:t> Imitate </a:t>
                      </a:r>
                      <a:endParaRPr lang="en-PH" dirty="0"/>
                    </a:p>
                  </a:txBody>
                  <a:tcPr/>
                </a:tc>
              </a:tr>
              <a:tr h="596425">
                <a:tc>
                  <a:txBody>
                    <a:bodyPr/>
                    <a:lstStyle/>
                    <a:p>
                      <a:r>
                        <a:rPr lang="en-PH" dirty="0" smtClean="0"/>
                        <a:t>Do the right things</a:t>
                      </a:r>
                      <a:endParaRPr lang="en-PH" dirty="0"/>
                    </a:p>
                  </a:txBody>
                  <a:tcPr/>
                </a:tc>
                <a:tc>
                  <a:txBody>
                    <a:bodyPr/>
                    <a:lstStyle/>
                    <a:p>
                      <a:r>
                        <a:rPr lang="en-PH" dirty="0" smtClean="0"/>
                        <a:t> Do the right things</a:t>
                      </a:r>
                      <a:endParaRPr lang="en-PH" dirty="0"/>
                    </a:p>
                  </a:txBody>
                  <a:tcPr/>
                </a:tc>
              </a:tr>
            </a:tbl>
          </a:graphicData>
        </a:graphic>
      </p:graphicFrame>
      <p:sp>
        <p:nvSpPr>
          <p:cNvPr id="5" name="TextBox 4"/>
          <p:cNvSpPr txBox="1"/>
          <p:nvPr/>
        </p:nvSpPr>
        <p:spPr>
          <a:xfrm>
            <a:off x="831273" y="286327"/>
            <a:ext cx="9494982" cy="1117600"/>
          </a:xfrm>
          <a:prstGeom prst="rect">
            <a:avLst/>
          </a:prstGeom>
          <a:noFill/>
        </p:spPr>
        <p:txBody>
          <a:bodyPr wrap="square" rtlCol="0">
            <a:spAutoFit/>
          </a:bodyPr>
          <a:lstStyle/>
          <a:p>
            <a:endParaRPr lang="en-PH" dirty="0"/>
          </a:p>
        </p:txBody>
      </p:sp>
      <p:pic>
        <p:nvPicPr>
          <p:cNvPr id="6" name="Picture 5"/>
          <p:cNvPicPr>
            <a:picLocks noChangeAspect="1"/>
          </p:cNvPicPr>
          <p:nvPr/>
        </p:nvPicPr>
        <p:blipFill>
          <a:blip r:embed="rId1"/>
          <a:stretch>
            <a:fillRect/>
          </a:stretch>
        </p:blipFill>
        <p:spPr>
          <a:xfrm>
            <a:off x="623751" y="411913"/>
            <a:ext cx="10205589" cy="6401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9420370" cy="5428673"/>
          </a:xfrm>
        </p:spPr>
        <p:txBody>
          <a:bodyPr>
            <a:noAutofit/>
          </a:bodyPr>
          <a:lstStyle/>
          <a:p>
            <a:pPr marL="0" indent="0">
              <a:buNone/>
            </a:pPr>
            <a:r>
              <a:rPr lang="en-US" sz="2800" dirty="0">
                <a:solidFill>
                  <a:schemeClr val="tx1"/>
                </a:solidFill>
              </a:rPr>
              <a:t>The school head, who may be assisted by an assistant school head, shall be both an instructional leader and administrative manager. The school head shall form a team with the school teachers/learning facilitators for delivery of quality educational programs, project and services. A core of non-teaching staff shall handle the school's administrative, fiscal and auxiliary services,</a:t>
            </a:r>
            <a:endParaRPr lang="en-PH" sz="28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685800"/>
            <a:ext cx="10353243" cy="5548745"/>
          </a:xfrm>
        </p:spPr>
        <p:txBody>
          <a:bodyPr>
            <a:normAutofit lnSpcReduction="10000"/>
          </a:bodyPr>
          <a:lstStyle/>
          <a:p>
            <a:r>
              <a:rPr lang="en-US" sz="2600" dirty="0" smtClean="0">
                <a:solidFill>
                  <a:schemeClr val="tx1"/>
                </a:solidFill>
              </a:rPr>
              <a:t>1) </a:t>
            </a:r>
            <a:r>
              <a:rPr lang="en-US" sz="2600" dirty="0">
                <a:solidFill>
                  <a:schemeClr val="tx1"/>
                </a:solidFill>
              </a:rPr>
              <a:t>Setting the mission, vision, goals and objectives of the school; </a:t>
            </a:r>
            <a:endParaRPr lang="en-US" sz="2600" dirty="0" smtClean="0">
              <a:solidFill>
                <a:schemeClr val="tx1"/>
              </a:solidFill>
            </a:endParaRPr>
          </a:p>
          <a:p>
            <a:r>
              <a:rPr lang="en-US" sz="2600" dirty="0" smtClean="0">
                <a:solidFill>
                  <a:schemeClr val="tx1"/>
                </a:solidFill>
              </a:rPr>
              <a:t>2</a:t>
            </a:r>
            <a:r>
              <a:rPr lang="en-US" sz="2600" dirty="0">
                <a:solidFill>
                  <a:schemeClr val="tx1"/>
                </a:solidFill>
              </a:rPr>
              <a:t>. Creating an environment within the school that is conducive to teaching and learning; </a:t>
            </a:r>
            <a:endParaRPr lang="en-US" sz="2600" dirty="0" smtClean="0">
              <a:solidFill>
                <a:schemeClr val="tx1"/>
              </a:solidFill>
            </a:endParaRPr>
          </a:p>
          <a:p>
            <a:r>
              <a:rPr lang="en-US" sz="2600" dirty="0" smtClean="0">
                <a:solidFill>
                  <a:schemeClr val="tx1"/>
                </a:solidFill>
              </a:rPr>
              <a:t>3</a:t>
            </a:r>
            <a:r>
              <a:rPr lang="en-US" sz="2600" dirty="0">
                <a:solidFill>
                  <a:schemeClr val="tx1"/>
                </a:solidFill>
              </a:rPr>
              <a:t>. Implementing the school curriculum and being accountable for higher learning outcomes; </a:t>
            </a:r>
            <a:endParaRPr lang="en-US" sz="2600" dirty="0" smtClean="0">
              <a:solidFill>
                <a:schemeClr val="tx1"/>
              </a:solidFill>
            </a:endParaRPr>
          </a:p>
          <a:p>
            <a:r>
              <a:rPr lang="en-US" sz="2600" dirty="0" smtClean="0">
                <a:solidFill>
                  <a:schemeClr val="tx1"/>
                </a:solidFill>
              </a:rPr>
              <a:t>4</a:t>
            </a:r>
            <a:r>
              <a:rPr lang="en-US" sz="2600" dirty="0">
                <a:solidFill>
                  <a:schemeClr val="tx1"/>
                </a:solidFill>
              </a:rPr>
              <a:t>. Developing the school education program and school improvement plan; </a:t>
            </a:r>
            <a:endParaRPr lang="en-US" sz="2600" dirty="0" smtClean="0">
              <a:solidFill>
                <a:schemeClr val="tx1"/>
              </a:solidFill>
            </a:endParaRPr>
          </a:p>
          <a:p>
            <a:r>
              <a:rPr lang="en-US" sz="2600" dirty="0" smtClean="0">
                <a:solidFill>
                  <a:schemeClr val="tx1"/>
                </a:solidFill>
              </a:rPr>
              <a:t>5</a:t>
            </a:r>
            <a:r>
              <a:rPr lang="en-US" sz="2600" dirty="0">
                <a:solidFill>
                  <a:schemeClr val="tx1"/>
                </a:solidFill>
              </a:rPr>
              <a:t>. Offering educational programs, projects and services which provide equitable opportunity for all learners in the community;</a:t>
            </a:r>
            <a:endParaRPr lang="en-US" sz="2600" dirty="0">
              <a:solidFill>
                <a:schemeClr val="tx1"/>
              </a:solidFill>
            </a:endParaRPr>
          </a:p>
          <a:p>
            <a:pPr marL="0" indent="0">
              <a:buNone/>
            </a:pPr>
            <a:br>
              <a:rPr lang="en-US" dirty="0"/>
            </a:br>
            <a:endParaRPr lang="en-PH"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685800"/>
            <a:ext cx="8829243" cy="5668818"/>
          </a:xfrm>
        </p:spPr>
        <p:txBody>
          <a:bodyPr>
            <a:noAutofit/>
          </a:bodyPr>
          <a:lstStyle/>
          <a:p>
            <a:r>
              <a:rPr lang="en-US" sz="2400" dirty="0" smtClean="0">
                <a:solidFill>
                  <a:schemeClr val="tx1"/>
                </a:solidFill>
              </a:rPr>
              <a:t>6) </a:t>
            </a:r>
            <a:r>
              <a:rPr lang="en-US" sz="2400" dirty="0">
                <a:solidFill>
                  <a:schemeClr val="tx1"/>
                </a:solidFill>
              </a:rPr>
              <a:t>Introducing new innovative methods of instruction to achieve higher learning outcomes; </a:t>
            </a:r>
            <a:endParaRPr lang="en-US" sz="2400" dirty="0" smtClean="0">
              <a:solidFill>
                <a:schemeClr val="tx1"/>
              </a:solidFill>
            </a:endParaRPr>
          </a:p>
          <a:p>
            <a:r>
              <a:rPr lang="en-US" sz="2400" dirty="0" smtClean="0">
                <a:solidFill>
                  <a:schemeClr val="tx1"/>
                </a:solidFill>
              </a:rPr>
              <a:t>7</a:t>
            </a:r>
            <a:r>
              <a:rPr lang="en-US" sz="2400" dirty="0">
                <a:solidFill>
                  <a:schemeClr val="tx1"/>
                </a:solidFill>
              </a:rPr>
              <a:t>. Administering and managing all personnel, physical and fiscal resources of the school; </a:t>
            </a:r>
            <a:endParaRPr lang="en-US" sz="2400" dirty="0" smtClean="0">
              <a:solidFill>
                <a:schemeClr val="tx1"/>
              </a:solidFill>
            </a:endParaRPr>
          </a:p>
          <a:p>
            <a:r>
              <a:rPr lang="en-US" sz="2400" dirty="0" smtClean="0">
                <a:solidFill>
                  <a:schemeClr val="tx1"/>
                </a:solidFill>
              </a:rPr>
              <a:t>8</a:t>
            </a:r>
            <a:r>
              <a:rPr lang="en-US" sz="2400" dirty="0">
                <a:solidFill>
                  <a:schemeClr val="tx1"/>
                </a:solidFill>
              </a:rPr>
              <a:t>. Recommending the staffing complement of the school based on its needs; </a:t>
            </a:r>
            <a:endParaRPr lang="en-US" sz="2400" dirty="0" smtClean="0">
              <a:solidFill>
                <a:schemeClr val="tx1"/>
              </a:solidFill>
            </a:endParaRPr>
          </a:p>
          <a:p>
            <a:r>
              <a:rPr lang="en-US" sz="2400" dirty="0" smtClean="0">
                <a:solidFill>
                  <a:schemeClr val="tx1"/>
                </a:solidFill>
              </a:rPr>
              <a:t>9</a:t>
            </a:r>
            <a:r>
              <a:rPr lang="en-US" sz="2400" dirty="0">
                <a:solidFill>
                  <a:schemeClr val="tx1"/>
                </a:solidFill>
              </a:rPr>
              <a:t>. Encouraging staff development</a:t>
            </a:r>
            <a:endParaRPr lang="en-PH" sz="24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527" y="1034474"/>
            <a:ext cx="10501746" cy="4959926"/>
          </a:xfrm>
        </p:spPr>
        <p:txBody>
          <a:bodyPr>
            <a:normAutofit/>
          </a:bodyPr>
          <a:lstStyle/>
          <a:p>
            <a:r>
              <a:rPr lang="en-US" sz="2800" dirty="0" smtClean="0"/>
              <a:t>- In </a:t>
            </a:r>
            <a:r>
              <a:rPr lang="en-US" sz="2800" dirty="0"/>
              <a:t>general, they improve teaching and learning in the school</a:t>
            </a:r>
            <a:r>
              <a:rPr lang="en-US" sz="2800" dirty="0" smtClean="0"/>
              <a:t>.</a:t>
            </a:r>
            <a:br>
              <a:rPr lang="en-US" sz="2800" dirty="0" smtClean="0"/>
            </a:br>
            <a:r>
              <a:rPr lang="en-US" sz="2800" dirty="0" smtClean="0"/>
              <a:t> </a:t>
            </a:r>
            <a:br>
              <a:rPr lang="en-US" sz="2800" dirty="0"/>
            </a:br>
            <a:r>
              <a:rPr lang="en-US" sz="2800" dirty="0" smtClean="0"/>
              <a:t>- They </a:t>
            </a:r>
            <a:r>
              <a:rPr lang="en-US" sz="2800" dirty="0"/>
              <a:t>lead in setting the school vision and formulating </a:t>
            </a:r>
            <a:r>
              <a:rPr lang="en-US" sz="2800" dirty="0" smtClean="0"/>
              <a:t>strategies.</a:t>
            </a:r>
            <a:br>
              <a:rPr lang="en-US" sz="2800" dirty="0" smtClean="0"/>
            </a:br>
            <a:br>
              <a:rPr lang="en-US" sz="2800" dirty="0"/>
            </a:br>
            <a:r>
              <a:rPr lang="en-US" sz="2800" dirty="0" smtClean="0"/>
              <a:t>- They </a:t>
            </a:r>
            <a:r>
              <a:rPr lang="en-US" sz="2800" dirty="0"/>
              <a:t>are resource provider. </a:t>
            </a:r>
            <a:br>
              <a:rPr lang="en-US" sz="2800" dirty="0" smtClean="0"/>
            </a:br>
            <a:br>
              <a:rPr lang="en-US" sz="2800" dirty="0"/>
            </a:br>
            <a:r>
              <a:rPr lang="en-US" sz="2800" dirty="0" smtClean="0"/>
              <a:t>- They </a:t>
            </a:r>
            <a:r>
              <a:rPr lang="en-US" sz="2800" dirty="0"/>
              <a:t>are instructional resource. </a:t>
            </a:r>
            <a:br>
              <a:rPr lang="en-US" sz="2800" dirty="0" smtClean="0"/>
            </a:br>
            <a:br>
              <a:rPr lang="en-US" sz="2800" dirty="0" smtClean="0"/>
            </a:br>
            <a:r>
              <a:rPr lang="en-US" sz="2800" dirty="0" smtClean="0"/>
              <a:t>- They </a:t>
            </a:r>
            <a:r>
              <a:rPr lang="en-US" sz="2800" dirty="0"/>
              <a:t>provide a visible presence in the school.</a:t>
            </a:r>
            <a:endParaRPr lang="en-PH" sz="2800" dirty="0"/>
          </a:p>
        </p:txBody>
      </p:sp>
      <p:sp>
        <p:nvSpPr>
          <p:cNvPr id="3" name="Content Placeholder 2"/>
          <p:cNvSpPr>
            <a:spLocks noGrp="1"/>
          </p:cNvSpPr>
          <p:nvPr>
            <p:ph idx="1"/>
          </p:nvPr>
        </p:nvSpPr>
        <p:spPr>
          <a:xfrm>
            <a:off x="684212" y="270165"/>
            <a:ext cx="7887133" cy="524164"/>
          </a:xfrm>
        </p:spPr>
        <p:txBody>
          <a:bodyPr>
            <a:normAutofit/>
          </a:bodyPr>
          <a:lstStyle/>
          <a:p>
            <a:pPr marL="0" indent="0">
              <a:buNone/>
            </a:pPr>
            <a:r>
              <a:rPr lang="en-PH" sz="2400" b="1" dirty="0" smtClean="0">
                <a:solidFill>
                  <a:schemeClr val="accent1"/>
                </a:solidFill>
              </a:rPr>
              <a:t>WHAT ARE THE ROLES OF INSTRUCTIONAL LEADERS?</a:t>
            </a:r>
            <a:endParaRPr lang="en-PH" sz="2400" b="1" dirty="0">
              <a:solidFill>
                <a:schemeClr val="accent1"/>
              </a:solidFill>
            </a:endParaRP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7281</Words>
  <Application>WPS 演示</Application>
  <PresentationFormat>Widescreen</PresentationFormat>
  <Paragraphs>203</Paragraphs>
  <Slides>24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Arial</vt:lpstr>
      <vt:lpstr>宋体</vt:lpstr>
      <vt:lpstr>Wingdings</vt:lpstr>
      <vt:lpstr>Wingdings 3</vt:lpstr>
      <vt:lpstr>Symbol</vt:lpstr>
      <vt:lpstr>Segoe UI Historic</vt:lpstr>
      <vt:lpstr>Century Gothic</vt:lpstr>
      <vt:lpstr>微软雅黑</vt:lpstr>
      <vt:lpstr>Arial Unicode MS</vt:lpstr>
      <vt:lpstr>幼圆</vt:lpstr>
      <vt:lpstr>Calibri</vt:lpstr>
      <vt:lpstr>Slice</vt:lpstr>
      <vt:lpstr>INSTRUCTIONAL LEADERSHIP</vt:lpstr>
      <vt:lpstr>    LEADERSHIP   THOSE ACTIONS THAT A PRINCIPAL TAKES OR DELEGATES TO OTHERS, TO PROMOTE GROWTH IN STUDENT LEARNING </vt:lpstr>
      <vt:lpstr>PowerPoint 演示文稿</vt:lpstr>
      <vt:lpstr>PowerPoint 演示文稿</vt:lpstr>
      <vt:lpstr>PowerPoint 演示文稿</vt:lpstr>
      <vt:lpstr>PowerPoint 演示文稿</vt:lpstr>
      <vt:lpstr>PowerPoint 演示文稿</vt:lpstr>
      <vt:lpstr>PowerPoint 演示文稿</vt:lpstr>
      <vt:lpstr>- In general, they improve teaching and learning in the school.   - They lead in setting the school vision and formulating strategies.  - They are resource provider.   - They are instructional resource.   - They provide a visible presence in the school.</vt:lpstr>
      <vt:lpstr>PowerPoint 演示文稿</vt:lpstr>
      <vt:lpstr>The Victorian Educational Leadership consortium states their research-based conclusions related to school leadership   1. Leadership has significant effects on student learning, second only to the effects of the quality of curriculum and teachers ' instruction.  2. Currently, administrators and teacher leaders provide most of the leadership in schools, but other potential sources of leadership exist.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 Possesses knowledge of the curriculum and good instructional practice.  2) Monitors the implementation of curriculum standards and make sure they are taught. 3) Models behaviors that they expect of school staff and Supports teacher effectiveness. 4) Spends time in classrooms to monitor curriculum implementation. 5) Steers the curriculum and prioritize staff development 6)Views classroom observations as a means to satisfy contractual obligations </vt:lpstr>
      <vt:lpstr>7) Judges the quality of teaching and shares a deep knowledge of instruction with teachers  8) Promotes coherence in the instructional program where teachers and students follow a common framework  9) Trusts teachers to implement instruction effectively  </vt:lpstr>
      <vt:lpstr>1. The function in schools that draws together the discrete elements of instructional effectiveness into whole-school action. (Glickman, 1985)   2. Set of activities designed to improve the teaching learning process (McQuarrie 1986)</vt:lpstr>
      <vt:lpstr>The Principal:   1. Has operational supervisory plan with varied and innovative supervisory strategies to suit different needs/ abilities of teachers.   2. Observes classes to ensure that all teachers have knowledge and skits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INSTRUCTIONAL LEADERSHIP</dc:title>
  <dc:creator>User</dc:creator>
  <cp:lastModifiedBy>Arvine</cp:lastModifiedBy>
  <cp:revision>22</cp:revision>
  <dcterms:created xsi:type="dcterms:W3CDTF">2022-03-10T05:18:00Z</dcterms:created>
  <dcterms:modified xsi:type="dcterms:W3CDTF">2022-03-19T07:21:19Z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2F9AC93227B64FAD8BFFEBD5D1A37CA2</vt:lpwstr>
  </property>
  <property fmtid="{D5CDD505-2E9C-101B-9397-08002B2CF9AE}" pid="3" name="KSOProductBuildVer">
    <vt:lpwstr>2052-11.1.0.11365</vt:lpwstr>
  </property>
</Properties>
</file>