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g"/>
  <Override PartName="/ppt/media/image13.jpg" ContentType="image/jpg"/>
  <Override PartName="/ppt/media/image26.jpg" ContentType="image/jpg"/>
  <Override PartName="/ppt/media/image28.jpg" ContentType="image/jpg"/>
  <Override PartName="/ppt/media/image42.jpg" ContentType="image/jpg"/>
  <Override PartName="/ppt/media/image45.jpg" ContentType="image/jpg"/>
  <Override PartName="/ppt/media/image47.jpg" ContentType="image/jpg"/>
  <Override PartName="/ppt/media/image49.jpg" ContentType="image/jpg"/>
  <Override PartName="/ppt/media/image51.jpg" ContentType="image/jpg"/>
  <Override PartName="/ppt/media/image53.jpg" ContentType="image/jpg"/>
  <Override PartName="/ppt/media/image55.jpg" ContentType="image/jpg"/>
  <Override PartName="/ppt/media/image57.jpg" ContentType="image/jpg"/>
  <Override PartName="/ppt/media/image59.jpg" ContentType="image/jpg"/>
  <Override PartName="/ppt/media/image61.jpg" ContentType="image/jpg"/>
  <Override PartName="/ppt/media/image63.jpg" ContentType="image/jpg"/>
  <Override PartName="/ppt/media/image65.jpg" ContentType="image/jpg"/>
  <Override PartName="/ppt/media/image67.jpg" ContentType="image/jpg"/>
  <Override PartName="/ppt/media/image69.jpg" ContentType="image/jpg"/>
  <Override PartName="/ppt/media/image72.jpg" ContentType="image/jpg"/>
  <Override PartName="/ppt/media/image74.jpg" ContentType="image/jpg"/>
  <Override PartName="/ppt/media/image86.jpg" ContentType="image/jpg"/>
  <Override PartName="/ppt/media/image8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9" r:id="rId42"/>
    <p:sldId id="300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5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37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41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4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06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373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433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45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01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1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17747" y="1758695"/>
            <a:ext cx="2601468" cy="68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390" y="1834641"/>
            <a:ext cx="221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Trebuchet MS"/>
                <a:cs typeface="Trebuchet MS"/>
              </a:rPr>
              <a:t>Presentation</a:t>
            </a:r>
            <a:r>
              <a:rPr sz="2400" b="1" spc="-285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on: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3291" y="2482595"/>
            <a:ext cx="6856730" cy="1325880"/>
            <a:chOff x="1193291" y="2482595"/>
            <a:chExt cx="6856730" cy="1325880"/>
          </a:xfrm>
        </p:grpSpPr>
        <p:sp>
          <p:nvSpPr>
            <p:cNvPr id="6" name="object 6"/>
            <p:cNvSpPr/>
            <p:nvPr/>
          </p:nvSpPr>
          <p:spPr>
            <a:xfrm>
              <a:off x="1193291" y="2482595"/>
              <a:ext cx="6856476" cy="1325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0055" y="2505455"/>
              <a:ext cx="6798564" cy="12679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80769" y="2671013"/>
            <a:ext cx="605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0" dirty="0">
                <a:solidFill>
                  <a:srgbClr val="001F5F"/>
                </a:solidFill>
                <a:latin typeface="Trebuchet MS"/>
                <a:cs typeface="Trebuchet MS"/>
              </a:rPr>
              <a:t>Mergers </a:t>
            </a:r>
            <a:r>
              <a:rPr sz="4400" b="1" spc="-11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4400" b="1" spc="-10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4400" b="1" spc="-135" dirty="0">
                <a:solidFill>
                  <a:srgbClr val="001F5F"/>
                </a:solidFill>
                <a:latin typeface="Trebuchet MS"/>
                <a:cs typeface="Trebuchet MS"/>
              </a:rPr>
              <a:t>Acquisitions</a:t>
            </a:r>
            <a:endParaRPr sz="44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98950" y="4841621"/>
            <a:ext cx="638175" cy="368935"/>
            <a:chOff x="4298950" y="4841621"/>
            <a:chExt cx="638175" cy="368935"/>
          </a:xfrm>
        </p:grpSpPr>
        <p:sp>
          <p:nvSpPr>
            <p:cNvPr id="10" name="object 10"/>
            <p:cNvSpPr/>
            <p:nvPr/>
          </p:nvSpPr>
          <p:spPr>
            <a:xfrm>
              <a:off x="4304283" y="4846955"/>
              <a:ext cx="628015" cy="358140"/>
            </a:xfrm>
            <a:custGeom>
              <a:avLst/>
              <a:gdLst/>
              <a:ahLst/>
              <a:cxnLst/>
              <a:rect l="l" t="t" r="r" b="b"/>
              <a:pathLst>
                <a:path w="628014" h="358139">
                  <a:moveTo>
                    <a:pt x="92328" y="0"/>
                  </a:moveTo>
                  <a:lnTo>
                    <a:pt x="0" y="0"/>
                  </a:lnTo>
                  <a:lnTo>
                    <a:pt x="0" y="265811"/>
                  </a:lnTo>
                  <a:lnTo>
                    <a:pt x="84581" y="265811"/>
                  </a:lnTo>
                  <a:lnTo>
                    <a:pt x="96900" y="265557"/>
                  </a:lnTo>
                  <a:lnTo>
                    <a:pt x="125856" y="262763"/>
                  </a:lnTo>
                  <a:lnTo>
                    <a:pt x="129793" y="262128"/>
                  </a:lnTo>
                  <a:lnTo>
                    <a:pt x="169290" y="246761"/>
                  </a:lnTo>
                  <a:lnTo>
                    <a:pt x="191758" y="225044"/>
                  </a:lnTo>
                  <a:lnTo>
                    <a:pt x="48640" y="225044"/>
                  </a:lnTo>
                  <a:lnTo>
                    <a:pt x="48640" y="150114"/>
                  </a:lnTo>
                  <a:lnTo>
                    <a:pt x="192839" y="150114"/>
                  </a:lnTo>
                  <a:lnTo>
                    <a:pt x="191388" y="148336"/>
                  </a:lnTo>
                  <a:lnTo>
                    <a:pt x="187451" y="143383"/>
                  </a:lnTo>
                  <a:lnTo>
                    <a:pt x="182752" y="139319"/>
                  </a:lnTo>
                  <a:lnTo>
                    <a:pt x="171830" y="132207"/>
                  </a:lnTo>
                  <a:lnTo>
                    <a:pt x="165735" y="129413"/>
                  </a:lnTo>
                  <a:lnTo>
                    <a:pt x="159130" y="127127"/>
                  </a:lnTo>
                  <a:lnTo>
                    <a:pt x="159130" y="126365"/>
                  </a:lnTo>
                  <a:lnTo>
                    <a:pt x="167443" y="121292"/>
                  </a:lnTo>
                  <a:lnTo>
                    <a:pt x="174482" y="115601"/>
                  </a:lnTo>
                  <a:lnTo>
                    <a:pt x="180091" y="109474"/>
                  </a:lnTo>
                  <a:lnTo>
                    <a:pt x="48640" y="109474"/>
                  </a:lnTo>
                  <a:lnTo>
                    <a:pt x="48640" y="40640"/>
                  </a:lnTo>
                  <a:lnTo>
                    <a:pt x="185142" y="40640"/>
                  </a:lnTo>
                  <a:lnTo>
                    <a:pt x="184150" y="38735"/>
                  </a:lnTo>
                  <a:lnTo>
                    <a:pt x="179831" y="33020"/>
                  </a:lnTo>
                  <a:lnTo>
                    <a:pt x="175640" y="27305"/>
                  </a:lnTo>
                  <a:lnTo>
                    <a:pt x="140080" y="5969"/>
                  </a:lnTo>
                  <a:lnTo>
                    <a:pt x="106451" y="361"/>
                  </a:lnTo>
                  <a:lnTo>
                    <a:pt x="92328" y="0"/>
                  </a:lnTo>
                  <a:close/>
                </a:path>
                <a:path w="628014" h="358139">
                  <a:moveTo>
                    <a:pt x="192839" y="150114"/>
                  </a:moveTo>
                  <a:lnTo>
                    <a:pt x="102869" y="150114"/>
                  </a:lnTo>
                  <a:lnTo>
                    <a:pt x="109474" y="150368"/>
                  </a:lnTo>
                  <a:lnTo>
                    <a:pt x="114680" y="151003"/>
                  </a:lnTo>
                  <a:lnTo>
                    <a:pt x="151511" y="171577"/>
                  </a:lnTo>
                  <a:lnTo>
                    <a:pt x="153542" y="178054"/>
                  </a:lnTo>
                  <a:lnTo>
                    <a:pt x="153542" y="189738"/>
                  </a:lnTo>
                  <a:lnTo>
                    <a:pt x="152907" y="193802"/>
                  </a:lnTo>
                  <a:lnTo>
                    <a:pt x="151764" y="197485"/>
                  </a:lnTo>
                  <a:lnTo>
                    <a:pt x="150621" y="201295"/>
                  </a:lnTo>
                  <a:lnTo>
                    <a:pt x="113664" y="223139"/>
                  </a:lnTo>
                  <a:lnTo>
                    <a:pt x="88900" y="225044"/>
                  </a:lnTo>
                  <a:lnTo>
                    <a:pt x="191758" y="225044"/>
                  </a:lnTo>
                  <a:lnTo>
                    <a:pt x="195071" y="220599"/>
                  </a:lnTo>
                  <a:lnTo>
                    <a:pt x="198754" y="213360"/>
                  </a:lnTo>
                  <a:lnTo>
                    <a:pt x="202818" y="198628"/>
                  </a:lnTo>
                  <a:lnTo>
                    <a:pt x="203835" y="191643"/>
                  </a:lnTo>
                  <a:lnTo>
                    <a:pt x="203835" y="177546"/>
                  </a:lnTo>
                  <a:lnTo>
                    <a:pt x="202691" y="170815"/>
                  </a:lnTo>
                  <a:lnTo>
                    <a:pt x="198374" y="158623"/>
                  </a:lnTo>
                  <a:lnTo>
                    <a:pt x="195325" y="153162"/>
                  </a:lnTo>
                  <a:lnTo>
                    <a:pt x="192839" y="150114"/>
                  </a:lnTo>
                  <a:close/>
                </a:path>
                <a:path w="628014" h="358139">
                  <a:moveTo>
                    <a:pt x="185142" y="40640"/>
                  </a:moveTo>
                  <a:lnTo>
                    <a:pt x="95630" y="40640"/>
                  </a:lnTo>
                  <a:lnTo>
                    <a:pt x="101473" y="40894"/>
                  </a:lnTo>
                  <a:lnTo>
                    <a:pt x="106299" y="41402"/>
                  </a:lnTo>
                  <a:lnTo>
                    <a:pt x="110998" y="41783"/>
                  </a:lnTo>
                  <a:lnTo>
                    <a:pt x="115188" y="42545"/>
                  </a:lnTo>
                  <a:lnTo>
                    <a:pt x="118744" y="43688"/>
                  </a:lnTo>
                  <a:lnTo>
                    <a:pt x="127380" y="46355"/>
                  </a:lnTo>
                  <a:lnTo>
                    <a:pt x="133476" y="50419"/>
                  </a:lnTo>
                  <a:lnTo>
                    <a:pt x="140588" y="61341"/>
                  </a:lnTo>
                  <a:lnTo>
                    <a:pt x="142493" y="67691"/>
                  </a:lnTo>
                  <a:lnTo>
                    <a:pt x="142493" y="81407"/>
                  </a:lnTo>
                  <a:lnTo>
                    <a:pt x="109902" y="108442"/>
                  </a:lnTo>
                  <a:lnTo>
                    <a:pt x="92582" y="109474"/>
                  </a:lnTo>
                  <a:lnTo>
                    <a:pt x="180091" y="109474"/>
                  </a:lnTo>
                  <a:lnTo>
                    <a:pt x="192531" y="70739"/>
                  </a:lnTo>
                  <a:lnTo>
                    <a:pt x="192531" y="64135"/>
                  </a:lnTo>
                  <a:lnTo>
                    <a:pt x="191515" y="57785"/>
                  </a:lnTo>
                  <a:lnTo>
                    <a:pt x="189483" y="51308"/>
                  </a:lnTo>
                  <a:lnTo>
                    <a:pt x="187325" y="44831"/>
                  </a:lnTo>
                  <a:lnTo>
                    <a:pt x="185142" y="40640"/>
                  </a:lnTo>
                  <a:close/>
                </a:path>
                <a:path w="628014" h="358139">
                  <a:moveTo>
                    <a:pt x="616990" y="181102"/>
                  </a:moveTo>
                  <a:lnTo>
                    <a:pt x="508380" y="181102"/>
                  </a:lnTo>
                  <a:lnTo>
                    <a:pt x="514350" y="182372"/>
                  </a:lnTo>
                  <a:lnTo>
                    <a:pt x="533526" y="190119"/>
                  </a:lnTo>
                  <a:lnTo>
                    <a:pt x="566927" y="200660"/>
                  </a:lnTo>
                  <a:lnTo>
                    <a:pt x="572642" y="200660"/>
                  </a:lnTo>
                  <a:lnTo>
                    <a:pt x="610969" y="187114"/>
                  </a:lnTo>
                  <a:lnTo>
                    <a:pt x="616990" y="181102"/>
                  </a:lnTo>
                  <a:close/>
                </a:path>
                <a:path w="628014" h="358139">
                  <a:moveTo>
                    <a:pt x="508380" y="142621"/>
                  </a:moveTo>
                  <a:lnTo>
                    <a:pt x="501650" y="142621"/>
                  </a:lnTo>
                  <a:lnTo>
                    <a:pt x="492740" y="143166"/>
                  </a:lnTo>
                  <a:lnTo>
                    <a:pt x="457374" y="162099"/>
                  </a:lnTo>
                  <a:lnTo>
                    <a:pt x="446786" y="177419"/>
                  </a:lnTo>
                  <a:lnTo>
                    <a:pt x="475488" y="198247"/>
                  </a:lnTo>
                  <a:lnTo>
                    <a:pt x="478916" y="192913"/>
                  </a:lnTo>
                  <a:lnTo>
                    <a:pt x="482600" y="188722"/>
                  </a:lnTo>
                  <a:lnTo>
                    <a:pt x="486537" y="185674"/>
                  </a:lnTo>
                  <a:lnTo>
                    <a:pt x="490600" y="182626"/>
                  </a:lnTo>
                  <a:lnTo>
                    <a:pt x="495935" y="181102"/>
                  </a:lnTo>
                  <a:lnTo>
                    <a:pt x="616990" y="181102"/>
                  </a:lnTo>
                  <a:lnTo>
                    <a:pt x="622486" y="174057"/>
                  </a:lnTo>
                  <a:lnTo>
                    <a:pt x="627506" y="165862"/>
                  </a:lnTo>
                  <a:lnTo>
                    <a:pt x="622256" y="162052"/>
                  </a:lnTo>
                  <a:lnTo>
                    <a:pt x="566419" y="162052"/>
                  </a:lnTo>
                  <a:lnTo>
                    <a:pt x="561213" y="161036"/>
                  </a:lnTo>
                  <a:lnTo>
                    <a:pt x="555878" y="159131"/>
                  </a:lnTo>
                  <a:lnTo>
                    <a:pt x="550671" y="157099"/>
                  </a:lnTo>
                  <a:lnTo>
                    <a:pt x="539241" y="152400"/>
                  </a:lnTo>
                  <a:lnTo>
                    <a:pt x="533526" y="149987"/>
                  </a:lnTo>
                  <a:lnTo>
                    <a:pt x="527557" y="147701"/>
                  </a:lnTo>
                  <a:lnTo>
                    <a:pt x="514985" y="143637"/>
                  </a:lnTo>
                  <a:lnTo>
                    <a:pt x="508380" y="142621"/>
                  </a:lnTo>
                  <a:close/>
                </a:path>
                <a:path w="628014" h="358139">
                  <a:moveTo>
                    <a:pt x="598804" y="145034"/>
                  </a:moveTo>
                  <a:lnTo>
                    <a:pt x="595376" y="150368"/>
                  </a:lnTo>
                  <a:lnTo>
                    <a:pt x="591692" y="154686"/>
                  </a:lnTo>
                  <a:lnTo>
                    <a:pt x="583691" y="160655"/>
                  </a:lnTo>
                  <a:lnTo>
                    <a:pt x="578357" y="162052"/>
                  </a:lnTo>
                  <a:lnTo>
                    <a:pt x="622256" y="162052"/>
                  </a:lnTo>
                  <a:lnTo>
                    <a:pt x="598804" y="145034"/>
                  </a:lnTo>
                  <a:close/>
                </a:path>
                <a:path w="628014" h="358139">
                  <a:moveTo>
                    <a:pt x="273685" y="73279"/>
                  </a:moveTo>
                  <a:lnTo>
                    <a:pt x="223138" y="73279"/>
                  </a:lnTo>
                  <a:lnTo>
                    <a:pt x="301878" y="255016"/>
                  </a:lnTo>
                  <a:lnTo>
                    <a:pt x="257682" y="358140"/>
                  </a:lnTo>
                  <a:lnTo>
                    <a:pt x="304164" y="358140"/>
                  </a:lnTo>
                  <a:lnTo>
                    <a:pt x="372261" y="201803"/>
                  </a:lnTo>
                  <a:lnTo>
                    <a:pt x="325500" y="201803"/>
                  </a:lnTo>
                  <a:lnTo>
                    <a:pt x="321496" y="190990"/>
                  </a:lnTo>
                  <a:lnTo>
                    <a:pt x="316325" y="177593"/>
                  </a:lnTo>
                  <a:lnTo>
                    <a:pt x="309963" y="161601"/>
                  </a:lnTo>
                  <a:lnTo>
                    <a:pt x="302387" y="143002"/>
                  </a:lnTo>
                  <a:lnTo>
                    <a:pt x="273685" y="73279"/>
                  </a:lnTo>
                  <a:close/>
                </a:path>
                <a:path w="628014" h="358139">
                  <a:moveTo>
                    <a:pt x="428243" y="73279"/>
                  </a:moveTo>
                  <a:lnTo>
                    <a:pt x="377189" y="73279"/>
                  </a:lnTo>
                  <a:lnTo>
                    <a:pt x="347344" y="146558"/>
                  </a:lnTo>
                  <a:lnTo>
                    <a:pt x="339961" y="165155"/>
                  </a:lnTo>
                  <a:lnTo>
                    <a:pt x="333994" y="180562"/>
                  </a:lnTo>
                  <a:lnTo>
                    <a:pt x="329432" y="192778"/>
                  </a:lnTo>
                  <a:lnTo>
                    <a:pt x="326263" y="201803"/>
                  </a:lnTo>
                  <a:lnTo>
                    <a:pt x="372261" y="201803"/>
                  </a:lnTo>
                  <a:lnTo>
                    <a:pt x="428243" y="73279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7590" y="4991735"/>
              <a:ext cx="115570" cy="855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5736" y="4984242"/>
              <a:ext cx="191388" cy="687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7422" y="4920234"/>
              <a:ext cx="205104" cy="285115"/>
            </a:xfrm>
            <a:custGeom>
              <a:avLst/>
              <a:gdLst/>
              <a:ahLst/>
              <a:cxnLst/>
              <a:rect l="l" t="t" r="r" b="b"/>
              <a:pathLst>
                <a:path w="205104" h="285114">
                  <a:moveTo>
                    <a:pt x="0" y="0"/>
                  </a:moveTo>
                  <a:lnTo>
                    <a:pt x="50546" y="0"/>
                  </a:lnTo>
                  <a:lnTo>
                    <a:pt x="79248" y="69723"/>
                  </a:lnTo>
                  <a:lnTo>
                    <a:pt x="86824" y="88322"/>
                  </a:lnTo>
                  <a:lnTo>
                    <a:pt x="93186" y="104314"/>
                  </a:lnTo>
                  <a:lnTo>
                    <a:pt x="98357" y="117711"/>
                  </a:lnTo>
                  <a:lnTo>
                    <a:pt x="102362" y="128524"/>
                  </a:lnTo>
                  <a:lnTo>
                    <a:pt x="103124" y="128524"/>
                  </a:lnTo>
                  <a:lnTo>
                    <a:pt x="116822" y="91876"/>
                  </a:lnTo>
                  <a:lnTo>
                    <a:pt x="154050" y="0"/>
                  </a:lnTo>
                  <a:lnTo>
                    <a:pt x="205104" y="0"/>
                  </a:lnTo>
                  <a:lnTo>
                    <a:pt x="81025" y="284861"/>
                  </a:lnTo>
                  <a:lnTo>
                    <a:pt x="34543" y="284861"/>
                  </a:lnTo>
                  <a:lnTo>
                    <a:pt x="78739" y="18173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D1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7590" y="4882261"/>
              <a:ext cx="104521" cy="795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04283" y="4846955"/>
              <a:ext cx="203835" cy="266065"/>
            </a:xfrm>
            <a:custGeom>
              <a:avLst/>
              <a:gdLst/>
              <a:ahLst/>
              <a:cxnLst/>
              <a:rect l="l" t="t" r="r" b="b"/>
              <a:pathLst>
                <a:path w="203835" h="266064">
                  <a:moveTo>
                    <a:pt x="0" y="0"/>
                  </a:moveTo>
                  <a:lnTo>
                    <a:pt x="92328" y="0"/>
                  </a:lnTo>
                  <a:lnTo>
                    <a:pt x="106451" y="361"/>
                  </a:lnTo>
                  <a:lnTo>
                    <a:pt x="146607" y="8326"/>
                  </a:lnTo>
                  <a:lnTo>
                    <a:pt x="179831" y="33020"/>
                  </a:lnTo>
                  <a:lnTo>
                    <a:pt x="184150" y="38735"/>
                  </a:lnTo>
                  <a:lnTo>
                    <a:pt x="187325" y="44831"/>
                  </a:lnTo>
                  <a:lnTo>
                    <a:pt x="189483" y="51308"/>
                  </a:lnTo>
                  <a:lnTo>
                    <a:pt x="191515" y="57785"/>
                  </a:lnTo>
                  <a:lnTo>
                    <a:pt x="192531" y="64135"/>
                  </a:lnTo>
                  <a:lnTo>
                    <a:pt x="192531" y="70739"/>
                  </a:lnTo>
                  <a:lnTo>
                    <a:pt x="180258" y="109291"/>
                  </a:lnTo>
                  <a:lnTo>
                    <a:pt x="159130" y="126365"/>
                  </a:lnTo>
                  <a:lnTo>
                    <a:pt x="159130" y="127127"/>
                  </a:lnTo>
                  <a:lnTo>
                    <a:pt x="165735" y="129413"/>
                  </a:lnTo>
                  <a:lnTo>
                    <a:pt x="171830" y="132207"/>
                  </a:lnTo>
                  <a:lnTo>
                    <a:pt x="177291" y="135763"/>
                  </a:lnTo>
                  <a:lnTo>
                    <a:pt x="182752" y="139319"/>
                  </a:lnTo>
                  <a:lnTo>
                    <a:pt x="187451" y="143383"/>
                  </a:lnTo>
                  <a:lnTo>
                    <a:pt x="191388" y="148336"/>
                  </a:lnTo>
                  <a:lnTo>
                    <a:pt x="195325" y="153162"/>
                  </a:lnTo>
                  <a:lnTo>
                    <a:pt x="198374" y="158623"/>
                  </a:lnTo>
                  <a:lnTo>
                    <a:pt x="200532" y="164719"/>
                  </a:lnTo>
                  <a:lnTo>
                    <a:pt x="202691" y="170815"/>
                  </a:lnTo>
                  <a:lnTo>
                    <a:pt x="203835" y="177546"/>
                  </a:lnTo>
                  <a:lnTo>
                    <a:pt x="203835" y="185166"/>
                  </a:lnTo>
                  <a:lnTo>
                    <a:pt x="203835" y="191643"/>
                  </a:lnTo>
                  <a:lnTo>
                    <a:pt x="189864" y="227584"/>
                  </a:lnTo>
                  <a:lnTo>
                    <a:pt x="154638" y="254587"/>
                  </a:lnTo>
                  <a:lnTo>
                    <a:pt x="125856" y="262763"/>
                  </a:lnTo>
                  <a:lnTo>
                    <a:pt x="121919" y="263525"/>
                  </a:lnTo>
                  <a:lnTo>
                    <a:pt x="84581" y="265811"/>
                  </a:lnTo>
                  <a:lnTo>
                    <a:pt x="77215" y="265811"/>
                  </a:lnTo>
                  <a:lnTo>
                    <a:pt x="0" y="265811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D1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36783" y="558188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WEN ZHAOXIAN</a:t>
            </a:r>
            <a:endParaRPr lang="en-PH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 smtClean="0">
                <a:latin typeface="Arial Rounded MT Bold" panose="020F0704030504030204" pitchFamily="34" charset="0"/>
              </a:rPr>
              <a:t>CURRENT TRENDS IN MANAGEMENT</a:t>
            </a:r>
            <a:endParaRPr lang="en-PH" sz="3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59308"/>
            <a:ext cx="3404616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50463" y="1784604"/>
            <a:ext cx="1876425" cy="547370"/>
            <a:chOff x="3450463" y="1784604"/>
            <a:chExt cx="1876425" cy="547370"/>
          </a:xfrm>
        </p:grpSpPr>
        <p:sp>
          <p:nvSpPr>
            <p:cNvPr id="4" name="object 4"/>
            <p:cNvSpPr/>
            <p:nvPr/>
          </p:nvSpPr>
          <p:spPr>
            <a:xfrm>
              <a:off x="3473958" y="1808226"/>
              <a:ext cx="1828800" cy="500380"/>
            </a:xfrm>
            <a:custGeom>
              <a:avLst/>
              <a:gdLst/>
              <a:ahLst/>
              <a:cxnLst/>
              <a:rect l="l" t="t" r="r" b="b"/>
              <a:pathLst>
                <a:path w="1828800" h="500380">
                  <a:moveTo>
                    <a:pt x="1778762" y="0"/>
                  </a:moveTo>
                  <a:lnTo>
                    <a:pt x="50037" y="0"/>
                  </a:lnTo>
                  <a:lnTo>
                    <a:pt x="30539" y="3925"/>
                  </a:lnTo>
                  <a:lnTo>
                    <a:pt x="14636" y="14636"/>
                  </a:lnTo>
                  <a:lnTo>
                    <a:pt x="3925" y="30539"/>
                  </a:lnTo>
                  <a:lnTo>
                    <a:pt x="0" y="50037"/>
                  </a:lnTo>
                  <a:lnTo>
                    <a:pt x="0" y="449834"/>
                  </a:lnTo>
                  <a:lnTo>
                    <a:pt x="3925" y="469332"/>
                  </a:lnTo>
                  <a:lnTo>
                    <a:pt x="14636" y="485235"/>
                  </a:lnTo>
                  <a:lnTo>
                    <a:pt x="30539" y="495946"/>
                  </a:lnTo>
                  <a:lnTo>
                    <a:pt x="50037" y="499872"/>
                  </a:lnTo>
                  <a:lnTo>
                    <a:pt x="1778762" y="499872"/>
                  </a:lnTo>
                  <a:lnTo>
                    <a:pt x="1798260" y="495946"/>
                  </a:lnTo>
                  <a:lnTo>
                    <a:pt x="1814163" y="485235"/>
                  </a:lnTo>
                  <a:lnTo>
                    <a:pt x="1824874" y="469332"/>
                  </a:lnTo>
                  <a:lnTo>
                    <a:pt x="1828800" y="449834"/>
                  </a:lnTo>
                  <a:lnTo>
                    <a:pt x="1828800" y="50037"/>
                  </a:lnTo>
                  <a:lnTo>
                    <a:pt x="1824874" y="30539"/>
                  </a:lnTo>
                  <a:lnTo>
                    <a:pt x="1814163" y="14636"/>
                  </a:lnTo>
                  <a:lnTo>
                    <a:pt x="1798260" y="3925"/>
                  </a:lnTo>
                  <a:lnTo>
                    <a:pt x="1778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0463" y="1784604"/>
              <a:ext cx="1876425" cy="547370"/>
            </a:xfrm>
            <a:custGeom>
              <a:avLst/>
              <a:gdLst/>
              <a:ahLst/>
              <a:cxnLst/>
              <a:rect l="l" t="t" r="r" b="b"/>
              <a:pathLst>
                <a:path w="1876425" h="547369">
                  <a:moveTo>
                    <a:pt x="1802384" y="0"/>
                  </a:moveTo>
                  <a:lnTo>
                    <a:pt x="71120" y="126"/>
                  </a:lnTo>
                  <a:lnTo>
                    <a:pt x="60960" y="1143"/>
                  </a:lnTo>
                  <a:lnTo>
                    <a:pt x="59436" y="1270"/>
                  </a:lnTo>
                  <a:lnTo>
                    <a:pt x="23113" y="20066"/>
                  </a:lnTo>
                  <a:lnTo>
                    <a:pt x="1904" y="56642"/>
                  </a:lnTo>
                  <a:lnTo>
                    <a:pt x="0" y="475996"/>
                  </a:lnTo>
                  <a:lnTo>
                    <a:pt x="1015" y="486029"/>
                  </a:lnTo>
                  <a:lnTo>
                    <a:pt x="1142" y="487553"/>
                  </a:lnTo>
                  <a:lnTo>
                    <a:pt x="1524" y="488950"/>
                  </a:lnTo>
                  <a:lnTo>
                    <a:pt x="1904" y="490474"/>
                  </a:lnTo>
                  <a:lnTo>
                    <a:pt x="4868" y="499999"/>
                  </a:lnTo>
                  <a:lnTo>
                    <a:pt x="5334" y="501396"/>
                  </a:lnTo>
                  <a:lnTo>
                    <a:pt x="5969" y="502920"/>
                  </a:lnTo>
                  <a:lnTo>
                    <a:pt x="6731" y="504444"/>
                  </a:lnTo>
                  <a:lnTo>
                    <a:pt x="11429" y="512825"/>
                  </a:lnTo>
                  <a:lnTo>
                    <a:pt x="12064" y="514223"/>
                  </a:lnTo>
                  <a:lnTo>
                    <a:pt x="44196" y="541147"/>
                  </a:lnTo>
                  <a:lnTo>
                    <a:pt x="73533" y="547116"/>
                  </a:lnTo>
                  <a:lnTo>
                    <a:pt x="1804797" y="546988"/>
                  </a:lnTo>
                  <a:lnTo>
                    <a:pt x="1814829" y="545973"/>
                  </a:lnTo>
                  <a:lnTo>
                    <a:pt x="1816353" y="545846"/>
                  </a:lnTo>
                  <a:lnTo>
                    <a:pt x="1817751" y="545465"/>
                  </a:lnTo>
                  <a:lnTo>
                    <a:pt x="1819275" y="545084"/>
                  </a:lnTo>
                  <a:lnTo>
                    <a:pt x="1828673" y="542163"/>
                  </a:lnTo>
                  <a:lnTo>
                    <a:pt x="1830197" y="541655"/>
                  </a:lnTo>
                  <a:lnTo>
                    <a:pt x="1831721" y="541020"/>
                  </a:lnTo>
                  <a:lnTo>
                    <a:pt x="1833245" y="540258"/>
                  </a:lnTo>
                  <a:lnTo>
                    <a:pt x="1841627" y="535559"/>
                  </a:lnTo>
                  <a:lnTo>
                    <a:pt x="1843024" y="534924"/>
                  </a:lnTo>
                  <a:lnTo>
                    <a:pt x="1860128" y="518795"/>
                  </a:lnTo>
                  <a:lnTo>
                    <a:pt x="73533" y="518795"/>
                  </a:lnTo>
                  <a:lnTo>
                    <a:pt x="64388" y="517779"/>
                  </a:lnTo>
                  <a:lnTo>
                    <a:pt x="31750" y="491109"/>
                  </a:lnTo>
                  <a:lnTo>
                    <a:pt x="28194" y="73660"/>
                  </a:lnTo>
                  <a:lnTo>
                    <a:pt x="29210" y="64516"/>
                  </a:lnTo>
                  <a:lnTo>
                    <a:pt x="55879" y="31876"/>
                  </a:lnTo>
                  <a:lnTo>
                    <a:pt x="74040" y="28321"/>
                  </a:lnTo>
                  <a:lnTo>
                    <a:pt x="1860128" y="28321"/>
                  </a:lnTo>
                  <a:lnTo>
                    <a:pt x="1855851" y="23241"/>
                  </a:lnTo>
                  <a:lnTo>
                    <a:pt x="1841627" y="11557"/>
                  </a:lnTo>
                  <a:lnTo>
                    <a:pt x="1833245" y="6858"/>
                  </a:lnTo>
                  <a:lnTo>
                    <a:pt x="1817751" y="1650"/>
                  </a:lnTo>
                  <a:lnTo>
                    <a:pt x="1816353" y="1270"/>
                  </a:lnTo>
                  <a:lnTo>
                    <a:pt x="1802384" y="0"/>
                  </a:lnTo>
                  <a:close/>
                </a:path>
                <a:path w="1876425" h="547369">
                  <a:moveTo>
                    <a:pt x="1860128" y="28321"/>
                  </a:moveTo>
                  <a:lnTo>
                    <a:pt x="1802384" y="28321"/>
                  </a:lnTo>
                  <a:lnTo>
                    <a:pt x="1811401" y="29337"/>
                  </a:lnTo>
                  <a:lnTo>
                    <a:pt x="1819910" y="31876"/>
                  </a:lnTo>
                  <a:lnTo>
                    <a:pt x="1846579" y="64516"/>
                  </a:lnTo>
                  <a:lnTo>
                    <a:pt x="1847596" y="473583"/>
                  </a:lnTo>
                  <a:lnTo>
                    <a:pt x="1846579" y="482600"/>
                  </a:lnTo>
                  <a:lnTo>
                    <a:pt x="1819910" y="515238"/>
                  </a:lnTo>
                  <a:lnTo>
                    <a:pt x="1801876" y="518795"/>
                  </a:lnTo>
                  <a:lnTo>
                    <a:pt x="1860128" y="518795"/>
                  </a:lnTo>
                  <a:lnTo>
                    <a:pt x="1861947" y="516636"/>
                  </a:lnTo>
                  <a:lnTo>
                    <a:pt x="1862836" y="515493"/>
                  </a:lnTo>
                  <a:lnTo>
                    <a:pt x="1863725" y="514223"/>
                  </a:lnTo>
                  <a:lnTo>
                    <a:pt x="1864360" y="512825"/>
                  </a:lnTo>
                  <a:lnTo>
                    <a:pt x="1869059" y="504444"/>
                  </a:lnTo>
                  <a:lnTo>
                    <a:pt x="1874265" y="488950"/>
                  </a:lnTo>
                  <a:lnTo>
                    <a:pt x="1874647" y="487553"/>
                  </a:lnTo>
                  <a:lnTo>
                    <a:pt x="1875916" y="473583"/>
                  </a:lnTo>
                  <a:lnTo>
                    <a:pt x="1875789" y="71247"/>
                  </a:lnTo>
                  <a:lnTo>
                    <a:pt x="1874774" y="61087"/>
                  </a:lnTo>
                  <a:lnTo>
                    <a:pt x="1874647" y="59562"/>
                  </a:lnTo>
                  <a:lnTo>
                    <a:pt x="1861947" y="30480"/>
                  </a:lnTo>
                  <a:lnTo>
                    <a:pt x="1860128" y="28321"/>
                  </a:lnTo>
                  <a:close/>
                </a:path>
                <a:path w="1876425" h="547369">
                  <a:moveTo>
                    <a:pt x="74929" y="37719"/>
                  </a:moveTo>
                  <a:lnTo>
                    <a:pt x="40512" y="59690"/>
                  </a:lnTo>
                  <a:lnTo>
                    <a:pt x="37695" y="473075"/>
                  </a:lnTo>
                  <a:lnTo>
                    <a:pt x="38481" y="480822"/>
                  </a:lnTo>
                  <a:lnTo>
                    <a:pt x="66294" y="508508"/>
                  </a:lnTo>
                  <a:lnTo>
                    <a:pt x="1800860" y="509397"/>
                  </a:lnTo>
                  <a:lnTo>
                    <a:pt x="1809623" y="508508"/>
                  </a:lnTo>
                  <a:lnTo>
                    <a:pt x="1816227" y="506475"/>
                  </a:lnTo>
                  <a:lnTo>
                    <a:pt x="1822323" y="503174"/>
                  </a:lnTo>
                  <a:lnTo>
                    <a:pt x="1826042" y="499999"/>
                  </a:lnTo>
                  <a:lnTo>
                    <a:pt x="73533" y="499872"/>
                  </a:lnTo>
                  <a:lnTo>
                    <a:pt x="68072" y="499237"/>
                  </a:lnTo>
                  <a:lnTo>
                    <a:pt x="47077" y="472059"/>
                  </a:lnTo>
                  <a:lnTo>
                    <a:pt x="47116" y="73660"/>
                  </a:lnTo>
                  <a:lnTo>
                    <a:pt x="75946" y="47117"/>
                  </a:lnTo>
                  <a:lnTo>
                    <a:pt x="1826042" y="47117"/>
                  </a:lnTo>
                  <a:lnTo>
                    <a:pt x="1822323" y="43942"/>
                  </a:lnTo>
                  <a:lnTo>
                    <a:pt x="1816227" y="40640"/>
                  </a:lnTo>
                  <a:lnTo>
                    <a:pt x="1809623" y="38608"/>
                  </a:lnTo>
                  <a:lnTo>
                    <a:pt x="1802384" y="37846"/>
                  </a:lnTo>
                  <a:lnTo>
                    <a:pt x="74929" y="37719"/>
                  </a:lnTo>
                  <a:close/>
                </a:path>
                <a:path w="1876425" h="547369">
                  <a:moveTo>
                    <a:pt x="1826042" y="47117"/>
                  </a:moveTo>
                  <a:lnTo>
                    <a:pt x="75946" y="47117"/>
                  </a:lnTo>
                  <a:lnTo>
                    <a:pt x="1802384" y="47244"/>
                  </a:lnTo>
                  <a:lnTo>
                    <a:pt x="1807717" y="47879"/>
                  </a:lnTo>
                  <a:lnTo>
                    <a:pt x="1828673" y="473583"/>
                  </a:lnTo>
                  <a:lnTo>
                    <a:pt x="1828038" y="478917"/>
                  </a:lnTo>
                  <a:lnTo>
                    <a:pt x="1799971" y="499999"/>
                  </a:lnTo>
                  <a:lnTo>
                    <a:pt x="1826042" y="499999"/>
                  </a:lnTo>
                  <a:lnTo>
                    <a:pt x="1838071" y="473583"/>
                  </a:lnTo>
                  <a:lnTo>
                    <a:pt x="1838054" y="73660"/>
                  </a:lnTo>
                  <a:lnTo>
                    <a:pt x="1837309" y="66421"/>
                  </a:lnTo>
                  <a:lnTo>
                    <a:pt x="1835277" y="59690"/>
                  </a:lnTo>
                  <a:lnTo>
                    <a:pt x="1831975" y="53594"/>
                  </a:lnTo>
                  <a:lnTo>
                    <a:pt x="1827529" y="48387"/>
                  </a:lnTo>
                  <a:lnTo>
                    <a:pt x="1826042" y="47117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60646" y="1898980"/>
            <a:ext cx="456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M&amp;A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4029" y="2308098"/>
            <a:ext cx="3618865" cy="1291590"/>
            <a:chOff x="794029" y="2308098"/>
            <a:chExt cx="3618865" cy="1291590"/>
          </a:xfrm>
        </p:grpSpPr>
        <p:sp>
          <p:nvSpPr>
            <p:cNvPr id="8" name="object 8"/>
            <p:cNvSpPr/>
            <p:nvPr/>
          </p:nvSpPr>
          <p:spPr>
            <a:xfrm>
              <a:off x="817613" y="2308097"/>
              <a:ext cx="3595370" cy="1268095"/>
            </a:xfrm>
            <a:custGeom>
              <a:avLst/>
              <a:gdLst/>
              <a:ahLst/>
              <a:cxnLst/>
              <a:rect l="l" t="t" r="r" b="b"/>
              <a:pathLst>
                <a:path w="3595370" h="1268095">
                  <a:moveTo>
                    <a:pt x="3595128" y="0"/>
                  </a:moveTo>
                  <a:lnTo>
                    <a:pt x="3566807" y="0"/>
                  </a:lnTo>
                  <a:lnTo>
                    <a:pt x="3566807" y="239014"/>
                  </a:lnTo>
                  <a:lnTo>
                    <a:pt x="849261" y="239014"/>
                  </a:lnTo>
                  <a:lnTo>
                    <a:pt x="847229" y="241173"/>
                  </a:lnTo>
                  <a:lnTo>
                    <a:pt x="847229" y="486156"/>
                  </a:lnTo>
                  <a:lnTo>
                    <a:pt x="837704" y="486156"/>
                  </a:lnTo>
                  <a:lnTo>
                    <a:pt x="837704" y="235966"/>
                  </a:lnTo>
                  <a:lnTo>
                    <a:pt x="844054" y="229616"/>
                  </a:lnTo>
                  <a:lnTo>
                    <a:pt x="3557282" y="229616"/>
                  </a:lnTo>
                  <a:lnTo>
                    <a:pt x="3557282" y="0"/>
                  </a:lnTo>
                  <a:lnTo>
                    <a:pt x="3547884" y="0"/>
                  </a:lnTo>
                  <a:lnTo>
                    <a:pt x="3547884" y="220091"/>
                  </a:lnTo>
                  <a:lnTo>
                    <a:pt x="851928" y="220091"/>
                  </a:lnTo>
                  <a:lnTo>
                    <a:pt x="842708" y="221970"/>
                  </a:lnTo>
                  <a:lnTo>
                    <a:pt x="835202" y="227050"/>
                  </a:lnTo>
                  <a:lnTo>
                    <a:pt x="830148" y="234569"/>
                  </a:lnTo>
                  <a:lnTo>
                    <a:pt x="828306" y="243713"/>
                  </a:lnTo>
                  <a:lnTo>
                    <a:pt x="828306" y="486156"/>
                  </a:lnTo>
                  <a:lnTo>
                    <a:pt x="78193" y="486156"/>
                  </a:lnTo>
                  <a:lnTo>
                    <a:pt x="47752" y="492315"/>
                  </a:lnTo>
                  <a:lnTo>
                    <a:pt x="22910" y="509079"/>
                  </a:lnTo>
                  <a:lnTo>
                    <a:pt x="6146" y="533958"/>
                  </a:lnTo>
                  <a:lnTo>
                    <a:pt x="0" y="564388"/>
                  </a:lnTo>
                  <a:lnTo>
                    <a:pt x="0" y="1189736"/>
                  </a:lnTo>
                  <a:lnTo>
                    <a:pt x="6146" y="1220177"/>
                  </a:lnTo>
                  <a:lnTo>
                    <a:pt x="22910" y="1245044"/>
                  </a:lnTo>
                  <a:lnTo>
                    <a:pt x="47752" y="1261821"/>
                  </a:lnTo>
                  <a:lnTo>
                    <a:pt x="78193" y="1267968"/>
                  </a:lnTo>
                  <a:lnTo>
                    <a:pt x="1624088" y="1267968"/>
                  </a:lnTo>
                  <a:lnTo>
                    <a:pt x="1654517" y="1261821"/>
                  </a:lnTo>
                  <a:lnTo>
                    <a:pt x="1679384" y="1245044"/>
                  </a:lnTo>
                  <a:lnTo>
                    <a:pt x="1696161" y="1220177"/>
                  </a:lnTo>
                  <a:lnTo>
                    <a:pt x="1702320" y="1189736"/>
                  </a:lnTo>
                  <a:lnTo>
                    <a:pt x="1702320" y="564388"/>
                  </a:lnTo>
                  <a:lnTo>
                    <a:pt x="1696161" y="533958"/>
                  </a:lnTo>
                  <a:lnTo>
                    <a:pt x="1679384" y="509079"/>
                  </a:lnTo>
                  <a:lnTo>
                    <a:pt x="1654517" y="492315"/>
                  </a:lnTo>
                  <a:lnTo>
                    <a:pt x="1624088" y="486156"/>
                  </a:lnTo>
                  <a:lnTo>
                    <a:pt x="875550" y="486156"/>
                  </a:lnTo>
                  <a:lnTo>
                    <a:pt x="875550" y="267335"/>
                  </a:lnTo>
                  <a:lnTo>
                    <a:pt x="3571506" y="267335"/>
                  </a:lnTo>
                  <a:lnTo>
                    <a:pt x="3580714" y="265493"/>
                  </a:lnTo>
                  <a:lnTo>
                    <a:pt x="3588220" y="260438"/>
                  </a:lnTo>
                  <a:lnTo>
                    <a:pt x="3593274" y="252933"/>
                  </a:lnTo>
                  <a:lnTo>
                    <a:pt x="3595128" y="243713"/>
                  </a:lnTo>
                  <a:lnTo>
                    <a:pt x="3595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4029" y="2771648"/>
              <a:ext cx="1750060" cy="828040"/>
            </a:xfrm>
            <a:custGeom>
              <a:avLst/>
              <a:gdLst/>
              <a:ahLst/>
              <a:cxnLst/>
              <a:rect l="l" t="t" r="r" b="b"/>
              <a:pathLst>
                <a:path w="1750060" h="828039">
                  <a:moveTo>
                    <a:pt x="1656943" y="0"/>
                  </a:moveTo>
                  <a:lnTo>
                    <a:pt x="90055" y="0"/>
                  </a:lnTo>
                  <a:lnTo>
                    <a:pt x="80289" y="1270"/>
                  </a:lnTo>
                  <a:lnTo>
                    <a:pt x="70294" y="5079"/>
                  </a:lnTo>
                  <a:lnTo>
                    <a:pt x="61328" y="7620"/>
                  </a:lnTo>
                  <a:lnTo>
                    <a:pt x="29108" y="30479"/>
                  </a:lnTo>
                  <a:lnTo>
                    <a:pt x="7658" y="62229"/>
                  </a:lnTo>
                  <a:lnTo>
                    <a:pt x="32" y="100329"/>
                  </a:lnTo>
                  <a:lnTo>
                    <a:pt x="0" y="727710"/>
                  </a:lnTo>
                  <a:lnTo>
                    <a:pt x="647" y="739139"/>
                  </a:lnTo>
                  <a:lnTo>
                    <a:pt x="12801" y="775969"/>
                  </a:lnTo>
                  <a:lnTo>
                    <a:pt x="37947" y="806450"/>
                  </a:lnTo>
                  <a:lnTo>
                    <a:pt x="82334" y="826769"/>
                  </a:lnTo>
                  <a:lnTo>
                    <a:pt x="92671" y="828039"/>
                  </a:lnTo>
                  <a:lnTo>
                    <a:pt x="1659483" y="828039"/>
                  </a:lnTo>
                  <a:lnTo>
                    <a:pt x="1697202" y="815339"/>
                  </a:lnTo>
                  <a:lnTo>
                    <a:pt x="1718115" y="800100"/>
                  </a:lnTo>
                  <a:lnTo>
                    <a:pt x="94018" y="800100"/>
                  </a:lnTo>
                  <a:lnTo>
                    <a:pt x="86829" y="798829"/>
                  </a:lnTo>
                  <a:lnTo>
                    <a:pt x="79717" y="796289"/>
                  </a:lnTo>
                  <a:lnTo>
                    <a:pt x="73012" y="795019"/>
                  </a:lnTo>
                  <a:lnTo>
                    <a:pt x="66624" y="791210"/>
                  </a:lnTo>
                  <a:lnTo>
                    <a:pt x="37071" y="762000"/>
                  </a:lnTo>
                  <a:lnTo>
                    <a:pt x="28373" y="727710"/>
                  </a:lnTo>
                  <a:lnTo>
                    <a:pt x="28384" y="100329"/>
                  </a:lnTo>
                  <a:lnTo>
                    <a:pt x="40982" y="59689"/>
                  </a:lnTo>
                  <a:lnTo>
                    <a:pt x="73431" y="33019"/>
                  </a:lnTo>
                  <a:lnTo>
                    <a:pt x="80213" y="31750"/>
                  </a:lnTo>
                  <a:lnTo>
                    <a:pt x="87236" y="29210"/>
                  </a:lnTo>
                  <a:lnTo>
                    <a:pt x="94538" y="27939"/>
                  </a:lnTo>
                  <a:lnTo>
                    <a:pt x="1717497" y="27939"/>
                  </a:lnTo>
                  <a:lnTo>
                    <a:pt x="1711807" y="22860"/>
                  </a:lnTo>
                  <a:lnTo>
                    <a:pt x="1676882" y="3809"/>
                  </a:lnTo>
                  <a:lnTo>
                    <a:pt x="1667230" y="1270"/>
                  </a:lnTo>
                  <a:lnTo>
                    <a:pt x="1656943" y="0"/>
                  </a:lnTo>
                  <a:close/>
                </a:path>
                <a:path w="1750060" h="828039">
                  <a:moveTo>
                    <a:pt x="1717497" y="27939"/>
                  </a:moveTo>
                  <a:lnTo>
                    <a:pt x="1655546" y="27939"/>
                  </a:lnTo>
                  <a:lnTo>
                    <a:pt x="1662785" y="29210"/>
                  </a:lnTo>
                  <a:lnTo>
                    <a:pt x="1669897" y="31750"/>
                  </a:lnTo>
                  <a:lnTo>
                    <a:pt x="1704568" y="54610"/>
                  </a:lnTo>
                  <a:lnTo>
                    <a:pt x="1708759" y="60960"/>
                  </a:lnTo>
                  <a:lnTo>
                    <a:pt x="1712442" y="66039"/>
                  </a:lnTo>
                  <a:lnTo>
                    <a:pt x="1721151" y="727710"/>
                  </a:lnTo>
                  <a:lnTo>
                    <a:pt x="1720824" y="735329"/>
                  </a:lnTo>
                  <a:lnTo>
                    <a:pt x="1704314" y="773429"/>
                  </a:lnTo>
                  <a:lnTo>
                    <a:pt x="1669389" y="797560"/>
                  </a:lnTo>
                  <a:lnTo>
                    <a:pt x="1655038" y="800100"/>
                  </a:lnTo>
                  <a:lnTo>
                    <a:pt x="1718115" y="800100"/>
                  </a:lnTo>
                  <a:lnTo>
                    <a:pt x="1720443" y="797560"/>
                  </a:lnTo>
                  <a:lnTo>
                    <a:pt x="1727047" y="791210"/>
                  </a:lnTo>
                  <a:lnTo>
                    <a:pt x="1732762" y="782319"/>
                  </a:lnTo>
                  <a:lnTo>
                    <a:pt x="1747621" y="746760"/>
                  </a:lnTo>
                  <a:lnTo>
                    <a:pt x="1749526" y="100329"/>
                  </a:lnTo>
                  <a:lnTo>
                    <a:pt x="1748891" y="90169"/>
                  </a:lnTo>
                  <a:lnTo>
                    <a:pt x="1736699" y="52069"/>
                  </a:lnTo>
                  <a:lnTo>
                    <a:pt x="1718919" y="29210"/>
                  </a:lnTo>
                  <a:lnTo>
                    <a:pt x="1717497" y="27939"/>
                  </a:lnTo>
                  <a:close/>
                </a:path>
                <a:path w="1750060" h="828039">
                  <a:moveTo>
                    <a:pt x="1647799" y="36829"/>
                  </a:moveTo>
                  <a:lnTo>
                    <a:pt x="102476" y="36829"/>
                  </a:lnTo>
                  <a:lnTo>
                    <a:pt x="96037" y="38100"/>
                  </a:lnTo>
                  <a:lnTo>
                    <a:pt x="89560" y="38100"/>
                  </a:lnTo>
                  <a:lnTo>
                    <a:pt x="52781" y="59689"/>
                  </a:lnTo>
                  <a:lnTo>
                    <a:pt x="37831" y="100329"/>
                  </a:lnTo>
                  <a:lnTo>
                    <a:pt x="37800" y="727710"/>
                  </a:lnTo>
                  <a:lnTo>
                    <a:pt x="37973" y="732789"/>
                  </a:lnTo>
                  <a:lnTo>
                    <a:pt x="56108" y="772160"/>
                  </a:lnTo>
                  <a:lnTo>
                    <a:pt x="70751" y="782319"/>
                  </a:lnTo>
                  <a:lnTo>
                    <a:pt x="76212" y="786129"/>
                  </a:lnTo>
                  <a:lnTo>
                    <a:pt x="82029" y="787400"/>
                  </a:lnTo>
                  <a:lnTo>
                    <a:pt x="88328" y="789939"/>
                  </a:lnTo>
                  <a:lnTo>
                    <a:pt x="94475" y="789939"/>
                  </a:lnTo>
                  <a:lnTo>
                    <a:pt x="101790" y="791210"/>
                  </a:lnTo>
                  <a:lnTo>
                    <a:pt x="1653514" y="791210"/>
                  </a:lnTo>
                  <a:lnTo>
                    <a:pt x="1666214" y="788669"/>
                  </a:lnTo>
                  <a:lnTo>
                    <a:pt x="1677771" y="783589"/>
                  </a:lnTo>
                  <a:lnTo>
                    <a:pt x="1681327" y="781050"/>
                  </a:lnTo>
                  <a:lnTo>
                    <a:pt x="94919" y="781050"/>
                  </a:lnTo>
                  <a:lnTo>
                    <a:pt x="89827" y="779779"/>
                  </a:lnTo>
                  <a:lnTo>
                    <a:pt x="84353" y="778510"/>
                  </a:lnTo>
                  <a:lnTo>
                    <a:pt x="79413" y="777239"/>
                  </a:lnTo>
                  <a:lnTo>
                    <a:pt x="74879" y="774700"/>
                  </a:lnTo>
                  <a:lnTo>
                    <a:pt x="70269" y="770889"/>
                  </a:lnTo>
                  <a:lnTo>
                    <a:pt x="66205" y="768350"/>
                  </a:lnTo>
                  <a:lnTo>
                    <a:pt x="47294" y="731519"/>
                  </a:lnTo>
                  <a:lnTo>
                    <a:pt x="47277" y="100329"/>
                  </a:lnTo>
                  <a:lnTo>
                    <a:pt x="47574" y="93979"/>
                  </a:lnTo>
                  <a:lnTo>
                    <a:pt x="48539" y="88900"/>
                  </a:lnTo>
                  <a:lnTo>
                    <a:pt x="50025" y="83819"/>
                  </a:lnTo>
                  <a:lnTo>
                    <a:pt x="51917" y="78739"/>
                  </a:lnTo>
                  <a:lnTo>
                    <a:pt x="54381" y="74929"/>
                  </a:lnTo>
                  <a:lnTo>
                    <a:pt x="57162" y="69850"/>
                  </a:lnTo>
                  <a:lnTo>
                    <a:pt x="86817" y="49529"/>
                  </a:lnTo>
                  <a:lnTo>
                    <a:pt x="91871" y="48260"/>
                  </a:lnTo>
                  <a:lnTo>
                    <a:pt x="97536" y="46989"/>
                  </a:lnTo>
                  <a:lnTo>
                    <a:pt x="1681645" y="46989"/>
                  </a:lnTo>
                  <a:lnTo>
                    <a:pt x="1679041" y="45719"/>
                  </a:lnTo>
                  <a:lnTo>
                    <a:pt x="1673199" y="43179"/>
                  </a:lnTo>
                  <a:lnTo>
                    <a:pt x="1667611" y="40639"/>
                  </a:lnTo>
                  <a:lnTo>
                    <a:pt x="1655165" y="38100"/>
                  </a:lnTo>
                  <a:lnTo>
                    <a:pt x="1647799" y="36829"/>
                  </a:lnTo>
                  <a:close/>
                </a:path>
                <a:path w="1750060" h="828039">
                  <a:moveTo>
                    <a:pt x="1681645" y="46989"/>
                  </a:moveTo>
                  <a:lnTo>
                    <a:pt x="1654657" y="46989"/>
                  </a:lnTo>
                  <a:lnTo>
                    <a:pt x="1659737" y="48260"/>
                  </a:lnTo>
                  <a:lnTo>
                    <a:pt x="1665198" y="49529"/>
                  </a:lnTo>
                  <a:lnTo>
                    <a:pt x="1669897" y="52069"/>
                  </a:lnTo>
                  <a:lnTo>
                    <a:pt x="1674977" y="53339"/>
                  </a:lnTo>
                  <a:lnTo>
                    <a:pt x="1679295" y="57150"/>
                  </a:lnTo>
                  <a:lnTo>
                    <a:pt x="1683232" y="59689"/>
                  </a:lnTo>
                  <a:lnTo>
                    <a:pt x="1687169" y="63500"/>
                  </a:lnTo>
                  <a:lnTo>
                    <a:pt x="1690598" y="67310"/>
                  </a:lnTo>
                  <a:lnTo>
                    <a:pt x="1693646" y="72389"/>
                  </a:lnTo>
                  <a:lnTo>
                    <a:pt x="1696186" y="76200"/>
                  </a:lnTo>
                  <a:lnTo>
                    <a:pt x="1702219" y="727710"/>
                  </a:lnTo>
                  <a:lnTo>
                    <a:pt x="1701901" y="734060"/>
                  </a:lnTo>
                  <a:lnTo>
                    <a:pt x="1681581" y="769619"/>
                  </a:lnTo>
                  <a:lnTo>
                    <a:pt x="1667865" y="777239"/>
                  </a:lnTo>
                  <a:lnTo>
                    <a:pt x="1663039" y="779779"/>
                  </a:lnTo>
                  <a:lnTo>
                    <a:pt x="1657705" y="781050"/>
                  </a:lnTo>
                  <a:lnTo>
                    <a:pt x="1681327" y="781050"/>
                  </a:lnTo>
                  <a:lnTo>
                    <a:pt x="1683105" y="779779"/>
                  </a:lnTo>
                  <a:lnTo>
                    <a:pt x="1687931" y="777239"/>
                  </a:lnTo>
                  <a:lnTo>
                    <a:pt x="1692630" y="772160"/>
                  </a:lnTo>
                  <a:lnTo>
                    <a:pt x="1696694" y="768350"/>
                  </a:lnTo>
                  <a:lnTo>
                    <a:pt x="1700377" y="763269"/>
                  </a:lnTo>
                  <a:lnTo>
                    <a:pt x="1711680" y="725169"/>
                  </a:lnTo>
                  <a:lnTo>
                    <a:pt x="1711756" y="100329"/>
                  </a:lnTo>
                  <a:lnTo>
                    <a:pt x="1711553" y="95250"/>
                  </a:lnTo>
                  <a:lnTo>
                    <a:pt x="1693519" y="57150"/>
                  </a:lnTo>
                  <a:lnTo>
                    <a:pt x="1688947" y="52069"/>
                  </a:lnTo>
                  <a:lnTo>
                    <a:pt x="1684248" y="48260"/>
                  </a:lnTo>
                  <a:lnTo>
                    <a:pt x="1681645" y="4698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4806" y="2916173"/>
            <a:ext cx="1508125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extension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35"/>
              </a:lnSpc>
            </a:pP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merger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2940" y="3576065"/>
            <a:ext cx="2011680" cy="2215515"/>
            <a:chOff x="662940" y="3576065"/>
            <a:chExt cx="2011680" cy="2215515"/>
          </a:xfrm>
        </p:grpSpPr>
        <p:sp>
          <p:nvSpPr>
            <p:cNvPr id="12" name="object 12"/>
            <p:cNvSpPr/>
            <p:nvPr/>
          </p:nvSpPr>
          <p:spPr>
            <a:xfrm>
              <a:off x="686562" y="3576065"/>
              <a:ext cx="1964689" cy="2192020"/>
            </a:xfrm>
            <a:custGeom>
              <a:avLst/>
              <a:gdLst/>
              <a:ahLst/>
              <a:cxnLst/>
              <a:rect l="l" t="t" r="r" b="b"/>
              <a:pathLst>
                <a:path w="1964689" h="2192020">
                  <a:moveTo>
                    <a:pt x="968756" y="0"/>
                  </a:moveTo>
                  <a:lnTo>
                    <a:pt x="959358" y="0"/>
                  </a:lnTo>
                  <a:lnTo>
                    <a:pt x="959358" y="487553"/>
                  </a:lnTo>
                  <a:lnTo>
                    <a:pt x="968756" y="487553"/>
                  </a:lnTo>
                  <a:lnTo>
                    <a:pt x="968756" y="0"/>
                  </a:lnTo>
                  <a:close/>
                </a:path>
                <a:path w="1964689" h="2192020">
                  <a:moveTo>
                    <a:pt x="1006602" y="0"/>
                  </a:moveTo>
                  <a:lnTo>
                    <a:pt x="978281" y="0"/>
                  </a:lnTo>
                  <a:lnTo>
                    <a:pt x="978281" y="487553"/>
                  </a:lnTo>
                  <a:lnTo>
                    <a:pt x="1006602" y="487553"/>
                  </a:lnTo>
                  <a:lnTo>
                    <a:pt x="1006602" y="0"/>
                  </a:lnTo>
                  <a:close/>
                </a:path>
                <a:path w="1964689" h="2192020">
                  <a:moveTo>
                    <a:pt x="1964436" y="658114"/>
                  </a:moveTo>
                  <a:lnTo>
                    <a:pt x="1958340" y="612825"/>
                  </a:lnTo>
                  <a:lnTo>
                    <a:pt x="1941156" y="572109"/>
                  </a:lnTo>
                  <a:lnTo>
                    <a:pt x="1914499" y="537616"/>
                  </a:lnTo>
                  <a:lnTo>
                    <a:pt x="1880006" y="510959"/>
                  </a:lnTo>
                  <a:lnTo>
                    <a:pt x="1839290" y="493776"/>
                  </a:lnTo>
                  <a:lnTo>
                    <a:pt x="1794002" y="487680"/>
                  </a:lnTo>
                  <a:lnTo>
                    <a:pt x="170383" y="487680"/>
                  </a:lnTo>
                  <a:lnTo>
                    <a:pt x="125082" y="493776"/>
                  </a:lnTo>
                  <a:lnTo>
                    <a:pt x="84378" y="510959"/>
                  </a:lnTo>
                  <a:lnTo>
                    <a:pt x="49898" y="537616"/>
                  </a:lnTo>
                  <a:lnTo>
                    <a:pt x="23253" y="572109"/>
                  </a:lnTo>
                  <a:lnTo>
                    <a:pt x="6083" y="612825"/>
                  </a:lnTo>
                  <a:lnTo>
                    <a:pt x="0" y="658114"/>
                  </a:lnTo>
                  <a:lnTo>
                    <a:pt x="0" y="2021128"/>
                  </a:lnTo>
                  <a:lnTo>
                    <a:pt x="6083" y="2066429"/>
                  </a:lnTo>
                  <a:lnTo>
                    <a:pt x="23253" y="2107133"/>
                  </a:lnTo>
                  <a:lnTo>
                    <a:pt x="49898" y="2141613"/>
                  </a:lnTo>
                  <a:lnTo>
                    <a:pt x="84378" y="2168258"/>
                  </a:lnTo>
                  <a:lnTo>
                    <a:pt x="125082" y="2185428"/>
                  </a:lnTo>
                  <a:lnTo>
                    <a:pt x="170383" y="2191512"/>
                  </a:lnTo>
                  <a:lnTo>
                    <a:pt x="1794002" y="2191512"/>
                  </a:lnTo>
                  <a:lnTo>
                    <a:pt x="1839290" y="2185428"/>
                  </a:lnTo>
                  <a:lnTo>
                    <a:pt x="1880006" y="2168258"/>
                  </a:lnTo>
                  <a:lnTo>
                    <a:pt x="1914499" y="2141613"/>
                  </a:lnTo>
                  <a:lnTo>
                    <a:pt x="1941156" y="2107133"/>
                  </a:lnTo>
                  <a:lnTo>
                    <a:pt x="1958340" y="2066429"/>
                  </a:lnTo>
                  <a:lnTo>
                    <a:pt x="1964436" y="2021128"/>
                  </a:lnTo>
                  <a:lnTo>
                    <a:pt x="1964436" y="658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940" y="4051299"/>
              <a:ext cx="2011680" cy="1739900"/>
            </a:xfrm>
            <a:custGeom>
              <a:avLst/>
              <a:gdLst/>
              <a:ahLst/>
              <a:cxnLst/>
              <a:rect l="l" t="t" r="r" b="b"/>
              <a:pathLst>
                <a:path w="2011680" h="1739900">
                  <a:moveTo>
                    <a:pt x="1894332" y="1727200"/>
                  </a:moveTo>
                  <a:lnTo>
                    <a:pt x="119608" y="1727200"/>
                  </a:lnTo>
                  <a:lnTo>
                    <a:pt x="137464" y="1739900"/>
                  </a:lnTo>
                  <a:lnTo>
                    <a:pt x="1876552" y="1739900"/>
                  </a:lnTo>
                  <a:lnTo>
                    <a:pt x="1894332" y="1727200"/>
                  </a:lnTo>
                  <a:close/>
                </a:path>
                <a:path w="2011680" h="1739900">
                  <a:moveTo>
                    <a:pt x="144995" y="25400"/>
                  </a:moveTo>
                  <a:lnTo>
                    <a:pt x="84645" y="25400"/>
                  </a:lnTo>
                  <a:lnTo>
                    <a:pt x="69773" y="38100"/>
                  </a:lnTo>
                  <a:lnTo>
                    <a:pt x="56019" y="50800"/>
                  </a:lnTo>
                  <a:lnTo>
                    <a:pt x="43649" y="63500"/>
                  </a:lnTo>
                  <a:lnTo>
                    <a:pt x="32626" y="76200"/>
                  </a:lnTo>
                  <a:lnTo>
                    <a:pt x="22885" y="101600"/>
                  </a:lnTo>
                  <a:lnTo>
                    <a:pt x="14909" y="114300"/>
                  </a:lnTo>
                  <a:lnTo>
                    <a:pt x="8369" y="127000"/>
                  </a:lnTo>
                  <a:lnTo>
                    <a:pt x="3695" y="152400"/>
                  </a:lnTo>
                  <a:lnTo>
                    <a:pt x="889" y="165100"/>
                  </a:lnTo>
                  <a:lnTo>
                    <a:pt x="0" y="190500"/>
                  </a:lnTo>
                  <a:lnTo>
                    <a:pt x="25" y="1549400"/>
                  </a:lnTo>
                  <a:lnTo>
                    <a:pt x="1130" y="1574800"/>
                  </a:lnTo>
                  <a:lnTo>
                    <a:pt x="4165" y="1587500"/>
                  </a:lnTo>
                  <a:lnTo>
                    <a:pt x="9105" y="1612900"/>
                  </a:lnTo>
                  <a:lnTo>
                    <a:pt x="15760" y="1625600"/>
                  </a:lnTo>
                  <a:lnTo>
                    <a:pt x="24015" y="1651000"/>
                  </a:lnTo>
                  <a:lnTo>
                    <a:pt x="33832" y="1663700"/>
                  </a:lnTo>
                  <a:lnTo>
                    <a:pt x="71500" y="1701800"/>
                  </a:lnTo>
                  <a:lnTo>
                    <a:pt x="102489" y="1727200"/>
                  </a:lnTo>
                  <a:lnTo>
                    <a:pt x="1911096" y="1727200"/>
                  </a:lnTo>
                  <a:lnTo>
                    <a:pt x="1927098" y="1714500"/>
                  </a:lnTo>
                  <a:lnTo>
                    <a:pt x="144525" y="1714500"/>
                  </a:lnTo>
                  <a:lnTo>
                    <a:pt x="129349" y="1701800"/>
                  </a:lnTo>
                  <a:lnTo>
                    <a:pt x="114833" y="1701800"/>
                  </a:lnTo>
                  <a:lnTo>
                    <a:pt x="101218" y="1689100"/>
                  </a:lnTo>
                  <a:lnTo>
                    <a:pt x="88455" y="1676400"/>
                  </a:lnTo>
                  <a:lnTo>
                    <a:pt x="76707" y="1663700"/>
                  </a:lnTo>
                  <a:lnTo>
                    <a:pt x="66078" y="1663700"/>
                  </a:lnTo>
                  <a:lnTo>
                    <a:pt x="56553" y="1651000"/>
                  </a:lnTo>
                  <a:lnTo>
                    <a:pt x="48234" y="1625600"/>
                  </a:lnTo>
                  <a:lnTo>
                    <a:pt x="41313" y="1612900"/>
                  </a:lnTo>
                  <a:lnTo>
                    <a:pt x="35674" y="1600200"/>
                  </a:lnTo>
                  <a:lnTo>
                    <a:pt x="31622" y="1587500"/>
                  </a:lnTo>
                  <a:lnTo>
                    <a:pt x="29146" y="1574800"/>
                  </a:lnTo>
                  <a:lnTo>
                    <a:pt x="28346" y="1549400"/>
                  </a:lnTo>
                  <a:lnTo>
                    <a:pt x="28346" y="190500"/>
                  </a:lnTo>
                  <a:lnTo>
                    <a:pt x="31724" y="152400"/>
                  </a:lnTo>
                  <a:lnTo>
                    <a:pt x="48463" y="114300"/>
                  </a:lnTo>
                  <a:lnTo>
                    <a:pt x="77038" y="76200"/>
                  </a:lnTo>
                  <a:lnTo>
                    <a:pt x="115239" y="38100"/>
                  </a:lnTo>
                  <a:lnTo>
                    <a:pt x="129768" y="38100"/>
                  </a:lnTo>
                  <a:lnTo>
                    <a:pt x="144995" y="25400"/>
                  </a:lnTo>
                  <a:close/>
                </a:path>
                <a:path w="2011680" h="1739900">
                  <a:moveTo>
                    <a:pt x="1832990" y="1701800"/>
                  </a:moveTo>
                  <a:lnTo>
                    <a:pt x="177291" y="1701800"/>
                  </a:lnTo>
                  <a:lnTo>
                    <a:pt x="194017" y="1714500"/>
                  </a:lnTo>
                  <a:lnTo>
                    <a:pt x="1817115" y="1714500"/>
                  </a:lnTo>
                  <a:lnTo>
                    <a:pt x="1832990" y="1701800"/>
                  </a:lnTo>
                  <a:close/>
                </a:path>
                <a:path w="2011680" h="1739900">
                  <a:moveTo>
                    <a:pt x="1874265" y="0"/>
                  </a:moveTo>
                  <a:lnTo>
                    <a:pt x="135115" y="0"/>
                  </a:lnTo>
                  <a:lnTo>
                    <a:pt x="117551" y="12700"/>
                  </a:lnTo>
                  <a:lnTo>
                    <a:pt x="100444" y="25400"/>
                  </a:lnTo>
                  <a:lnTo>
                    <a:pt x="1867280" y="25400"/>
                  </a:lnTo>
                  <a:lnTo>
                    <a:pt x="1882393" y="38100"/>
                  </a:lnTo>
                  <a:lnTo>
                    <a:pt x="1896872" y="38100"/>
                  </a:lnTo>
                  <a:lnTo>
                    <a:pt x="1910588" y="50800"/>
                  </a:lnTo>
                  <a:lnTo>
                    <a:pt x="1945639" y="88900"/>
                  </a:lnTo>
                  <a:lnTo>
                    <a:pt x="1970532" y="127000"/>
                  </a:lnTo>
                  <a:lnTo>
                    <a:pt x="1982470" y="177800"/>
                  </a:lnTo>
                  <a:lnTo>
                    <a:pt x="1983359" y="190500"/>
                  </a:lnTo>
                  <a:lnTo>
                    <a:pt x="1983359" y="1549400"/>
                  </a:lnTo>
                  <a:lnTo>
                    <a:pt x="1979929" y="1587500"/>
                  </a:lnTo>
                  <a:lnTo>
                    <a:pt x="1963292" y="1625600"/>
                  </a:lnTo>
                  <a:lnTo>
                    <a:pt x="1954911" y="1651000"/>
                  </a:lnTo>
                  <a:lnTo>
                    <a:pt x="1945386" y="1663700"/>
                  </a:lnTo>
                  <a:lnTo>
                    <a:pt x="1934717" y="1663700"/>
                  </a:lnTo>
                  <a:lnTo>
                    <a:pt x="1923034" y="1676400"/>
                  </a:lnTo>
                  <a:lnTo>
                    <a:pt x="1910207" y="1689100"/>
                  </a:lnTo>
                  <a:lnTo>
                    <a:pt x="1896490" y="1701800"/>
                  </a:lnTo>
                  <a:lnTo>
                    <a:pt x="1882013" y="1701800"/>
                  </a:lnTo>
                  <a:lnTo>
                    <a:pt x="1866773" y="1714500"/>
                  </a:lnTo>
                  <a:lnTo>
                    <a:pt x="1927098" y="1714500"/>
                  </a:lnTo>
                  <a:lnTo>
                    <a:pt x="1941957" y="1701800"/>
                  </a:lnTo>
                  <a:lnTo>
                    <a:pt x="1955800" y="1689100"/>
                  </a:lnTo>
                  <a:lnTo>
                    <a:pt x="1968118" y="1676400"/>
                  </a:lnTo>
                  <a:lnTo>
                    <a:pt x="1979295" y="1663700"/>
                  </a:lnTo>
                  <a:lnTo>
                    <a:pt x="1988692" y="1638300"/>
                  </a:lnTo>
                  <a:lnTo>
                    <a:pt x="1996948" y="1625600"/>
                  </a:lnTo>
                  <a:lnTo>
                    <a:pt x="2003298" y="1612900"/>
                  </a:lnTo>
                  <a:lnTo>
                    <a:pt x="2007997" y="1587500"/>
                  </a:lnTo>
                  <a:lnTo>
                    <a:pt x="2010790" y="1574800"/>
                  </a:lnTo>
                  <a:lnTo>
                    <a:pt x="2011679" y="1549400"/>
                  </a:lnTo>
                  <a:lnTo>
                    <a:pt x="2011679" y="190500"/>
                  </a:lnTo>
                  <a:lnTo>
                    <a:pt x="2010537" y="165100"/>
                  </a:lnTo>
                  <a:lnTo>
                    <a:pt x="2007489" y="152400"/>
                  </a:lnTo>
                  <a:lnTo>
                    <a:pt x="2002663" y="127000"/>
                  </a:lnTo>
                  <a:lnTo>
                    <a:pt x="1995932" y="114300"/>
                  </a:lnTo>
                  <a:lnTo>
                    <a:pt x="1987677" y="101600"/>
                  </a:lnTo>
                  <a:lnTo>
                    <a:pt x="1977898" y="76200"/>
                  </a:lnTo>
                  <a:lnTo>
                    <a:pt x="1940305" y="38100"/>
                  </a:lnTo>
                  <a:lnTo>
                    <a:pt x="1909190" y="12700"/>
                  </a:lnTo>
                  <a:lnTo>
                    <a:pt x="1892300" y="12700"/>
                  </a:lnTo>
                  <a:lnTo>
                    <a:pt x="1874265" y="0"/>
                  </a:lnTo>
                  <a:close/>
                </a:path>
                <a:path w="2011680" h="1739900">
                  <a:moveTo>
                    <a:pt x="123062" y="1676400"/>
                  </a:moveTo>
                  <a:lnTo>
                    <a:pt x="106108" y="1676400"/>
                  </a:lnTo>
                  <a:lnTo>
                    <a:pt x="118948" y="1689100"/>
                  </a:lnTo>
                  <a:lnTo>
                    <a:pt x="132600" y="1701800"/>
                  </a:lnTo>
                  <a:lnTo>
                    <a:pt x="163182" y="1701800"/>
                  </a:lnTo>
                  <a:lnTo>
                    <a:pt x="149237" y="1689100"/>
                  </a:lnTo>
                  <a:lnTo>
                    <a:pt x="135851" y="1689100"/>
                  </a:lnTo>
                  <a:lnTo>
                    <a:pt x="123062" y="1676400"/>
                  </a:lnTo>
                  <a:close/>
                </a:path>
                <a:path w="2011680" h="1739900">
                  <a:moveTo>
                    <a:pt x="1904491" y="1676400"/>
                  </a:moveTo>
                  <a:lnTo>
                    <a:pt x="1886712" y="1676400"/>
                  </a:lnTo>
                  <a:lnTo>
                    <a:pt x="1873758" y="1689100"/>
                  </a:lnTo>
                  <a:lnTo>
                    <a:pt x="1860296" y="1689100"/>
                  </a:lnTo>
                  <a:lnTo>
                    <a:pt x="1846199" y="1701800"/>
                  </a:lnTo>
                  <a:lnTo>
                    <a:pt x="1877822" y="1701800"/>
                  </a:lnTo>
                  <a:lnTo>
                    <a:pt x="1891538" y="1689100"/>
                  </a:lnTo>
                  <a:lnTo>
                    <a:pt x="1904491" y="1676400"/>
                  </a:lnTo>
                  <a:close/>
                </a:path>
                <a:path w="2011680" h="1739900">
                  <a:moveTo>
                    <a:pt x="112903" y="63500"/>
                  </a:moveTo>
                  <a:lnTo>
                    <a:pt x="95148" y="63500"/>
                  </a:lnTo>
                  <a:lnTo>
                    <a:pt x="84035" y="76200"/>
                  </a:lnTo>
                  <a:lnTo>
                    <a:pt x="56984" y="114300"/>
                  </a:lnTo>
                  <a:lnTo>
                    <a:pt x="41059" y="152400"/>
                  </a:lnTo>
                  <a:lnTo>
                    <a:pt x="37795" y="190500"/>
                  </a:lnTo>
                  <a:lnTo>
                    <a:pt x="37782" y="1549400"/>
                  </a:lnTo>
                  <a:lnTo>
                    <a:pt x="38493" y="1562100"/>
                  </a:lnTo>
                  <a:lnTo>
                    <a:pt x="44526" y="1600200"/>
                  </a:lnTo>
                  <a:lnTo>
                    <a:pt x="64122" y="1638300"/>
                  </a:lnTo>
                  <a:lnTo>
                    <a:pt x="94106" y="1676400"/>
                  </a:lnTo>
                  <a:lnTo>
                    <a:pt x="111010" y="1676400"/>
                  </a:lnTo>
                  <a:lnTo>
                    <a:pt x="99758" y="1663700"/>
                  </a:lnTo>
                  <a:lnTo>
                    <a:pt x="89382" y="1651000"/>
                  </a:lnTo>
                  <a:lnTo>
                    <a:pt x="80086" y="1651000"/>
                  </a:lnTo>
                  <a:lnTo>
                    <a:pt x="71704" y="1638300"/>
                  </a:lnTo>
                  <a:lnTo>
                    <a:pt x="64376" y="1625600"/>
                  </a:lnTo>
                  <a:lnTo>
                    <a:pt x="58343" y="1612900"/>
                  </a:lnTo>
                  <a:lnTo>
                    <a:pt x="53378" y="1600200"/>
                  </a:lnTo>
                  <a:lnTo>
                    <a:pt x="49936" y="1574800"/>
                  </a:lnTo>
                  <a:lnTo>
                    <a:pt x="47828" y="1562100"/>
                  </a:lnTo>
                  <a:lnTo>
                    <a:pt x="47218" y="1549400"/>
                  </a:lnTo>
                  <a:lnTo>
                    <a:pt x="47243" y="190500"/>
                  </a:lnTo>
                  <a:lnTo>
                    <a:pt x="48069" y="177800"/>
                  </a:lnTo>
                  <a:lnTo>
                    <a:pt x="54114" y="139700"/>
                  </a:lnTo>
                  <a:lnTo>
                    <a:pt x="72910" y="101600"/>
                  </a:lnTo>
                  <a:lnTo>
                    <a:pt x="81508" y="88900"/>
                  </a:lnTo>
                  <a:lnTo>
                    <a:pt x="91046" y="88900"/>
                  </a:lnTo>
                  <a:lnTo>
                    <a:pt x="101485" y="76200"/>
                  </a:lnTo>
                  <a:lnTo>
                    <a:pt x="112903" y="63500"/>
                  </a:lnTo>
                  <a:close/>
                </a:path>
                <a:path w="2011680" h="1739900">
                  <a:moveTo>
                    <a:pt x="1917700" y="63500"/>
                  </a:moveTo>
                  <a:lnTo>
                    <a:pt x="1900682" y="63500"/>
                  </a:lnTo>
                  <a:lnTo>
                    <a:pt x="1911985" y="76200"/>
                  </a:lnTo>
                  <a:lnTo>
                    <a:pt x="1922399" y="88900"/>
                  </a:lnTo>
                  <a:lnTo>
                    <a:pt x="1931670" y="101600"/>
                  </a:lnTo>
                  <a:lnTo>
                    <a:pt x="1940052" y="114300"/>
                  </a:lnTo>
                  <a:lnTo>
                    <a:pt x="1947290" y="114300"/>
                  </a:lnTo>
                  <a:lnTo>
                    <a:pt x="1953514" y="127000"/>
                  </a:lnTo>
                  <a:lnTo>
                    <a:pt x="1958213" y="152400"/>
                  </a:lnTo>
                  <a:lnTo>
                    <a:pt x="1961768" y="165100"/>
                  </a:lnTo>
                  <a:lnTo>
                    <a:pt x="1963801" y="177800"/>
                  </a:lnTo>
                  <a:lnTo>
                    <a:pt x="1964436" y="190500"/>
                  </a:lnTo>
                  <a:lnTo>
                    <a:pt x="1964436" y="1549400"/>
                  </a:lnTo>
                  <a:lnTo>
                    <a:pt x="1961261" y="1587500"/>
                  </a:lnTo>
                  <a:lnTo>
                    <a:pt x="1946275" y="1625600"/>
                  </a:lnTo>
                  <a:lnTo>
                    <a:pt x="1930273" y="1651000"/>
                  </a:lnTo>
                  <a:lnTo>
                    <a:pt x="1920748" y="1651000"/>
                  </a:lnTo>
                  <a:lnTo>
                    <a:pt x="1910334" y="1663700"/>
                  </a:lnTo>
                  <a:lnTo>
                    <a:pt x="1898903" y="1676400"/>
                  </a:lnTo>
                  <a:lnTo>
                    <a:pt x="1916684" y="1676400"/>
                  </a:lnTo>
                  <a:lnTo>
                    <a:pt x="1946910" y="1638300"/>
                  </a:lnTo>
                  <a:lnTo>
                    <a:pt x="1966722" y="1600200"/>
                  </a:lnTo>
                  <a:lnTo>
                    <a:pt x="1973834" y="1549400"/>
                  </a:lnTo>
                  <a:lnTo>
                    <a:pt x="1973961" y="190500"/>
                  </a:lnTo>
                  <a:lnTo>
                    <a:pt x="1973199" y="177800"/>
                  </a:lnTo>
                  <a:lnTo>
                    <a:pt x="1967102" y="139700"/>
                  </a:lnTo>
                  <a:lnTo>
                    <a:pt x="1947672" y="101600"/>
                  </a:lnTo>
                  <a:lnTo>
                    <a:pt x="1928749" y="76200"/>
                  </a:lnTo>
                  <a:lnTo>
                    <a:pt x="1917700" y="63500"/>
                  </a:lnTo>
                  <a:close/>
                </a:path>
                <a:path w="2011680" h="1739900">
                  <a:moveTo>
                    <a:pt x="137909" y="50800"/>
                  </a:moveTo>
                  <a:lnTo>
                    <a:pt x="120180" y="50800"/>
                  </a:lnTo>
                  <a:lnTo>
                    <a:pt x="107251" y="63500"/>
                  </a:lnTo>
                  <a:lnTo>
                    <a:pt x="125107" y="63500"/>
                  </a:lnTo>
                  <a:lnTo>
                    <a:pt x="137909" y="50800"/>
                  </a:lnTo>
                  <a:close/>
                </a:path>
                <a:path w="2011680" h="1739900">
                  <a:moveTo>
                    <a:pt x="1892808" y="50800"/>
                  </a:moveTo>
                  <a:lnTo>
                    <a:pt x="1875789" y="50800"/>
                  </a:lnTo>
                  <a:lnTo>
                    <a:pt x="1888616" y="63500"/>
                  </a:lnTo>
                  <a:lnTo>
                    <a:pt x="1905635" y="63500"/>
                  </a:lnTo>
                  <a:lnTo>
                    <a:pt x="1892808" y="50800"/>
                  </a:lnTo>
                  <a:close/>
                </a:path>
                <a:path w="2011680" h="1739900">
                  <a:moveTo>
                    <a:pt x="180136" y="38100"/>
                  </a:moveTo>
                  <a:lnTo>
                    <a:pt x="148297" y="38100"/>
                  </a:lnTo>
                  <a:lnTo>
                    <a:pt x="133845" y="50800"/>
                  </a:lnTo>
                  <a:lnTo>
                    <a:pt x="165519" y="50800"/>
                  </a:lnTo>
                  <a:lnTo>
                    <a:pt x="180136" y="38100"/>
                  </a:lnTo>
                  <a:close/>
                </a:path>
                <a:path w="2011680" h="1739900">
                  <a:moveTo>
                    <a:pt x="1864867" y="38100"/>
                  </a:moveTo>
                  <a:lnTo>
                    <a:pt x="1834007" y="38100"/>
                  </a:lnTo>
                  <a:lnTo>
                    <a:pt x="1848485" y="50800"/>
                  </a:lnTo>
                  <a:lnTo>
                    <a:pt x="1879091" y="50800"/>
                  </a:lnTo>
                  <a:lnTo>
                    <a:pt x="1864867" y="3810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3249" y="4423664"/>
            <a:ext cx="1731010" cy="93789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635" algn="ctr">
              <a:lnSpc>
                <a:spcPct val="91500"/>
              </a:lnSpc>
              <a:spcBef>
                <a:spcPts val="259"/>
              </a:spcBef>
            </a:pP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6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sell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products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different 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markets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2903" y="2308098"/>
            <a:ext cx="1838325" cy="1296670"/>
            <a:chOff x="3422903" y="2308098"/>
            <a:chExt cx="1838325" cy="1296670"/>
          </a:xfrm>
        </p:grpSpPr>
        <p:sp>
          <p:nvSpPr>
            <p:cNvPr id="16" name="object 16"/>
            <p:cNvSpPr/>
            <p:nvPr/>
          </p:nvSpPr>
          <p:spPr>
            <a:xfrm>
              <a:off x="3446526" y="2308097"/>
              <a:ext cx="1790700" cy="1272540"/>
            </a:xfrm>
            <a:custGeom>
              <a:avLst/>
              <a:gdLst/>
              <a:ahLst/>
              <a:cxnLst/>
              <a:rect l="l" t="t" r="r" b="b"/>
              <a:pathLst>
                <a:path w="1790700" h="1272539">
                  <a:moveTo>
                    <a:pt x="1790700" y="564769"/>
                  </a:moveTo>
                  <a:lnTo>
                    <a:pt x="1784515" y="534162"/>
                  </a:lnTo>
                  <a:lnTo>
                    <a:pt x="1767674" y="509181"/>
                  </a:lnTo>
                  <a:lnTo>
                    <a:pt x="1742694" y="492340"/>
                  </a:lnTo>
                  <a:lnTo>
                    <a:pt x="1712087" y="486156"/>
                  </a:lnTo>
                  <a:lnTo>
                    <a:pt x="918210" y="486156"/>
                  </a:lnTo>
                  <a:lnTo>
                    <a:pt x="918210" y="267335"/>
                  </a:lnTo>
                  <a:lnTo>
                    <a:pt x="941324" y="267335"/>
                  </a:lnTo>
                  <a:lnTo>
                    <a:pt x="950531" y="265493"/>
                  </a:lnTo>
                  <a:lnTo>
                    <a:pt x="958037" y="260438"/>
                  </a:lnTo>
                  <a:lnTo>
                    <a:pt x="963091" y="252933"/>
                  </a:lnTo>
                  <a:lnTo>
                    <a:pt x="964946" y="243713"/>
                  </a:lnTo>
                  <a:lnTo>
                    <a:pt x="964946" y="0"/>
                  </a:lnTo>
                  <a:lnTo>
                    <a:pt x="936625" y="0"/>
                  </a:lnTo>
                  <a:lnTo>
                    <a:pt x="936625" y="239014"/>
                  </a:lnTo>
                  <a:lnTo>
                    <a:pt x="891921" y="239014"/>
                  </a:lnTo>
                  <a:lnTo>
                    <a:pt x="889889" y="241173"/>
                  </a:lnTo>
                  <a:lnTo>
                    <a:pt x="889889" y="486156"/>
                  </a:lnTo>
                  <a:lnTo>
                    <a:pt x="880364" y="486156"/>
                  </a:lnTo>
                  <a:lnTo>
                    <a:pt x="880364" y="235966"/>
                  </a:lnTo>
                  <a:lnTo>
                    <a:pt x="886714" y="229616"/>
                  </a:lnTo>
                  <a:lnTo>
                    <a:pt x="927227" y="229616"/>
                  </a:lnTo>
                  <a:lnTo>
                    <a:pt x="927227" y="0"/>
                  </a:lnTo>
                  <a:lnTo>
                    <a:pt x="917702" y="0"/>
                  </a:lnTo>
                  <a:lnTo>
                    <a:pt x="917702" y="220091"/>
                  </a:lnTo>
                  <a:lnTo>
                    <a:pt x="894588" y="220091"/>
                  </a:lnTo>
                  <a:lnTo>
                    <a:pt x="885367" y="221970"/>
                  </a:lnTo>
                  <a:lnTo>
                    <a:pt x="877862" y="227050"/>
                  </a:lnTo>
                  <a:lnTo>
                    <a:pt x="872807" y="234569"/>
                  </a:lnTo>
                  <a:lnTo>
                    <a:pt x="870966" y="243713"/>
                  </a:lnTo>
                  <a:lnTo>
                    <a:pt x="870966" y="486156"/>
                  </a:lnTo>
                  <a:lnTo>
                    <a:pt x="78613" y="486156"/>
                  </a:lnTo>
                  <a:lnTo>
                    <a:pt x="47993" y="492340"/>
                  </a:lnTo>
                  <a:lnTo>
                    <a:pt x="23012" y="509181"/>
                  </a:lnTo>
                  <a:lnTo>
                    <a:pt x="6172" y="534162"/>
                  </a:lnTo>
                  <a:lnTo>
                    <a:pt x="0" y="564769"/>
                  </a:lnTo>
                  <a:lnTo>
                    <a:pt x="0" y="1193927"/>
                  </a:lnTo>
                  <a:lnTo>
                    <a:pt x="6172" y="1224546"/>
                  </a:lnTo>
                  <a:lnTo>
                    <a:pt x="23012" y="1249527"/>
                  </a:lnTo>
                  <a:lnTo>
                    <a:pt x="47993" y="1266367"/>
                  </a:lnTo>
                  <a:lnTo>
                    <a:pt x="78613" y="1272540"/>
                  </a:lnTo>
                  <a:lnTo>
                    <a:pt x="1712087" y="1272540"/>
                  </a:lnTo>
                  <a:lnTo>
                    <a:pt x="1742694" y="1266367"/>
                  </a:lnTo>
                  <a:lnTo>
                    <a:pt x="1767674" y="1249527"/>
                  </a:lnTo>
                  <a:lnTo>
                    <a:pt x="1784515" y="1224546"/>
                  </a:lnTo>
                  <a:lnTo>
                    <a:pt x="1790700" y="1193927"/>
                  </a:lnTo>
                  <a:lnTo>
                    <a:pt x="1790700" y="5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2903" y="2771140"/>
              <a:ext cx="1838325" cy="833119"/>
            </a:xfrm>
            <a:custGeom>
              <a:avLst/>
              <a:gdLst/>
              <a:ahLst/>
              <a:cxnLst/>
              <a:rect l="l" t="t" r="r" b="b"/>
              <a:pathLst>
                <a:path w="1838325" h="833120">
                  <a:moveTo>
                    <a:pt x="1744853" y="0"/>
                  </a:moveTo>
                  <a:lnTo>
                    <a:pt x="101219" y="0"/>
                  </a:lnTo>
                  <a:lnTo>
                    <a:pt x="90550" y="1269"/>
                  </a:lnTo>
                  <a:lnTo>
                    <a:pt x="52578" y="12700"/>
                  </a:lnTo>
                  <a:lnTo>
                    <a:pt x="43942" y="19050"/>
                  </a:lnTo>
                  <a:lnTo>
                    <a:pt x="36449" y="24129"/>
                  </a:lnTo>
                  <a:lnTo>
                    <a:pt x="11811" y="54609"/>
                  </a:lnTo>
                  <a:lnTo>
                    <a:pt x="381" y="92709"/>
                  </a:lnTo>
                  <a:lnTo>
                    <a:pt x="0" y="732789"/>
                  </a:lnTo>
                  <a:lnTo>
                    <a:pt x="635" y="742949"/>
                  </a:lnTo>
                  <a:lnTo>
                    <a:pt x="12954" y="781049"/>
                  </a:lnTo>
                  <a:lnTo>
                    <a:pt x="30734" y="803909"/>
                  </a:lnTo>
                  <a:lnTo>
                    <a:pt x="38226" y="811529"/>
                  </a:lnTo>
                  <a:lnTo>
                    <a:pt x="73151" y="829309"/>
                  </a:lnTo>
                  <a:lnTo>
                    <a:pt x="93218" y="833119"/>
                  </a:lnTo>
                  <a:lnTo>
                    <a:pt x="1747393" y="833119"/>
                  </a:lnTo>
                  <a:lnTo>
                    <a:pt x="1785366" y="820419"/>
                  </a:lnTo>
                  <a:lnTo>
                    <a:pt x="1805914" y="805179"/>
                  </a:lnTo>
                  <a:lnTo>
                    <a:pt x="94487" y="805179"/>
                  </a:lnTo>
                  <a:lnTo>
                    <a:pt x="87249" y="803909"/>
                  </a:lnTo>
                  <a:lnTo>
                    <a:pt x="80010" y="801369"/>
                  </a:lnTo>
                  <a:lnTo>
                    <a:pt x="73406" y="800099"/>
                  </a:lnTo>
                  <a:lnTo>
                    <a:pt x="66801" y="796289"/>
                  </a:lnTo>
                  <a:lnTo>
                    <a:pt x="40894" y="772159"/>
                  </a:lnTo>
                  <a:lnTo>
                    <a:pt x="37211" y="767079"/>
                  </a:lnTo>
                  <a:lnTo>
                    <a:pt x="28384" y="732789"/>
                  </a:lnTo>
                  <a:lnTo>
                    <a:pt x="28384" y="101599"/>
                  </a:lnTo>
                  <a:lnTo>
                    <a:pt x="41148" y="60959"/>
                  </a:lnTo>
                  <a:lnTo>
                    <a:pt x="55499" y="45719"/>
                  </a:lnTo>
                  <a:lnTo>
                    <a:pt x="61213" y="40639"/>
                  </a:lnTo>
                  <a:lnTo>
                    <a:pt x="67183" y="36829"/>
                  </a:lnTo>
                  <a:lnTo>
                    <a:pt x="80518" y="31749"/>
                  </a:lnTo>
                  <a:lnTo>
                    <a:pt x="102488" y="27939"/>
                  </a:lnTo>
                  <a:lnTo>
                    <a:pt x="1805762" y="27939"/>
                  </a:lnTo>
                  <a:lnTo>
                    <a:pt x="1799971" y="22859"/>
                  </a:lnTo>
                  <a:lnTo>
                    <a:pt x="1791843" y="16509"/>
                  </a:lnTo>
                  <a:lnTo>
                    <a:pt x="1783461" y="12700"/>
                  </a:lnTo>
                  <a:lnTo>
                    <a:pt x="1774444" y="7619"/>
                  </a:lnTo>
                  <a:lnTo>
                    <a:pt x="1764919" y="3809"/>
                  </a:lnTo>
                  <a:lnTo>
                    <a:pt x="1755267" y="2539"/>
                  </a:lnTo>
                  <a:lnTo>
                    <a:pt x="1744853" y="0"/>
                  </a:lnTo>
                  <a:close/>
                </a:path>
                <a:path w="1838325" h="833120">
                  <a:moveTo>
                    <a:pt x="1805762" y="27939"/>
                  </a:moveTo>
                  <a:lnTo>
                    <a:pt x="1735709" y="27939"/>
                  </a:lnTo>
                  <a:lnTo>
                    <a:pt x="1743456" y="29209"/>
                  </a:lnTo>
                  <a:lnTo>
                    <a:pt x="1757934" y="31749"/>
                  </a:lnTo>
                  <a:lnTo>
                    <a:pt x="1764665" y="34289"/>
                  </a:lnTo>
                  <a:lnTo>
                    <a:pt x="1771142" y="38099"/>
                  </a:lnTo>
                  <a:lnTo>
                    <a:pt x="1777238" y="40639"/>
                  </a:lnTo>
                  <a:lnTo>
                    <a:pt x="1803908" y="73659"/>
                  </a:lnTo>
                  <a:lnTo>
                    <a:pt x="1809559" y="101599"/>
                  </a:lnTo>
                  <a:lnTo>
                    <a:pt x="1809559" y="732789"/>
                  </a:lnTo>
                  <a:lnTo>
                    <a:pt x="1796796" y="773429"/>
                  </a:lnTo>
                  <a:lnTo>
                    <a:pt x="1764284" y="800099"/>
                  </a:lnTo>
                  <a:lnTo>
                    <a:pt x="1742948" y="805179"/>
                  </a:lnTo>
                  <a:lnTo>
                    <a:pt x="1805914" y="805179"/>
                  </a:lnTo>
                  <a:lnTo>
                    <a:pt x="1830324" y="769619"/>
                  </a:lnTo>
                  <a:lnTo>
                    <a:pt x="1837944" y="101599"/>
                  </a:lnTo>
                  <a:lnTo>
                    <a:pt x="1837309" y="90169"/>
                  </a:lnTo>
                  <a:lnTo>
                    <a:pt x="1824990" y="52069"/>
                  </a:lnTo>
                  <a:lnTo>
                    <a:pt x="1807210" y="29209"/>
                  </a:lnTo>
                  <a:lnTo>
                    <a:pt x="1805762" y="27939"/>
                  </a:lnTo>
                  <a:close/>
                </a:path>
                <a:path w="1838325" h="833120">
                  <a:moveTo>
                    <a:pt x="1743075" y="38099"/>
                  </a:moveTo>
                  <a:lnTo>
                    <a:pt x="96520" y="38099"/>
                  </a:lnTo>
                  <a:lnTo>
                    <a:pt x="89916" y="39369"/>
                  </a:lnTo>
                  <a:lnTo>
                    <a:pt x="52959" y="60959"/>
                  </a:lnTo>
                  <a:lnTo>
                    <a:pt x="37888" y="101599"/>
                  </a:lnTo>
                  <a:lnTo>
                    <a:pt x="37761" y="731519"/>
                  </a:lnTo>
                  <a:lnTo>
                    <a:pt x="37973" y="737869"/>
                  </a:lnTo>
                  <a:lnTo>
                    <a:pt x="56261" y="775969"/>
                  </a:lnTo>
                  <a:lnTo>
                    <a:pt x="60706" y="781049"/>
                  </a:lnTo>
                  <a:lnTo>
                    <a:pt x="65659" y="784859"/>
                  </a:lnTo>
                  <a:lnTo>
                    <a:pt x="70866" y="787399"/>
                  </a:lnTo>
                  <a:lnTo>
                    <a:pt x="76708" y="791209"/>
                  </a:lnTo>
                  <a:lnTo>
                    <a:pt x="82296" y="792479"/>
                  </a:lnTo>
                  <a:lnTo>
                    <a:pt x="88646" y="795019"/>
                  </a:lnTo>
                  <a:lnTo>
                    <a:pt x="94996" y="795019"/>
                  </a:lnTo>
                  <a:lnTo>
                    <a:pt x="102235" y="796289"/>
                  </a:lnTo>
                  <a:lnTo>
                    <a:pt x="1741551" y="796289"/>
                  </a:lnTo>
                  <a:lnTo>
                    <a:pt x="1769448" y="786129"/>
                  </a:lnTo>
                  <a:lnTo>
                    <a:pt x="95376" y="786129"/>
                  </a:lnTo>
                  <a:lnTo>
                    <a:pt x="90170" y="784859"/>
                  </a:lnTo>
                  <a:lnTo>
                    <a:pt x="84582" y="783589"/>
                  </a:lnTo>
                  <a:lnTo>
                    <a:pt x="80010" y="782319"/>
                  </a:lnTo>
                  <a:lnTo>
                    <a:pt x="74930" y="779779"/>
                  </a:lnTo>
                  <a:lnTo>
                    <a:pt x="70485" y="775969"/>
                  </a:lnTo>
                  <a:lnTo>
                    <a:pt x="66421" y="773429"/>
                  </a:lnTo>
                  <a:lnTo>
                    <a:pt x="62611" y="769619"/>
                  </a:lnTo>
                  <a:lnTo>
                    <a:pt x="59055" y="765809"/>
                  </a:lnTo>
                  <a:lnTo>
                    <a:pt x="56007" y="760729"/>
                  </a:lnTo>
                  <a:lnTo>
                    <a:pt x="53340" y="756919"/>
                  </a:lnTo>
                  <a:lnTo>
                    <a:pt x="47307" y="101599"/>
                  </a:lnTo>
                  <a:lnTo>
                    <a:pt x="47625" y="95249"/>
                  </a:lnTo>
                  <a:lnTo>
                    <a:pt x="57276" y="71119"/>
                  </a:lnTo>
                  <a:lnTo>
                    <a:pt x="60451" y="66039"/>
                  </a:lnTo>
                  <a:lnTo>
                    <a:pt x="64262" y="62229"/>
                  </a:lnTo>
                  <a:lnTo>
                    <a:pt x="68072" y="59689"/>
                  </a:lnTo>
                  <a:lnTo>
                    <a:pt x="72644" y="55879"/>
                  </a:lnTo>
                  <a:lnTo>
                    <a:pt x="76962" y="53339"/>
                  </a:lnTo>
                  <a:lnTo>
                    <a:pt x="81915" y="50799"/>
                  </a:lnTo>
                  <a:lnTo>
                    <a:pt x="92201" y="48259"/>
                  </a:lnTo>
                  <a:lnTo>
                    <a:pt x="98044" y="46989"/>
                  </a:lnTo>
                  <a:lnTo>
                    <a:pt x="1768729" y="46989"/>
                  </a:lnTo>
                  <a:lnTo>
                    <a:pt x="1766951" y="45719"/>
                  </a:lnTo>
                  <a:lnTo>
                    <a:pt x="1761363" y="43179"/>
                  </a:lnTo>
                  <a:lnTo>
                    <a:pt x="1755648" y="40639"/>
                  </a:lnTo>
                  <a:lnTo>
                    <a:pt x="1743075" y="38099"/>
                  </a:lnTo>
                  <a:close/>
                </a:path>
                <a:path w="1838325" h="833120">
                  <a:moveTo>
                    <a:pt x="1768729" y="46989"/>
                  </a:moveTo>
                  <a:lnTo>
                    <a:pt x="1735709" y="46989"/>
                  </a:lnTo>
                  <a:lnTo>
                    <a:pt x="1742567" y="48259"/>
                  </a:lnTo>
                  <a:lnTo>
                    <a:pt x="1747901" y="48259"/>
                  </a:lnTo>
                  <a:lnTo>
                    <a:pt x="1753235" y="50799"/>
                  </a:lnTo>
                  <a:lnTo>
                    <a:pt x="1784604" y="77469"/>
                  </a:lnTo>
                  <a:lnTo>
                    <a:pt x="1790623" y="732789"/>
                  </a:lnTo>
                  <a:lnTo>
                    <a:pt x="1790319" y="737869"/>
                  </a:lnTo>
                  <a:lnTo>
                    <a:pt x="1789430" y="744219"/>
                  </a:lnTo>
                  <a:lnTo>
                    <a:pt x="1787906" y="749299"/>
                  </a:lnTo>
                  <a:lnTo>
                    <a:pt x="1786001" y="754379"/>
                  </a:lnTo>
                  <a:lnTo>
                    <a:pt x="1783588" y="758189"/>
                  </a:lnTo>
                  <a:lnTo>
                    <a:pt x="1780667" y="763269"/>
                  </a:lnTo>
                  <a:lnTo>
                    <a:pt x="1777365" y="767079"/>
                  </a:lnTo>
                  <a:lnTo>
                    <a:pt x="1773936" y="770889"/>
                  </a:lnTo>
                  <a:lnTo>
                    <a:pt x="1769618" y="774699"/>
                  </a:lnTo>
                  <a:lnTo>
                    <a:pt x="1765681" y="777239"/>
                  </a:lnTo>
                  <a:lnTo>
                    <a:pt x="1760982" y="781049"/>
                  </a:lnTo>
                  <a:lnTo>
                    <a:pt x="1756029" y="782319"/>
                  </a:lnTo>
                  <a:lnTo>
                    <a:pt x="1750949" y="784859"/>
                  </a:lnTo>
                  <a:lnTo>
                    <a:pt x="1745742" y="786129"/>
                  </a:lnTo>
                  <a:lnTo>
                    <a:pt x="1769448" y="786129"/>
                  </a:lnTo>
                  <a:lnTo>
                    <a:pt x="1771269" y="784859"/>
                  </a:lnTo>
                  <a:lnTo>
                    <a:pt x="1776095" y="782319"/>
                  </a:lnTo>
                  <a:lnTo>
                    <a:pt x="1780921" y="777239"/>
                  </a:lnTo>
                  <a:lnTo>
                    <a:pt x="1784985" y="773429"/>
                  </a:lnTo>
                  <a:lnTo>
                    <a:pt x="1788795" y="768349"/>
                  </a:lnTo>
                  <a:lnTo>
                    <a:pt x="1800098" y="731519"/>
                  </a:lnTo>
                  <a:lnTo>
                    <a:pt x="1800174" y="101599"/>
                  </a:lnTo>
                  <a:lnTo>
                    <a:pt x="1799971" y="96519"/>
                  </a:lnTo>
                  <a:lnTo>
                    <a:pt x="1781683" y="57149"/>
                  </a:lnTo>
                  <a:lnTo>
                    <a:pt x="1772285" y="49529"/>
                  </a:lnTo>
                  <a:lnTo>
                    <a:pt x="1768729" y="4698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55872" y="2918586"/>
            <a:ext cx="157416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78790" marR="5080" indent="-466725">
              <a:lnSpc>
                <a:spcPts val="1750"/>
              </a:lnSpc>
              <a:spcBef>
                <a:spcPts val="295"/>
              </a:spcBef>
            </a:pP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oduct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extension  merger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76016" y="3580638"/>
            <a:ext cx="2331720" cy="2226310"/>
            <a:chOff x="3176016" y="3580638"/>
            <a:chExt cx="2331720" cy="2226310"/>
          </a:xfrm>
        </p:grpSpPr>
        <p:sp>
          <p:nvSpPr>
            <p:cNvPr id="20" name="object 20"/>
            <p:cNvSpPr/>
            <p:nvPr/>
          </p:nvSpPr>
          <p:spPr>
            <a:xfrm>
              <a:off x="3199638" y="3580637"/>
              <a:ext cx="2284730" cy="2202180"/>
            </a:xfrm>
            <a:custGeom>
              <a:avLst/>
              <a:gdLst/>
              <a:ahLst/>
              <a:cxnLst/>
              <a:rect l="l" t="t" r="r" b="b"/>
              <a:pathLst>
                <a:path w="2284729" h="2202179">
                  <a:moveTo>
                    <a:pt x="1127252" y="0"/>
                  </a:moveTo>
                  <a:lnTo>
                    <a:pt x="1117854" y="0"/>
                  </a:lnTo>
                  <a:lnTo>
                    <a:pt x="1117854" y="487553"/>
                  </a:lnTo>
                  <a:lnTo>
                    <a:pt x="1127252" y="487553"/>
                  </a:lnTo>
                  <a:lnTo>
                    <a:pt x="1127252" y="0"/>
                  </a:lnTo>
                  <a:close/>
                </a:path>
                <a:path w="2284729" h="2202179">
                  <a:moveTo>
                    <a:pt x="1165098" y="0"/>
                  </a:moveTo>
                  <a:lnTo>
                    <a:pt x="1136777" y="0"/>
                  </a:lnTo>
                  <a:lnTo>
                    <a:pt x="1136777" y="487553"/>
                  </a:lnTo>
                  <a:lnTo>
                    <a:pt x="1165098" y="487553"/>
                  </a:lnTo>
                  <a:lnTo>
                    <a:pt x="1165098" y="0"/>
                  </a:lnTo>
                  <a:close/>
                </a:path>
                <a:path w="2284729" h="2202179">
                  <a:moveTo>
                    <a:pt x="2284476" y="659130"/>
                  </a:moveTo>
                  <a:lnTo>
                    <a:pt x="2278354" y="613537"/>
                  </a:lnTo>
                  <a:lnTo>
                    <a:pt x="2261070" y="572579"/>
                  </a:lnTo>
                  <a:lnTo>
                    <a:pt x="2234273" y="537883"/>
                  </a:lnTo>
                  <a:lnTo>
                    <a:pt x="2199576" y="511086"/>
                  </a:lnTo>
                  <a:lnTo>
                    <a:pt x="2158619" y="493801"/>
                  </a:lnTo>
                  <a:lnTo>
                    <a:pt x="2113026" y="487680"/>
                  </a:lnTo>
                  <a:lnTo>
                    <a:pt x="171450" y="487680"/>
                  </a:lnTo>
                  <a:lnTo>
                    <a:pt x="125844" y="493801"/>
                  </a:lnTo>
                  <a:lnTo>
                    <a:pt x="84886" y="511086"/>
                  </a:lnTo>
                  <a:lnTo>
                    <a:pt x="50190" y="537883"/>
                  </a:lnTo>
                  <a:lnTo>
                    <a:pt x="23393" y="572579"/>
                  </a:lnTo>
                  <a:lnTo>
                    <a:pt x="6108" y="613537"/>
                  </a:lnTo>
                  <a:lnTo>
                    <a:pt x="0" y="659130"/>
                  </a:lnTo>
                  <a:lnTo>
                    <a:pt x="0" y="2030730"/>
                  </a:lnTo>
                  <a:lnTo>
                    <a:pt x="6108" y="2076310"/>
                  </a:lnTo>
                  <a:lnTo>
                    <a:pt x="23393" y="2117267"/>
                  </a:lnTo>
                  <a:lnTo>
                    <a:pt x="50190" y="2151964"/>
                  </a:lnTo>
                  <a:lnTo>
                    <a:pt x="84886" y="2178774"/>
                  </a:lnTo>
                  <a:lnTo>
                    <a:pt x="125844" y="2196058"/>
                  </a:lnTo>
                  <a:lnTo>
                    <a:pt x="171450" y="2202180"/>
                  </a:lnTo>
                  <a:lnTo>
                    <a:pt x="2113026" y="2202180"/>
                  </a:lnTo>
                  <a:lnTo>
                    <a:pt x="2158619" y="2196058"/>
                  </a:lnTo>
                  <a:lnTo>
                    <a:pt x="2199576" y="2178774"/>
                  </a:lnTo>
                  <a:lnTo>
                    <a:pt x="2234273" y="2151964"/>
                  </a:lnTo>
                  <a:lnTo>
                    <a:pt x="2261070" y="2117267"/>
                  </a:lnTo>
                  <a:lnTo>
                    <a:pt x="2278354" y="2076310"/>
                  </a:lnTo>
                  <a:lnTo>
                    <a:pt x="2284476" y="2030730"/>
                  </a:lnTo>
                  <a:lnTo>
                    <a:pt x="2284476" y="659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76016" y="4053840"/>
              <a:ext cx="2331720" cy="1752600"/>
            </a:xfrm>
            <a:custGeom>
              <a:avLst/>
              <a:gdLst/>
              <a:ahLst/>
              <a:cxnLst/>
              <a:rect l="l" t="t" r="r" b="b"/>
              <a:pathLst>
                <a:path w="2331720" h="1752600">
                  <a:moveTo>
                    <a:pt x="2213736" y="1739900"/>
                  </a:moveTo>
                  <a:lnTo>
                    <a:pt x="120268" y="1739900"/>
                  </a:lnTo>
                  <a:lnTo>
                    <a:pt x="138303" y="1752600"/>
                  </a:lnTo>
                  <a:lnTo>
                    <a:pt x="2195830" y="1752600"/>
                  </a:lnTo>
                  <a:lnTo>
                    <a:pt x="2213736" y="1739900"/>
                  </a:lnTo>
                  <a:close/>
                </a:path>
                <a:path w="2331720" h="1752600">
                  <a:moveTo>
                    <a:pt x="161670" y="25400"/>
                  </a:moveTo>
                  <a:lnTo>
                    <a:pt x="85089" y="25400"/>
                  </a:lnTo>
                  <a:lnTo>
                    <a:pt x="70103" y="38100"/>
                  </a:lnTo>
                  <a:lnTo>
                    <a:pt x="56260" y="50800"/>
                  </a:lnTo>
                  <a:lnTo>
                    <a:pt x="43814" y="63500"/>
                  </a:lnTo>
                  <a:lnTo>
                    <a:pt x="32638" y="88900"/>
                  </a:lnTo>
                  <a:lnTo>
                    <a:pt x="22986" y="101600"/>
                  </a:lnTo>
                  <a:lnTo>
                    <a:pt x="14858" y="114300"/>
                  </a:lnTo>
                  <a:lnTo>
                    <a:pt x="8508" y="139700"/>
                  </a:lnTo>
                  <a:lnTo>
                    <a:pt x="3809" y="152400"/>
                  </a:lnTo>
                  <a:lnTo>
                    <a:pt x="888" y="177800"/>
                  </a:lnTo>
                  <a:lnTo>
                    <a:pt x="0" y="190500"/>
                  </a:lnTo>
                  <a:lnTo>
                    <a:pt x="0" y="1562100"/>
                  </a:lnTo>
                  <a:lnTo>
                    <a:pt x="1142" y="1587500"/>
                  </a:lnTo>
                  <a:lnTo>
                    <a:pt x="4190" y="1600200"/>
                  </a:lnTo>
                  <a:lnTo>
                    <a:pt x="9143" y="1625600"/>
                  </a:lnTo>
                  <a:lnTo>
                    <a:pt x="15747" y="1638300"/>
                  </a:lnTo>
                  <a:lnTo>
                    <a:pt x="24129" y="1663700"/>
                  </a:lnTo>
                  <a:lnTo>
                    <a:pt x="34035" y="1676400"/>
                  </a:lnTo>
                  <a:lnTo>
                    <a:pt x="71881" y="1714500"/>
                  </a:lnTo>
                  <a:lnTo>
                    <a:pt x="102996" y="1739900"/>
                  </a:lnTo>
                  <a:lnTo>
                    <a:pt x="2230628" y="1739900"/>
                  </a:lnTo>
                  <a:lnTo>
                    <a:pt x="2246757" y="1727200"/>
                  </a:lnTo>
                  <a:lnTo>
                    <a:pt x="145287" y="1727200"/>
                  </a:lnTo>
                  <a:lnTo>
                    <a:pt x="129920" y="1714500"/>
                  </a:lnTo>
                  <a:lnTo>
                    <a:pt x="115443" y="1714500"/>
                  </a:lnTo>
                  <a:lnTo>
                    <a:pt x="101726" y="1701800"/>
                  </a:lnTo>
                  <a:lnTo>
                    <a:pt x="66293" y="1663700"/>
                  </a:lnTo>
                  <a:lnTo>
                    <a:pt x="41275" y="1625600"/>
                  </a:lnTo>
                  <a:lnTo>
                    <a:pt x="29209" y="1574800"/>
                  </a:lnTo>
                  <a:lnTo>
                    <a:pt x="28320" y="1562100"/>
                  </a:lnTo>
                  <a:lnTo>
                    <a:pt x="28320" y="190500"/>
                  </a:lnTo>
                  <a:lnTo>
                    <a:pt x="31876" y="152400"/>
                  </a:lnTo>
                  <a:lnTo>
                    <a:pt x="48513" y="114300"/>
                  </a:lnTo>
                  <a:lnTo>
                    <a:pt x="77343" y="76200"/>
                  </a:lnTo>
                  <a:lnTo>
                    <a:pt x="102107" y="50800"/>
                  </a:lnTo>
                  <a:lnTo>
                    <a:pt x="115823" y="50800"/>
                  </a:lnTo>
                  <a:lnTo>
                    <a:pt x="130301" y="38100"/>
                  </a:lnTo>
                  <a:lnTo>
                    <a:pt x="145669" y="38100"/>
                  </a:lnTo>
                  <a:lnTo>
                    <a:pt x="161670" y="25400"/>
                  </a:lnTo>
                  <a:close/>
                </a:path>
                <a:path w="2331720" h="1752600">
                  <a:moveTo>
                    <a:pt x="2152014" y="1714500"/>
                  </a:moveTo>
                  <a:lnTo>
                    <a:pt x="178181" y="1714500"/>
                  </a:lnTo>
                  <a:lnTo>
                    <a:pt x="195071" y="1727200"/>
                  </a:lnTo>
                  <a:lnTo>
                    <a:pt x="2136012" y="1727200"/>
                  </a:lnTo>
                  <a:lnTo>
                    <a:pt x="2152014" y="1714500"/>
                  </a:lnTo>
                  <a:close/>
                </a:path>
                <a:path w="2331720" h="1752600">
                  <a:moveTo>
                    <a:pt x="2244724" y="25400"/>
                  </a:moveTo>
                  <a:lnTo>
                    <a:pt x="2170430" y="25400"/>
                  </a:lnTo>
                  <a:lnTo>
                    <a:pt x="2186559" y="38100"/>
                  </a:lnTo>
                  <a:lnTo>
                    <a:pt x="2201798" y="38100"/>
                  </a:lnTo>
                  <a:lnTo>
                    <a:pt x="2216276" y="50800"/>
                  </a:lnTo>
                  <a:lnTo>
                    <a:pt x="2230120" y="50800"/>
                  </a:lnTo>
                  <a:lnTo>
                    <a:pt x="2242820" y="63500"/>
                  </a:lnTo>
                  <a:lnTo>
                    <a:pt x="2275078" y="101600"/>
                  </a:lnTo>
                  <a:lnTo>
                    <a:pt x="2295906" y="139700"/>
                  </a:lnTo>
                  <a:lnTo>
                    <a:pt x="2299970" y="165100"/>
                  </a:lnTo>
                  <a:lnTo>
                    <a:pt x="2302510" y="177800"/>
                  </a:lnTo>
                  <a:lnTo>
                    <a:pt x="2303398" y="190500"/>
                  </a:lnTo>
                  <a:lnTo>
                    <a:pt x="2303398" y="1562100"/>
                  </a:lnTo>
                  <a:lnTo>
                    <a:pt x="2299843" y="1600200"/>
                  </a:lnTo>
                  <a:lnTo>
                    <a:pt x="2283206" y="1638300"/>
                  </a:lnTo>
                  <a:lnTo>
                    <a:pt x="2274823" y="1651000"/>
                  </a:lnTo>
                  <a:lnTo>
                    <a:pt x="2265172" y="1676400"/>
                  </a:lnTo>
                  <a:lnTo>
                    <a:pt x="2254376" y="1676400"/>
                  </a:lnTo>
                  <a:lnTo>
                    <a:pt x="2242566" y="1689100"/>
                  </a:lnTo>
                  <a:lnTo>
                    <a:pt x="2229738" y="1701800"/>
                  </a:lnTo>
                  <a:lnTo>
                    <a:pt x="2215896" y="1714500"/>
                  </a:lnTo>
                  <a:lnTo>
                    <a:pt x="2201418" y="1714500"/>
                  </a:lnTo>
                  <a:lnTo>
                    <a:pt x="2186050" y="1727200"/>
                  </a:lnTo>
                  <a:lnTo>
                    <a:pt x="2246757" y="1727200"/>
                  </a:lnTo>
                  <a:lnTo>
                    <a:pt x="2261616" y="1714500"/>
                  </a:lnTo>
                  <a:lnTo>
                    <a:pt x="2275459" y="1701800"/>
                  </a:lnTo>
                  <a:lnTo>
                    <a:pt x="2287778" y="1689100"/>
                  </a:lnTo>
                  <a:lnTo>
                    <a:pt x="2299081" y="1676400"/>
                  </a:lnTo>
                  <a:lnTo>
                    <a:pt x="2308733" y="1651000"/>
                  </a:lnTo>
                  <a:lnTo>
                    <a:pt x="2316860" y="1638300"/>
                  </a:lnTo>
                  <a:lnTo>
                    <a:pt x="2323337" y="1625600"/>
                  </a:lnTo>
                  <a:lnTo>
                    <a:pt x="2327910" y="1600200"/>
                  </a:lnTo>
                  <a:lnTo>
                    <a:pt x="2330831" y="1587500"/>
                  </a:lnTo>
                  <a:lnTo>
                    <a:pt x="2331720" y="1562100"/>
                  </a:lnTo>
                  <a:lnTo>
                    <a:pt x="2331720" y="190500"/>
                  </a:lnTo>
                  <a:lnTo>
                    <a:pt x="2330576" y="165100"/>
                  </a:lnTo>
                  <a:lnTo>
                    <a:pt x="2327401" y="152400"/>
                  </a:lnTo>
                  <a:lnTo>
                    <a:pt x="2322575" y="127000"/>
                  </a:lnTo>
                  <a:lnTo>
                    <a:pt x="2315972" y="114300"/>
                  </a:lnTo>
                  <a:lnTo>
                    <a:pt x="2307589" y="101600"/>
                  </a:lnTo>
                  <a:lnTo>
                    <a:pt x="2297810" y="76200"/>
                  </a:lnTo>
                  <a:lnTo>
                    <a:pt x="2286508" y="63500"/>
                  </a:lnTo>
                  <a:lnTo>
                    <a:pt x="2273808" y="50800"/>
                  </a:lnTo>
                  <a:lnTo>
                    <a:pt x="2259964" y="38100"/>
                  </a:lnTo>
                  <a:lnTo>
                    <a:pt x="2244724" y="25400"/>
                  </a:lnTo>
                  <a:close/>
                </a:path>
                <a:path w="2331720" h="1752600">
                  <a:moveTo>
                    <a:pt x="123697" y="1689100"/>
                  </a:moveTo>
                  <a:lnTo>
                    <a:pt x="106553" y="1689100"/>
                  </a:lnTo>
                  <a:lnTo>
                    <a:pt x="119506" y="1701800"/>
                  </a:lnTo>
                  <a:lnTo>
                    <a:pt x="133095" y="1714500"/>
                  </a:lnTo>
                  <a:lnTo>
                    <a:pt x="164083" y="1714500"/>
                  </a:lnTo>
                  <a:lnTo>
                    <a:pt x="149986" y="1701800"/>
                  </a:lnTo>
                  <a:lnTo>
                    <a:pt x="136270" y="1701800"/>
                  </a:lnTo>
                  <a:lnTo>
                    <a:pt x="123697" y="1689100"/>
                  </a:lnTo>
                  <a:close/>
                </a:path>
                <a:path w="2331720" h="1752600">
                  <a:moveTo>
                    <a:pt x="2224023" y="1689100"/>
                  </a:moveTo>
                  <a:lnTo>
                    <a:pt x="2206117" y="1689100"/>
                  </a:lnTo>
                  <a:lnTo>
                    <a:pt x="2193162" y="1701800"/>
                  </a:lnTo>
                  <a:lnTo>
                    <a:pt x="2179573" y="1701800"/>
                  </a:lnTo>
                  <a:lnTo>
                    <a:pt x="2165349" y="1714500"/>
                  </a:lnTo>
                  <a:lnTo>
                    <a:pt x="2197226" y="1714500"/>
                  </a:lnTo>
                  <a:lnTo>
                    <a:pt x="2211070" y="1701800"/>
                  </a:lnTo>
                  <a:lnTo>
                    <a:pt x="2224023" y="1689100"/>
                  </a:lnTo>
                  <a:close/>
                </a:path>
                <a:path w="2331720" h="1752600">
                  <a:moveTo>
                    <a:pt x="138556" y="50800"/>
                  </a:moveTo>
                  <a:lnTo>
                    <a:pt x="120649" y="50800"/>
                  </a:lnTo>
                  <a:lnTo>
                    <a:pt x="107695" y="63500"/>
                  </a:lnTo>
                  <a:lnTo>
                    <a:pt x="95504" y="76200"/>
                  </a:lnTo>
                  <a:lnTo>
                    <a:pt x="84328" y="76200"/>
                  </a:lnTo>
                  <a:lnTo>
                    <a:pt x="57022" y="114300"/>
                  </a:lnTo>
                  <a:lnTo>
                    <a:pt x="41147" y="165100"/>
                  </a:lnTo>
                  <a:lnTo>
                    <a:pt x="38607" y="177800"/>
                  </a:lnTo>
                  <a:lnTo>
                    <a:pt x="37845" y="190500"/>
                  </a:lnTo>
                  <a:lnTo>
                    <a:pt x="37718" y="1562100"/>
                  </a:lnTo>
                  <a:lnTo>
                    <a:pt x="38481" y="1574800"/>
                  </a:lnTo>
                  <a:lnTo>
                    <a:pt x="44703" y="1612900"/>
                  </a:lnTo>
                  <a:lnTo>
                    <a:pt x="64134" y="1651000"/>
                  </a:lnTo>
                  <a:lnTo>
                    <a:pt x="94487" y="1689100"/>
                  </a:lnTo>
                  <a:lnTo>
                    <a:pt x="111506" y="1689100"/>
                  </a:lnTo>
                  <a:lnTo>
                    <a:pt x="100203" y="1676400"/>
                  </a:lnTo>
                  <a:lnTo>
                    <a:pt x="89661" y="1663700"/>
                  </a:lnTo>
                  <a:lnTo>
                    <a:pt x="80263" y="1651000"/>
                  </a:lnTo>
                  <a:lnTo>
                    <a:pt x="71754" y="1651000"/>
                  </a:lnTo>
                  <a:lnTo>
                    <a:pt x="64515" y="1638300"/>
                  </a:lnTo>
                  <a:lnTo>
                    <a:pt x="58292" y="1625600"/>
                  </a:lnTo>
                  <a:lnTo>
                    <a:pt x="53593" y="1612900"/>
                  </a:lnTo>
                  <a:lnTo>
                    <a:pt x="50037" y="1587500"/>
                  </a:lnTo>
                  <a:lnTo>
                    <a:pt x="47878" y="1574800"/>
                  </a:lnTo>
                  <a:lnTo>
                    <a:pt x="47243" y="1562100"/>
                  </a:lnTo>
                  <a:lnTo>
                    <a:pt x="47243" y="190500"/>
                  </a:lnTo>
                  <a:lnTo>
                    <a:pt x="54228" y="152400"/>
                  </a:lnTo>
                  <a:lnTo>
                    <a:pt x="73025" y="114300"/>
                  </a:lnTo>
                  <a:lnTo>
                    <a:pt x="101854" y="76200"/>
                  </a:lnTo>
                  <a:lnTo>
                    <a:pt x="113410" y="63500"/>
                  </a:lnTo>
                  <a:lnTo>
                    <a:pt x="125603" y="63500"/>
                  </a:lnTo>
                  <a:lnTo>
                    <a:pt x="138556" y="50800"/>
                  </a:lnTo>
                  <a:close/>
                </a:path>
                <a:path w="2331720" h="1752600">
                  <a:moveTo>
                    <a:pt x="2248408" y="76200"/>
                  </a:moveTo>
                  <a:lnTo>
                    <a:pt x="2231517" y="76200"/>
                  </a:lnTo>
                  <a:lnTo>
                    <a:pt x="2242058" y="88900"/>
                  </a:lnTo>
                  <a:lnTo>
                    <a:pt x="2251456" y="101600"/>
                  </a:lnTo>
                  <a:lnTo>
                    <a:pt x="2273426" y="139700"/>
                  </a:lnTo>
                  <a:lnTo>
                    <a:pt x="2283841" y="177800"/>
                  </a:lnTo>
                  <a:lnTo>
                    <a:pt x="2284475" y="190500"/>
                  </a:lnTo>
                  <a:lnTo>
                    <a:pt x="2284475" y="1562100"/>
                  </a:lnTo>
                  <a:lnTo>
                    <a:pt x="2281173" y="1600200"/>
                  </a:lnTo>
                  <a:lnTo>
                    <a:pt x="2266187" y="1638300"/>
                  </a:lnTo>
                  <a:lnTo>
                    <a:pt x="2250059" y="1663700"/>
                  </a:lnTo>
                  <a:lnTo>
                    <a:pt x="2240407" y="1663700"/>
                  </a:lnTo>
                  <a:lnTo>
                    <a:pt x="2229866" y="1676400"/>
                  </a:lnTo>
                  <a:lnTo>
                    <a:pt x="2218309" y="1689100"/>
                  </a:lnTo>
                  <a:lnTo>
                    <a:pt x="2236216" y="1689100"/>
                  </a:lnTo>
                  <a:lnTo>
                    <a:pt x="2266696" y="1651000"/>
                  </a:lnTo>
                  <a:lnTo>
                    <a:pt x="2286635" y="1612900"/>
                  </a:lnTo>
                  <a:lnTo>
                    <a:pt x="2293111" y="1574800"/>
                  </a:lnTo>
                  <a:lnTo>
                    <a:pt x="2294000" y="190500"/>
                  </a:lnTo>
                  <a:lnTo>
                    <a:pt x="2293238" y="177800"/>
                  </a:lnTo>
                  <a:lnTo>
                    <a:pt x="2290825" y="165100"/>
                  </a:lnTo>
                  <a:lnTo>
                    <a:pt x="2287016" y="152400"/>
                  </a:lnTo>
                  <a:lnTo>
                    <a:pt x="2281935" y="127000"/>
                  </a:lnTo>
                  <a:lnTo>
                    <a:pt x="2275332" y="114300"/>
                  </a:lnTo>
                  <a:lnTo>
                    <a:pt x="2267458" y="101600"/>
                  </a:lnTo>
                  <a:lnTo>
                    <a:pt x="2258441" y="88900"/>
                  </a:lnTo>
                  <a:lnTo>
                    <a:pt x="2248408" y="76200"/>
                  </a:lnTo>
                  <a:close/>
                </a:path>
                <a:path w="2331720" h="1752600">
                  <a:moveTo>
                    <a:pt x="2212212" y="50800"/>
                  </a:moveTo>
                  <a:lnTo>
                    <a:pt x="2195322" y="50800"/>
                  </a:lnTo>
                  <a:lnTo>
                    <a:pt x="2208022" y="63500"/>
                  </a:lnTo>
                  <a:lnTo>
                    <a:pt x="2220341" y="76200"/>
                  </a:lnTo>
                  <a:lnTo>
                    <a:pt x="2237232" y="76200"/>
                  </a:lnTo>
                  <a:lnTo>
                    <a:pt x="2225294" y="63500"/>
                  </a:lnTo>
                  <a:lnTo>
                    <a:pt x="2212212" y="50800"/>
                  </a:lnTo>
                  <a:close/>
                </a:path>
                <a:path w="2331720" h="1752600">
                  <a:moveTo>
                    <a:pt x="196214" y="38100"/>
                  </a:moveTo>
                  <a:lnTo>
                    <a:pt x="148970" y="38100"/>
                  </a:lnTo>
                  <a:lnTo>
                    <a:pt x="134493" y="50800"/>
                  </a:lnTo>
                  <a:lnTo>
                    <a:pt x="181229" y="50800"/>
                  </a:lnTo>
                  <a:lnTo>
                    <a:pt x="196214" y="38100"/>
                  </a:lnTo>
                  <a:close/>
                </a:path>
                <a:path w="2331720" h="1752600">
                  <a:moveTo>
                    <a:pt x="2184146" y="38100"/>
                  </a:moveTo>
                  <a:lnTo>
                    <a:pt x="2136647" y="38100"/>
                  </a:lnTo>
                  <a:lnTo>
                    <a:pt x="2153031" y="50800"/>
                  </a:lnTo>
                  <a:lnTo>
                    <a:pt x="2198623" y="50800"/>
                  </a:lnTo>
                  <a:lnTo>
                    <a:pt x="2184146" y="38100"/>
                  </a:lnTo>
                  <a:close/>
                </a:path>
                <a:path w="2331720" h="1752600">
                  <a:moveTo>
                    <a:pt x="2193544" y="0"/>
                  </a:moveTo>
                  <a:lnTo>
                    <a:pt x="136144" y="0"/>
                  </a:lnTo>
                  <a:lnTo>
                    <a:pt x="117982" y="12700"/>
                  </a:lnTo>
                  <a:lnTo>
                    <a:pt x="101092" y="25400"/>
                  </a:lnTo>
                  <a:lnTo>
                    <a:pt x="2228722" y="25400"/>
                  </a:lnTo>
                  <a:lnTo>
                    <a:pt x="2211450" y="12700"/>
                  </a:lnTo>
                  <a:lnTo>
                    <a:pt x="219354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85820" y="4433697"/>
            <a:ext cx="1909445" cy="9385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selling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related 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products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64735" y="2308098"/>
            <a:ext cx="3618229" cy="1293495"/>
            <a:chOff x="4364735" y="2308098"/>
            <a:chExt cx="3618229" cy="1293495"/>
          </a:xfrm>
        </p:grpSpPr>
        <p:sp>
          <p:nvSpPr>
            <p:cNvPr id="24" name="object 24"/>
            <p:cNvSpPr/>
            <p:nvPr/>
          </p:nvSpPr>
          <p:spPr>
            <a:xfrm>
              <a:off x="4364736" y="2308097"/>
              <a:ext cx="3594735" cy="1270000"/>
            </a:xfrm>
            <a:custGeom>
              <a:avLst/>
              <a:gdLst/>
              <a:ahLst/>
              <a:cxnLst/>
              <a:rect l="l" t="t" r="r" b="b"/>
              <a:pathLst>
                <a:path w="3594734" h="1270000">
                  <a:moveTo>
                    <a:pt x="3594354" y="564515"/>
                  </a:moveTo>
                  <a:lnTo>
                    <a:pt x="3588194" y="534009"/>
                  </a:lnTo>
                  <a:lnTo>
                    <a:pt x="3571405" y="509104"/>
                  </a:lnTo>
                  <a:lnTo>
                    <a:pt x="3546500" y="492315"/>
                  </a:lnTo>
                  <a:lnTo>
                    <a:pt x="3515995" y="486156"/>
                  </a:lnTo>
                  <a:lnTo>
                    <a:pt x="2675636" y="486156"/>
                  </a:lnTo>
                  <a:lnTo>
                    <a:pt x="2675636" y="243713"/>
                  </a:lnTo>
                  <a:lnTo>
                    <a:pt x="2673781" y="234569"/>
                  </a:lnTo>
                  <a:lnTo>
                    <a:pt x="2668727" y="227050"/>
                  </a:lnTo>
                  <a:lnTo>
                    <a:pt x="2661221" y="221970"/>
                  </a:lnTo>
                  <a:lnTo>
                    <a:pt x="2652014" y="220091"/>
                  </a:lnTo>
                  <a:lnTo>
                    <a:pt x="47244" y="220091"/>
                  </a:lnTo>
                  <a:lnTo>
                    <a:pt x="47244" y="0"/>
                  </a:lnTo>
                  <a:lnTo>
                    <a:pt x="18923" y="0"/>
                  </a:lnTo>
                  <a:lnTo>
                    <a:pt x="18923" y="246380"/>
                  </a:lnTo>
                  <a:lnTo>
                    <a:pt x="20955" y="248412"/>
                  </a:lnTo>
                  <a:lnTo>
                    <a:pt x="2647315" y="248412"/>
                  </a:lnTo>
                  <a:lnTo>
                    <a:pt x="2647315" y="486156"/>
                  </a:lnTo>
                  <a:lnTo>
                    <a:pt x="2637790" y="486156"/>
                  </a:lnTo>
                  <a:lnTo>
                    <a:pt x="2637790" y="257937"/>
                  </a:lnTo>
                  <a:lnTo>
                    <a:pt x="15748" y="257937"/>
                  </a:lnTo>
                  <a:lnTo>
                    <a:pt x="9398" y="251587"/>
                  </a:lnTo>
                  <a:lnTo>
                    <a:pt x="9398" y="0"/>
                  </a:lnTo>
                  <a:lnTo>
                    <a:pt x="0" y="0"/>
                  </a:lnTo>
                  <a:lnTo>
                    <a:pt x="0" y="243713"/>
                  </a:lnTo>
                  <a:lnTo>
                    <a:pt x="1841" y="252933"/>
                  </a:lnTo>
                  <a:lnTo>
                    <a:pt x="6896" y="260438"/>
                  </a:lnTo>
                  <a:lnTo>
                    <a:pt x="14401" y="265493"/>
                  </a:lnTo>
                  <a:lnTo>
                    <a:pt x="23622" y="267335"/>
                  </a:lnTo>
                  <a:lnTo>
                    <a:pt x="2628392" y="267335"/>
                  </a:lnTo>
                  <a:lnTo>
                    <a:pt x="2628392" y="486156"/>
                  </a:lnTo>
                  <a:lnTo>
                    <a:pt x="1789049" y="486156"/>
                  </a:lnTo>
                  <a:lnTo>
                    <a:pt x="1758530" y="492315"/>
                  </a:lnTo>
                  <a:lnTo>
                    <a:pt x="1733626" y="509104"/>
                  </a:lnTo>
                  <a:lnTo>
                    <a:pt x="1716836" y="534009"/>
                  </a:lnTo>
                  <a:lnTo>
                    <a:pt x="1710690" y="564515"/>
                  </a:lnTo>
                  <a:lnTo>
                    <a:pt x="1710690" y="1191133"/>
                  </a:lnTo>
                  <a:lnTo>
                    <a:pt x="1716836" y="1221651"/>
                  </a:lnTo>
                  <a:lnTo>
                    <a:pt x="1733626" y="1246555"/>
                  </a:lnTo>
                  <a:lnTo>
                    <a:pt x="1758530" y="1263345"/>
                  </a:lnTo>
                  <a:lnTo>
                    <a:pt x="1789049" y="1269492"/>
                  </a:lnTo>
                  <a:lnTo>
                    <a:pt x="3515995" y="1269492"/>
                  </a:lnTo>
                  <a:lnTo>
                    <a:pt x="3546500" y="1263345"/>
                  </a:lnTo>
                  <a:lnTo>
                    <a:pt x="3571405" y="1246555"/>
                  </a:lnTo>
                  <a:lnTo>
                    <a:pt x="3588194" y="1221651"/>
                  </a:lnTo>
                  <a:lnTo>
                    <a:pt x="3594354" y="1191133"/>
                  </a:lnTo>
                  <a:lnTo>
                    <a:pt x="3594354" y="564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1803" y="2771902"/>
              <a:ext cx="1931035" cy="829310"/>
            </a:xfrm>
            <a:custGeom>
              <a:avLst/>
              <a:gdLst/>
              <a:ahLst/>
              <a:cxnLst/>
              <a:rect l="l" t="t" r="r" b="b"/>
              <a:pathLst>
                <a:path w="1931034" h="829310">
                  <a:moveTo>
                    <a:pt x="1838071" y="0"/>
                  </a:moveTo>
                  <a:lnTo>
                    <a:pt x="90297" y="0"/>
                  </a:lnTo>
                  <a:lnTo>
                    <a:pt x="80391" y="1270"/>
                  </a:lnTo>
                  <a:lnTo>
                    <a:pt x="44069" y="17780"/>
                  </a:lnTo>
                  <a:lnTo>
                    <a:pt x="16891" y="45720"/>
                  </a:lnTo>
                  <a:lnTo>
                    <a:pt x="1905" y="82550"/>
                  </a:lnTo>
                  <a:lnTo>
                    <a:pt x="0" y="728980"/>
                  </a:lnTo>
                  <a:lnTo>
                    <a:pt x="635" y="739139"/>
                  </a:lnTo>
                  <a:lnTo>
                    <a:pt x="12954" y="777239"/>
                  </a:lnTo>
                  <a:lnTo>
                    <a:pt x="37846" y="807720"/>
                  </a:lnTo>
                  <a:lnTo>
                    <a:pt x="72898" y="825500"/>
                  </a:lnTo>
                  <a:lnTo>
                    <a:pt x="92837" y="829310"/>
                  </a:lnTo>
                  <a:lnTo>
                    <a:pt x="1840738" y="829310"/>
                  </a:lnTo>
                  <a:lnTo>
                    <a:pt x="1878584" y="816610"/>
                  </a:lnTo>
                  <a:lnTo>
                    <a:pt x="1899454" y="801370"/>
                  </a:lnTo>
                  <a:lnTo>
                    <a:pt x="94234" y="801370"/>
                  </a:lnTo>
                  <a:lnTo>
                    <a:pt x="86995" y="800100"/>
                  </a:lnTo>
                  <a:lnTo>
                    <a:pt x="79883" y="797560"/>
                  </a:lnTo>
                  <a:lnTo>
                    <a:pt x="73151" y="796289"/>
                  </a:lnTo>
                  <a:lnTo>
                    <a:pt x="66675" y="792480"/>
                  </a:lnTo>
                  <a:lnTo>
                    <a:pt x="40894" y="768350"/>
                  </a:lnTo>
                  <a:lnTo>
                    <a:pt x="37084" y="763270"/>
                  </a:lnTo>
                  <a:lnTo>
                    <a:pt x="28384" y="728980"/>
                  </a:lnTo>
                  <a:lnTo>
                    <a:pt x="28384" y="100330"/>
                  </a:lnTo>
                  <a:lnTo>
                    <a:pt x="41021" y="59689"/>
                  </a:lnTo>
                  <a:lnTo>
                    <a:pt x="73533" y="33020"/>
                  </a:lnTo>
                  <a:lnTo>
                    <a:pt x="94742" y="27939"/>
                  </a:lnTo>
                  <a:lnTo>
                    <a:pt x="1900301" y="27939"/>
                  </a:lnTo>
                  <a:lnTo>
                    <a:pt x="1892935" y="21589"/>
                  </a:lnTo>
                  <a:lnTo>
                    <a:pt x="1885188" y="16510"/>
                  </a:lnTo>
                  <a:lnTo>
                    <a:pt x="1867662" y="6350"/>
                  </a:lnTo>
                  <a:lnTo>
                    <a:pt x="1848485" y="1270"/>
                  </a:lnTo>
                  <a:lnTo>
                    <a:pt x="1838071" y="0"/>
                  </a:lnTo>
                  <a:close/>
                </a:path>
                <a:path w="1931034" h="829310">
                  <a:moveTo>
                    <a:pt x="1900301" y="27939"/>
                  </a:moveTo>
                  <a:lnTo>
                    <a:pt x="1836801" y="27939"/>
                  </a:lnTo>
                  <a:lnTo>
                    <a:pt x="1844040" y="29210"/>
                  </a:lnTo>
                  <a:lnTo>
                    <a:pt x="1857882" y="34289"/>
                  </a:lnTo>
                  <a:lnTo>
                    <a:pt x="1890141" y="60960"/>
                  </a:lnTo>
                  <a:lnTo>
                    <a:pt x="1893824" y="66039"/>
                  </a:lnTo>
                  <a:lnTo>
                    <a:pt x="1902523" y="100330"/>
                  </a:lnTo>
                  <a:lnTo>
                    <a:pt x="1902523" y="728980"/>
                  </a:lnTo>
                  <a:lnTo>
                    <a:pt x="1889887" y="769620"/>
                  </a:lnTo>
                  <a:lnTo>
                    <a:pt x="1857502" y="796289"/>
                  </a:lnTo>
                  <a:lnTo>
                    <a:pt x="1836293" y="801370"/>
                  </a:lnTo>
                  <a:lnTo>
                    <a:pt x="1899454" y="801370"/>
                  </a:lnTo>
                  <a:lnTo>
                    <a:pt x="1901825" y="798830"/>
                  </a:lnTo>
                  <a:lnTo>
                    <a:pt x="1908175" y="792480"/>
                  </a:lnTo>
                  <a:lnTo>
                    <a:pt x="1914144" y="783589"/>
                  </a:lnTo>
                  <a:lnTo>
                    <a:pt x="1929002" y="748030"/>
                  </a:lnTo>
                  <a:lnTo>
                    <a:pt x="1930907" y="100330"/>
                  </a:lnTo>
                  <a:lnTo>
                    <a:pt x="1930273" y="90170"/>
                  </a:lnTo>
                  <a:lnTo>
                    <a:pt x="1918080" y="52070"/>
                  </a:lnTo>
                  <a:lnTo>
                    <a:pt x="1906904" y="35560"/>
                  </a:lnTo>
                  <a:lnTo>
                    <a:pt x="1900301" y="27939"/>
                  </a:lnTo>
                  <a:close/>
                </a:path>
                <a:path w="1931034" h="829310">
                  <a:moveTo>
                    <a:pt x="1828927" y="36830"/>
                  </a:moveTo>
                  <a:lnTo>
                    <a:pt x="96266" y="36830"/>
                  </a:lnTo>
                  <a:lnTo>
                    <a:pt x="89662" y="38100"/>
                  </a:lnTo>
                  <a:lnTo>
                    <a:pt x="83693" y="39370"/>
                  </a:lnTo>
                  <a:lnTo>
                    <a:pt x="77597" y="41910"/>
                  </a:lnTo>
                  <a:lnTo>
                    <a:pt x="72136" y="44450"/>
                  </a:lnTo>
                  <a:lnTo>
                    <a:pt x="66675" y="48260"/>
                  </a:lnTo>
                  <a:lnTo>
                    <a:pt x="61722" y="50800"/>
                  </a:lnTo>
                  <a:lnTo>
                    <a:pt x="57150" y="55880"/>
                  </a:lnTo>
                  <a:lnTo>
                    <a:pt x="52832" y="59689"/>
                  </a:lnTo>
                  <a:lnTo>
                    <a:pt x="49149" y="64770"/>
                  </a:lnTo>
                  <a:lnTo>
                    <a:pt x="37769" y="728980"/>
                  </a:lnTo>
                  <a:lnTo>
                    <a:pt x="37973" y="734060"/>
                  </a:lnTo>
                  <a:lnTo>
                    <a:pt x="38988" y="740410"/>
                  </a:lnTo>
                  <a:lnTo>
                    <a:pt x="40386" y="746760"/>
                  </a:lnTo>
                  <a:lnTo>
                    <a:pt x="42672" y="751839"/>
                  </a:lnTo>
                  <a:lnTo>
                    <a:pt x="45085" y="758189"/>
                  </a:lnTo>
                  <a:lnTo>
                    <a:pt x="48387" y="763270"/>
                  </a:lnTo>
                  <a:lnTo>
                    <a:pt x="51943" y="768350"/>
                  </a:lnTo>
                  <a:lnTo>
                    <a:pt x="56007" y="772160"/>
                  </a:lnTo>
                  <a:lnTo>
                    <a:pt x="60833" y="777239"/>
                  </a:lnTo>
                  <a:lnTo>
                    <a:pt x="65532" y="781050"/>
                  </a:lnTo>
                  <a:lnTo>
                    <a:pt x="70738" y="783589"/>
                  </a:lnTo>
                  <a:lnTo>
                    <a:pt x="76454" y="787400"/>
                  </a:lnTo>
                  <a:lnTo>
                    <a:pt x="82169" y="788670"/>
                  </a:lnTo>
                  <a:lnTo>
                    <a:pt x="88392" y="791210"/>
                  </a:lnTo>
                  <a:lnTo>
                    <a:pt x="94742" y="791210"/>
                  </a:lnTo>
                  <a:lnTo>
                    <a:pt x="101981" y="792480"/>
                  </a:lnTo>
                  <a:lnTo>
                    <a:pt x="1834769" y="792480"/>
                  </a:lnTo>
                  <a:lnTo>
                    <a:pt x="1862497" y="782320"/>
                  </a:lnTo>
                  <a:lnTo>
                    <a:pt x="95123" y="782320"/>
                  </a:lnTo>
                  <a:lnTo>
                    <a:pt x="89916" y="781050"/>
                  </a:lnTo>
                  <a:lnTo>
                    <a:pt x="84455" y="779780"/>
                  </a:lnTo>
                  <a:lnTo>
                    <a:pt x="79756" y="778510"/>
                  </a:lnTo>
                  <a:lnTo>
                    <a:pt x="74803" y="775970"/>
                  </a:lnTo>
                  <a:lnTo>
                    <a:pt x="70358" y="772160"/>
                  </a:lnTo>
                  <a:lnTo>
                    <a:pt x="66548" y="769620"/>
                  </a:lnTo>
                  <a:lnTo>
                    <a:pt x="47371" y="732789"/>
                  </a:lnTo>
                  <a:lnTo>
                    <a:pt x="47307" y="100330"/>
                  </a:lnTo>
                  <a:lnTo>
                    <a:pt x="47625" y="93980"/>
                  </a:lnTo>
                  <a:lnTo>
                    <a:pt x="67945" y="58420"/>
                  </a:lnTo>
                  <a:lnTo>
                    <a:pt x="72262" y="55880"/>
                  </a:lnTo>
                  <a:lnTo>
                    <a:pt x="77088" y="52070"/>
                  </a:lnTo>
                  <a:lnTo>
                    <a:pt x="81661" y="50800"/>
                  </a:lnTo>
                  <a:lnTo>
                    <a:pt x="86995" y="48260"/>
                  </a:lnTo>
                  <a:lnTo>
                    <a:pt x="91948" y="46989"/>
                  </a:lnTo>
                  <a:lnTo>
                    <a:pt x="1862835" y="46989"/>
                  </a:lnTo>
                  <a:lnTo>
                    <a:pt x="1860296" y="45720"/>
                  </a:lnTo>
                  <a:lnTo>
                    <a:pt x="1854580" y="41910"/>
                  </a:lnTo>
                  <a:lnTo>
                    <a:pt x="1848739" y="40639"/>
                  </a:lnTo>
                  <a:lnTo>
                    <a:pt x="1842643" y="38100"/>
                  </a:lnTo>
                  <a:lnTo>
                    <a:pt x="1836293" y="38100"/>
                  </a:lnTo>
                  <a:lnTo>
                    <a:pt x="1828927" y="36830"/>
                  </a:lnTo>
                  <a:close/>
                </a:path>
                <a:path w="1931034" h="829310">
                  <a:moveTo>
                    <a:pt x="1862835" y="46989"/>
                  </a:moveTo>
                  <a:lnTo>
                    <a:pt x="1835912" y="46989"/>
                  </a:lnTo>
                  <a:lnTo>
                    <a:pt x="1846326" y="49530"/>
                  </a:lnTo>
                  <a:lnTo>
                    <a:pt x="1851278" y="50800"/>
                  </a:lnTo>
                  <a:lnTo>
                    <a:pt x="1856231" y="53339"/>
                  </a:lnTo>
                  <a:lnTo>
                    <a:pt x="1860423" y="57150"/>
                  </a:lnTo>
                  <a:lnTo>
                    <a:pt x="1864741" y="59689"/>
                  </a:lnTo>
                  <a:lnTo>
                    <a:pt x="1883537" y="96520"/>
                  </a:lnTo>
                  <a:lnTo>
                    <a:pt x="1883600" y="728980"/>
                  </a:lnTo>
                  <a:lnTo>
                    <a:pt x="1883282" y="735330"/>
                  </a:lnTo>
                  <a:lnTo>
                    <a:pt x="1862836" y="770889"/>
                  </a:lnTo>
                  <a:lnTo>
                    <a:pt x="1849374" y="778510"/>
                  </a:lnTo>
                  <a:lnTo>
                    <a:pt x="1844040" y="781050"/>
                  </a:lnTo>
                  <a:lnTo>
                    <a:pt x="1838960" y="782320"/>
                  </a:lnTo>
                  <a:lnTo>
                    <a:pt x="1862497" y="782320"/>
                  </a:lnTo>
                  <a:lnTo>
                    <a:pt x="1864232" y="781050"/>
                  </a:lnTo>
                  <a:lnTo>
                    <a:pt x="1869186" y="778510"/>
                  </a:lnTo>
                  <a:lnTo>
                    <a:pt x="1873885" y="773430"/>
                  </a:lnTo>
                  <a:lnTo>
                    <a:pt x="1878076" y="769620"/>
                  </a:lnTo>
                  <a:lnTo>
                    <a:pt x="1881759" y="764539"/>
                  </a:lnTo>
                  <a:lnTo>
                    <a:pt x="1893062" y="726439"/>
                  </a:lnTo>
                  <a:lnTo>
                    <a:pt x="1893138" y="100330"/>
                  </a:lnTo>
                  <a:lnTo>
                    <a:pt x="1892935" y="95250"/>
                  </a:lnTo>
                  <a:lnTo>
                    <a:pt x="1891919" y="88900"/>
                  </a:lnTo>
                  <a:lnTo>
                    <a:pt x="1890522" y="82550"/>
                  </a:lnTo>
                  <a:lnTo>
                    <a:pt x="1888236" y="77470"/>
                  </a:lnTo>
                  <a:lnTo>
                    <a:pt x="1885696" y="71120"/>
                  </a:lnTo>
                  <a:lnTo>
                    <a:pt x="1865376" y="48260"/>
                  </a:lnTo>
                  <a:lnTo>
                    <a:pt x="1862835" y="4698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21678" y="3027933"/>
            <a:ext cx="1390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Conglomeration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9132" y="3577590"/>
            <a:ext cx="2016760" cy="2098040"/>
            <a:chOff x="6009132" y="3577590"/>
            <a:chExt cx="2016760" cy="2098040"/>
          </a:xfrm>
        </p:grpSpPr>
        <p:sp>
          <p:nvSpPr>
            <p:cNvPr id="28" name="object 28"/>
            <p:cNvSpPr/>
            <p:nvPr/>
          </p:nvSpPr>
          <p:spPr>
            <a:xfrm>
              <a:off x="6032754" y="3577589"/>
              <a:ext cx="1969135" cy="2074545"/>
            </a:xfrm>
            <a:custGeom>
              <a:avLst/>
              <a:gdLst/>
              <a:ahLst/>
              <a:cxnLst/>
              <a:rect l="l" t="t" r="r" b="b"/>
              <a:pathLst>
                <a:path w="1969134" h="2074545">
                  <a:moveTo>
                    <a:pt x="1969008" y="644906"/>
                  </a:moveTo>
                  <a:lnTo>
                    <a:pt x="1960905" y="594753"/>
                  </a:lnTo>
                  <a:lnTo>
                    <a:pt x="1938362" y="551180"/>
                  </a:lnTo>
                  <a:lnTo>
                    <a:pt x="1903984" y="516801"/>
                  </a:lnTo>
                  <a:lnTo>
                    <a:pt x="1860410" y="494258"/>
                  </a:lnTo>
                  <a:lnTo>
                    <a:pt x="1810258" y="486156"/>
                  </a:lnTo>
                  <a:lnTo>
                    <a:pt x="1008126" y="486156"/>
                  </a:lnTo>
                  <a:lnTo>
                    <a:pt x="1008126" y="0"/>
                  </a:lnTo>
                  <a:lnTo>
                    <a:pt x="979805" y="0"/>
                  </a:lnTo>
                  <a:lnTo>
                    <a:pt x="979805" y="486156"/>
                  </a:lnTo>
                  <a:lnTo>
                    <a:pt x="970280" y="486156"/>
                  </a:lnTo>
                  <a:lnTo>
                    <a:pt x="970280" y="0"/>
                  </a:lnTo>
                  <a:lnTo>
                    <a:pt x="960882" y="0"/>
                  </a:lnTo>
                  <a:lnTo>
                    <a:pt x="960882" y="486156"/>
                  </a:lnTo>
                  <a:lnTo>
                    <a:pt x="158750" y="486156"/>
                  </a:lnTo>
                  <a:lnTo>
                    <a:pt x="108585" y="494258"/>
                  </a:lnTo>
                  <a:lnTo>
                    <a:pt x="65011" y="516801"/>
                  </a:lnTo>
                  <a:lnTo>
                    <a:pt x="30632" y="551180"/>
                  </a:lnTo>
                  <a:lnTo>
                    <a:pt x="8089" y="594753"/>
                  </a:lnTo>
                  <a:lnTo>
                    <a:pt x="0" y="644906"/>
                  </a:lnTo>
                  <a:lnTo>
                    <a:pt x="0" y="1915414"/>
                  </a:lnTo>
                  <a:lnTo>
                    <a:pt x="8089" y="1965579"/>
                  </a:lnTo>
                  <a:lnTo>
                    <a:pt x="30632" y="2009152"/>
                  </a:lnTo>
                  <a:lnTo>
                    <a:pt x="65011" y="2043531"/>
                  </a:lnTo>
                  <a:lnTo>
                    <a:pt x="108585" y="2066074"/>
                  </a:lnTo>
                  <a:lnTo>
                    <a:pt x="158750" y="2074164"/>
                  </a:lnTo>
                  <a:lnTo>
                    <a:pt x="1810258" y="2074164"/>
                  </a:lnTo>
                  <a:lnTo>
                    <a:pt x="1860410" y="2066074"/>
                  </a:lnTo>
                  <a:lnTo>
                    <a:pt x="1903984" y="2043531"/>
                  </a:lnTo>
                  <a:lnTo>
                    <a:pt x="1938362" y="2009152"/>
                  </a:lnTo>
                  <a:lnTo>
                    <a:pt x="1960905" y="1965579"/>
                  </a:lnTo>
                  <a:lnTo>
                    <a:pt x="1969008" y="1915414"/>
                  </a:lnTo>
                  <a:lnTo>
                    <a:pt x="1969008" y="644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09132" y="4049776"/>
              <a:ext cx="2016760" cy="1625600"/>
            </a:xfrm>
            <a:custGeom>
              <a:avLst/>
              <a:gdLst/>
              <a:ahLst/>
              <a:cxnLst/>
              <a:rect l="l" t="t" r="r" b="b"/>
              <a:pathLst>
                <a:path w="2016759" h="1625600">
                  <a:moveTo>
                    <a:pt x="1905889" y="1612900"/>
                  </a:moveTo>
                  <a:lnTo>
                    <a:pt x="112521" y="1612900"/>
                  </a:lnTo>
                  <a:lnTo>
                    <a:pt x="129412" y="1625600"/>
                  </a:lnTo>
                  <a:lnTo>
                    <a:pt x="1889251" y="1625600"/>
                  </a:lnTo>
                  <a:lnTo>
                    <a:pt x="1905889" y="1612900"/>
                  </a:lnTo>
                  <a:close/>
                </a:path>
                <a:path w="2016759" h="1625600">
                  <a:moveTo>
                    <a:pt x="151637" y="25400"/>
                  </a:moveTo>
                  <a:lnTo>
                    <a:pt x="79628" y="25400"/>
                  </a:lnTo>
                  <a:lnTo>
                    <a:pt x="65531" y="38100"/>
                  </a:lnTo>
                  <a:lnTo>
                    <a:pt x="30606" y="76200"/>
                  </a:lnTo>
                  <a:lnTo>
                    <a:pt x="13969" y="114300"/>
                  </a:lnTo>
                  <a:lnTo>
                    <a:pt x="7873" y="127000"/>
                  </a:lnTo>
                  <a:lnTo>
                    <a:pt x="3555" y="139700"/>
                  </a:lnTo>
                  <a:lnTo>
                    <a:pt x="888" y="165100"/>
                  </a:lnTo>
                  <a:lnTo>
                    <a:pt x="0" y="177800"/>
                  </a:lnTo>
                  <a:lnTo>
                    <a:pt x="0" y="1447800"/>
                  </a:lnTo>
                  <a:lnTo>
                    <a:pt x="1142" y="1473200"/>
                  </a:lnTo>
                  <a:lnTo>
                    <a:pt x="3937" y="1485900"/>
                  </a:lnTo>
                  <a:lnTo>
                    <a:pt x="8635" y="1498600"/>
                  </a:lnTo>
                  <a:lnTo>
                    <a:pt x="14858" y="1524000"/>
                  </a:lnTo>
                  <a:lnTo>
                    <a:pt x="42544" y="1562100"/>
                  </a:lnTo>
                  <a:lnTo>
                    <a:pt x="81406" y="1600200"/>
                  </a:lnTo>
                  <a:lnTo>
                    <a:pt x="96519" y="1612900"/>
                  </a:lnTo>
                  <a:lnTo>
                    <a:pt x="1921890" y="1612900"/>
                  </a:lnTo>
                  <a:lnTo>
                    <a:pt x="1936749" y="1600200"/>
                  </a:lnTo>
                  <a:lnTo>
                    <a:pt x="136397" y="1600200"/>
                  </a:lnTo>
                  <a:lnTo>
                    <a:pt x="122300" y="1587500"/>
                  </a:lnTo>
                  <a:lnTo>
                    <a:pt x="108838" y="1587500"/>
                  </a:lnTo>
                  <a:lnTo>
                    <a:pt x="96138" y="1574800"/>
                  </a:lnTo>
                  <a:lnTo>
                    <a:pt x="84327" y="1562100"/>
                  </a:lnTo>
                  <a:lnTo>
                    <a:pt x="73405" y="1562100"/>
                  </a:lnTo>
                  <a:lnTo>
                    <a:pt x="46735" y="1524000"/>
                  </a:lnTo>
                  <a:lnTo>
                    <a:pt x="31495" y="1485900"/>
                  </a:lnTo>
                  <a:lnTo>
                    <a:pt x="28320" y="1447800"/>
                  </a:lnTo>
                  <a:lnTo>
                    <a:pt x="28320" y="177800"/>
                  </a:lnTo>
                  <a:lnTo>
                    <a:pt x="29209" y="165100"/>
                  </a:lnTo>
                  <a:lnTo>
                    <a:pt x="31495" y="152400"/>
                  </a:lnTo>
                  <a:lnTo>
                    <a:pt x="35305" y="127000"/>
                  </a:lnTo>
                  <a:lnTo>
                    <a:pt x="40512" y="114300"/>
                  </a:lnTo>
                  <a:lnTo>
                    <a:pt x="46989" y="101600"/>
                  </a:lnTo>
                  <a:lnTo>
                    <a:pt x="54863" y="88900"/>
                  </a:lnTo>
                  <a:lnTo>
                    <a:pt x="63753" y="76200"/>
                  </a:lnTo>
                  <a:lnTo>
                    <a:pt x="73659" y="76200"/>
                  </a:lnTo>
                  <a:lnTo>
                    <a:pt x="84581" y="63500"/>
                  </a:lnTo>
                  <a:lnTo>
                    <a:pt x="96519" y="50800"/>
                  </a:lnTo>
                  <a:lnTo>
                    <a:pt x="109219" y="38100"/>
                  </a:lnTo>
                  <a:lnTo>
                    <a:pt x="136905" y="38100"/>
                  </a:lnTo>
                  <a:lnTo>
                    <a:pt x="151637" y="25400"/>
                  </a:lnTo>
                  <a:close/>
                </a:path>
                <a:path w="2016759" h="1625600">
                  <a:moveTo>
                    <a:pt x="1847976" y="1587500"/>
                  </a:moveTo>
                  <a:lnTo>
                    <a:pt x="167004" y="1587500"/>
                  </a:lnTo>
                  <a:lnTo>
                    <a:pt x="182498" y="1600200"/>
                  </a:lnTo>
                  <a:lnTo>
                    <a:pt x="1833117" y="1600200"/>
                  </a:lnTo>
                  <a:lnTo>
                    <a:pt x="1847976" y="1587500"/>
                  </a:lnTo>
                  <a:close/>
                </a:path>
                <a:path w="2016759" h="1625600">
                  <a:moveTo>
                    <a:pt x="1886965" y="0"/>
                  </a:moveTo>
                  <a:lnTo>
                    <a:pt x="127126" y="0"/>
                  </a:lnTo>
                  <a:lnTo>
                    <a:pt x="110489" y="12700"/>
                  </a:lnTo>
                  <a:lnTo>
                    <a:pt x="94487" y="25400"/>
                  </a:lnTo>
                  <a:lnTo>
                    <a:pt x="1865121" y="25400"/>
                  </a:lnTo>
                  <a:lnTo>
                    <a:pt x="1879981" y="38100"/>
                  </a:lnTo>
                  <a:lnTo>
                    <a:pt x="1907539" y="38100"/>
                  </a:lnTo>
                  <a:lnTo>
                    <a:pt x="1920113" y="50800"/>
                  </a:lnTo>
                  <a:lnTo>
                    <a:pt x="1932050" y="63500"/>
                  </a:lnTo>
                  <a:lnTo>
                    <a:pt x="1942972" y="76200"/>
                  </a:lnTo>
                  <a:lnTo>
                    <a:pt x="1952878" y="76200"/>
                  </a:lnTo>
                  <a:lnTo>
                    <a:pt x="1961641" y="88900"/>
                  </a:lnTo>
                  <a:lnTo>
                    <a:pt x="1969515" y="101600"/>
                  </a:lnTo>
                  <a:lnTo>
                    <a:pt x="1975865" y="114300"/>
                  </a:lnTo>
                  <a:lnTo>
                    <a:pt x="1981072" y="139700"/>
                  </a:lnTo>
                  <a:lnTo>
                    <a:pt x="1984756" y="152400"/>
                  </a:lnTo>
                  <a:lnTo>
                    <a:pt x="1987041" y="165100"/>
                  </a:lnTo>
                  <a:lnTo>
                    <a:pt x="1987931" y="177800"/>
                  </a:lnTo>
                  <a:lnTo>
                    <a:pt x="1987931" y="1447800"/>
                  </a:lnTo>
                  <a:lnTo>
                    <a:pt x="1984756" y="1485900"/>
                  </a:lnTo>
                  <a:lnTo>
                    <a:pt x="1969262" y="1524000"/>
                  </a:lnTo>
                  <a:lnTo>
                    <a:pt x="1942591" y="1562100"/>
                  </a:lnTo>
                  <a:lnTo>
                    <a:pt x="1931796" y="1574800"/>
                  </a:lnTo>
                  <a:lnTo>
                    <a:pt x="1919859" y="1574800"/>
                  </a:lnTo>
                  <a:lnTo>
                    <a:pt x="1907159" y="1587500"/>
                  </a:lnTo>
                  <a:lnTo>
                    <a:pt x="1893569" y="1587500"/>
                  </a:lnTo>
                  <a:lnTo>
                    <a:pt x="1879472" y="1600200"/>
                  </a:lnTo>
                  <a:lnTo>
                    <a:pt x="1936749" y="1600200"/>
                  </a:lnTo>
                  <a:lnTo>
                    <a:pt x="1975231" y="1562100"/>
                  </a:lnTo>
                  <a:lnTo>
                    <a:pt x="2002282" y="1524000"/>
                  </a:lnTo>
                  <a:lnTo>
                    <a:pt x="2008377" y="1498600"/>
                  </a:lnTo>
                  <a:lnTo>
                    <a:pt x="2012695" y="1485900"/>
                  </a:lnTo>
                  <a:lnTo>
                    <a:pt x="2015363" y="1473200"/>
                  </a:lnTo>
                  <a:lnTo>
                    <a:pt x="2016251" y="1447800"/>
                  </a:lnTo>
                  <a:lnTo>
                    <a:pt x="2016251" y="177800"/>
                  </a:lnTo>
                  <a:lnTo>
                    <a:pt x="2015109" y="165100"/>
                  </a:lnTo>
                  <a:lnTo>
                    <a:pt x="2012314" y="139700"/>
                  </a:lnTo>
                  <a:lnTo>
                    <a:pt x="2007615" y="127000"/>
                  </a:lnTo>
                  <a:lnTo>
                    <a:pt x="2001392" y="101600"/>
                  </a:lnTo>
                  <a:lnTo>
                    <a:pt x="1973834" y="63500"/>
                  </a:lnTo>
                  <a:lnTo>
                    <a:pt x="1934971" y="25400"/>
                  </a:lnTo>
                  <a:lnTo>
                    <a:pt x="1919732" y="12700"/>
                  </a:lnTo>
                  <a:lnTo>
                    <a:pt x="1903729" y="12700"/>
                  </a:lnTo>
                  <a:lnTo>
                    <a:pt x="1886965" y="0"/>
                  </a:lnTo>
                  <a:close/>
                </a:path>
                <a:path w="2016759" h="1625600">
                  <a:moveTo>
                    <a:pt x="141096" y="1574800"/>
                  </a:moveTo>
                  <a:lnTo>
                    <a:pt x="112902" y="1574800"/>
                  </a:lnTo>
                  <a:lnTo>
                    <a:pt x="125602" y="1587500"/>
                  </a:lnTo>
                  <a:lnTo>
                    <a:pt x="154050" y="1587500"/>
                  </a:lnTo>
                  <a:lnTo>
                    <a:pt x="141096" y="1574800"/>
                  </a:lnTo>
                  <a:close/>
                </a:path>
                <a:path w="2016759" h="1625600">
                  <a:moveTo>
                    <a:pt x="1902206" y="1574800"/>
                  </a:moveTo>
                  <a:lnTo>
                    <a:pt x="1872995" y="1574800"/>
                  </a:lnTo>
                  <a:lnTo>
                    <a:pt x="1860041" y="1587500"/>
                  </a:lnTo>
                  <a:lnTo>
                    <a:pt x="1889506" y="1587500"/>
                  </a:lnTo>
                  <a:lnTo>
                    <a:pt x="1902206" y="1574800"/>
                  </a:lnTo>
                  <a:close/>
                </a:path>
                <a:path w="2016759" h="1625600">
                  <a:moveTo>
                    <a:pt x="107822" y="63500"/>
                  </a:moveTo>
                  <a:lnTo>
                    <a:pt x="91058" y="63500"/>
                  </a:lnTo>
                  <a:lnTo>
                    <a:pt x="80644" y="76200"/>
                  </a:lnTo>
                  <a:lnTo>
                    <a:pt x="55498" y="114300"/>
                  </a:lnTo>
                  <a:lnTo>
                    <a:pt x="40893" y="152400"/>
                  </a:lnTo>
                  <a:lnTo>
                    <a:pt x="37718" y="1447800"/>
                  </a:lnTo>
                  <a:lnTo>
                    <a:pt x="38480" y="1460500"/>
                  </a:lnTo>
                  <a:lnTo>
                    <a:pt x="40639" y="1473200"/>
                  </a:lnTo>
                  <a:lnTo>
                    <a:pt x="44068" y="1485900"/>
                  </a:lnTo>
                  <a:lnTo>
                    <a:pt x="48894" y="1511300"/>
                  </a:lnTo>
                  <a:lnTo>
                    <a:pt x="54863" y="1524000"/>
                  </a:lnTo>
                  <a:lnTo>
                    <a:pt x="62102" y="1524000"/>
                  </a:lnTo>
                  <a:lnTo>
                    <a:pt x="70357" y="1536700"/>
                  </a:lnTo>
                  <a:lnTo>
                    <a:pt x="79755" y="1549400"/>
                  </a:lnTo>
                  <a:lnTo>
                    <a:pt x="89915" y="1562100"/>
                  </a:lnTo>
                  <a:lnTo>
                    <a:pt x="100964" y="1574800"/>
                  </a:lnTo>
                  <a:lnTo>
                    <a:pt x="128777" y="1574800"/>
                  </a:lnTo>
                  <a:lnTo>
                    <a:pt x="116966" y="1562100"/>
                  </a:lnTo>
                  <a:lnTo>
                    <a:pt x="105917" y="1562100"/>
                  </a:lnTo>
                  <a:lnTo>
                    <a:pt x="95630" y="1549400"/>
                  </a:lnTo>
                  <a:lnTo>
                    <a:pt x="86105" y="1549400"/>
                  </a:lnTo>
                  <a:lnTo>
                    <a:pt x="77342" y="1536700"/>
                  </a:lnTo>
                  <a:lnTo>
                    <a:pt x="57403" y="1498600"/>
                  </a:lnTo>
                  <a:lnTo>
                    <a:pt x="47878" y="1460500"/>
                  </a:lnTo>
                  <a:lnTo>
                    <a:pt x="47243" y="1447800"/>
                  </a:lnTo>
                  <a:lnTo>
                    <a:pt x="47243" y="177800"/>
                  </a:lnTo>
                  <a:lnTo>
                    <a:pt x="53593" y="139700"/>
                  </a:lnTo>
                  <a:lnTo>
                    <a:pt x="70992" y="101600"/>
                  </a:lnTo>
                  <a:lnTo>
                    <a:pt x="78866" y="88900"/>
                  </a:lnTo>
                  <a:lnTo>
                    <a:pt x="87629" y="88900"/>
                  </a:lnTo>
                  <a:lnTo>
                    <a:pt x="97408" y="76200"/>
                  </a:lnTo>
                  <a:lnTo>
                    <a:pt x="107822" y="63500"/>
                  </a:lnTo>
                  <a:close/>
                </a:path>
                <a:path w="2016759" h="1625600">
                  <a:moveTo>
                    <a:pt x="1926463" y="63500"/>
                  </a:moveTo>
                  <a:lnTo>
                    <a:pt x="1910334" y="63500"/>
                  </a:lnTo>
                  <a:lnTo>
                    <a:pt x="1920747" y="76200"/>
                  </a:lnTo>
                  <a:lnTo>
                    <a:pt x="1930145" y="88900"/>
                  </a:lnTo>
                  <a:lnTo>
                    <a:pt x="1938782" y="88900"/>
                  </a:lnTo>
                  <a:lnTo>
                    <a:pt x="1946528" y="101600"/>
                  </a:lnTo>
                  <a:lnTo>
                    <a:pt x="1963292" y="139700"/>
                  </a:lnTo>
                  <a:lnTo>
                    <a:pt x="1969008" y="177800"/>
                  </a:lnTo>
                  <a:lnTo>
                    <a:pt x="1969008" y="1447800"/>
                  </a:lnTo>
                  <a:lnTo>
                    <a:pt x="1962658" y="1485900"/>
                  </a:lnTo>
                  <a:lnTo>
                    <a:pt x="1945386" y="1524000"/>
                  </a:lnTo>
                  <a:lnTo>
                    <a:pt x="1928621" y="1549400"/>
                  </a:lnTo>
                  <a:lnTo>
                    <a:pt x="1919096" y="1549400"/>
                  </a:lnTo>
                  <a:lnTo>
                    <a:pt x="1908556" y="1562100"/>
                  </a:lnTo>
                  <a:lnTo>
                    <a:pt x="1897252" y="1574800"/>
                  </a:lnTo>
                  <a:lnTo>
                    <a:pt x="1914143" y="1574800"/>
                  </a:lnTo>
                  <a:lnTo>
                    <a:pt x="1925446" y="1562100"/>
                  </a:lnTo>
                  <a:lnTo>
                    <a:pt x="1935607" y="1549400"/>
                  </a:lnTo>
                  <a:lnTo>
                    <a:pt x="1945004" y="1536700"/>
                  </a:lnTo>
                  <a:lnTo>
                    <a:pt x="1953387" y="1536700"/>
                  </a:lnTo>
                  <a:lnTo>
                    <a:pt x="1960752" y="1524000"/>
                  </a:lnTo>
                  <a:lnTo>
                    <a:pt x="1966848" y="1511300"/>
                  </a:lnTo>
                  <a:lnTo>
                    <a:pt x="1971801" y="1498600"/>
                  </a:lnTo>
                  <a:lnTo>
                    <a:pt x="1975358" y="1473200"/>
                  </a:lnTo>
                  <a:lnTo>
                    <a:pt x="1977643" y="1460500"/>
                  </a:lnTo>
                  <a:lnTo>
                    <a:pt x="1978406" y="1447800"/>
                  </a:lnTo>
                  <a:lnTo>
                    <a:pt x="1978533" y="177800"/>
                  </a:lnTo>
                  <a:lnTo>
                    <a:pt x="1977770" y="165100"/>
                  </a:lnTo>
                  <a:lnTo>
                    <a:pt x="1967357" y="127000"/>
                  </a:lnTo>
                  <a:lnTo>
                    <a:pt x="1945893" y="88900"/>
                  </a:lnTo>
                  <a:lnTo>
                    <a:pt x="1936622" y="76200"/>
                  </a:lnTo>
                  <a:lnTo>
                    <a:pt x="1926463" y="63500"/>
                  </a:lnTo>
                  <a:close/>
                </a:path>
                <a:path w="2016759" h="1625600">
                  <a:moveTo>
                    <a:pt x="130937" y="50800"/>
                  </a:moveTo>
                  <a:lnTo>
                    <a:pt x="114172" y="50800"/>
                  </a:lnTo>
                  <a:lnTo>
                    <a:pt x="102234" y="63500"/>
                  </a:lnTo>
                  <a:lnTo>
                    <a:pt x="119125" y="63500"/>
                  </a:lnTo>
                  <a:lnTo>
                    <a:pt x="130937" y="50800"/>
                  </a:lnTo>
                  <a:close/>
                </a:path>
                <a:path w="2016759" h="1625600">
                  <a:moveTo>
                    <a:pt x="1903475" y="50800"/>
                  </a:moveTo>
                  <a:lnTo>
                    <a:pt x="1887600" y="50800"/>
                  </a:lnTo>
                  <a:lnTo>
                    <a:pt x="1899412" y="63500"/>
                  </a:lnTo>
                  <a:lnTo>
                    <a:pt x="1915160" y="63500"/>
                  </a:lnTo>
                  <a:lnTo>
                    <a:pt x="1903475" y="50800"/>
                  </a:lnTo>
                  <a:close/>
                </a:path>
                <a:path w="2016759" h="1625600">
                  <a:moveTo>
                    <a:pt x="183768" y="38100"/>
                  </a:moveTo>
                  <a:lnTo>
                    <a:pt x="140080" y="38100"/>
                  </a:lnTo>
                  <a:lnTo>
                    <a:pt x="126745" y="50800"/>
                  </a:lnTo>
                  <a:lnTo>
                    <a:pt x="169798" y="50800"/>
                  </a:lnTo>
                  <a:lnTo>
                    <a:pt x="183768" y="38100"/>
                  </a:lnTo>
                  <a:close/>
                </a:path>
                <a:path w="2016759" h="1625600">
                  <a:moveTo>
                    <a:pt x="1877567" y="38100"/>
                  </a:moveTo>
                  <a:lnTo>
                    <a:pt x="1833879" y="38100"/>
                  </a:lnTo>
                  <a:lnTo>
                    <a:pt x="1848739" y="50800"/>
                  </a:lnTo>
                  <a:lnTo>
                    <a:pt x="1890775" y="50800"/>
                  </a:lnTo>
                  <a:lnTo>
                    <a:pt x="1877567" y="3810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56705" y="4477258"/>
            <a:ext cx="171894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ctr">
              <a:lnSpc>
                <a:spcPct val="91600"/>
              </a:lnSpc>
              <a:spcBef>
                <a:spcPts val="254"/>
              </a:spcBef>
            </a:pP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6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common 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areas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60" y="603504"/>
            <a:ext cx="6646164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463" y="1560321"/>
            <a:ext cx="437007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0675">
              <a:lnSpc>
                <a:spcPts val="1945"/>
              </a:lnSpc>
              <a:spcBef>
                <a:spcPts val="100"/>
              </a:spcBef>
              <a:buSzPct val="80555"/>
              <a:buFont typeface="Wingdings"/>
              <a:buChar char=""/>
              <a:tabLst>
                <a:tab pos="337185" algn="l"/>
                <a:tab pos="337820" algn="l"/>
              </a:tabLst>
            </a:pPr>
            <a:r>
              <a:rPr sz="1800" b="1" spc="-55" dirty="0">
                <a:latin typeface="Trebuchet MS"/>
                <a:cs typeface="Trebuchet MS"/>
              </a:rPr>
              <a:t>Economies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of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large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scale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business</a:t>
            </a:r>
            <a:endParaRPr sz="1800">
              <a:latin typeface="Trebuchet MS"/>
              <a:cs typeface="Trebuchet MS"/>
            </a:endParaRPr>
          </a:p>
          <a:p>
            <a:pPr marL="584200">
              <a:lnSpc>
                <a:spcPts val="1730"/>
              </a:lnSpc>
            </a:pPr>
            <a:r>
              <a:rPr sz="1800" spc="-70" dirty="0">
                <a:latin typeface="Arial"/>
                <a:cs typeface="Arial"/>
              </a:rPr>
              <a:t>large-scale </a:t>
            </a:r>
            <a:r>
              <a:rPr sz="1800" spc="-100" dirty="0">
                <a:latin typeface="Arial"/>
                <a:cs typeface="Arial"/>
              </a:rPr>
              <a:t>business </a:t>
            </a:r>
            <a:r>
              <a:rPr sz="1800" spc="-40" dirty="0">
                <a:latin typeface="Arial"/>
                <a:cs typeface="Arial"/>
              </a:rPr>
              <a:t>organization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enjoys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both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internal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45" dirty="0">
                <a:latin typeface="Arial"/>
                <a:cs typeface="Arial"/>
              </a:rPr>
              <a:t>external </a:t>
            </a:r>
            <a:r>
              <a:rPr sz="1800" spc="-65" dirty="0">
                <a:latin typeface="Arial"/>
                <a:cs typeface="Arial"/>
              </a:rPr>
              <a:t>economies.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6" y="2438527"/>
            <a:ext cx="303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SzPct val="80555"/>
              <a:buFont typeface="Wingdings"/>
              <a:buChar char=""/>
              <a:tabLst>
                <a:tab pos="379730" algn="l"/>
                <a:tab pos="380365" algn="l"/>
              </a:tabLst>
            </a:pPr>
            <a:r>
              <a:rPr sz="1800" b="1" spc="-55" dirty="0">
                <a:latin typeface="Trebuchet MS"/>
                <a:cs typeface="Trebuchet MS"/>
              </a:rPr>
              <a:t>Elimination </a:t>
            </a:r>
            <a:r>
              <a:rPr sz="1800" b="1" spc="-50" dirty="0">
                <a:latin typeface="Trebuchet MS"/>
                <a:cs typeface="Trebuchet MS"/>
              </a:rPr>
              <a:t>of</a:t>
            </a:r>
            <a:r>
              <a:rPr sz="1800" b="1" spc="-300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competition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208" y="2657983"/>
            <a:ext cx="390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It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eliminates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severe,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intense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and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wasteful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63" y="2877439"/>
            <a:ext cx="477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expenditure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different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competing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organizations.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036" y="3316351"/>
            <a:ext cx="517271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ts val="1945"/>
              </a:lnSpc>
              <a:spcBef>
                <a:spcPts val="100"/>
              </a:spcBef>
              <a:buSzPct val="80555"/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800" b="1" spc="-70" dirty="0">
                <a:latin typeface="Trebuchet MS"/>
                <a:cs typeface="Trebuchet MS"/>
              </a:rPr>
              <a:t>Desire </a:t>
            </a:r>
            <a:r>
              <a:rPr sz="1800" b="1" spc="-30" dirty="0">
                <a:latin typeface="Trebuchet MS"/>
                <a:cs typeface="Trebuchet MS"/>
              </a:rPr>
              <a:t>to</a:t>
            </a:r>
            <a:r>
              <a:rPr sz="1800" b="1" spc="-42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enjoy </a:t>
            </a:r>
            <a:r>
              <a:rPr sz="1800" b="1" spc="-45" dirty="0">
                <a:latin typeface="Trebuchet MS"/>
                <a:cs typeface="Trebuchet MS"/>
              </a:rPr>
              <a:t>monopoly </a:t>
            </a:r>
            <a:r>
              <a:rPr sz="1800" b="1" spc="-85" dirty="0">
                <a:latin typeface="Trebuchet MS"/>
                <a:cs typeface="Trebuchet MS"/>
              </a:rPr>
              <a:t>power</a:t>
            </a:r>
            <a:endParaRPr sz="1800">
              <a:latin typeface="Trebuchet MS"/>
              <a:cs typeface="Trebuchet MS"/>
            </a:endParaRPr>
          </a:p>
          <a:p>
            <a:pPr marL="532130">
              <a:lnSpc>
                <a:spcPts val="1945"/>
              </a:lnSpc>
            </a:pPr>
            <a:r>
              <a:rPr sz="1800" spc="-30" dirty="0">
                <a:latin typeface="Arial"/>
                <a:cs typeface="Arial"/>
              </a:rPr>
              <a:t>M&amp;A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leads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to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monopolistic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control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market.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6" y="3974972"/>
            <a:ext cx="504190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58140">
              <a:lnSpc>
                <a:spcPts val="1945"/>
              </a:lnSpc>
              <a:spcBef>
                <a:spcPts val="100"/>
              </a:spcBef>
              <a:buSzPct val="80555"/>
              <a:buFont typeface="Wingdings"/>
              <a:buChar char=""/>
              <a:tabLst>
                <a:tab pos="370205" algn="l"/>
                <a:tab pos="370840" algn="l"/>
              </a:tabLst>
            </a:pPr>
            <a:r>
              <a:rPr sz="1800" b="1" spc="-40" dirty="0">
                <a:latin typeface="Trebuchet MS"/>
                <a:cs typeface="Trebuchet MS"/>
              </a:rPr>
              <a:t>Adoption </a:t>
            </a:r>
            <a:r>
              <a:rPr sz="1800" b="1" spc="-50" dirty="0">
                <a:latin typeface="Trebuchet MS"/>
                <a:cs typeface="Trebuchet MS"/>
              </a:rPr>
              <a:t>of </a:t>
            </a:r>
            <a:r>
              <a:rPr sz="1800" b="1" spc="-70" dirty="0">
                <a:latin typeface="Trebuchet MS"/>
                <a:cs typeface="Trebuchet MS"/>
              </a:rPr>
              <a:t>modern</a:t>
            </a:r>
            <a:r>
              <a:rPr sz="1800" b="1" spc="-42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technology</a:t>
            </a:r>
            <a:endParaRPr sz="1800">
              <a:latin typeface="Trebuchet MS"/>
              <a:cs typeface="Trebuchet MS"/>
            </a:endParaRPr>
          </a:p>
          <a:p>
            <a:pPr marL="579120">
              <a:lnSpc>
                <a:spcPts val="1945"/>
              </a:lnSpc>
            </a:pPr>
            <a:r>
              <a:rPr sz="1800" spc="-45" dirty="0">
                <a:latin typeface="Arial"/>
                <a:cs typeface="Arial"/>
              </a:rPr>
              <a:t>corporate </a:t>
            </a:r>
            <a:r>
              <a:rPr sz="1800" spc="-40" dirty="0">
                <a:latin typeface="Arial"/>
                <a:cs typeface="Arial"/>
              </a:rPr>
              <a:t>organization </a:t>
            </a:r>
            <a:r>
              <a:rPr sz="1800" spc="-65" dirty="0">
                <a:latin typeface="Arial"/>
                <a:cs typeface="Arial"/>
              </a:rPr>
              <a:t>requires </a:t>
            </a:r>
            <a:r>
              <a:rPr sz="1800" spc="-55" dirty="0">
                <a:latin typeface="Arial"/>
                <a:cs typeface="Arial"/>
              </a:rPr>
              <a:t>large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36" y="4633341"/>
            <a:ext cx="425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SzPct val="80555"/>
              <a:buFont typeface="Wingdings"/>
              <a:buChar char=""/>
              <a:tabLst>
                <a:tab pos="379730" algn="l"/>
                <a:tab pos="380365" algn="l"/>
              </a:tabLst>
            </a:pPr>
            <a:r>
              <a:rPr sz="1800" b="1" spc="-65" dirty="0">
                <a:latin typeface="Trebuchet MS"/>
                <a:cs typeface="Trebuchet MS"/>
              </a:rPr>
              <a:t>Lack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of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technical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and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managerial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talent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4852796"/>
            <a:ext cx="4189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Industrialization, </a:t>
            </a:r>
            <a:r>
              <a:rPr sz="1800" spc="-55" dirty="0">
                <a:latin typeface="Arial"/>
                <a:cs typeface="Arial"/>
              </a:rPr>
              <a:t>scarcity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entrepreneurial,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63" y="5071948"/>
            <a:ext cx="299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managerial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50" dirty="0">
                <a:latin typeface="Arial"/>
                <a:cs typeface="Arial"/>
              </a:rPr>
              <a:t>technical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talent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2955" y="1937004"/>
            <a:ext cx="1825752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7657" y="2072132"/>
            <a:ext cx="1277620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75"/>
              </a:spcBef>
            </a:pPr>
            <a:r>
              <a:rPr sz="1700" b="1" spc="-50" dirty="0">
                <a:solidFill>
                  <a:srgbClr val="FFFFFF"/>
                </a:solidFill>
                <a:latin typeface="Trebuchet MS"/>
                <a:cs typeface="Trebuchet MS"/>
              </a:rPr>
              <a:t>Economies</a:t>
            </a:r>
            <a:r>
              <a:rPr sz="17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1700" b="1" spc="-70" dirty="0">
                <a:solidFill>
                  <a:srgbClr val="FFFFFF"/>
                </a:solidFill>
                <a:latin typeface="Trebuchet MS"/>
                <a:cs typeface="Trebuchet MS"/>
              </a:rPr>
              <a:t>scale  </a:t>
            </a:r>
            <a:r>
              <a:rPr sz="1700" b="1" spc="-5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7100" y="1937004"/>
            <a:ext cx="1827276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24368" y="2190445"/>
            <a:ext cx="133604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5"/>
              </a:spcBef>
            </a:pPr>
            <a:r>
              <a:rPr sz="1700" b="1" spc="-50" dirty="0">
                <a:solidFill>
                  <a:srgbClr val="FFFFFF"/>
                </a:solidFill>
                <a:latin typeface="Trebuchet MS"/>
                <a:cs typeface="Trebuchet MS"/>
              </a:rPr>
              <a:t>Elimination</a:t>
            </a:r>
            <a:r>
              <a:rPr sz="1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700">
              <a:latin typeface="Trebuchet MS"/>
              <a:cs typeface="Trebuchet MS"/>
            </a:endParaRPr>
          </a:p>
          <a:p>
            <a:pPr marL="96520">
              <a:lnSpc>
                <a:spcPts val="1950"/>
              </a:lnSpc>
            </a:pPr>
            <a:r>
              <a:rPr sz="1700" b="1" spc="-60" dirty="0">
                <a:solidFill>
                  <a:srgbClr val="FFFFFF"/>
                </a:solidFill>
                <a:latin typeface="Trebuchet MS"/>
                <a:cs typeface="Trebuchet MS"/>
              </a:rPr>
              <a:t>competition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11140" y="3156204"/>
            <a:ext cx="1929384" cy="1130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4589" y="3409950"/>
            <a:ext cx="160401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ts val="1950"/>
              </a:lnSpc>
              <a:spcBef>
                <a:spcPts val="105"/>
              </a:spcBef>
            </a:pPr>
            <a:r>
              <a:rPr sz="1700" b="1" spc="-60" dirty="0">
                <a:solidFill>
                  <a:srgbClr val="FFFFFF"/>
                </a:solidFill>
                <a:latin typeface="Trebuchet MS"/>
                <a:cs typeface="Trebuchet MS"/>
              </a:rPr>
              <a:t>Desire </a:t>
            </a:r>
            <a:r>
              <a:rPr sz="1700" b="1" spc="-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80" dirty="0">
                <a:solidFill>
                  <a:srgbClr val="FFFFFF"/>
                </a:solidFill>
                <a:latin typeface="Trebuchet MS"/>
                <a:cs typeface="Trebuchet MS"/>
              </a:rPr>
              <a:t>enjoy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950"/>
              </a:lnSpc>
            </a:pP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monopoly</a:t>
            </a:r>
            <a:r>
              <a:rPr sz="17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75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77100" y="3156204"/>
            <a:ext cx="1827276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23429" y="3291332"/>
            <a:ext cx="1136650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75"/>
              </a:spcBef>
            </a:pPr>
            <a:r>
              <a:rPr sz="1700" b="1" spc="-35" dirty="0">
                <a:solidFill>
                  <a:srgbClr val="FFFFFF"/>
                </a:solidFill>
                <a:latin typeface="Trebuchet MS"/>
                <a:cs typeface="Trebuchet MS"/>
              </a:rPr>
              <a:t>Adoption</a:t>
            </a:r>
            <a:r>
              <a:rPr sz="17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65" dirty="0">
                <a:solidFill>
                  <a:srgbClr val="FFFFFF"/>
                </a:solidFill>
                <a:latin typeface="Trebuchet MS"/>
                <a:cs typeface="Trebuchet MS"/>
              </a:rPr>
              <a:t>modern  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8879" y="4375403"/>
            <a:ext cx="1949196" cy="1130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41694" y="4510532"/>
            <a:ext cx="158432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275"/>
              </a:spcBef>
            </a:pPr>
            <a:r>
              <a:rPr sz="1700" b="1" spc="-60" dirty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b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80" dirty="0">
                <a:solidFill>
                  <a:srgbClr val="FFFFFF"/>
                </a:solidFill>
                <a:latin typeface="Trebuchet MS"/>
                <a:cs typeface="Trebuchet MS"/>
              </a:rPr>
              <a:t>technical  </a:t>
            </a:r>
            <a:r>
              <a:rPr sz="1700" b="1" spc="-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b="1" spc="-55" dirty="0">
                <a:solidFill>
                  <a:srgbClr val="FFFFFF"/>
                </a:solidFill>
                <a:latin typeface="Trebuchet MS"/>
                <a:cs typeface="Trebuchet MS"/>
              </a:rPr>
              <a:t>managerial  </a:t>
            </a:r>
            <a:r>
              <a:rPr sz="1700" b="1" spc="-60" dirty="0">
                <a:solidFill>
                  <a:srgbClr val="FFFFFF"/>
                </a:solidFill>
                <a:latin typeface="Trebuchet MS"/>
                <a:cs typeface="Trebuchet MS"/>
              </a:rPr>
              <a:t>talent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579119"/>
            <a:ext cx="8113776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463" y="1554860"/>
            <a:ext cx="88487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0675">
              <a:lnSpc>
                <a:spcPct val="100000"/>
              </a:lnSpc>
              <a:spcBef>
                <a:spcPts val="100"/>
              </a:spcBef>
              <a:buSzPct val="80555"/>
              <a:buFont typeface="Arial"/>
              <a:buChar char=""/>
              <a:tabLst>
                <a:tab pos="337185" algn="l"/>
                <a:tab pos="337820" algn="l"/>
              </a:tabLst>
            </a:pPr>
            <a:r>
              <a:rPr sz="1800" b="1" spc="-90" dirty="0">
                <a:latin typeface="Trebuchet MS"/>
                <a:cs typeface="Trebuchet MS"/>
              </a:rPr>
              <a:t>Greater </a:t>
            </a:r>
            <a:r>
              <a:rPr sz="1800" b="1" spc="-55" dirty="0">
                <a:latin typeface="Trebuchet MS"/>
                <a:cs typeface="Trebuchet MS"/>
              </a:rPr>
              <a:t>Value</a:t>
            </a:r>
            <a:r>
              <a:rPr sz="1800" b="1" spc="-44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Generation.</a:t>
            </a:r>
            <a:endParaRPr sz="1800">
              <a:latin typeface="Trebuchet MS"/>
              <a:cs typeface="Trebuchet MS"/>
            </a:endParaRPr>
          </a:p>
          <a:p>
            <a:pPr marL="12700" marR="27305" indent="42799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Mergers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55" dirty="0">
                <a:latin typeface="Arial"/>
                <a:cs typeface="Arial"/>
              </a:rPr>
              <a:t>acquisitions </a:t>
            </a:r>
            <a:r>
              <a:rPr sz="1800" spc="-50" dirty="0">
                <a:latin typeface="Arial"/>
                <a:cs typeface="Arial"/>
              </a:rPr>
              <a:t>generally </a:t>
            </a:r>
            <a:r>
              <a:rPr sz="1800" spc="-110" dirty="0">
                <a:latin typeface="Arial"/>
                <a:cs typeface="Arial"/>
              </a:rPr>
              <a:t>succeed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40" dirty="0">
                <a:latin typeface="Arial"/>
                <a:cs typeface="Arial"/>
              </a:rPr>
              <a:t>generating </a:t>
            </a:r>
            <a:r>
              <a:rPr sz="1800" spc="-55" dirty="0">
                <a:latin typeface="Arial"/>
                <a:cs typeface="Arial"/>
              </a:rPr>
              <a:t>cost </a:t>
            </a:r>
            <a:r>
              <a:rPr sz="1800" spc="-35" dirty="0">
                <a:latin typeface="Arial"/>
                <a:cs typeface="Arial"/>
              </a:rPr>
              <a:t>efficiency </a:t>
            </a:r>
            <a:r>
              <a:rPr sz="1800" spc="-20" dirty="0">
                <a:latin typeface="Arial"/>
                <a:cs typeface="Arial"/>
              </a:rPr>
              <a:t>through </a:t>
            </a:r>
            <a:r>
              <a:rPr sz="1800" spc="-15" dirty="0">
                <a:latin typeface="Arial"/>
                <a:cs typeface="Arial"/>
              </a:rPr>
              <a:t>the  </a:t>
            </a:r>
            <a:r>
              <a:rPr sz="1800" spc="-20" dirty="0">
                <a:latin typeface="Arial"/>
                <a:cs typeface="Arial"/>
              </a:rPr>
              <a:t>implementation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economies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scale.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It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expected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that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shareholder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value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firm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after  </a:t>
            </a:r>
            <a:r>
              <a:rPr sz="1800" spc="-65" dirty="0">
                <a:latin typeface="Arial"/>
                <a:cs typeface="Arial"/>
              </a:rPr>
              <a:t>mergers </a:t>
            </a:r>
            <a:r>
              <a:rPr sz="1800" spc="-25" dirty="0">
                <a:latin typeface="Arial"/>
                <a:cs typeface="Arial"/>
              </a:rPr>
              <a:t>or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acquisitions.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37185" indent="-320675">
              <a:lnSpc>
                <a:spcPct val="100000"/>
              </a:lnSpc>
              <a:buSzPct val="80555"/>
              <a:buFont typeface="Arial"/>
              <a:buChar char=""/>
              <a:tabLst>
                <a:tab pos="337185" algn="l"/>
                <a:tab pos="337820" algn="l"/>
              </a:tabLst>
            </a:pPr>
            <a:r>
              <a:rPr sz="1800" b="1" spc="-45" dirty="0">
                <a:latin typeface="Trebuchet MS"/>
                <a:cs typeface="Trebuchet MS"/>
              </a:rPr>
              <a:t>Gaining </a:t>
            </a:r>
            <a:r>
              <a:rPr sz="1800" b="1" spc="-30" dirty="0">
                <a:latin typeface="Trebuchet MS"/>
                <a:cs typeface="Trebuchet MS"/>
              </a:rPr>
              <a:t>Cost</a:t>
            </a:r>
            <a:r>
              <a:rPr sz="1800" b="1" spc="-35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Efficiency.</a:t>
            </a:r>
            <a:endParaRPr sz="1800">
              <a:latin typeface="Trebuchet MS"/>
              <a:cs typeface="Trebuchet MS"/>
            </a:endParaRPr>
          </a:p>
          <a:p>
            <a:pPr marL="12700" marR="5080" indent="381000" algn="just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When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two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companies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come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together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merger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acquisition,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joint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company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benefits 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terms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efficiency.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two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firms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form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bigger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company,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production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  </a:t>
            </a:r>
            <a:r>
              <a:rPr sz="1800" spc="-65" dirty="0">
                <a:latin typeface="Arial"/>
                <a:cs typeface="Arial"/>
              </a:rPr>
              <a:t>done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much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larger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scale.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291465">
              <a:lnSpc>
                <a:spcPct val="100000"/>
              </a:lnSpc>
              <a:buSzPct val="80555"/>
              <a:buFont typeface="Arial"/>
              <a:buChar char=""/>
              <a:tabLst>
                <a:tab pos="257810" algn="l"/>
                <a:tab pos="258445" algn="l"/>
              </a:tabLst>
            </a:pPr>
            <a:r>
              <a:rPr sz="1800" b="1" spc="-80" dirty="0">
                <a:latin typeface="Trebuchet MS"/>
                <a:cs typeface="Trebuchet MS"/>
              </a:rPr>
              <a:t>Increase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in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market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share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increase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market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share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one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plausible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benefits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  </a:t>
            </a:r>
            <a:r>
              <a:rPr sz="1800" spc="-65" dirty="0">
                <a:latin typeface="Arial"/>
                <a:cs typeface="Arial"/>
              </a:rPr>
              <a:t>mergers </a:t>
            </a:r>
            <a:r>
              <a:rPr sz="1800" spc="-75" dirty="0">
                <a:latin typeface="Arial"/>
                <a:cs typeface="Arial"/>
              </a:rPr>
              <a:t>and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acquisitions.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"/>
            </a:pPr>
            <a:endParaRPr sz="1850">
              <a:latin typeface="Arial"/>
              <a:cs typeface="Arial"/>
            </a:endParaRPr>
          </a:p>
          <a:p>
            <a:pPr marL="12700" marR="3584575">
              <a:lnSpc>
                <a:spcPct val="100000"/>
              </a:lnSpc>
              <a:buSzPct val="80555"/>
              <a:buFont typeface="Arial"/>
              <a:buChar char=""/>
              <a:tabLst>
                <a:tab pos="153035" algn="l"/>
              </a:tabLst>
            </a:pPr>
            <a:r>
              <a:rPr sz="1800" b="1" spc="-50" dirty="0">
                <a:latin typeface="Trebuchet MS"/>
                <a:cs typeface="Trebuchet MS"/>
              </a:rPr>
              <a:t>Gain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higher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competitiveness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firm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usually  </a:t>
            </a:r>
            <a:r>
              <a:rPr sz="1800" spc="-45" dirty="0">
                <a:latin typeface="Arial"/>
                <a:cs typeface="Arial"/>
              </a:rPr>
              <a:t>more </a:t>
            </a:r>
            <a:r>
              <a:rPr sz="1800" spc="-20" dirty="0">
                <a:latin typeface="Arial"/>
                <a:cs typeface="Arial"/>
              </a:rPr>
              <a:t>cost-efficient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competitive </a:t>
            </a: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compared </a:t>
            </a:r>
            <a:r>
              <a:rPr sz="1800" spc="4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its  </a:t>
            </a:r>
            <a:r>
              <a:rPr sz="1800" spc="-40" dirty="0">
                <a:latin typeface="Arial"/>
                <a:cs typeface="Arial"/>
              </a:rPr>
              <a:t>financially </a:t>
            </a:r>
            <a:r>
              <a:rPr sz="1800" spc="-70" dirty="0">
                <a:latin typeface="Arial"/>
                <a:cs typeface="Arial"/>
              </a:rPr>
              <a:t>weak </a:t>
            </a:r>
            <a:r>
              <a:rPr sz="1800" spc="-35" dirty="0">
                <a:latin typeface="Arial"/>
                <a:cs typeface="Arial"/>
              </a:rPr>
              <a:t>parent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organization.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5590" y="4685357"/>
            <a:ext cx="1961842" cy="2161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31" y="579119"/>
            <a:ext cx="8164068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036" y="1808429"/>
            <a:ext cx="6511925" cy="250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2800" b="1" spc="-75" dirty="0">
                <a:latin typeface="Trebuchet MS"/>
                <a:cs typeface="Trebuchet MS"/>
              </a:rPr>
              <a:t>Integration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120" dirty="0">
                <a:latin typeface="Trebuchet MS"/>
                <a:cs typeface="Trebuchet MS"/>
              </a:rPr>
              <a:t>difficulties</a:t>
            </a:r>
            <a:endParaRPr sz="28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SzPct val="80357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2800" b="1" spc="-75" dirty="0">
                <a:latin typeface="Trebuchet MS"/>
                <a:cs typeface="Trebuchet MS"/>
              </a:rPr>
              <a:t>Large </a:t>
            </a:r>
            <a:r>
              <a:rPr sz="2800" b="1" spc="-130" dirty="0">
                <a:latin typeface="Trebuchet MS"/>
                <a:cs typeface="Trebuchet MS"/>
              </a:rPr>
              <a:t>or </a:t>
            </a:r>
            <a:r>
              <a:rPr sz="2800" b="1" spc="-120" dirty="0">
                <a:latin typeface="Trebuchet MS"/>
                <a:cs typeface="Trebuchet MS"/>
              </a:rPr>
              <a:t>extraordinary</a:t>
            </a:r>
            <a:r>
              <a:rPr sz="2800" b="1" spc="-605" dirty="0">
                <a:latin typeface="Trebuchet MS"/>
                <a:cs typeface="Trebuchet MS"/>
              </a:rPr>
              <a:t> </a:t>
            </a:r>
            <a:r>
              <a:rPr sz="2800" b="1" spc="-95" dirty="0">
                <a:latin typeface="Trebuchet MS"/>
                <a:cs typeface="Trebuchet MS"/>
              </a:rPr>
              <a:t>debt</a:t>
            </a:r>
            <a:endParaRPr sz="28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014"/>
              </a:spcBef>
              <a:buSzPct val="80357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2800" b="1" spc="-35" dirty="0">
                <a:latin typeface="Trebuchet MS"/>
                <a:cs typeface="Trebuchet MS"/>
              </a:rPr>
              <a:t>Managers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-125" dirty="0">
                <a:latin typeface="Trebuchet MS"/>
                <a:cs typeface="Trebuchet MS"/>
              </a:rPr>
              <a:t>overly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114" dirty="0">
                <a:latin typeface="Trebuchet MS"/>
                <a:cs typeface="Trebuchet MS"/>
              </a:rPr>
              <a:t>focused</a:t>
            </a:r>
            <a:r>
              <a:rPr sz="2800" b="1" spc="-250" dirty="0">
                <a:latin typeface="Trebuchet MS"/>
                <a:cs typeface="Trebuchet MS"/>
              </a:rPr>
              <a:t> </a:t>
            </a:r>
            <a:r>
              <a:rPr sz="2800" b="1" spc="-70" dirty="0">
                <a:latin typeface="Trebuchet MS"/>
                <a:cs typeface="Trebuchet MS"/>
              </a:rPr>
              <a:t>on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95" dirty="0">
                <a:latin typeface="Trebuchet MS"/>
                <a:cs typeface="Trebuchet MS"/>
              </a:rPr>
              <a:t>acquisitions</a:t>
            </a:r>
            <a:endParaRPr sz="28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SzPct val="80357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2800" b="1" spc="-105" dirty="0">
                <a:latin typeface="Trebuchet MS"/>
                <a:cs typeface="Trebuchet MS"/>
              </a:rPr>
              <a:t>Overly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Diversified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3749040"/>
            <a:ext cx="32004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91" y="579119"/>
            <a:ext cx="7815072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036" y="1590802"/>
            <a:ext cx="86950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250" spc="-305" dirty="0">
                <a:latin typeface="Arial"/>
                <a:cs typeface="Arial"/>
              </a:rPr>
              <a:t>	</a:t>
            </a:r>
            <a:r>
              <a:rPr sz="1600" b="1" spc="-60" dirty="0">
                <a:latin typeface="Trebuchet MS"/>
                <a:cs typeface="Trebuchet MS"/>
              </a:rPr>
              <a:t>Employees:</a:t>
            </a:r>
            <a:endParaRPr sz="1600">
              <a:latin typeface="Trebuchet MS"/>
              <a:cs typeface="Trebuchet MS"/>
            </a:endParaRPr>
          </a:p>
          <a:p>
            <a:pPr marL="332740" marR="5080" indent="51435">
              <a:lnSpc>
                <a:spcPct val="100000"/>
              </a:lnSpc>
            </a:pPr>
            <a:r>
              <a:rPr sz="1600" spc="-60" dirty="0">
                <a:latin typeface="Arial"/>
                <a:cs typeface="Arial"/>
              </a:rPr>
              <a:t>Mergers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acquisitions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impact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employees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workers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most.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It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10" dirty="0">
                <a:latin typeface="Arial"/>
                <a:cs typeface="Arial"/>
              </a:rPr>
              <a:t> 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well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known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fact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  </a:t>
            </a:r>
            <a:r>
              <a:rPr sz="1600" spc="-65" dirty="0">
                <a:latin typeface="Arial"/>
                <a:cs typeface="Arial"/>
              </a:rPr>
              <a:t>whenever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merger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acquisition,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bound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lay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offs.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6" y="2552827"/>
            <a:ext cx="116205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305" dirty="0">
                <a:latin typeface="Arial"/>
                <a:cs typeface="Arial"/>
              </a:rPr>
              <a:t>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76" y="2569591"/>
            <a:ext cx="81584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latin typeface="Trebuchet MS"/>
                <a:cs typeface="Trebuchet MS"/>
              </a:rPr>
              <a:t>Impact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of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mergers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and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acquisitions</a:t>
            </a:r>
            <a:r>
              <a:rPr sz="1600" b="1" spc="-125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on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top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level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40" dirty="0">
                <a:latin typeface="Trebuchet MS"/>
                <a:cs typeface="Trebuchet MS"/>
              </a:rPr>
              <a:t>management</a:t>
            </a:r>
            <a:endParaRPr sz="1600">
              <a:latin typeface="Trebuchet MS"/>
              <a:cs typeface="Trebuchet MS"/>
            </a:endParaRPr>
          </a:p>
          <a:p>
            <a:pPr marL="12700" marR="5080" indent="51435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Impact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mergers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acquisitions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top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level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management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may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actually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involve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"clash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70" dirty="0">
                <a:latin typeface="Arial"/>
                <a:cs typeface="Arial"/>
              </a:rPr>
              <a:t>egos".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There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might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variations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cultures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two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organizations.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36" y="3541598"/>
            <a:ext cx="889381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-55" dirty="0">
                <a:latin typeface="Trebuchet MS"/>
                <a:cs typeface="Trebuchet MS"/>
              </a:rPr>
              <a:t>Shareholders </a:t>
            </a:r>
            <a:r>
              <a:rPr sz="1600" b="1" spc="-45" dirty="0">
                <a:latin typeface="Trebuchet MS"/>
                <a:cs typeface="Trebuchet MS"/>
              </a:rPr>
              <a:t>of</a:t>
            </a:r>
            <a:r>
              <a:rPr sz="1600" b="1" spc="-355" dirty="0">
                <a:latin typeface="Trebuchet MS"/>
                <a:cs typeface="Trebuchet MS"/>
              </a:rPr>
              <a:t> </a:t>
            </a:r>
            <a:r>
              <a:rPr sz="1600" b="1" spc="-70" dirty="0">
                <a:latin typeface="Trebuchet MS"/>
                <a:cs typeface="Trebuchet MS"/>
              </a:rPr>
              <a:t>the </a:t>
            </a:r>
            <a:r>
              <a:rPr sz="1600" b="1" spc="-80" dirty="0">
                <a:latin typeface="Trebuchet MS"/>
                <a:cs typeface="Trebuchet MS"/>
              </a:rPr>
              <a:t>acquired </a:t>
            </a:r>
            <a:r>
              <a:rPr sz="1600" b="1" spc="-85" dirty="0">
                <a:latin typeface="Trebuchet MS"/>
                <a:cs typeface="Trebuchet MS"/>
              </a:rPr>
              <a:t>firm:</a:t>
            </a:r>
            <a:endParaRPr sz="1600">
              <a:latin typeface="Trebuchet MS"/>
              <a:cs typeface="Trebuchet MS"/>
            </a:endParaRPr>
          </a:p>
          <a:p>
            <a:pPr marL="332740" marR="43180">
              <a:lnSpc>
                <a:spcPct val="100000"/>
              </a:lnSpc>
              <a:spcBef>
                <a:spcPts val="5"/>
              </a:spcBef>
            </a:pPr>
            <a:r>
              <a:rPr sz="1600" spc="-80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shareholders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acquired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company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benefit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most.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The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reason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being,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it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05" dirty="0">
                <a:latin typeface="Arial"/>
                <a:cs typeface="Arial"/>
              </a:rPr>
              <a:t> seen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majority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 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130" dirty="0">
                <a:latin typeface="Arial"/>
                <a:cs typeface="Arial"/>
              </a:rPr>
              <a:t>cases </a:t>
            </a:r>
            <a:r>
              <a:rPr sz="1600" spc="10" dirty="0">
                <a:latin typeface="Arial"/>
                <a:cs typeface="Arial"/>
              </a:rPr>
              <a:t>that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45" dirty="0">
                <a:latin typeface="Arial"/>
                <a:cs typeface="Arial"/>
              </a:rPr>
              <a:t>acquiring </a:t>
            </a:r>
            <a:r>
              <a:rPr sz="1600" spc="-60" dirty="0">
                <a:latin typeface="Arial"/>
                <a:cs typeface="Arial"/>
              </a:rPr>
              <a:t>company usually </a:t>
            </a:r>
            <a:r>
              <a:rPr sz="1600" spc="-90" dirty="0">
                <a:latin typeface="Arial"/>
                <a:cs typeface="Arial"/>
              </a:rPr>
              <a:t>pays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25" dirty="0">
                <a:latin typeface="Arial"/>
                <a:cs typeface="Arial"/>
              </a:rPr>
              <a:t>little </a:t>
            </a:r>
            <a:r>
              <a:rPr sz="1600" spc="-114" dirty="0">
                <a:latin typeface="Arial"/>
                <a:cs typeface="Arial"/>
              </a:rPr>
              <a:t>excess </a:t>
            </a:r>
            <a:r>
              <a:rPr sz="1600" spc="-30" dirty="0">
                <a:latin typeface="Arial"/>
                <a:cs typeface="Arial"/>
              </a:rPr>
              <a:t>than </a:t>
            </a:r>
            <a:r>
              <a:rPr sz="1600" spc="60" dirty="0">
                <a:latin typeface="Arial"/>
                <a:cs typeface="Arial"/>
              </a:rPr>
              <a:t>it </a:t>
            </a:r>
            <a:r>
              <a:rPr sz="1600" spc="-15" dirty="0">
                <a:latin typeface="Arial"/>
                <a:cs typeface="Arial"/>
              </a:rPr>
              <a:t>what </a:t>
            </a:r>
            <a:r>
              <a:rPr sz="1600" spc="-55" dirty="0">
                <a:latin typeface="Arial"/>
                <a:cs typeface="Arial"/>
              </a:rPr>
              <a:t>should. </a:t>
            </a:r>
            <a:r>
              <a:rPr sz="1600" spc="-90" dirty="0">
                <a:latin typeface="Arial"/>
                <a:cs typeface="Arial"/>
              </a:rPr>
              <a:t>Unless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60" dirty="0">
                <a:latin typeface="Arial"/>
                <a:cs typeface="Arial"/>
              </a:rPr>
              <a:t>man  lives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house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has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recently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bought,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will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able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know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its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drawbacks.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buSzPct val="78125"/>
              <a:buFont typeface="Arial"/>
              <a:buChar char=""/>
              <a:tabLst>
                <a:tab pos="373380" algn="l"/>
                <a:tab pos="374015" algn="l"/>
              </a:tabLst>
            </a:pPr>
            <a:r>
              <a:rPr dirty="0"/>
              <a:t>	</a:t>
            </a:r>
            <a:r>
              <a:rPr sz="1600" b="1" spc="-60" dirty="0">
                <a:latin typeface="Trebuchet MS"/>
                <a:cs typeface="Trebuchet MS"/>
              </a:rPr>
              <a:t>Shareholders</a:t>
            </a:r>
            <a:r>
              <a:rPr sz="1600" b="1" spc="-114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of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the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acquiring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firm: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Arial"/>
                <a:cs typeface="Arial"/>
              </a:rPr>
              <a:t>hey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most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affected.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If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we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measure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benefits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enjoyed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by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65" dirty="0">
                <a:latin typeface="Arial"/>
                <a:cs typeface="Arial"/>
              </a:rPr>
              <a:t>shareholders </a:t>
            </a:r>
            <a:r>
              <a:rPr sz="1600" spc="10" dirty="0">
                <a:latin typeface="Arial"/>
                <a:cs typeface="Arial"/>
              </a:rPr>
              <a:t>of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acquired company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70" dirty="0">
                <a:latin typeface="Arial"/>
                <a:cs typeface="Arial"/>
              </a:rPr>
              <a:t>degrees,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degree </a:t>
            </a:r>
            <a:r>
              <a:rPr sz="1600" spc="30" dirty="0">
                <a:latin typeface="Arial"/>
                <a:cs typeface="Arial"/>
              </a:rPr>
              <a:t>to </a:t>
            </a:r>
            <a:r>
              <a:rPr sz="1600" spc="-40" dirty="0">
                <a:latin typeface="Arial"/>
                <a:cs typeface="Arial"/>
              </a:rPr>
              <a:t>which </a:t>
            </a:r>
            <a:r>
              <a:rPr sz="1600" spc="-25" dirty="0">
                <a:latin typeface="Arial"/>
                <a:cs typeface="Arial"/>
              </a:rPr>
              <a:t>they </a:t>
            </a:r>
            <a:r>
              <a:rPr sz="1600" spc="-55" dirty="0">
                <a:latin typeface="Arial"/>
                <a:cs typeface="Arial"/>
              </a:rPr>
              <a:t>were </a:t>
            </a:r>
            <a:r>
              <a:rPr sz="1600" spc="-30" dirty="0">
                <a:latin typeface="Arial"/>
                <a:cs typeface="Arial"/>
              </a:rPr>
              <a:t>benefited, </a:t>
            </a:r>
            <a:r>
              <a:rPr sz="1600" spc="-35" dirty="0">
                <a:latin typeface="Arial"/>
                <a:cs typeface="Arial"/>
              </a:rPr>
              <a:t>by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100" dirty="0">
                <a:latin typeface="Arial"/>
                <a:cs typeface="Arial"/>
              </a:rPr>
              <a:t>same </a:t>
            </a:r>
            <a:r>
              <a:rPr sz="1600" spc="-60" dirty="0">
                <a:latin typeface="Arial"/>
                <a:cs typeface="Arial"/>
              </a:rPr>
              <a:t>degree, these </a:t>
            </a:r>
            <a:r>
              <a:rPr sz="1600" spc="-65" dirty="0">
                <a:latin typeface="Arial"/>
                <a:cs typeface="Arial"/>
              </a:rPr>
              <a:t>shareholders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harmed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508" y="583691"/>
            <a:ext cx="7912608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036" y="1659382"/>
            <a:ext cx="86410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40335" indent="-320040">
              <a:lnSpc>
                <a:spcPct val="100000"/>
              </a:lnSpc>
              <a:spcBef>
                <a:spcPts val="100"/>
              </a:spcBef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105" dirty="0">
                <a:latin typeface="Arial"/>
                <a:cs typeface="Arial"/>
              </a:rPr>
              <a:t>Then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there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important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need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assess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market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by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deciding 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growth </a:t>
            </a:r>
            <a:r>
              <a:rPr sz="2400" spc="-50" dirty="0">
                <a:latin typeface="Arial"/>
                <a:cs typeface="Arial"/>
              </a:rPr>
              <a:t>factors </a:t>
            </a:r>
            <a:r>
              <a:rPr sz="2400" spc="-30" dirty="0">
                <a:latin typeface="Arial"/>
                <a:cs typeface="Arial"/>
              </a:rPr>
              <a:t>through </a:t>
            </a:r>
            <a:r>
              <a:rPr sz="2400" spc="-15" dirty="0">
                <a:latin typeface="Arial"/>
                <a:cs typeface="Arial"/>
              </a:rPr>
              <a:t>future </a:t>
            </a:r>
            <a:r>
              <a:rPr sz="2400" spc="-40" dirty="0">
                <a:latin typeface="Arial"/>
                <a:cs typeface="Arial"/>
              </a:rPr>
              <a:t>market </a:t>
            </a:r>
            <a:r>
              <a:rPr sz="2400" spc="-35" dirty="0">
                <a:latin typeface="Arial"/>
                <a:cs typeface="Arial"/>
              </a:rPr>
              <a:t>opportunities, </a:t>
            </a:r>
            <a:r>
              <a:rPr sz="2400" spc="-55" dirty="0">
                <a:latin typeface="Arial"/>
                <a:cs typeface="Arial"/>
              </a:rPr>
              <a:t>recent  </a:t>
            </a:r>
            <a:r>
              <a:rPr sz="2400" spc="-60" dirty="0">
                <a:latin typeface="Arial"/>
                <a:cs typeface="Arial"/>
              </a:rPr>
              <a:t>trends, </a:t>
            </a:r>
            <a:r>
              <a:rPr sz="2400" spc="-95" dirty="0">
                <a:latin typeface="Arial"/>
                <a:cs typeface="Arial"/>
              </a:rPr>
              <a:t>and </a:t>
            </a:r>
            <a:r>
              <a:rPr sz="2400" spc="-75" dirty="0">
                <a:latin typeface="Arial"/>
                <a:cs typeface="Arial"/>
              </a:rPr>
              <a:t>customer's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feedback.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"/>
            </a:pPr>
            <a:endParaRPr sz="25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114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integration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process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should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taken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line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with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consent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management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from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both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companies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venturing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into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merger.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"/>
            </a:pPr>
            <a:endParaRPr sz="2500">
              <a:latin typeface="Arial"/>
              <a:cs typeface="Arial"/>
            </a:endParaRPr>
          </a:p>
          <a:p>
            <a:pPr marL="332740" marR="37465" indent="-320040">
              <a:lnSpc>
                <a:spcPct val="100000"/>
              </a:lnSpc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70" dirty="0">
                <a:latin typeface="Arial"/>
                <a:cs typeface="Arial"/>
              </a:rPr>
              <a:t>Restructuring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plans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future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parameters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should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decided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with  </a:t>
            </a:r>
            <a:r>
              <a:rPr sz="2400" spc="-114" dirty="0">
                <a:latin typeface="Arial"/>
                <a:cs typeface="Arial"/>
              </a:rPr>
              <a:t>exchange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information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knowledge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from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both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ends.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5410200"/>
            <a:ext cx="20574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92836"/>
            <a:ext cx="5155692" cy="50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1216" y="3169920"/>
            <a:ext cx="2639568" cy="173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755005"/>
            <a:chOff x="0" y="0"/>
            <a:chExt cx="9144000" cy="5755005"/>
          </a:xfrm>
        </p:grpSpPr>
        <p:sp>
          <p:nvSpPr>
            <p:cNvPr id="3" name="object 3"/>
            <p:cNvSpPr/>
            <p:nvPr/>
          </p:nvSpPr>
          <p:spPr>
            <a:xfrm>
              <a:off x="752855" y="413004"/>
              <a:ext cx="7098792" cy="393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3172" y="1545336"/>
              <a:ext cx="3576828" cy="4209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1271" y="1703070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1900" spc="-484" dirty="0"/>
              <a:t>	</a:t>
            </a:r>
            <a:r>
              <a:rPr sz="2400" spc="-120" dirty="0"/>
              <a:t>January </a:t>
            </a:r>
            <a:r>
              <a:rPr sz="2400" spc="-130" dirty="0"/>
              <a:t>30,</a:t>
            </a:r>
            <a:r>
              <a:rPr sz="2400" spc="-350" dirty="0"/>
              <a:t> </a:t>
            </a:r>
            <a:r>
              <a:rPr sz="2400" spc="-170" dirty="0"/>
              <a:t>2007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6039" y="2068148"/>
            <a:ext cx="8043545" cy="4629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847590" indent="-320675">
              <a:lnSpc>
                <a:spcPct val="100000"/>
              </a:lnSpc>
              <a:spcBef>
                <a:spcPts val="1545"/>
              </a:spcBef>
              <a:buSzPct val="79166"/>
              <a:buChar char=""/>
              <a:tabLst>
                <a:tab pos="4847590" algn="l"/>
                <a:tab pos="4848225" algn="l"/>
              </a:tabLst>
            </a:pPr>
            <a:r>
              <a:rPr sz="2400" spc="-75" dirty="0">
                <a:latin typeface="Arial"/>
                <a:cs typeface="Arial"/>
              </a:rPr>
              <a:t>Largest </a:t>
            </a:r>
            <a:r>
              <a:rPr sz="2400" spc="-70" dirty="0">
                <a:latin typeface="Arial"/>
                <a:cs typeface="Arial"/>
              </a:rPr>
              <a:t>Indian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take-over</a:t>
            </a:r>
            <a:endParaRPr sz="2400">
              <a:latin typeface="Arial"/>
              <a:cs typeface="Arial"/>
            </a:endParaRPr>
          </a:p>
          <a:p>
            <a:pPr marL="4847590" marR="393065" indent="-320040">
              <a:lnSpc>
                <a:spcPct val="150000"/>
              </a:lnSpc>
              <a:buSzPct val="79166"/>
              <a:buChar char=""/>
              <a:tabLst>
                <a:tab pos="4847590" algn="l"/>
                <a:tab pos="4848225" algn="l"/>
              </a:tabLst>
            </a:pPr>
            <a:r>
              <a:rPr sz="2400" spc="5" dirty="0">
                <a:latin typeface="Arial"/>
                <a:cs typeface="Arial"/>
              </a:rPr>
              <a:t>After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deal </a:t>
            </a:r>
            <a:r>
              <a:rPr sz="2400" spc="-215" dirty="0">
                <a:latin typeface="Arial"/>
                <a:cs typeface="Arial"/>
              </a:rPr>
              <a:t>TATA’S  </a:t>
            </a:r>
            <a:r>
              <a:rPr sz="2400" spc="-110" dirty="0">
                <a:latin typeface="Arial"/>
                <a:cs typeface="Arial"/>
              </a:rPr>
              <a:t>became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5</a:t>
            </a:r>
            <a:r>
              <a:rPr sz="2400" spc="-60" baseline="24305" dirty="0">
                <a:latin typeface="Arial"/>
                <a:cs typeface="Arial"/>
              </a:rPr>
              <a:t>th</a:t>
            </a:r>
            <a:r>
              <a:rPr sz="2400" spc="-405" baseline="243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largest  </a:t>
            </a:r>
            <a:r>
              <a:rPr sz="2400" spc="-215" dirty="0">
                <a:latin typeface="Arial"/>
                <a:cs typeface="Arial"/>
              </a:rPr>
              <a:t>STEEL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co.</a:t>
            </a:r>
            <a:endParaRPr sz="2400">
              <a:latin typeface="Arial"/>
              <a:cs typeface="Arial"/>
            </a:endParaRPr>
          </a:p>
          <a:p>
            <a:pPr marL="4847590" marR="30480" indent="-320040">
              <a:lnSpc>
                <a:spcPct val="150000"/>
              </a:lnSpc>
              <a:spcBef>
                <a:spcPts val="5"/>
              </a:spcBef>
              <a:buSzPct val="79166"/>
              <a:buChar char=""/>
              <a:tabLst>
                <a:tab pos="4847590" algn="l"/>
                <a:tab pos="4848225" algn="l"/>
              </a:tabLst>
            </a:pPr>
            <a:r>
              <a:rPr sz="2400" spc="-160" dirty="0">
                <a:latin typeface="Arial"/>
                <a:cs typeface="Arial"/>
              </a:rPr>
              <a:t>100 </a:t>
            </a:r>
            <a:r>
              <a:rPr sz="2400" spc="-204" dirty="0">
                <a:latin typeface="Arial"/>
                <a:cs typeface="Arial"/>
              </a:rPr>
              <a:t>% </a:t>
            </a:r>
            <a:r>
              <a:rPr sz="2400" spc="-95" dirty="0">
                <a:latin typeface="Arial"/>
                <a:cs typeface="Arial"/>
              </a:rPr>
              <a:t>stake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235" dirty="0">
                <a:latin typeface="Arial"/>
                <a:cs typeface="Arial"/>
              </a:rPr>
              <a:t>CORUS  </a:t>
            </a:r>
            <a:r>
              <a:rPr sz="2400" spc="-70" dirty="0">
                <a:latin typeface="Arial"/>
                <a:cs typeface="Arial"/>
              </a:rPr>
              <a:t>paying </a:t>
            </a:r>
            <a:r>
              <a:rPr sz="2400" spc="-275" dirty="0">
                <a:latin typeface="Arial"/>
                <a:cs typeface="Arial"/>
              </a:rPr>
              <a:t>Rs </a:t>
            </a:r>
            <a:r>
              <a:rPr sz="2400" spc="-65" dirty="0">
                <a:latin typeface="Arial"/>
                <a:cs typeface="Arial"/>
              </a:rPr>
              <a:t>428/- </a:t>
            </a:r>
            <a:r>
              <a:rPr sz="2400" spc="-70" dirty="0">
                <a:latin typeface="Arial"/>
                <a:cs typeface="Arial"/>
              </a:rPr>
              <a:t>per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share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Image: </a:t>
            </a:r>
            <a:r>
              <a:rPr sz="1800" dirty="0">
                <a:latin typeface="Carlito"/>
                <a:cs typeface="Carlito"/>
              </a:rPr>
              <a:t>B </a:t>
            </a:r>
            <a:r>
              <a:rPr sz="1800" spc="-5" dirty="0">
                <a:latin typeface="Carlito"/>
                <a:cs typeface="Carlito"/>
              </a:rPr>
              <a:t>Mutharaman, </a:t>
            </a:r>
            <a:r>
              <a:rPr sz="1800" spc="-50" dirty="0">
                <a:latin typeface="Carlito"/>
                <a:cs typeface="Carlito"/>
              </a:rPr>
              <a:t>Tata </a:t>
            </a:r>
            <a:r>
              <a:rPr sz="1800" spc="-5" dirty="0">
                <a:latin typeface="Carlito"/>
                <a:cs typeface="Carlito"/>
              </a:rPr>
              <a:t>Steel MD;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Ratan</a:t>
            </a:r>
            <a:endParaRPr sz="18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800" spc="-40" dirty="0">
                <a:latin typeface="Carlito"/>
                <a:cs typeface="Carlito"/>
              </a:rPr>
              <a:t>Tata, </a:t>
            </a:r>
            <a:r>
              <a:rPr sz="1800" spc="-50" dirty="0">
                <a:latin typeface="Carlito"/>
                <a:cs typeface="Carlito"/>
              </a:rPr>
              <a:t>Tata </a:t>
            </a:r>
            <a:r>
              <a:rPr sz="1800" dirty="0">
                <a:latin typeface="Carlito"/>
                <a:cs typeface="Carlito"/>
              </a:rPr>
              <a:t>chairman; J Leng, </a:t>
            </a:r>
            <a:r>
              <a:rPr sz="1800" spc="-5" dirty="0">
                <a:latin typeface="Carlito"/>
                <a:cs typeface="Carlito"/>
              </a:rPr>
              <a:t>Corus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chair;</a:t>
            </a:r>
            <a:endParaRPr sz="1800">
              <a:latin typeface="Carlito"/>
              <a:cs typeface="Carlito"/>
            </a:endParaRPr>
          </a:p>
          <a:p>
            <a:pPr marL="7683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rlito"/>
                <a:cs typeface="Carlito"/>
              </a:rPr>
              <a:t>and P </a:t>
            </a:r>
            <a:r>
              <a:rPr sz="1800" spc="-20" dirty="0">
                <a:latin typeface="Carlito"/>
                <a:cs typeface="Carlito"/>
              </a:rPr>
              <a:t>Varin, </a:t>
            </a:r>
            <a:r>
              <a:rPr sz="1800" spc="-5" dirty="0">
                <a:latin typeface="Carlito"/>
                <a:cs typeface="Carlito"/>
              </a:rPr>
              <a:t>Corus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CEO.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051" y="289559"/>
            <a:ext cx="6510528" cy="1025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471" y="1503934"/>
            <a:ext cx="3139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57505" algn="l"/>
                <a:tab pos="358140" algn="l"/>
              </a:tabLst>
            </a:pPr>
            <a:r>
              <a:rPr sz="2800" spc="-215" dirty="0"/>
              <a:t>TELECOM</a:t>
            </a:r>
            <a:r>
              <a:rPr sz="2800" spc="325" dirty="0"/>
              <a:t> </a:t>
            </a:r>
            <a:r>
              <a:rPr sz="2800" spc="-85" dirty="0"/>
              <a:t>sector</a:t>
            </a:r>
            <a:endParaRPr sz="2800"/>
          </a:p>
          <a:p>
            <a:pPr marL="35814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57505" algn="l"/>
                <a:tab pos="358140" algn="l"/>
                <a:tab pos="1026794" algn="l"/>
              </a:tabLst>
            </a:pPr>
            <a:r>
              <a:rPr sz="2800" spc="-135" dirty="0"/>
              <a:t>11</a:t>
            </a:r>
            <a:r>
              <a:rPr sz="2775" spc="-202" baseline="25525" dirty="0"/>
              <a:t>th	</a:t>
            </a:r>
            <a:r>
              <a:rPr sz="2800" spc="-114" dirty="0"/>
              <a:t>February</a:t>
            </a:r>
            <a:r>
              <a:rPr sz="2800" spc="-254" dirty="0"/>
              <a:t> </a:t>
            </a:r>
            <a:r>
              <a:rPr sz="2800" spc="-204" dirty="0"/>
              <a:t>2007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403471" y="2251074"/>
            <a:ext cx="8299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7505" algn="l"/>
              </a:tabLst>
            </a:pPr>
            <a:r>
              <a:rPr sz="3375" spc="-892" baseline="-20987" dirty="0">
                <a:latin typeface="Arial"/>
                <a:cs typeface="Arial"/>
              </a:rPr>
              <a:t>	</a:t>
            </a:r>
            <a:r>
              <a:rPr sz="4200" spc="-104" baseline="-16865" dirty="0">
                <a:latin typeface="Arial"/>
                <a:cs typeface="Arial"/>
              </a:rPr>
              <a:t>2</a:t>
            </a:r>
            <a:r>
              <a:rPr sz="1850" spc="-70" dirty="0">
                <a:latin typeface="Arial"/>
                <a:cs typeface="Arial"/>
              </a:rPr>
              <a:t>nd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5236" y="2357754"/>
            <a:ext cx="246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Arial"/>
                <a:cs typeface="Arial"/>
              </a:rPr>
              <a:t>largest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takeover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871" y="2784474"/>
            <a:ext cx="34061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latin typeface="Arial"/>
                <a:cs typeface="Arial"/>
              </a:rPr>
              <a:t>deal</a:t>
            </a:r>
            <a:endParaRPr sz="2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tabLst>
                <a:tab pos="332105" algn="l"/>
              </a:tabLst>
            </a:pPr>
            <a:r>
              <a:rPr sz="2250" spc="-595" dirty="0">
                <a:latin typeface="Arial"/>
                <a:cs typeface="Arial"/>
              </a:rPr>
              <a:t>	</a:t>
            </a:r>
            <a:r>
              <a:rPr sz="2800" spc="-275" dirty="0">
                <a:latin typeface="Arial"/>
                <a:cs typeface="Arial"/>
              </a:rPr>
              <a:t>67 </a:t>
            </a:r>
            <a:r>
              <a:rPr sz="2800" spc="-240" dirty="0">
                <a:latin typeface="Arial"/>
                <a:cs typeface="Arial"/>
              </a:rPr>
              <a:t>% </a:t>
            </a:r>
            <a:r>
              <a:rPr sz="2800" spc="-114" dirty="0">
                <a:latin typeface="Arial"/>
                <a:cs typeface="Arial"/>
              </a:rPr>
              <a:t>stake </a:t>
            </a:r>
            <a:r>
              <a:rPr sz="2800" spc="-50" dirty="0">
                <a:latin typeface="Arial"/>
                <a:cs typeface="Arial"/>
              </a:rPr>
              <a:t>holding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  </a:t>
            </a:r>
            <a:r>
              <a:rPr sz="2800" spc="-55" dirty="0">
                <a:latin typeface="Arial"/>
                <a:cs typeface="Arial"/>
              </a:rPr>
              <a:t>hutch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524000"/>
            <a:ext cx="28956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140" y="5558434"/>
            <a:ext cx="360616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then </a:t>
            </a:r>
            <a:r>
              <a:rPr sz="2000" spc="-15" dirty="0">
                <a:latin typeface="Carlito"/>
                <a:cs typeface="Carlito"/>
              </a:rPr>
              <a:t>CEO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Vodafone  </a:t>
            </a:r>
            <a:r>
              <a:rPr sz="2000" dirty="0">
                <a:latin typeface="Carlito"/>
                <a:cs typeface="Carlito"/>
              </a:rPr>
              <a:t>Arun </a:t>
            </a:r>
            <a:r>
              <a:rPr sz="2000" spc="-5" dirty="0">
                <a:latin typeface="Carlito"/>
                <a:cs typeface="Carlito"/>
              </a:rPr>
              <a:t>Sarin visits Hutchison  </a:t>
            </a:r>
            <a:r>
              <a:rPr sz="2000" spc="-15" dirty="0">
                <a:latin typeface="Carlito"/>
                <a:cs typeface="Carlito"/>
              </a:rPr>
              <a:t>Telecommunications </a:t>
            </a:r>
            <a:r>
              <a:rPr sz="2000" spc="-5" dirty="0">
                <a:latin typeface="Carlito"/>
                <a:cs typeface="Carlito"/>
              </a:rPr>
              <a:t>head </a:t>
            </a:r>
            <a:r>
              <a:rPr sz="2000" spc="-10" dirty="0">
                <a:latin typeface="Carlito"/>
                <a:cs typeface="Carlito"/>
              </a:rPr>
              <a:t>office </a:t>
            </a:r>
            <a:r>
              <a:rPr sz="2000" dirty="0">
                <a:latin typeface="Carlito"/>
                <a:cs typeface="Carlito"/>
              </a:rPr>
              <a:t>in  Mumbai.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80" y="608076"/>
            <a:ext cx="6618732" cy="48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600200"/>
            <a:ext cx="3810000" cy="3774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3671" y="1656029"/>
            <a:ext cx="36766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80" dirty="0"/>
              <a:t>June</a:t>
            </a:r>
            <a:r>
              <a:rPr sz="2800" spc="-215" dirty="0"/>
              <a:t> </a:t>
            </a:r>
            <a:r>
              <a:rPr sz="2800" spc="-140" dirty="0"/>
              <a:t>2008</a:t>
            </a:r>
            <a:endParaRPr sz="2800"/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40" dirty="0"/>
              <a:t>Aluminium </a:t>
            </a:r>
            <a:r>
              <a:rPr sz="2800" spc="-114" dirty="0"/>
              <a:t>and</a:t>
            </a:r>
            <a:r>
              <a:rPr sz="2800" spc="-430" dirty="0"/>
              <a:t> </a:t>
            </a:r>
            <a:r>
              <a:rPr sz="2800" spc="-100" dirty="0"/>
              <a:t>copper 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33671" y="2936874"/>
            <a:ext cx="350012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485140" indent="-32004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spc="-595" dirty="0">
                <a:latin typeface="Arial"/>
                <a:cs typeface="Arial"/>
              </a:rPr>
              <a:t>	</a:t>
            </a:r>
            <a:r>
              <a:rPr sz="2800" spc="-85" dirty="0">
                <a:latin typeface="Arial"/>
                <a:cs typeface="Arial"/>
              </a:rPr>
              <a:t>Hindalco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Acquired  </a:t>
            </a:r>
            <a:r>
              <a:rPr sz="2800" spc="-95" dirty="0">
                <a:latin typeface="Arial"/>
                <a:cs typeface="Arial"/>
              </a:rPr>
              <a:t>Novelis</a:t>
            </a:r>
            <a:endParaRPr sz="2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SzPct val="80357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85" dirty="0">
                <a:latin typeface="Arial"/>
                <a:cs typeface="Arial"/>
              </a:rPr>
              <a:t>Hindalco </a:t>
            </a:r>
            <a:r>
              <a:rPr sz="2800" spc="-65" dirty="0">
                <a:latin typeface="Arial"/>
                <a:cs typeface="Arial"/>
              </a:rPr>
              <a:t>entered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100" dirty="0">
                <a:latin typeface="Arial"/>
                <a:cs typeface="Arial"/>
              </a:rPr>
              <a:t>Fortune-500 </a:t>
            </a:r>
            <a:r>
              <a:rPr sz="2800" spc="-25" dirty="0">
                <a:latin typeface="Arial"/>
                <a:cs typeface="Arial"/>
              </a:rPr>
              <a:t>listing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of  </a:t>
            </a:r>
            <a:r>
              <a:rPr sz="2800" spc="-55" dirty="0">
                <a:latin typeface="Arial"/>
                <a:cs typeface="Arial"/>
              </a:rPr>
              <a:t>world's </a:t>
            </a:r>
            <a:r>
              <a:rPr sz="2800" spc="-70" dirty="0">
                <a:latin typeface="Arial"/>
                <a:cs typeface="Arial"/>
              </a:rPr>
              <a:t>largest  </a:t>
            </a:r>
            <a:r>
              <a:rPr sz="2800" spc="-120" dirty="0">
                <a:latin typeface="Arial"/>
                <a:cs typeface="Arial"/>
              </a:rPr>
              <a:t>companies </a:t>
            </a:r>
            <a:r>
              <a:rPr sz="2800" spc="-60" dirty="0">
                <a:latin typeface="Arial"/>
                <a:cs typeface="Arial"/>
              </a:rPr>
              <a:t>by </a:t>
            </a:r>
            <a:r>
              <a:rPr sz="2800" spc="-180" dirty="0">
                <a:latin typeface="Arial"/>
                <a:cs typeface="Arial"/>
              </a:rPr>
              <a:t>sales  </a:t>
            </a:r>
            <a:r>
              <a:rPr sz="2800" spc="-135" dirty="0">
                <a:latin typeface="Arial"/>
                <a:cs typeface="Arial"/>
              </a:rPr>
              <a:t>revenues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661152"/>
            <a:ext cx="344424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10" dirty="0">
                <a:latin typeface="Carlito"/>
                <a:cs typeface="Carlito"/>
              </a:rPr>
              <a:t>Kumar </a:t>
            </a:r>
            <a:r>
              <a:rPr sz="2000" spc="-5" dirty="0">
                <a:latin typeface="Carlito"/>
                <a:cs typeface="Carlito"/>
              </a:rPr>
              <a:t>Mangalam Birla  (center), chairman of Aditya Birla  </a:t>
            </a:r>
            <a:r>
              <a:rPr sz="2000" spc="-10" dirty="0">
                <a:latin typeface="Carlito"/>
                <a:cs typeface="Carlito"/>
              </a:rPr>
              <a:t>Group.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748" y="784859"/>
            <a:ext cx="4992624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31593"/>
            <a:ext cx="2900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latin typeface="Arial Rounded MT Bold" panose="020F0704030504030204" pitchFamily="34" charset="0"/>
              </a:rPr>
              <a:t>WHAT </a:t>
            </a:r>
            <a:r>
              <a:rPr sz="2800" spc="-210" dirty="0">
                <a:latin typeface="Arial Rounded MT Bold" panose="020F0704030504030204" pitchFamily="34" charset="0"/>
              </a:rPr>
              <a:t>IS</a:t>
            </a:r>
            <a:r>
              <a:rPr sz="2800" spc="-320" dirty="0">
                <a:latin typeface="Arial Rounded MT Bold" panose="020F0704030504030204" pitchFamily="34" charset="0"/>
              </a:rPr>
              <a:t> </a:t>
            </a:r>
            <a:r>
              <a:rPr sz="2800" spc="-300" dirty="0">
                <a:latin typeface="Arial Rounded MT Bold" panose="020F0704030504030204" pitchFamily="34" charset="0"/>
              </a:rPr>
              <a:t>MERGER?</a:t>
            </a:r>
            <a:endParaRPr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663" y="2264410"/>
            <a:ext cx="79946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1277620" algn="l"/>
                <a:tab pos="1606550" algn="l"/>
                <a:tab pos="1898014" algn="l"/>
                <a:tab pos="3391535" algn="l"/>
                <a:tab pos="3774440" algn="l"/>
                <a:tab pos="4345940" algn="l"/>
                <a:tab pos="4731385" algn="l"/>
                <a:tab pos="5457190" algn="l"/>
                <a:tab pos="6764655" algn="l"/>
                <a:tab pos="7585075" algn="l"/>
              </a:tabLst>
            </a:pPr>
            <a:r>
              <a:rPr sz="2000" spc="-65" dirty="0">
                <a:latin typeface="Arial"/>
                <a:cs typeface="Arial"/>
              </a:rPr>
              <a:t>A	</a:t>
            </a:r>
            <a:r>
              <a:rPr sz="2000" spc="-75" dirty="0">
                <a:latin typeface="Arial"/>
                <a:cs typeface="Arial"/>
              </a:rPr>
              <a:t>m</a:t>
            </a:r>
            <a:r>
              <a:rPr sz="2000" spc="-45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rg</a:t>
            </a:r>
            <a:r>
              <a:rPr sz="2000" spc="-55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5" dirty="0">
                <a:latin typeface="Arial"/>
                <a:cs typeface="Arial"/>
              </a:rPr>
              <a:t>co</a:t>
            </a:r>
            <a:r>
              <a:rPr sz="2000" spc="-90" dirty="0">
                <a:latin typeface="Arial"/>
                <a:cs typeface="Arial"/>
              </a:rPr>
              <a:t>m</a:t>
            </a:r>
            <a:r>
              <a:rPr sz="2000" spc="-5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ination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5" dirty="0">
                <a:latin typeface="Arial"/>
                <a:cs typeface="Arial"/>
              </a:rPr>
              <a:t>two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more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com</a:t>
            </a:r>
            <a:r>
              <a:rPr sz="2000" spc="-45" dirty="0">
                <a:latin typeface="Arial"/>
                <a:cs typeface="Arial"/>
              </a:rPr>
              <a:t>p</a:t>
            </a:r>
            <a:r>
              <a:rPr sz="2000" spc="-145" dirty="0">
                <a:latin typeface="Arial"/>
                <a:cs typeface="Arial"/>
              </a:rPr>
              <a:t>a</a:t>
            </a:r>
            <a:r>
              <a:rPr sz="2000" spc="-90" dirty="0">
                <a:latin typeface="Arial"/>
                <a:cs typeface="Arial"/>
              </a:rPr>
              <a:t>nie</a:t>
            </a:r>
            <a:r>
              <a:rPr sz="2000" spc="-9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0" dirty="0">
                <a:latin typeface="Arial"/>
                <a:cs typeface="Arial"/>
              </a:rPr>
              <a:t>where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one  </a:t>
            </a:r>
            <a:r>
              <a:rPr sz="2000" spc="-35" dirty="0">
                <a:latin typeface="Arial"/>
                <a:cs typeface="Arial"/>
              </a:rPr>
              <a:t>corporation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completely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absorbed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another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corporation.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2800" spc="-185" dirty="0">
                <a:latin typeface="Arial Rounded MT Bold" panose="020F0704030504030204" pitchFamily="34" charset="0"/>
                <a:cs typeface="Arial"/>
              </a:rPr>
              <a:t>WHAT </a:t>
            </a:r>
            <a:r>
              <a:rPr sz="2800" spc="-210" dirty="0">
                <a:latin typeface="Arial Rounded MT Bold" panose="020F0704030504030204" pitchFamily="34" charset="0"/>
                <a:cs typeface="Arial"/>
              </a:rPr>
              <a:t>IS</a:t>
            </a:r>
            <a:r>
              <a:rPr sz="2800" spc="-355" dirty="0">
                <a:latin typeface="Arial Rounded MT Bold" panose="020F0704030504030204" pitchFamily="34" charset="0"/>
                <a:cs typeface="Arial"/>
              </a:rPr>
              <a:t> </a:t>
            </a:r>
            <a:r>
              <a:rPr sz="2800" spc="-180" dirty="0">
                <a:latin typeface="Arial Rounded MT Bold" panose="020F0704030504030204" pitchFamily="34" charset="0"/>
                <a:cs typeface="Arial"/>
              </a:rPr>
              <a:t>ACQUISITION?</a:t>
            </a:r>
            <a:endParaRPr sz="2800" dirty="0">
              <a:latin typeface="Arial Rounded MT Bold" panose="020F0704030504030204" pitchFamily="34" charset="0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60"/>
              </a:spcBef>
            </a:pPr>
            <a:r>
              <a:rPr sz="2000" spc="-40" dirty="0">
                <a:latin typeface="Arial"/>
                <a:cs typeface="Arial"/>
              </a:rPr>
              <a:t>Acquisition </a:t>
            </a:r>
            <a:r>
              <a:rPr sz="2000" spc="-60" dirty="0">
                <a:latin typeface="Arial"/>
                <a:cs typeface="Arial"/>
              </a:rPr>
              <a:t>essentially </a:t>
            </a:r>
            <a:r>
              <a:rPr sz="2000" spc="-105" dirty="0">
                <a:latin typeface="Arial"/>
                <a:cs typeface="Arial"/>
              </a:rPr>
              <a:t>means </a:t>
            </a:r>
            <a:r>
              <a:rPr sz="2000" spc="40" dirty="0">
                <a:latin typeface="Arial"/>
                <a:cs typeface="Arial"/>
              </a:rPr>
              <a:t>‘to </a:t>
            </a:r>
            <a:r>
              <a:rPr sz="2000" spc="-65" dirty="0">
                <a:latin typeface="Arial"/>
                <a:cs typeface="Arial"/>
              </a:rPr>
              <a:t>acquire’ </a:t>
            </a:r>
            <a:r>
              <a:rPr sz="2000" spc="-25" dirty="0">
                <a:latin typeface="Arial"/>
                <a:cs typeface="Arial"/>
              </a:rPr>
              <a:t>or </a:t>
            </a:r>
            <a:r>
              <a:rPr sz="2000" spc="45" dirty="0">
                <a:latin typeface="Arial"/>
                <a:cs typeface="Arial"/>
              </a:rPr>
              <a:t>‘to </a:t>
            </a:r>
            <a:r>
              <a:rPr sz="2000" spc="-55" dirty="0">
                <a:latin typeface="Arial"/>
                <a:cs typeface="Arial"/>
              </a:rPr>
              <a:t>takeover’. </a:t>
            </a:r>
            <a:r>
              <a:rPr sz="2000" spc="-90" dirty="0">
                <a:latin typeface="Arial"/>
                <a:cs typeface="Arial"/>
              </a:rPr>
              <a:t>Here </a:t>
            </a:r>
            <a:r>
              <a:rPr sz="2000" spc="-13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bigger  </a:t>
            </a:r>
            <a:r>
              <a:rPr sz="2000" spc="-70" dirty="0">
                <a:latin typeface="Arial"/>
                <a:cs typeface="Arial"/>
              </a:rPr>
              <a:t>company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will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take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over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shares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assets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smaller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company.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5344" y="5258308"/>
            <a:ext cx="117982" cy="16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4572000"/>
            <a:ext cx="3343655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374904"/>
            <a:ext cx="7591044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398" y="1275334"/>
            <a:ext cx="375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740" algn="l"/>
              </a:tabLst>
            </a:pPr>
            <a:r>
              <a:rPr sz="2250" spc="-595" dirty="0"/>
              <a:t>	</a:t>
            </a:r>
            <a:r>
              <a:rPr sz="2800" spc="-110" dirty="0"/>
              <a:t>Pharmaceuticals</a:t>
            </a:r>
            <a:r>
              <a:rPr sz="2800" spc="-250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817998" y="1701749"/>
            <a:ext cx="3893820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58140" algn="l"/>
                <a:tab pos="358775" algn="l"/>
              </a:tabLst>
            </a:pPr>
            <a:r>
              <a:rPr sz="2800" spc="-180" dirty="0">
                <a:latin typeface="Arial"/>
                <a:cs typeface="Arial"/>
              </a:rPr>
              <a:t>June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2008</a:t>
            </a:r>
            <a:endParaRPr sz="2800">
              <a:latin typeface="Arial"/>
              <a:cs typeface="Arial"/>
            </a:endParaRPr>
          </a:p>
          <a:p>
            <a:pPr marL="358140" indent="-320675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58140" algn="l"/>
                <a:tab pos="358775" algn="l"/>
              </a:tabLst>
            </a:pPr>
            <a:r>
              <a:rPr sz="2800" spc="-65" dirty="0">
                <a:latin typeface="Arial"/>
                <a:cs typeface="Arial"/>
              </a:rPr>
              <a:t>Acquisition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deal</a:t>
            </a:r>
            <a:endParaRPr sz="2800">
              <a:latin typeface="Arial"/>
              <a:cs typeface="Arial"/>
            </a:endParaRPr>
          </a:p>
          <a:p>
            <a:pPr marL="358140" marR="62230" indent="-320675">
              <a:lnSpc>
                <a:spcPct val="100000"/>
              </a:lnSpc>
              <a:buSzPct val="80357"/>
              <a:buChar char=""/>
              <a:tabLst>
                <a:tab pos="358140" algn="l"/>
                <a:tab pos="358775" algn="l"/>
              </a:tabLst>
            </a:pPr>
            <a:r>
              <a:rPr sz="2800" spc="-80" dirty="0">
                <a:latin typeface="Arial"/>
                <a:cs typeface="Arial"/>
              </a:rPr>
              <a:t>largest-ever </a:t>
            </a:r>
            <a:r>
              <a:rPr sz="2800" spc="-100" dirty="0">
                <a:latin typeface="Arial"/>
                <a:cs typeface="Arial"/>
              </a:rPr>
              <a:t>deal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Indian </a:t>
            </a:r>
            <a:r>
              <a:rPr sz="2800" spc="-90" dirty="0">
                <a:latin typeface="Arial"/>
                <a:cs typeface="Arial"/>
              </a:rPr>
              <a:t>pharma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industry</a:t>
            </a:r>
            <a:endParaRPr sz="2800">
              <a:latin typeface="Arial"/>
              <a:cs typeface="Arial"/>
            </a:endParaRPr>
          </a:p>
          <a:p>
            <a:pPr marL="358140" marR="30480" indent="-320675">
              <a:lnSpc>
                <a:spcPct val="100000"/>
              </a:lnSpc>
              <a:buSzPct val="80357"/>
              <a:buChar char=""/>
              <a:tabLst>
                <a:tab pos="358140" algn="l"/>
                <a:tab pos="358775" algn="l"/>
              </a:tabLst>
            </a:pPr>
            <a:r>
              <a:rPr sz="2800" spc="-75" dirty="0">
                <a:latin typeface="Arial"/>
                <a:cs typeface="Arial"/>
              </a:rPr>
              <a:t>Daiichi </a:t>
            </a:r>
            <a:r>
              <a:rPr sz="2800" spc="-130" dirty="0">
                <a:latin typeface="Arial"/>
                <a:cs typeface="Arial"/>
              </a:rPr>
              <a:t>Sankyo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acquired 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majority </a:t>
            </a:r>
            <a:r>
              <a:rPr sz="2800" spc="-114" dirty="0">
                <a:latin typeface="Arial"/>
                <a:cs typeface="Arial"/>
              </a:rPr>
              <a:t>stake </a:t>
            </a:r>
            <a:r>
              <a:rPr sz="2800" spc="15" dirty="0">
                <a:latin typeface="Arial"/>
                <a:cs typeface="Arial"/>
              </a:rPr>
              <a:t>of  </a:t>
            </a:r>
            <a:r>
              <a:rPr sz="2800" spc="-65" dirty="0">
                <a:latin typeface="Arial"/>
                <a:cs typeface="Arial"/>
              </a:rPr>
              <a:t>more </a:t>
            </a:r>
            <a:r>
              <a:rPr sz="2800" spc="-45" dirty="0">
                <a:latin typeface="Arial"/>
                <a:cs typeface="Arial"/>
              </a:rPr>
              <a:t>than </a:t>
            </a:r>
            <a:r>
              <a:rPr sz="2800" spc="-200" dirty="0">
                <a:latin typeface="Arial"/>
                <a:cs typeface="Arial"/>
              </a:rPr>
              <a:t>50 </a:t>
            </a:r>
            <a:r>
              <a:rPr sz="2800" spc="-240" dirty="0">
                <a:latin typeface="Arial"/>
                <a:cs typeface="Arial"/>
              </a:rPr>
              <a:t>% </a:t>
            </a:r>
            <a:r>
              <a:rPr sz="2800" spc="-30" dirty="0">
                <a:latin typeface="Arial"/>
                <a:cs typeface="Arial"/>
              </a:rPr>
              <a:t>in  </a:t>
            </a:r>
            <a:r>
              <a:rPr sz="2800" spc="-155" dirty="0">
                <a:latin typeface="Arial"/>
                <a:cs typeface="Arial"/>
              </a:rPr>
              <a:t>Ranbaxy </a:t>
            </a:r>
            <a:r>
              <a:rPr sz="2800" spc="15" dirty="0">
                <a:latin typeface="Arial"/>
                <a:cs typeface="Arial"/>
              </a:rPr>
              <a:t>for </a:t>
            </a:r>
            <a:r>
              <a:rPr sz="2800" spc="-320" dirty="0">
                <a:latin typeface="Arial"/>
                <a:cs typeface="Arial"/>
              </a:rPr>
              <a:t>Rs </a:t>
            </a:r>
            <a:r>
              <a:rPr sz="2800" spc="-160" dirty="0">
                <a:latin typeface="Arial"/>
                <a:cs typeface="Arial"/>
              </a:rPr>
              <a:t>15,000  </a:t>
            </a:r>
            <a:r>
              <a:rPr sz="2800" spc="-85" dirty="0">
                <a:latin typeface="Arial"/>
                <a:cs typeface="Arial"/>
              </a:rPr>
              <a:t>crore</a:t>
            </a:r>
            <a:endParaRPr sz="2800">
              <a:latin typeface="Arial"/>
              <a:cs typeface="Arial"/>
            </a:endParaRPr>
          </a:p>
          <a:p>
            <a:pPr marL="358140" indent="-320675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58140" algn="l"/>
                <a:tab pos="358775" algn="l"/>
                <a:tab pos="1039494" algn="l"/>
              </a:tabLst>
            </a:pPr>
            <a:r>
              <a:rPr sz="2800" spc="-110" dirty="0">
                <a:latin typeface="Arial"/>
                <a:cs typeface="Arial"/>
              </a:rPr>
              <a:t>15</a:t>
            </a:r>
            <a:r>
              <a:rPr sz="2775" spc="-165" baseline="25525" dirty="0">
                <a:latin typeface="Arial"/>
                <a:cs typeface="Arial"/>
              </a:rPr>
              <a:t>th	</a:t>
            </a:r>
            <a:r>
              <a:rPr sz="2800" spc="-65" dirty="0">
                <a:latin typeface="Arial"/>
                <a:cs typeface="Arial"/>
              </a:rPr>
              <a:t>biggest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drugmaker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600200"/>
            <a:ext cx="38100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352999"/>
            <a:ext cx="3856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/>
                <a:cs typeface="Trebuchet MS"/>
              </a:rPr>
              <a:t>Image: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Arial"/>
                <a:cs typeface="Arial"/>
              </a:rPr>
              <a:t>Malvinder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Singh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(left),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ex-CEO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  </a:t>
            </a:r>
            <a:r>
              <a:rPr sz="1800" spc="-100" dirty="0">
                <a:latin typeface="Arial"/>
                <a:cs typeface="Arial"/>
              </a:rPr>
              <a:t>Ranbaxy,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105" dirty="0">
                <a:latin typeface="Arial"/>
                <a:cs typeface="Arial"/>
              </a:rPr>
              <a:t>Takashi </a:t>
            </a:r>
            <a:r>
              <a:rPr sz="1800" spc="-85" dirty="0">
                <a:latin typeface="Arial"/>
                <a:cs typeface="Arial"/>
              </a:rPr>
              <a:t>Shoda, </a:t>
            </a:r>
            <a:r>
              <a:rPr sz="1800" spc="-45" dirty="0">
                <a:latin typeface="Arial"/>
                <a:cs typeface="Arial"/>
              </a:rPr>
              <a:t>president 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185" dirty="0">
                <a:latin typeface="Arial"/>
                <a:cs typeface="Arial"/>
              </a:rPr>
              <a:t>CEO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Daiichi </a:t>
            </a:r>
            <a:r>
              <a:rPr sz="1800" spc="-75" dirty="0">
                <a:latin typeface="Arial"/>
                <a:cs typeface="Arial"/>
              </a:rPr>
              <a:t>Sankyo.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410200"/>
            <a:chOff x="0" y="0"/>
            <a:chExt cx="9144000" cy="5410200"/>
          </a:xfrm>
        </p:grpSpPr>
        <p:sp>
          <p:nvSpPr>
            <p:cNvPr id="3" name="object 3"/>
            <p:cNvSpPr/>
            <p:nvPr/>
          </p:nvSpPr>
          <p:spPr>
            <a:xfrm>
              <a:off x="111252" y="489204"/>
              <a:ext cx="8089392" cy="499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1447800"/>
              <a:ext cx="3657600" cy="396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3671" y="1641805"/>
            <a:ext cx="26860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40" dirty="0"/>
              <a:t>January</a:t>
            </a:r>
            <a:r>
              <a:rPr sz="2800" spc="-215" dirty="0"/>
              <a:t> </a:t>
            </a:r>
            <a:r>
              <a:rPr sz="2800" spc="-130" dirty="0"/>
              <a:t>2009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60" dirty="0"/>
              <a:t>Acquisition</a:t>
            </a:r>
            <a:r>
              <a:rPr sz="2800" spc="-245" dirty="0"/>
              <a:t> </a:t>
            </a:r>
            <a:r>
              <a:rPr sz="2800" spc="-100" dirty="0"/>
              <a:t>deal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33671" y="2495804"/>
            <a:ext cx="398145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798195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60" dirty="0">
                <a:latin typeface="Arial"/>
                <a:cs typeface="Arial"/>
              </a:rPr>
              <a:t>Imperial </a:t>
            </a:r>
            <a:r>
              <a:rPr sz="2800" spc="-90" dirty="0">
                <a:latin typeface="Arial"/>
                <a:cs typeface="Arial"/>
              </a:rPr>
              <a:t>energy </a:t>
            </a:r>
            <a:r>
              <a:rPr sz="2800" spc="-125" dirty="0">
                <a:latin typeface="Arial"/>
                <a:cs typeface="Arial"/>
              </a:rPr>
              <a:t>is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a  </a:t>
            </a:r>
            <a:r>
              <a:rPr sz="2800" spc="-60" dirty="0">
                <a:latin typeface="Arial"/>
                <a:cs typeface="Arial"/>
              </a:rPr>
              <a:t>biggest </a:t>
            </a:r>
            <a:r>
              <a:rPr sz="2800" spc="-135" dirty="0">
                <a:latin typeface="Arial"/>
                <a:cs typeface="Arial"/>
              </a:rPr>
              <a:t>chinese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co.</a:t>
            </a:r>
            <a:endParaRPr sz="2800">
              <a:latin typeface="Arial"/>
              <a:cs typeface="Arial"/>
            </a:endParaRPr>
          </a:p>
          <a:p>
            <a:pPr marL="332105" marR="100330" indent="-320040">
              <a:lnSpc>
                <a:spcPct val="100000"/>
              </a:lnSpc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229" dirty="0">
                <a:latin typeface="Arial"/>
                <a:cs typeface="Arial"/>
              </a:rPr>
              <a:t>ONGC </a:t>
            </a:r>
            <a:r>
              <a:rPr sz="2800" spc="-75" dirty="0">
                <a:latin typeface="Arial"/>
                <a:cs typeface="Arial"/>
              </a:rPr>
              <a:t>paid </a:t>
            </a:r>
            <a:r>
              <a:rPr sz="2800" spc="-120" dirty="0">
                <a:latin typeface="Arial"/>
                <a:cs typeface="Arial"/>
              </a:rPr>
              <a:t>880 </a:t>
            </a:r>
            <a:r>
              <a:rPr sz="2800" spc="-80" dirty="0">
                <a:latin typeface="Arial"/>
                <a:cs typeface="Arial"/>
              </a:rPr>
              <a:t>per  </a:t>
            </a:r>
            <a:r>
              <a:rPr sz="2800" spc="-145" dirty="0">
                <a:latin typeface="Arial"/>
                <a:cs typeface="Arial"/>
              </a:rPr>
              <a:t>share </a:t>
            </a:r>
            <a:r>
              <a:rPr sz="2800" spc="6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110" dirty="0">
                <a:latin typeface="Arial"/>
                <a:cs typeface="Arial"/>
              </a:rPr>
              <a:t>shareholders </a:t>
            </a:r>
            <a:r>
              <a:rPr sz="2800" spc="15" dirty="0">
                <a:latin typeface="Arial"/>
                <a:cs typeface="Arial"/>
              </a:rPr>
              <a:t>of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imperial  </a:t>
            </a:r>
            <a:r>
              <a:rPr sz="2800" spc="-90" dirty="0">
                <a:latin typeface="Arial"/>
                <a:cs typeface="Arial"/>
              </a:rPr>
              <a:t>energy</a:t>
            </a:r>
            <a:endParaRPr sz="2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229" dirty="0">
                <a:latin typeface="Arial"/>
                <a:cs typeface="Arial"/>
              </a:rPr>
              <a:t>ONGC </a:t>
            </a:r>
            <a:r>
              <a:rPr sz="2800" spc="-60" dirty="0">
                <a:latin typeface="Arial"/>
                <a:cs typeface="Arial"/>
              </a:rPr>
              <a:t>wanted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tap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95" dirty="0">
                <a:latin typeface="Arial"/>
                <a:cs typeface="Arial"/>
              </a:rPr>
              <a:t>siberian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market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583428"/>
            <a:ext cx="268986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5" dirty="0">
                <a:latin typeface="Carlito"/>
                <a:cs typeface="Carlito"/>
              </a:rPr>
              <a:t>Imperial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Oil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15"/>
              </a:spcBef>
            </a:pPr>
            <a:r>
              <a:rPr sz="2000" spc="-15" dirty="0">
                <a:latin typeface="Carlito"/>
                <a:cs typeface="Carlito"/>
              </a:rPr>
              <a:t>CEO </a:t>
            </a:r>
            <a:r>
              <a:rPr sz="2000" dirty="0">
                <a:latin typeface="Carlito"/>
                <a:cs typeface="Carlito"/>
              </a:rPr>
              <a:t>Bruce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March.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562600"/>
            <a:chOff x="0" y="0"/>
            <a:chExt cx="9144000" cy="5562600"/>
          </a:xfrm>
        </p:grpSpPr>
        <p:sp>
          <p:nvSpPr>
            <p:cNvPr id="3" name="object 3"/>
            <p:cNvSpPr/>
            <p:nvPr/>
          </p:nvSpPr>
          <p:spPr>
            <a:xfrm>
              <a:off x="568451" y="611123"/>
              <a:ext cx="7306056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1524000"/>
              <a:ext cx="2743200" cy="403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5071" y="1641805"/>
            <a:ext cx="2696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90" dirty="0"/>
              <a:t>November</a:t>
            </a:r>
            <a:r>
              <a:rPr sz="2800" spc="-260" dirty="0"/>
              <a:t> </a:t>
            </a:r>
            <a:r>
              <a:rPr sz="2800" spc="-140" dirty="0"/>
              <a:t>2008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30" dirty="0"/>
              <a:t>Telecom</a:t>
            </a:r>
            <a:r>
              <a:rPr sz="2800" spc="275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505071" y="2495804"/>
            <a:ext cx="38290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65" dirty="0">
                <a:latin typeface="Arial"/>
                <a:cs typeface="Arial"/>
              </a:rPr>
              <a:t>Acquisition</a:t>
            </a:r>
            <a:r>
              <a:rPr sz="2800" spc="3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deal</a:t>
            </a:r>
            <a:endParaRPr sz="2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90" dirty="0">
                <a:latin typeface="Arial"/>
                <a:cs typeface="Arial"/>
              </a:rPr>
              <a:t>Japanese </a:t>
            </a:r>
            <a:r>
              <a:rPr sz="2800" spc="-60" dirty="0">
                <a:latin typeface="Arial"/>
                <a:cs typeface="Arial"/>
              </a:rPr>
              <a:t>telecom </a:t>
            </a:r>
            <a:r>
              <a:rPr sz="2800" spc="-25" dirty="0">
                <a:latin typeface="Arial"/>
                <a:cs typeface="Arial"/>
              </a:rPr>
              <a:t>giant  </a:t>
            </a:r>
            <a:r>
              <a:rPr sz="2800" spc="-135" dirty="0">
                <a:latin typeface="Arial"/>
                <a:cs typeface="Arial"/>
              </a:rPr>
              <a:t>NTT </a:t>
            </a:r>
            <a:r>
              <a:rPr sz="2800" spc="-130" dirty="0">
                <a:latin typeface="Arial"/>
                <a:cs typeface="Arial"/>
              </a:rPr>
              <a:t>DoCoMo </a:t>
            </a:r>
            <a:r>
              <a:rPr sz="2800" spc="-100" dirty="0">
                <a:latin typeface="Arial"/>
                <a:cs typeface="Arial"/>
              </a:rPr>
              <a:t>acquired  </a:t>
            </a:r>
            <a:r>
              <a:rPr sz="2800" spc="-114" dirty="0">
                <a:latin typeface="Arial"/>
                <a:cs typeface="Arial"/>
              </a:rPr>
              <a:t>26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per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cent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equity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stake 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140" dirty="0">
                <a:latin typeface="Arial"/>
                <a:cs typeface="Arial"/>
              </a:rPr>
              <a:t>Tata </a:t>
            </a:r>
            <a:r>
              <a:rPr sz="2800" spc="-150" dirty="0">
                <a:latin typeface="Arial"/>
                <a:cs typeface="Arial"/>
              </a:rPr>
              <a:t>Teleservices </a:t>
            </a:r>
            <a:r>
              <a:rPr sz="2800" spc="15" dirty="0">
                <a:latin typeface="Arial"/>
                <a:cs typeface="Arial"/>
              </a:rPr>
              <a:t>for  </a:t>
            </a:r>
            <a:r>
              <a:rPr sz="2800" spc="-50" dirty="0">
                <a:latin typeface="Arial"/>
                <a:cs typeface="Arial"/>
              </a:rPr>
              <a:t>about </a:t>
            </a:r>
            <a:r>
              <a:rPr sz="2800" spc="-320" dirty="0">
                <a:latin typeface="Arial"/>
                <a:cs typeface="Arial"/>
              </a:rPr>
              <a:t>Rs </a:t>
            </a:r>
            <a:r>
              <a:rPr sz="2800" spc="-225" dirty="0">
                <a:latin typeface="Arial"/>
                <a:cs typeface="Arial"/>
              </a:rPr>
              <a:t>13,070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810199"/>
            <a:ext cx="4133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/>
                <a:cs typeface="Trebuchet MS"/>
              </a:rPr>
              <a:t>Image: </a:t>
            </a:r>
            <a:r>
              <a:rPr sz="1800" spc="-6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man walks </a:t>
            </a:r>
            <a:r>
              <a:rPr sz="1800" spc="-55" dirty="0">
                <a:latin typeface="Arial"/>
                <a:cs typeface="Arial"/>
              </a:rPr>
              <a:t>past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signboard </a:t>
            </a:r>
            <a:r>
              <a:rPr sz="1800" spc="10" dirty="0">
                <a:latin typeface="Arial"/>
                <a:cs typeface="Arial"/>
              </a:rPr>
              <a:t>of  </a:t>
            </a:r>
            <a:r>
              <a:rPr sz="1800" spc="-110" dirty="0">
                <a:latin typeface="Arial"/>
                <a:cs typeface="Arial"/>
              </a:rPr>
              <a:t>Japan's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biggest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mobile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phone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operator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NTT  </a:t>
            </a:r>
            <a:r>
              <a:rPr sz="1800" spc="-60" dirty="0">
                <a:latin typeface="Arial"/>
                <a:cs typeface="Arial"/>
              </a:rPr>
              <a:t>Docomo </a:t>
            </a:r>
            <a:r>
              <a:rPr sz="1800" spc="-65" dirty="0">
                <a:latin typeface="Arial"/>
                <a:cs typeface="Arial"/>
              </a:rPr>
              <a:t>Inc.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43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Tokyo.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486400"/>
            <a:chOff x="0" y="0"/>
            <a:chExt cx="9144000" cy="5486400"/>
          </a:xfrm>
        </p:grpSpPr>
        <p:sp>
          <p:nvSpPr>
            <p:cNvPr id="3" name="object 3"/>
            <p:cNvSpPr/>
            <p:nvPr/>
          </p:nvSpPr>
          <p:spPr>
            <a:xfrm>
              <a:off x="102107" y="361188"/>
              <a:ext cx="7310628" cy="1130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524000"/>
              <a:ext cx="3048000" cy="396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3671" y="1580134"/>
            <a:ext cx="25361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14" dirty="0"/>
              <a:t>February,</a:t>
            </a:r>
            <a:r>
              <a:rPr sz="2800" spc="-265" dirty="0"/>
              <a:t> </a:t>
            </a:r>
            <a:r>
              <a:rPr sz="2800" spc="-140" dirty="0"/>
              <a:t>2008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00" dirty="0"/>
              <a:t>Banking</a:t>
            </a:r>
            <a:r>
              <a:rPr sz="2800" spc="-260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2433954"/>
            <a:ext cx="8044180" cy="406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82490" indent="-320675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4682490" algn="l"/>
                <a:tab pos="4683125" algn="l"/>
              </a:tabLst>
            </a:pPr>
            <a:r>
              <a:rPr sz="2800" spc="-60" dirty="0">
                <a:latin typeface="Arial"/>
                <a:cs typeface="Arial"/>
              </a:rPr>
              <a:t>Acquisition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deal</a:t>
            </a:r>
            <a:endParaRPr sz="2800">
              <a:latin typeface="Arial"/>
              <a:cs typeface="Arial"/>
            </a:endParaRPr>
          </a:p>
          <a:p>
            <a:pPr marL="4682490" marR="5080" indent="-320040">
              <a:lnSpc>
                <a:spcPct val="100000"/>
              </a:lnSpc>
              <a:buSzPct val="80357"/>
              <a:buChar char=""/>
              <a:tabLst>
                <a:tab pos="4682490" algn="l"/>
                <a:tab pos="4683125" algn="l"/>
              </a:tabLst>
            </a:pPr>
            <a:r>
              <a:rPr sz="2800" spc="-235" dirty="0">
                <a:latin typeface="Arial"/>
                <a:cs typeface="Arial"/>
              </a:rPr>
              <a:t>CBoP </a:t>
            </a:r>
            <a:r>
              <a:rPr sz="2800" spc="-114" dirty="0">
                <a:latin typeface="Arial"/>
                <a:cs typeface="Arial"/>
              </a:rPr>
              <a:t>shareholders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got  </a:t>
            </a:r>
            <a:r>
              <a:rPr sz="2800" spc="-110" dirty="0">
                <a:latin typeface="Arial"/>
                <a:cs typeface="Arial"/>
              </a:rPr>
              <a:t>one </a:t>
            </a:r>
            <a:r>
              <a:rPr sz="2800" spc="-145" dirty="0">
                <a:latin typeface="Arial"/>
                <a:cs typeface="Arial"/>
              </a:rPr>
              <a:t>share </a:t>
            </a:r>
            <a:r>
              <a:rPr sz="2800" spc="20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HDFC  </a:t>
            </a:r>
            <a:r>
              <a:rPr sz="2800" spc="-135" dirty="0">
                <a:latin typeface="Arial"/>
                <a:cs typeface="Arial"/>
              </a:rPr>
              <a:t>Bank </a:t>
            </a:r>
            <a:r>
              <a:rPr sz="2800" spc="15" dirty="0">
                <a:latin typeface="Arial"/>
                <a:cs typeface="Arial"/>
              </a:rPr>
              <a:t>for </a:t>
            </a:r>
            <a:r>
              <a:rPr sz="2800" spc="-100" dirty="0">
                <a:latin typeface="Arial"/>
                <a:cs typeface="Arial"/>
              </a:rPr>
              <a:t>every </a:t>
            </a:r>
            <a:r>
              <a:rPr sz="2800" spc="-114" dirty="0">
                <a:latin typeface="Arial"/>
                <a:cs typeface="Arial"/>
              </a:rPr>
              <a:t>29  </a:t>
            </a:r>
            <a:r>
              <a:rPr sz="2800" spc="-165" dirty="0">
                <a:latin typeface="Arial"/>
                <a:cs typeface="Arial"/>
              </a:rPr>
              <a:t>shares </a:t>
            </a:r>
            <a:r>
              <a:rPr sz="2800" spc="-75" dirty="0">
                <a:latin typeface="Arial"/>
                <a:cs typeface="Arial"/>
              </a:rPr>
              <a:t>held </a:t>
            </a:r>
            <a:r>
              <a:rPr sz="2800" spc="-60" dirty="0">
                <a:latin typeface="Arial"/>
                <a:cs typeface="Arial"/>
              </a:rPr>
              <a:t>by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4682490" indent="-320675">
              <a:lnSpc>
                <a:spcPct val="100000"/>
              </a:lnSpc>
              <a:buSzPct val="80357"/>
              <a:buChar char=""/>
              <a:tabLst>
                <a:tab pos="4682490" algn="l"/>
                <a:tab pos="4683125" algn="l"/>
              </a:tabLst>
            </a:pPr>
            <a:r>
              <a:rPr sz="2800" spc="-160" dirty="0">
                <a:latin typeface="Arial"/>
                <a:cs typeface="Arial"/>
              </a:rPr>
              <a:t>9,510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crore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Arial"/>
              <a:cs typeface="Arial"/>
            </a:endParaRPr>
          </a:p>
          <a:p>
            <a:pPr marL="12700" marR="4281170">
              <a:lnSpc>
                <a:spcPct val="100200"/>
              </a:lnSpc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dirty="0">
                <a:latin typeface="Carlito"/>
                <a:cs typeface="Carlito"/>
              </a:rPr>
              <a:t>Rana </a:t>
            </a:r>
            <a:r>
              <a:rPr sz="2000" spc="-35" dirty="0">
                <a:latin typeface="Carlito"/>
                <a:cs typeface="Carlito"/>
              </a:rPr>
              <a:t>Talwar </a:t>
            </a:r>
            <a:r>
              <a:rPr sz="2000" spc="-5" dirty="0">
                <a:latin typeface="Carlito"/>
                <a:cs typeface="Carlito"/>
              </a:rPr>
              <a:t>(rear) Centurion  </a:t>
            </a:r>
            <a:r>
              <a:rPr sz="2000" dirty="0">
                <a:latin typeface="Carlito"/>
                <a:cs typeface="Carlito"/>
              </a:rPr>
              <a:t>Bank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Punjab chairman, </a:t>
            </a:r>
            <a:r>
              <a:rPr sz="2000" spc="-5" dirty="0">
                <a:latin typeface="Carlito"/>
                <a:cs typeface="Carlito"/>
              </a:rPr>
              <a:t>Deepak  </a:t>
            </a:r>
            <a:r>
              <a:rPr sz="2000" spc="-15" dirty="0">
                <a:latin typeface="Carlito"/>
                <a:cs typeface="Carlito"/>
              </a:rPr>
              <a:t>Parekh, </a:t>
            </a:r>
            <a:r>
              <a:rPr sz="2000" spc="-5" dirty="0">
                <a:latin typeface="Carlito"/>
                <a:cs typeface="Carlito"/>
              </a:rPr>
              <a:t>HDFC </a:t>
            </a:r>
            <a:r>
              <a:rPr sz="2000" dirty="0">
                <a:latin typeface="Carlito"/>
                <a:cs typeface="Carlito"/>
              </a:rPr>
              <a:t>Bank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chairman.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640705"/>
            <a:chOff x="0" y="0"/>
            <a:chExt cx="9144000" cy="5640705"/>
          </a:xfrm>
        </p:grpSpPr>
        <p:sp>
          <p:nvSpPr>
            <p:cNvPr id="3" name="object 3"/>
            <p:cNvSpPr/>
            <p:nvPr/>
          </p:nvSpPr>
          <p:spPr>
            <a:xfrm>
              <a:off x="722376" y="196595"/>
              <a:ext cx="6077712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524000"/>
              <a:ext cx="3581400" cy="411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3398" y="1427734"/>
            <a:ext cx="38290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100" dirty="0"/>
              <a:t>March </a:t>
            </a:r>
            <a:r>
              <a:rPr sz="2800" spc="-140" dirty="0"/>
              <a:t>2008 </a:t>
            </a:r>
            <a:r>
              <a:rPr sz="2800" spc="-25" dirty="0"/>
              <a:t>(just </a:t>
            </a:r>
            <a:r>
              <a:rPr sz="2800" spc="-190" dirty="0"/>
              <a:t>a </a:t>
            </a:r>
            <a:r>
              <a:rPr sz="2800" spc="-105" dirty="0"/>
              <a:t>year  </a:t>
            </a:r>
            <a:r>
              <a:rPr sz="2800" spc="-10" dirty="0"/>
              <a:t>after </a:t>
            </a:r>
            <a:r>
              <a:rPr sz="2800" spc="-75" dirty="0"/>
              <a:t>acquiring</a:t>
            </a:r>
            <a:r>
              <a:rPr sz="2800" spc="-545" dirty="0"/>
              <a:t> </a:t>
            </a:r>
            <a:r>
              <a:rPr sz="2800" spc="-155" dirty="0"/>
              <a:t>Corus)</a:t>
            </a:r>
            <a:endParaRPr sz="2800"/>
          </a:p>
          <a:p>
            <a:pPr marL="332740" indent="-320675">
              <a:lnSpc>
                <a:spcPct val="100000"/>
              </a:lnSpc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40" dirty="0"/>
              <a:t>Automobile</a:t>
            </a:r>
            <a:r>
              <a:rPr sz="2800" spc="-220" dirty="0"/>
              <a:t> </a:t>
            </a:r>
            <a:r>
              <a:rPr sz="2800" spc="-85" dirty="0"/>
              <a:t>sector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843398" y="2708274"/>
            <a:ext cx="39509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65" dirty="0">
                <a:latin typeface="Arial"/>
                <a:cs typeface="Arial"/>
              </a:rPr>
              <a:t>Acquisition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deal</a:t>
            </a:r>
            <a:endParaRPr sz="28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195" dirty="0">
                <a:latin typeface="Arial"/>
                <a:cs typeface="Arial"/>
              </a:rPr>
              <a:t>Gave </a:t>
            </a:r>
            <a:r>
              <a:rPr sz="2800" spc="70" dirty="0">
                <a:latin typeface="Arial"/>
                <a:cs typeface="Arial"/>
              </a:rPr>
              <a:t>tuff </a:t>
            </a:r>
            <a:r>
              <a:rPr sz="2800" spc="-25" dirty="0">
                <a:latin typeface="Arial"/>
                <a:cs typeface="Arial"/>
              </a:rPr>
              <a:t>competition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to  </a:t>
            </a:r>
            <a:r>
              <a:rPr sz="2800" spc="-25" dirty="0">
                <a:latin typeface="Arial"/>
                <a:cs typeface="Arial"/>
              </a:rPr>
              <a:t>M&amp;M </a:t>
            </a:r>
            <a:r>
              <a:rPr sz="2800" spc="-10" dirty="0">
                <a:latin typeface="Arial"/>
                <a:cs typeface="Arial"/>
              </a:rPr>
              <a:t>after </a:t>
            </a:r>
            <a:r>
              <a:rPr sz="2800" spc="-80" dirty="0">
                <a:latin typeface="Arial"/>
                <a:cs typeface="Arial"/>
              </a:rPr>
              <a:t>signing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100" dirty="0">
                <a:latin typeface="Arial"/>
                <a:cs typeface="Arial"/>
              </a:rPr>
              <a:t>deal </a:t>
            </a:r>
            <a:r>
              <a:rPr sz="2800" spc="25" dirty="0">
                <a:latin typeface="Arial"/>
                <a:cs typeface="Arial"/>
              </a:rPr>
              <a:t>with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5813552"/>
            <a:ext cx="36125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Union flag flies behind </a:t>
            </a:r>
            <a:r>
              <a:rPr sz="2000" dirty="0">
                <a:latin typeface="Carlito"/>
                <a:cs typeface="Carlito"/>
              </a:rPr>
              <a:t>a  Jaguar </a:t>
            </a:r>
            <a:r>
              <a:rPr sz="2000" spc="-5" dirty="0">
                <a:latin typeface="Carlito"/>
                <a:cs typeface="Carlito"/>
              </a:rPr>
              <a:t>car emblem outside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dealership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20" dirty="0">
                <a:latin typeface="Carlito"/>
                <a:cs typeface="Carlito"/>
              </a:rPr>
              <a:t>Manchester,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England</a:t>
            </a:r>
            <a:r>
              <a:rPr sz="120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651" y="608076"/>
            <a:ext cx="6594348" cy="48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752600"/>
            <a:ext cx="30480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3671" y="1732229"/>
            <a:ext cx="26860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spc="-595" dirty="0"/>
              <a:t>	</a:t>
            </a:r>
            <a:r>
              <a:rPr sz="2800" spc="-95" dirty="0"/>
              <a:t>May</a:t>
            </a:r>
            <a:r>
              <a:rPr sz="2800" spc="-220" dirty="0"/>
              <a:t> </a:t>
            </a:r>
            <a:r>
              <a:rPr sz="2800" spc="-140" dirty="0"/>
              <a:t>2008</a:t>
            </a:r>
            <a:endParaRPr sz="28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32105" algn="l"/>
              </a:tabLst>
            </a:pPr>
            <a:r>
              <a:rPr sz="2250" spc="-595" dirty="0"/>
              <a:t>	</a:t>
            </a:r>
            <a:r>
              <a:rPr sz="2800" spc="-60" dirty="0"/>
              <a:t>Acquisition</a:t>
            </a:r>
            <a:r>
              <a:rPr sz="2800" spc="-245" dirty="0"/>
              <a:t> </a:t>
            </a:r>
            <a:r>
              <a:rPr sz="2800" spc="-100" dirty="0"/>
              <a:t>deal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33671" y="2586354"/>
            <a:ext cx="239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spc="-595" dirty="0">
                <a:latin typeface="Arial"/>
                <a:cs typeface="Arial"/>
              </a:rPr>
              <a:t>	</a:t>
            </a:r>
            <a:r>
              <a:rPr sz="2800" spc="-95" dirty="0">
                <a:latin typeface="Arial"/>
                <a:cs typeface="Arial"/>
              </a:rPr>
              <a:t>Sector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copper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964428"/>
            <a:ext cx="33794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20" dirty="0">
                <a:latin typeface="Carlito"/>
                <a:cs typeface="Carlito"/>
              </a:rPr>
              <a:t>Vedanta </a:t>
            </a:r>
            <a:r>
              <a:rPr sz="2000" spc="-10" dirty="0">
                <a:latin typeface="Carlito"/>
                <a:cs typeface="Carlito"/>
              </a:rPr>
              <a:t>Group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chairman</a:t>
            </a:r>
            <a:endParaRPr sz="20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Anil</a:t>
            </a:r>
            <a:r>
              <a:rPr sz="2000" spc="-10" dirty="0">
                <a:latin typeface="Carlito"/>
                <a:cs typeface="Carlito"/>
              </a:rPr>
              <a:t> Agarwal</a:t>
            </a:r>
            <a:r>
              <a:rPr sz="1200" spc="-10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651" y="295656"/>
            <a:ext cx="5649468" cy="1007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752600"/>
            <a:ext cx="32004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7471" y="1562557"/>
            <a:ext cx="30213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spc="-660" dirty="0"/>
              <a:t>	</a:t>
            </a:r>
            <a:r>
              <a:rPr sz="3200" spc="-105" dirty="0"/>
              <a:t>May</a:t>
            </a:r>
            <a:r>
              <a:rPr sz="3200" spc="-275" dirty="0"/>
              <a:t> </a:t>
            </a:r>
            <a:r>
              <a:rPr sz="3200" spc="-225" dirty="0"/>
              <a:t>2007</a:t>
            </a:r>
            <a:endParaRPr sz="3200"/>
          </a:p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sz="2550" spc="-665" dirty="0"/>
              <a:t>	</a:t>
            </a:r>
            <a:r>
              <a:rPr sz="3200" spc="-65" dirty="0"/>
              <a:t>Acquisition</a:t>
            </a:r>
            <a:r>
              <a:rPr sz="3200" spc="-310" dirty="0"/>
              <a:t> </a:t>
            </a:r>
            <a:r>
              <a:rPr sz="3200" spc="-110" dirty="0"/>
              <a:t>deal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644771" y="2538476"/>
            <a:ext cx="37191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5440" indent="-320040">
              <a:lnSpc>
                <a:spcPct val="100000"/>
              </a:lnSpc>
              <a:spcBef>
                <a:spcPts val="105"/>
              </a:spcBef>
              <a:buSzPct val="79687"/>
              <a:buChar char=""/>
              <a:tabLst>
                <a:tab pos="344805" algn="l"/>
                <a:tab pos="345440" algn="l"/>
              </a:tabLst>
            </a:pPr>
            <a:r>
              <a:rPr sz="3200" spc="-135" dirty="0">
                <a:latin typeface="Arial"/>
                <a:cs typeface="Arial"/>
              </a:rPr>
              <a:t>Energy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sector</a:t>
            </a:r>
            <a:endParaRPr sz="3200">
              <a:latin typeface="Arial"/>
              <a:cs typeface="Arial"/>
            </a:endParaRPr>
          </a:p>
          <a:p>
            <a:pPr marL="344805" marR="17780" indent="-320040">
              <a:lnSpc>
                <a:spcPct val="100000"/>
              </a:lnSpc>
              <a:buSzPct val="79687"/>
              <a:buChar char=""/>
              <a:tabLst>
                <a:tab pos="344805" algn="l"/>
                <a:tab pos="345440" algn="l"/>
              </a:tabLst>
            </a:pPr>
            <a:r>
              <a:rPr sz="3200" spc="-135" dirty="0">
                <a:latin typeface="Arial"/>
                <a:cs typeface="Arial"/>
              </a:rPr>
              <a:t>Suzlon </a:t>
            </a:r>
            <a:r>
              <a:rPr sz="3200" spc="-140" dirty="0">
                <a:latin typeface="Arial"/>
                <a:cs typeface="Arial"/>
              </a:rPr>
              <a:t>is </a:t>
            </a:r>
            <a:r>
              <a:rPr sz="3200" spc="-70" dirty="0">
                <a:latin typeface="Arial"/>
                <a:cs typeface="Arial"/>
              </a:rPr>
              <a:t>now </a:t>
            </a:r>
            <a:r>
              <a:rPr sz="3200" spc="-20" dirty="0">
                <a:latin typeface="Arial"/>
                <a:cs typeface="Arial"/>
              </a:rPr>
              <a:t>the  </a:t>
            </a:r>
            <a:r>
              <a:rPr sz="3200" spc="-75" dirty="0">
                <a:latin typeface="Arial"/>
                <a:cs typeface="Arial"/>
              </a:rPr>
              <a:t>largest </a:t>
            </a:r>
            <a:r>
              <a:rPr sz="3200" spc="-40" dirty="0">
                <a:latin typeface="Arial"/>
                <a:cs typeface="Arial"/>
              </a:rPr>
              <a:t>wind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turbine  </a:t>
            </a:r>
            <a:r>
              <a:rPr sz="3200" spc="-100" dirty="0">
                <a:latin typeface="Arial"/>
                <a:cs typeface="Arial"/>
              </a:rPr>
              <a:t>maker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Asia</a:t>
            </a:r>
            <a:endParaRPr sz="3200">
              <a:latin typeface="Arial"/>
              <a:cs typeface="Arial"/>
            </a:endParaRPr>
          </a:p>
          <a:p>
            <a:pPr marL="344805" marR="668655" indent="-320040">
              <a:lnSpc>
                <a:spcPct val="100000"/>
              </a:lnSpc>
              <a:buSzPct val="79687"/>
              <a:buChar char=""/>
              <a:tabLst>
                <a:tab pos="344805" algn="l"/>
                <a:tab pos="345440" algn="l"/>
              </a:tabLst>
            </a:pPr>
            <a:r>
              <a:rPr sz="3200" spc="-40" dirty="0">
                <a:latin typeface="Arial"/>
                <a:cs typeface="Arial"/>
              </a:rPr>
              <a:t>5</a:t>
            </a:r>
            <a:r>
              <a:rPr sz="3150" spc="-60" baseline="25132" dirty="0">
                <a:latin typeface="Arial"/>
                <a:cs typeface="Arial"/>
              </a:rPr>
              <a:t>th </a:t>
            </a:r>
            <a:r>
              <a:rPr sz="3200" spc="-75" dirty="0">
                <a:latin typeface="Arial"/>
                <a:cs typeface="Arial"/>
              </a:rPr>
              <a:t>largest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  </a:t>
            </a:r>
            <a:r>
              <a:rPr sz="3200" spc="-30" dirty="0">
                <a:latin typeface="Arial"/>
                <a:cs typeface="Arial"/>
              </a:rPr>
              <a:t>world.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964428"/>
            <a:ext cx="346329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30" dirty="0">
                <a:latin typeface="Carlito"/>
                <a:cs typeface="Carlito"/>
              </a:rPr>
              <a:t>Tulsi Tanti, </a:t>
            </a:r>
            <a:r>
              <a:rPr sz="2000" dirty="0">
                <a:latin typeface="Carlito"/>
                <a:cs typeface="Carlito"/>
              </a:rPr>
              <a:t>chairman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&amp;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rlito"/>
                <a:cs typeface="Carlito"/>
              </a:rPr>
              <a:t>M.D of </a:t>
            </a:r>
            <a:r>
              <a:rPr sz="2000" spc="-5" dirty="0">
                <a:latin typeface="Carlito"/>
                <a:cs typeface="Carlito"/>
              </a:rPr>
              <a:t>Suzlon Energy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Ltd.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1" y="318515"/>
            <a:ext cx="5830824" cy="984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1242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3671" y="1503934"/>
            <a:ext cx="21856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95" dirty="0"/>
              <a:t>March</a:t>
            </a:r>
            <a:r>
              <a:rPr sz="2800" spc="-240" dirty="0"/>
              <a:t> </a:t>
            </a:r>
            <a:r>
              <a:rPr sz="2800" spc="-130" dirty="0"/>
              <a:t>2009</a:t>
            </a:r>
            <a:endParaRPr sz="280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75" dirty="0"/>
              <a:t>Merger</a:t>
            </a:r>
            <a:r>
              <a:rPr sz="2800" spc="285" dirty="0"/>
              <a:t> </a:t>
            </a:r>
            <a:r>
              <a:rPr sz="2800" spc="-100" dirty="0"/>
              <a:t>deal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33671" y="2357754"/>
            <a:ext cx="352488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245110" indent="-320040">
              <a:lnSpc>
                <a:spcPct val="100000"/>
              </a:lnSpc>
              <a:spcBef>
                <a:spcPts val="9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65" dirty="0">
                <a:latin typeface="Arial"/>
                <a:cs typeface="Arial"/>
              </a:rPr>
              <a:t>amalgamation </a:t>
            </a:r>
            <a:r>
              <a:rPr sz="2800" spc="15" dirty="0">
                <a:latin typeface="Arial"/>
                <a:cs typeface="Arial"/>
              </a:rPr>
              <a:t>of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its  </a:t>
            </a:r>
            <a:r>
              <a:rPr sz="2800" spc="-100" dirty="0">
                <a:latin typeface="Arial"/>
                <a:cs typeface="Arial"/>
              </a:rPr>
              <a:t>subsidiary </a:t>
            </a:r>
            <a:r>
              <a:rPr sz="2800" spc="-145" dirty="0">
                <a:latin typeface="Arial"/>
                <a:cs typeface="Arial"/>
              </a:rPr>
              <a:t>Reliance  </a:t>
            </a:r>
            <a:r>
              <a:rPr sz="2800" spc="-80" dirty="0">
                <a:latin typeface="Arial"/>
                <a:cs typeface="Arial"/>
              </a:rPr>
              <a:t>Petroleum </a:t>
            </a:r>
            <a:r>
              <a:rPr sz="2800" spc="30" dirty="0">
                <a:latin typeface="Arial"/>
                <a:cs typeface="Arial"/>
              </a:rPr>
              <a:t>with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55" dirty="0">
                <a:latin typeface="Arial"/>
                <a:cs typeface="Arial"/>
              </a:rPr>
              <a:t>parent </a:t>
            </a:r>
            <a:r>
              <a:rPr sz="2800" spc="-95" dirty="0">
                <a:latin typeface="Arial"/>
                <a:cs typeface="Arial"/>
              </a:rPr>
              <a:t>company  </a:t>
            </a:r>
            <a:r>
              <a:rPr sz="2800" spc="-145" dirty="0">
                <a:latin typeface="Arial"/>
                <a:cs typeface="Arial"/>
              </a:rPr>
              <a:t>Reliance </a:t>
            </a:r>
            <a:r>
              <a:rPr sz="2800" spc="-75" dirty="0">
                <a:latin typeface="Arial"/>
                <a:cs typeface="Arial"/>
              </a:rPr>
              <a:t>industries  </a:t>
            </a:r>
            <a:r>
              <a:rPr sz="2800" spc="30" dirty="0">
                <a:latin typeface="Arial"/>
                <a:cs typeface="Arial"/>
              </a:rPr>
              <a:t>ltd.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320" dirty="0">
                <a:latin typeface="Arial"/>
                <a:cs typeface="Arial"/>
              </a:rPr>
              <a:t>Rs </a:t>
            </a:r>
            <a:r>
              <a:rPr sz="2800" spc="-140" dirty="0">
                <a:latin typeface="Arial"/>
                <a:cs typeface="Arial"/>
              </a:rPr>
              <a:t>8,500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crore</a:t>
            </a:r>
            <a:endParaRPr sz="2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90" dirty="0">
                <a:latin typeface="Arial"/>
                <a:cs typeface="Arial"/>
              </a:rPr>
              <a:t>RIL-RPL </a:t>
            </a:r>
            <a:r>
              <a:rPr sz="2800" spc="-70" dirty="0">
                <a:latin typeface="Arial"/>
                <a:cs typeface="Arial"/>
              </a:rPr>
              <a:t>merger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swap  </a:t>
            </a:r>
            <a:r>
              <a:rPr sz="2800" spc="-10" dirty="0">
                <a:latin typeface="Arial"/>
                <a:cs typeface="Arial"/>
              </a:rPr>
              <a:t>ratio </a:t>
            </a:r>
            <a:r>
              <a:rPr sz="2800" spc="-165" dirty="0">
                <a:latin typeface="Arial"/>
                <a:cs typeface="Arial"/>
              </a:rPr>
              <a:t>was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16:1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888228"/>
            <a:ext cx="280289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Image: </a:t>
            </a:r>
            <a:r>
              <a:rPr sz="2000" spc="-5" dirty="0">
                <a:latin typeface="Carlito"/>
                <a:cs typeface="Carlito"/>
              </a:rPr>
              <a:t>Reliance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Industries'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rlito"/>
                <a:cs typeface="Carlito"/>
              </a:rPr>
              <a:t>chairman </a:t>
            </a:r>
            <a:r>
              <a:rPr sz="2000" spc="-10" dirty="0">
                <a:latin typeface="Carlito"/>
                <a:cs typeface="Carlito"/>
              </a:rPr>
              <a:t>Mukesh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Ambani.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9232" y="807719"/>
            <a:ext cx="2714244" cy="54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61514"/>
            <a:ext cx="7143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00" dirty="0">
                <a:latin typeface="Arial"/>
                <a:cs typeface="Arial"/>
              </a:rPr>
              <a:t>Dynamic </a:t>
            </a:r>
            <a:r>
              <a:rPr sz="3200" spc="-60" dirty="0">
                <a:latin typeface="Arial"/>
                <a:cs typeface="Arial"/>
              </a:rPr>
              <a:t>government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policies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95" dirty="0">
                <a:latin typeface="Arial"/>
                <a:cs typeface="Arial"/>
              </a:rPr>
              <a:t>Corporate </a:t>
            </a:r>
            <a:r>
              <a:rPr sz="3200" spc="-75" dirty="0">
                <a:latin typeface="Arial"/>
                <a:cs typeface="Arial"/>
              </a:rPr>
              <a:t>investments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63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industry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30" dirty="0">
                <a:latin typeface="Arial"/>
                <a:cs typeface="Arial"/>
              </a:rPr>
              <a:t>Economic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stability</a:t>
            </a:r>
            <a:endParaRPr sz="32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35" dirty="0">
                <a:latin typeface="Arial"/>
                <a:cs typeface="Arial"/>
              </a:rPr>
              <a:t>“Ready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experiment”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attitude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Indian  </a:t>
            </a:r>
            <a:r>
              <a:rPr sz="3200" spc="-60" dirty="0">
                <a:latin typeface="Arial"/>
                <a:cs typeface="Arial"/>
              </a:rPr>
              <a:t>industrialists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4" y="399288"/>
            <a:ext cx="8156448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2119883"/>
            <a:ext cx="7086600" cy="3899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848" y="469391"/>
            <a:ext cx="7812024" cy="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12365"/>
            <a:ext cx="7949565" cy="3006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105" marR="424180" indent="-320040">
              <a:lnSpc>
                <a:spcPct val="80000"/>
              </a:lnSpc>
              <a:spcBef>
                <a:spcPts val="530"/>
              </a:spcBef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concept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merger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and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acquisition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India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was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not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popular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until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year  </a:t>
            </a:r>
            <a:r>
              <a:rPr sz="1800" spc="-95" dirty="0">
                <a:latin typeface="Arial"/>
                <a:cs typeface="Arial"/>
              </a:rPr>
              <a:t>1988.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"/>
            </a:pPr>
            <a:endParaRPr sz="1500">
              <a:latin typeface="Arial"/>
              <a:cs typeface="Arial"/>
            </a:endParaRPr>
          </a:p>
          <a:p>
            <a:pPr marL="332105" marR="433705" indent="-320040">
              <a:lnSpc>
                <a:spcPct val="80000"/>
              </a:lnSpc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key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factor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contributing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fewer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companies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involved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merger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  </a:t>
            </a:r>
            <a:r>
              <a:rPr sz="1800" spc="-30" dirty="0">
                <a:latin typeface="Arial"/>
                <a:cs typeface="Arial"/>
              </a:rPr>
              <a:t>regulatory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prohibitory </a:t>
            </a:r>
            <a:r>
              <a:rPr sz="1800" spc="-60" dirty="0">
                <a:latin typeface="Arial"/>
                <a:cs typeface="Arial"/>
              </a:rPr>
              <a:t>provisions </a:t>
            </a:r>
            <a:r>
              <a:rPr sz="1800" spc="10" dirty="0">
                <a:latin typeface="Arial"/>
                <a:cs typeface="Arial"/>
              </a:rPr>
              <a:t>of </a:t>
            </a:r>
            <a:r>
              <a:rPr sz="1800" spc="-135" dirty="0">
                <a:latin typeface="Arial"/>
                <a:cs typeface="Arial"/>
              </a:rPr>
              <a:t>MRTP </a:t>
            </a:r>
            <a:r>
              <a:rPr sz="1800" spc="-25" dirty="0">
                <a:latin typeface="Arial"/>
                <a:cs typeface="Arial"/>
              </a:rPr>
              <a:t>Act, </a:t>
            </a:r>
            <a:r>
              <a:rPr sz="1800" spc="-80" dirty="0">
                <a:latin typeface="Arial"/>
                <a:cs typeface="Arial"/>
              </a:rPr>
              <a:t>1969. </a:t>
            </a:r>
            <a:r>
              <a:rPr sz="1800" spc="-50" dirty="0">
                <a:latin typeface="Arial"/>
                <a:cs typeface="Arial"/>
              </a:rPr>
              <a:t>(Monopolies </a:t>
            </a:r>
            <a:r>
              <a:rPr sz="1800" spc="-75" dirty="0">
                <a:latin typeface="Arial"/>
                <a:cs typeface="Arial"/>
              </a:rPr>
              <a:t>and  </a:t>
            </a:r>
            <a:r>
              <a:rPr sz="1800" spc="-55" dirty="0">
                <a:latin typeface="Arial"/>
                <a:cs typeface="Arial"/>
              </a:rPr>
              <a:t>Restrictive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Trade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Practices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Act,1969)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"/>
            </a:pPr>
            <a:endParaRPr sz="1500">
              <a:latin typeface="Arial"/>
              <a:cs typeface="Arial"/>
            </a:endParaRPr>
          </a:p>
          <a:p>
            <a:pPr marL="332105" marR="478155" indent="-320040">
              <a:lnSpc>
                <a:spcPct val="80000"/>
              </a:lnSpc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year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1988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witnessed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one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oldest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business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acquisitions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company  mergers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India.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"/>
            </a:pPr>
            <a:endParaRPr sz="2000">
              <a:latin typeface="Arial"/>
              <a:cs typeface="Arial"/>
            </a:endParaRPr>
          </a:p>
          <a:p>
            <a:pPr marL="332105" marR="5080" indent="-320040">
              <a:lnSpc>
                <a:spcPct val="80000"/>
              </a:lnSpc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120" dirty="0">
                <a:latin typeface="Arial"/>
                <a:cs typeface="Arial"/>
              </a:rPr>
              <a:t>As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for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now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scenario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has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completely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changed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with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increasing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competition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  </a:t>
            </a:r>
            <a:r>
              <a:rPr sz="1800" spc="-35" dirty="0">
                <a:latin typeface="Arial"/>
                <a:cs typeface="Arial"/>
              </a:rPr>
              <a:t>globalization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business.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It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believed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that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present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India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has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now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emerged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as  </a:t>
            </a:r>
            <a:r>
              <a:rPr sz="1800" spc="-70" dirty="0">
                <a:latin typeface="Arial"/>
                <a:cs typeface="Arial"/>
              </a:rPr>
              <a:t>one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top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countries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entering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into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merger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acquisitions.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8331" y="5496178"/>
            <a:ext cx="91566" cy="14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5105400"/>
            <a:ext cx="30099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472555"/>
            <a:chOff x="0" y="0"/>
            <a:chExt cx="9144000" cy="6472555"/>
          </a:xfrm>
        </p:grpSpPr>
        <p:sp>
          <p:nvSpPr>
            <p:cNvPr id="3" name="object 3"/>
            <p:cNvSpPr/>
            <p:nvPr/>
          </p:nvSpPr>
          <p:spPr>
            <a:xfrm>
              <a:off x="414527" y="448055"/>
              <a:ext cx="5468112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9200" y="1511807"/>
              <a:ext cx="6705600" cy="4960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487680"/>
            <a:ext cx="7604759" cy="24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023" y="1219200"/>
            <a:ext cx="749744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10" dirty="0">
                <a:latin typeface="Arial"/>
                <a:cs typeface="Arial"/>
              </a:rPr>
              <a:t>The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125" dirty="0">
                <a:latin typeface="Arial"/>
                <a:cs typeface="Arial"/>
              </a:rPr>
              <a:t>process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of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55" dirty="0">
                <a:latin typeface="Arial"/>
                <a:cs typeface="Arial"/>
              </a:rPr>
              <a:t>merger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and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0" dirty="0">
                <a:latin typeface="Arial"/>
                <a:cs typeface="Arial"/>
              </a:rPr>
              <a:t>acquisition</a:t>
            </a:r>
            <a:r>
              <a:rPr sz="2300" spc="-215" dirty="0">
                <a:latin typeface="Arial"/>
                <a:cs typeface="Arial"/>
              </a:rPr>
              <a:t> </a:t>
            </a:r>
            <a:r>
              <a:rPr sz="2300" spc="-145" dirty="0">
                <a:latin typeface="Arial"/>
                <a:cs typeface="Arial"/>
              </a:rPr>
              <a:t>has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the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following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80" dirty="0">
                <a:latin typeface="Arial"/>
                <a:cs typeface="Arial"/>
              </a:rPr>
              <a:t>steps: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25" dirty="0"/>
              <a:t>Information</a:t>
            </a:r>
            <a:r>
              <a:rPr spc="-210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-15" dirty="0"/>
              <a:t>the</a:t>
            </a:r>
            <a:r>
              <a:rPr spc="-220" dirty="0"/>
              <a:t> </a:t>
            </a:r>
            <a:r>
              <a:rPr spc="-70" dirty="0"/>
              <a:t>stock</a:t>
            </a:r>
            <a:r>
              <a:rPr spc="-215" dirty="0"/>
              <a:t> </a:t>
            </a:r>
            <a:r>
              <a:rPr spc="-120" dirty="0"/>
              <a:t>exchange</a:t>
            </a:r>
          </a:p>
          <a:p>
            <a:pPr marL="527685" indent="-515620">
              <a:lnSpc>
                <a:spcPct val="100000"/>
              </a:lnSpc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45" dirty="0"/>
              <a:t>Application</a:t>
            </a:r>
            <a:r>
              <a:rPr spc="-220" dirty="0"/>
              <a:t> </a:t>
            </a:r>
            <a:r>
              <a:rPr spc="-25" dirty="0"/>
              <a:t>in</a:t>
            </a:r>
            <a:r>
              <a:rPr spc="-210" dirty="0"/>
              <a:t> </a:t>
            </a:r>
            <a:r>
              <a:rPr spc="-10" dirty="0"/>
              <a:t>the</a:t>
            </a:r>
            <a:r>
              <a:rPr spc="-200" dirty="0"/>
              <a:t> </a:t>
            </a:r>
            <a:r>
              <a:rPr spc="-70" dirty="0"/>
              <a:t>High</a:t>
            </a:r>
            <a:r>
              <a:rPr spc="-310" dirty="0"/>
              <a:t> </a:t>
            </a:r>
            <a:r>
              <a:rPr spc="-70" dirty="0"/>
              <a:t>Court</a:t>
            </a:r>
          </a:p>
          <a:p>
            <a:pPr marL="527685" indent="-515620">
              <a:lnSpc>
                <a:spcPct val="100000"/>
              </a:lnSpc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105" dirty="0"/>
              <a:t>Shareholders and </a:t>
            </a:r>
            <a:r>
              <a:rPr spc="-75" dirty="0"/>
              <a:t>Creditors</a:t>
            </a:r>
            <a:r>
              <a:rPr spc="-540" dirty="0"/>
              <a:t> </a:t>
            </a:r>
            <a:r>
              <a:rPr spc="-65" dirty="0"/>
              <a:t>meetings</a:t>
            </a:r>
          </a:p>
          <a:p>
            <a:pPr marL="527685" indent="-515620">
              <a:lnSpc>
                <a:spcPct val="100000"/>
              </a:lnSpc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80" dirty="0"/>
              <a:t>Sanction</a:t>
            </a:r>
            <a:r>
              <a:rPr spc="-210" dirty="0"/>
              <a:t> </a:t>
            </a:r>
            <a:r>
              <a:rPr spc="-55" dirty="0"/>
              <a:t>by</a:t>
            </a:r>
            <a:r>
              <a:rPr spc="-200" dirty="0"/>
              <a:t> </a:t>
            </a:r>
            <a:r>
              <a:rPr spc="-15" dirty="0"/>
              <a:t>the</a:t>
            </a:r>
            <a:r>
              <a:rPr spc="-204" dirty="0"/>
              <a:t> </a:t>
            </a:r>
            <a:r>
              <a:rPr spc="-65" dirty="0"/>
              <a:t>High</a:t>
            </a:r>
            <a:r>
              <a:rPr spc="-315" dirty="0"/>
              <a:t> </a:t>
            </a:r>
            <a:r>
              <a:rPr spc="-70" dirty="0"/>
              <a:t>Court</a:t>
            </a:r>
          </a:p>
          <a:p>
            <a:pPr marL="527685" indent="-515620">
              <a:lnSpc>
                <a:spcPct val="100000"/>
              </a:lnSpc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65" dirty="0"/>
              <a:t>Filing</a:t>
            </a:r>
            <a:r>
              <a:rPr spc="-210" dirty="0"/>
              <a:t> </a:t>
            </a:r>
            <a:r>
              <a:rPr spc="20" dirty="0"/>
              <a:t>of</a:t>
            </a:r>
            <a:r>
              <a:rPr spc="-204" dirty="0"/>
              <a:t> </a:t>
            </a:r>
            <a:r>
              <a:rPr spc="-15" dirty="0"/>
              <a:t>the</a:t>
            </a:r>
            <a:r>
              <a:rPr spc="-204" dirty="0"/>
              <a:t> </a:t>
            </a:r>
            <a:r>
              <a:rPr spc="-30" dirty="0"/>
              <a:t>court</a:t>
            </a:r>
            <a:r>
              <a:rPr spc="-204" dirty="0"/>
              <a:t> </a:t>
            </a:r>
            <a:r>
              <a:rPr spc="-50" dirty="0"/>
              <a:t>order</a:t>
            </a:r>
          </a:p>
          <a:p>
            <a:pPr marL="527685" indent="-515620">
              <a:lnSpc>
                <a:spcPct val="100000"/>
              </a:lnSpc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105" dirty="0"/>
              <a:t>Transfer </a:t>
            </a:r>
            <a:r>
              <a:rPr spc="20" dirty="0"/>
              <a:t>of</a:t>
            </a:r>
            <a:r>
              <a:rPr spc="-555" dirty="0"/>
              <a:t> </a:t>
            </a:r>
            <a:r>
              <a:rPr spc="-150" dirty="0"/>
              <a:t>assets </a:t>
            </a:r>
            <a:r>
              <a:rPr spc="-30" dirty="0"/>
              <a:t>or </a:t>
            </a:r>
            <a:r>
              <a:rPr spc="-35" dirty="0"/>
              <a:t>liabilities</a:t>
            </a:r>
          </a:p>
          <a:p>
            <a:pPr marL="527685" indent="-515620">
              <a:lnSpc>
                <a:spcPct val="100000"/>
              </a:lnSpc>
              <a:buSzPct val="78846"/>
              <a:buAutoNum type="romanLcPeriod" startAt="2"/>
              <a:tabLst>
                <a:tab pos="527685" algn="l"/>
                <a:tab pos="528320" algn="l"/>
              </a:tabLst>
            </a:pPr>
            <a:r>
              <a:rPr spc="-80" dirty="0"/>
              <a:t>Payment </a:t>
            </a:r>
            <a:r>
              <a:rPr spc="-60" dirty="0"/>
              <a:t>by </a:t>
            </a:r>
            <a:r>
              <a:rPr spc="-165" dirty="0"/>
              <a:t>cash </a:t>
            </a:r>
            <a:r>
              <a:rPr spc="-105" dirty="0"/>
              <a:t>and</a:t>
            </a:r>
            <a:r>
              <a:rPr spc="-525" dirty="0"/>
              <a:t> </a:t>
            </a:r>
            <a:r>
              <a:rPr spc="-85" dirty="0"/>
              <a:t>securities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/>
          </a:p>
          <a:p>
            <a:pPr marL="12700" marR="5080">
              <a:lnSpc>
                <a:spcPct val="100000"/>
              </a:lnSpc>
            </a:pPr>
            <a:r>
              <a:rPr sz="2800" spc="-70" dirty="0"/>
              <a:t>Maximum </a:t>
            </a:r>
            <a:r>
              <a:rPr sz="2800" spc="-45" dirty="0"/>
              <a:t>Waiting </a:t>
            </a:r>
            <a:r>
              <a:rPr sz="2800" spc="-95" dirty="0"/>
              <a:t>period:210 </a:t>
            </a:r>
            <a:r>
              <a:rPr sz="2800" spc="-145" dirty="0"/>
              <a:t>days </a:t>
            </a:r>
            <a:r>
              <a:rPr sz="2800" spc="5" dirty="0"/>
              <a:t>from </a:t>
            </a:r>
            <a:r>
              <a:rPr sz="2800" spc="-20" dirty="0"/>
              <a:t>the </a:t>
            </a:r>
            <a:r>
              <a:rPr sz="2800" dirty="0"/>
              <a:t>filing </a:t>
            </a:r>
            <a:r>
              <a:rPr sz="2800" spc="15" dirty="0"/>
              <a:t>of  </a:t>
            </a:r>
            <a:r>
              <a:rPr sz="2800" spc="-60" dirty="0"/>
              <a:t>notice(or</a:t>
            </a:r>
            <a:r>
              <a:rPr sz="2800" spc="-215" dirty="0"/>
              <a:t> </a:t>
            </a:r>
            <a:r>
              <a:rPr sz="2800" spc="-20" dirty="0"/>
              <a:t>the</a:t>
            </a:r>
            <a:r>
              <a:rPr sz="2800" spc="-200" dirty="0"/>
              <a:t> </a:t>
            </a:r>
            <a:r>
              <a:rPr sz="2800" spc="-65" dirty="0"/>
              <a:t>order</a:t>
            </a:r>
            <a:r>
              <a:rPr sz="2800" spc="-215" dirty="0"/>
              <a:t> </a:t>
            </a:r>
            <a:r>
              <a:rPr sz="2800" spc="15" dirty="0"/>
              <a:t>of</a:t>
            </a:r>
            <a:r>
              <a:rPr sz="2800" spc="-220" dirty="0"/>
              <a:t> </a:t>
            </a:r>
            <a:r>
              <a:rPr sz="2800" spc="-20" dirty="0"/>
              <a:t>the</a:t>
            </a:r>
            <a:r>
              <a:rPr sz="2800" spc="-210" dirty="0"/>
              <a:t> </a:t>
            </a:r>
            <a:r>
              <a:rPr sz="2800" spc="-100" dirty="0"/>
              <a:t>commission</a:t>
            </a:r>
            <a:r>
              <a:rPr sz="2800" spc="-114" dirty="0"/>
              <a:t> </a:t>
            </a:r>
            <a:r>
              <a:rPr sz="2800" spc="-5" dirty="0"/>
              <a:t>-</a:t>
            </a:r>
            <a:r>
              <a:rPr sz="2800" spc="-210" dirty="0"/>
              <a:t> </a:t>
            </a:r>
            <a:r>
              <a:rPr sz="2800" spc="-90" dirty="0"/>
              <a:t>whichever</a:t>
            </a:r>
            <a:r>
              <a:rPr sz="2800" spc="-210" dirty="0"/>
              <a:t> </a:t>
            </a:r>
            <a:r>
              <a:rPr sz="2800" spc="-70" dirty="0"/>
              <a:t>earlier).</a:t>
            </a:r>
            <a:endParaRPr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63" y="836675"/>
            <a:ext cx="7888224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3036" y="1504039"/>
            <a:ext cx="4706620" cy="4279265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964"/>
              </a:spcBef>
              <a:buSzPct val="79032"/>
              <a:buChar char=""/>
              <a:tabLst>
                <a:tab pos="332740" algn="l"/>
                <a:tab pos="333375" algn="l"/>
              </a:tabLst>
            </a:pPr>
            <a:r>
              <a:rPr sz="3100" spc="-80" dirty="0">
                <a:latin typeface="Arial"/>
                <a:cs typeface="Arial"/>
              </a:rPr>
              <a:t>Cultural</a:t>
            </a:r>
            <a:r>
              <a:rPr sz="3100" spc="-235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Difference</a:t>
            </a:r>
            <a:endParaRPr sz="31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864"/>
              </a:spcBef>
              <a:buSzPct val="79032"/>
              <a:buChar char=""/>
              <a:tabLst>
                <a:tab pos="332740" algn="l"/>
                <a:tab pos="333375" algn="l"/>
              </a:tabLst>
            </a:pPr>
            <a:r>
              <a:rPr sz="3100" spc="-140" dirty="0">
                <a:latin typeface="Arial"/>
                <a:cs typeface="Arial"/>
              </a:rPr>
              <a:t>Flawed</a:t>
            </a:r>
            <a:r>
              <a:rPr sz="3100" spc="-220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Intention</a:t>
            </a:r>
            <a:endParaRPr sz="31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860"/>
              </a:spcBef>
              <a:buSzPct val="79032"/>
              <a:buChar char=""/>
              <a:tabLst>
                <a:tab pos="332740" algn="l"/>
                <a:tab pos="333375" algn="l"/>
              </a:tabLst>
            </a:pPr>
            <a:r>
              <a:rPr sz="3100" spc="-80" dirty="0">
                <a:latin typeface="Arial"/>
                <a:cs typeface="Arial"/>
              </a:rPr>
              <a:t>No </a:t>
            </a:r>
            <a:r>
              <a:rPr sz="3100" spc="-55" dirty="0">
                <a:latin typeface="Arial"/>
                <a:cs typeface="Arial"/>
              </a:rPr>
              <a:t>guiding</a:t>
            </a:r>
            <a:r>
              <a:rPr sz="3100" spc="-390" dirty="0">
                <a:latin typeface="Arial"/>
                <a:cs typeface="Arial"/>
              </a:rPr>
              <a:t> </a:t>
            </a:r>
            <a:r>
              <a:rPr sz="3100" spc="-85" dirty="0">
                <a:latin typeface="Arial"/>
                <a:cs typeface="Arial"/>
              </a:rPr>
              <a:t>principles</a:t>
            </a:r>
            <a:endParaRPr sz="31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860"/>
              </a:spcBef>
              <a:buSzPct val="79032"/>
              <a:buChar char=""/>
              <a:tabLst>
                <a:tab pos="332740" algn="l"/>
                <a:tab pos="333375" algn="l"/>
              </a:tabLst>
            </a:pPr>
            <a:r>
              <a:rPr sz="3100" spc="-85" dirty="0">
                <a:latin typeface="Arial"/>
                <a:cs typeface="Arial"/>
              </a:rPr>
              <a:t>No </a:t>
            </a:r>
            <a:r>
              <a:rPr sz="3100" spc="-75" dirty="0">
                <a:latin typeface="Arial"/>
                <a:cs typeface="Arial"/>
              </a:rPr>
              <a:t>ground</a:t>
            </a:r>
            <a:r>
              <a:rPr sz="3100" spc="-395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rules</a:t>
            </a:r>
            <a:endParaRPr sz="31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860"/>
              </a:spcBef>
              <a:buSzPct val="79032"/>
              <a:buChar char=""/>
              <a:tabLst>
                <a:tab pos="332740" algn="l"/>
                <a:tab pos="333375" algn="l"/>
              </a:tabLst>
            </a:pPr>
            <a:r>
              <a:rPr sz="3100" spc="-85" dirty="0">
                <a:latin typeface="Arial"/>
                <a:cs typeface="Arial"/>
              </a:rPr>
              <a:t>No </a:t>
            </a:r>
            <a:r>
              <a:rPr sz="3100" spc="-55" dirty="0">
                <a:latin typeface="Arial"/>
                <a:cs typeface="Arial"/>
              </a:rPr>
              <a:t>detailed</a:t>
            </a:r>
            <a:r>
              <a:rPr sz="3100" spc="-409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investigating</a:t>
            </a:r>
            <a:endParaRPr sz="31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865"/>
              </a:spcBef>
              <a:buSzPct val="79032"/>
              <a:buChar char=""/>
              <a:tabLst>
                <a:tab pos="332740" algn="l"/>
                <a:tab pos="333375" algn="l"/>
              </a:tabLst>
            </a:pPr>
            <a:r>
              <a:rPr sz="3100" spc="-145" dirty="0">
                <a:latin typeface="Arial"/>
                <a:cs typeface="Arial"/>
              </a:rPr>
              <a:t>Poor </a:t>
            </a:r>
            <a:r>
              <a:rPr sz="3100" spc="-120" dirty="0">
                <a:latin typeface="Arial"/>
                <a:cs typeface="Arial"/>
              </a:rPr>
              <a:t>stake </a:t>
            </a:r>
            <a:r>
              <a:rPr sz="3100" spc="-65" dirty="0">
                <a:latin typeface="Arial"/>
                <a:cs typeface="Arial"/>
              </a:rPr>
              <a:t>holder</a:t>
            </a:r>
            <a:r>
              <a:rPr sz="3100" spc="-545" dirty="0">
                <a:latin typeface="Arial"/>
                <a:cs typeface="Arial"/>
              </a:rPr>
              <a:t> </a:t>
            </a:r>
            <a:r>
              <a:rPr sz="3100" spc="-85" dirty="0">
                <a:latin typeface="Arial"/>
                <a:cs typeface="Arial"/>
              </a:rPr>
              <a:t>outreach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760476"/>
            <a:ext cx="5961888" cy="38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36" y="1626387"/>
            <a:ext cx="6854190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30100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1750" spc="-450" dirty="0"/>
              <a:t>	</a:t>
            </a:r>
            <a:r>
              <a:rPr sz="2200" b="1" spc="-70" dirty="0">
                <a:latin typeface="Trebuchet MS"/>
                <a:cs typeface="Trebuchet MS"/>
              </a:rPr>
              <a:t>Continuous </a:t>
            </a:r>
            <a:r>
              <a:rPr sz="2200" b="1" spc="-80" dirty="0">
                <a:latin typeface="Trebuchet MS"/>
                <a:cs typeface="Trebuchet MS"/>
              </a:rPr>
              <a:t>communication </a:t>
            </a:r>
            <a:r>
              <a:rPr sz="2200" spc="-155" dirty="0"/>
              <a:t>– </a:t>
            </a:r>
            <a:r>
              <a:rPr sz="2200" spc="-80" dirty="0"/>
              <a:t>employees,</a:t>
            </a:r>
            <a:r>
              <a:rPr sz="2200" spc="-365" dirty="0"/>
              <a:t> </a:t>
            </a:r>
            <a:r>
              <a:rPr sz="2200" spc="-75" dirty="0"/>
              <a:t>stakeholders,  customers, </a:t>
            </a:r>
            <a:r>
              <a:rPr sz="2200" spc="-85" dirty="0"/>
              <a:t>suppliers </a:t>
            </a:r>
            <a:r>
              <a:rPr sz="2200" spc="-90" dirty="0"/>
              <a:t>and </a:t>
            </a:r>
            <a:r>
              <a:rPr sz="2200" spc="-45" dirty="0"/>
              <a:t>government</a:t>
            </a:r>
            <a:r>
              <a:rPr sz="2200" spc="-445" dirty="0"/>
              <a:t> </a:t>
            </a:r>
            <a:r>
              <a:rPr sz="2200" spc="-85" dirty="0"/>
              <a:t>leaders.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035935"/>
            <a:ext cx="665734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SzPct val="79545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2200" b="1" spc="-105" dirty="0">
                <a:latin typeface="Trebuchet MS"/>
                <a:cs typeface="Trebuchet MS"/>
              </a:rPr>
              <a:t>Transparency </a:t>
            </a:r>
            <a:r>
              <a:rPr sz="2200" spc="-25" dirty="0">
                <a:latin typeface="Arial"/>
                <a:cs typeface="Arial"/>
              </a:rPr>
              <a:t>in </a:t>
            </a:r>
            <a:r>
              <a:rPr sz="2200" spc="-100" dirty="0">
                <a:latin typeface="Arial"/>
                <a:cs typeface="Arial"/>
              </a:rPr>
              <a:t>managers</a:t>
            </a:r>
            <a:r>
              <a:rPr sz="2200" spc="-41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operations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"/>
            </a:pPr>
            <a:endParaRPr sz="2950">
              <a:latin typeface="Arial"/>
              <a:cs typeface="Arial"/>
            </a:endParaRPr>
          </a:p>
          <a:p>
            <a:pPr marL="332740" marR="5080" indent="-320675">
              <a:lnSpc>
                <a:spcPct val="130000"/>
              </a:lnSpc>
              <a:buSzPct val="79545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2200" b="1" spc="-80" dirty="0">
                <a:latin typeface="Trebuchet MS"/>
                <a:cs typeface="Trebuchet MS"/>
              </a:rPr>
              <a:t>Capacity </a:t>
            </a:r>
            <a:r>
              <a:rPr sz="2200" b="1" spc="-40" dirty="0">
                <a:latin typeface="Trebuchet MS"/>
                <a:cs typeface="Trebuchet MS"/>
              </a:rPr>
              <a:t>to </a:t>
            </a:r>
            <a:r>
              <a:rPr sz="2200" b="1" spc="-90" dirty="0">
                <a:latin typeface="Trebuchet MS"/>
                <a:cs typeface="Trebuchet MS"/>
              </a:rPr>
              <a:t>meet </a:t>
            </a:r>
            <a:r>
              <a:rPr sz="2200" b="1" spc="-100" dirty="0">
                <a:latin typeface="Trebuchet MS"/>
                <a:cs typeface="Trebuchet MS"/>
              </a:rPr>
              <a:t>new </a:t>
            </a:r>
            <a:r>
              <a:rPr sz="2200" b="1" spc="-120" dirty="0">
                <a:latin typeface="Trebuchet MS"/>
                <a:cs typeface="Trebuchet MS"/>
              </a:rPr>
              <a:t>culture </a:t>
            </a:r>
            <a:r>
              <a:rPr sz="2200" spc="-50" dirty="0">
                <a:latin typeface="Arial"/>
                <a:cs typeface="Arial"/>
              </a:rPr>
              <a:t>higher </a:t>
            </a:r>
            <a:r>
              <a:rPr sz="2200" spc="-65" dirty="0">
                <a:latin typeface="Arial"/>
                <a:cs typeface="Arial"/>
              </a:rPr>
              <a:t>management  </a:t>
            </a:r>
            <a:r>
              <a:rPr sz="2200" spc="-80" dirty="0">
                <a:latin typeface="Arial"/>
                <a:cs typeface="Arial"/>
              </a:rPr>
              <a:t>professionals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must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ready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to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greet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new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or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modified  </a:t>
            </a:r>
            <a:r>
              <a:rPr sz="2200" spc="-45" dirty="0">
                <a:latin typeface="Arial"/>
                <a:cs typeface="Arial"/>
              </a:rPr>
              <a:t>culture.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"/>
            </a:pPr>
            <a:endParaRPr sz="2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700"/>
              </a:spcBef>
              <a:buSzPct val="79545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2200" b="1" spc="-110" dirty="0">
                <a:latin typeface="Trebuchet MS"/>
                <a:cs typeface="Trebuchet MS"/>
              </a:rPr>
              <a:t>Talent</a:t>
            </a:r>
            <a:r>
              <a:rPr sz="2200" b="1" spc="-215" dirty="0">
                <a:latin typeface="Trebuchet MS"/>
                <a:cs typeface="Trebuchet MS"/>
              </a:rPr>
              <a:t> </a:t>
            </a:r>
            <a:r>
              <a:rPr sz="2200" b="1" spc="-55" dirty="0">
                <a:latin typeface="Trebuchet MS"/>
                <a:cs typeface="Trebuchet MS"/>
              </a:rPr>
              <a:t>management</a:t>
            </a:r>
            <a:r>
              <a:rPr sz="2200" b="1" spc="-17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Arial"/>
                <a:cs typeface="Arial"/>
              </a:rPr>
              <a:t>by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743199"/>
              <a:ext cx="9144000" cy="411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523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216" y="294131"/>
              <a:ext cx="7975092" cy="986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8236" y="1828545"/>
            <a:ext cx="796798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360045" indent="-320040">
              <a:lnSpc>
                <a:spcPct val="100000"/>
              </a:lnSpc>
              <a:spcBef>
                <a:spcPts val="105"/>
              </a:spcBef>
              <a:buClr>
                <a:srgbClr val="DDDDDD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5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3200" spc="-60" dirty="0">
                <a:solidFill>
                  <a:srgbClr val="FFC000"/>
                </a:solidFill>
                <a:latin typeface="Arial"/>
                <a:cs typeface="Arial"/>
              </a:rPr>
              <a:t>government </a:t>
            </a:r>
            <a:r>
              <a:rPr sz="3200" spc="25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sz="3200" spc="-90" dirty="0">
                <a:solidFill>
                  <a:srgbClr val="FFC000"/>
                </a:solidFill>
                <a:latin typeface="Arial"/>
                <a:cs typeface="Arial"/>
              </a:rPr>
              <a:t>India </a:t>
            </a:r>
            <a:r>
              <a:rPr sz="3200" spc="-85" dirty="0">
                <a:solidFill>
                  <a:srgbClr val="FFC000"/>
                </a:solidFill>
                <a:latin typeface="Arial"/>
                <a:cs typeface="Arial"/>
              </a:rPr>
              <a:t>on </a:t>
            </a:r>
            <a:r>
              <a:rPr sz="3200" b="1" spc="-295" dirty="0">
                <a:solidFill>
                  <a:srgbClr val="FFC000"/>
                </a:solidFill>
                <a:latin typeface="Trebuchet MS"/>
                <a:cs typeface="Trebuchet MS"/>
              </a:rPr>
              <a:t>1 </a:t>
            </a:r>
            <a:r>
              <a:rPr sz="3200" b="1" spc="-135" dirty="0">
                <a:solidFill>
                  <a:srgbClr val="FFC000"/>
                </a:solidFill>
                <a:latin typeface="Trebuchet MS"/>
                <a:cs typeface="Trebuchet MS"/>
              </a:rPr>
              <a:t>march </a:t>
            </a:r>
            <a:r>
              <a:rPr sz="3200" b="1" spc="-280" dirty="0">
                <a:solidFill>
                  <a:srgbClr val="FFC000"/>
                </a:solidFill>
                <a:latin typeface="Trebuchet MS"/>
                <a:cs typeface="Trebuchet MS"/>
              </a:rPr>
              <a:t>2007  </a:t>
            </a:r>
            <a:r>
              <a:rPr sz="3200" spc="-100" dirty="0">
                <a:solidFill>
                  <a:srgbClr val="FFC000"/>
                </a:solidFill>
                <a:latin typeface="Arial"/>
                <a:cs typeface="Arial"/>
              </a:rPr>
              <a:t>approved</a:t>
            </a:r>
            <a:r>
              <a:rPr sz="3200" spc="-2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3200" spc="-2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C000"/>
                </a:solidFill>
                <a:latin typeface="Arial"/>
                <a:cs typeface="Arial"/>
              </a:rPr>
              <a:t>merger</a:t>
            </a:r>
            <a:r>
              <a:rPr sz="32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3200" spc="-3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C000"/>
                </a:solidFill>
                <a:latin typeface="Arial"/>
                <a:cs typeface="Arial"/>
              </a:rPr>
              <a:t>Air</a:t>
            </a:r>
            <a:r>
              <a:rPr sz="3200" spc="-25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C000"/>
                </a:solidFill>
                <a:latin typeface="Arial"/>
                <a:cs typeface="Arial"/>
              </a:rPr>
              <a:t>India</a:t>
            </a:r>
            <a:r>
              <a:rPr sz="3200" spc="-2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r>
              <a:rPr sz="3200" spc="-2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C000"/>
                </a:solidFill>
                <a:latin typeface="Arial"/>
                <a:cs typeface="Arial"/>
              </a:rPr>
              <a:t>Indian  </a:t>
            </a:r>
            <a:r>
              <a:rPr sz="3200" spc="-85" dirty="0">
                <a:solidFill>
                  <a:srgbClr val="FFC000"/>
                </a:solidFill>
                <a:latin typeface="Arial"/>
                <a:cs typeface="Arial"/>
              </a:rPr>
              <a:t>airlines.</a:t>
            </a:r>
            <a:endParaRPr sz="32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Clr>
                <a:srgbClr val="DDDDDD"/>
              </a:buClr>
              <a:buSzPct val="79687"/>
              <a:buFont typeface="Arial"/>
              <a:buChar char=""/>
              <a:tabLst>
                <a:tab pos="398145" algn="l"/>
                <a:tab pos="398780" algn="l"/>
              </a:tabLst>
            </a:pPr>
            <a:r>
              <a:rPr dirty="0"/>
              <a:t>	</a:t>
            </a:r>
            <a:r>
              <a:rPr sz="3200" spc="-140" dirty="0">
                <a:solidFill>
                  <a:srgbClr val="FFC000"/>
                </a:solidFill>
                <a:latin typeface="Arial"/>
                <a:cs typeface="Arial"/>
              </a:rPr>
              <a:t>Consequent </a:t>
            </a:r>
            <a:r>
              <a:rPr sz="3200" spc="70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3200" spc="-2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C000"/>
                </a:solidFill>
                <a:latin typeface="Arial"/>
                <a:cs typeface="Arial"/>
              </a:rPr>
              <a:t>above </a:t>
            </a:r>
            <a:r>
              <a:rPr sz="3200" spc="-215" dirty="0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sz="3200" spc="-110" dirty="0">
                <a:solidFill>
                  <a:srgbClr val="FFC000"/>
                </a:solidFill>
                <a:latin typeface="Arial"/>
                <a:cs typeface="Arial"/>
              </a:rPr>
              <a:t>new company  </a:t>
            </a:r>
            <a:r>
              <a:rPr sz="3200" spc="-105" dirty="0">
                <a:solidFill>
                  <a:srgbClr val="FFC000"/>
                </a:solidFill>
                <a:latin typeface="Arial"/>
                <a:cs typeface="Arial"/>
              </a:rPr>
              <a:t>called </a:t>
            </a:r>
            <a:r>
              <a:rPr sz="3200" spc="-50" dirty="0">
                <a:solidFill>
                  <a:srgbClr val="FFC000"/>
                </a:solidFill>
                <a:latin typeface="Arial"/>
                <a:cs typeface="Arial"/>
              </a:rPr>
              <a:t>National </a:t>
            </a:r>
            <a:r>
              <a:rPr sz="3200" spc="-45" dirty="0">
                <a:solidFill>
                  <a:srgbClr val="FFC000"/>
                </a:solidFill>
                <a:latin typeface="Arial"/>
                <a:cs typeface="Arial"/>
              </a:rPr>
              <a:t>Aviation </a:t>
            </a:r>
            <a:r>
              <a:rPr sz="3200" spc="-140" dirty="0">
                <a:solidFill>
                  <a:srgbClr val="FFC000"/>
                </a:solidFill>
                <a:latin typeface="Arial"/>
                <a:cs typeface="Arial"/>
              </a:rPr>
              <a:t>Company </a:t>
            </a:r>
            <a:r>
              <a:rPr sz="3200" spc="25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sz="3200" spc="-90" dirty="0">
                <a:solidFill>
                  <a:srgbClr val="FFC000"/>
                </a:solidFill>
                <a:latin typeface="Arial"/>
                <a:cs typeface="Arial"/>
              </a:rPr>
              <a:t>India  </a:t>
            </a:r>
            <a:r>
              <a:rPr sz="3200" spc="5" dirty="0">
                <a:solidFill>
                  <a:srgbClr val="FFC000"/>
                </a:solidFill>
                <a:latin typeface="Arial"/>
                <a:cs typeface="Arial"/>
              </a:rPr>
              <a:t>limited </a:t>
            </a:r>
            <a:r>
              <a:rPr sz="3200" spc="-185" dirty="0">
                <a:solidFill>
                  <a:srgbClr val="FFC000"/>
                </a:solidFill>
                <a:latin typeface="Arial"/>
                <a:cs typeface="Arial"/>
              </a:rPr>
              <a:t>was </a:t>
            </a:r>
            <a:r>
              <a:rPr sz="3200" spc="-60" dirty="0">
                <a:solidFill>
                  <a:srgbClr val="FFC000"/>
                </a:solidFill>
                <a:latin typeface="Arial"/>
                <a:cs typeface="Arial"/>
              </a:rPr>
              <a:t>incorporated </a:t>
            </a:r>
            <a:r>
              <a:rPr sz="3200" spc="-95" dirty="0">
                <a:solidFill>
                  <a:srgbClr val="FFC000"/>
                </a:solidFill>
                <a:latin typeface="Arial"/>
                <a:cs typeface="Arial"/>
              </a:rPr>
              <a:t>under </a:t>
            </a:r>
            <a:r>
              <a:rPr sz="3200" spc="-20" dirty="0">
                <a:solidFill>
                  <a:srgbClr val="FFC000"/>
                </a:solidFill>
                <a:latin typeface="Arial"/>
                <a:cs typeface="Arial"/>
              </a:rPr>
              <a:t>the  </a:t>
            </a:r>
            <a:r>
              <a:rPr sz="3200" spc="-130" dirty="0">
                <a:solidFill>
                  <a:srgbClr val="FFC000"/>
                </a:solidFill>
                <a:latin typeface="Arial"/>
                <a:cs typeface="Arial"/>
              </a:rPr>
              <a:t>companies</a:t>
            </a:r>
            <a:r>
              <a:rPr sz="3200" spc="-2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C000"/>
                </a:solidFill>
                <a:latin typeface="Arial"/>
                <a:cs typeface="Arial"/>
              </a:rPr>
              <a:t>act</a:t>
            </a:r>
            <a:r>
              <a:rPr sz="32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200" dirty="0">
                <a:solidFill>
                  <a:srgbClr val="FFC000"/>
                </a:solidFill>
                <a:latin typeface="Arial"/>
                <a:cs typeface="Arial"/>
              </a:rPr>
              <a:t>1956</a:t>
            </a:r>
            <a:r>
              <a:rPr sz="3200" spc="-25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r>
              <a:rPr sz="3200" spc="-2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235" dirty="0">
                <a:solidFill>
                  <a:srgbClr val="FFC000"/>
                </a:solidFill>
                <a:latin typeface="Arial"/>
                <a:cs typeface="Arial"/>
              </a:rPr>
              <a:t>30</a:t>
            </a:r>
            <a:r>
              <a:rPr sz="3200" spc="-2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FFC000"/>
                </a:solidFill>
                <a:latin typeface="Arial"/>
                <a:cs typeface="Arial"/>
              </a:rPr>
              <a:t>march</a:t>
            </a:r>
            <a:r>
              <a:rPr sz="32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225" dirty="0">
                <a:solidFill>
                  <a:srgbClr val="FFC000"/>
                </a:solidFill>
                <a:latin typeface="Arial"/>
                <a:cs typeface="Arial"/>
              </a:rPr>
              <a:t>2007</a:t>
            </a:r>
            <a:r>
              <a:rPr sz="32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C000"/>
                </a:solidFill>
                <a:latin typeface="Arial"/>
                <a:cs typeface="Arial"/>
              </a:rPr>
              <a:t>with</a:t>
            </a:r>
            <a:r>
              <a:rPr sz="3200" spc="-2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C000"/>
                </a:solidFill>
                <a:latin typeface="Arial"/>
                <a:cs typeface="Arial"/>
              </a:rPr>
              <a:t>its  </a:t>
            </a:r>
            <a:r>
              <a:rPr sz="3200" spc="-75" dirty="0">
                <a:solidFill>
                  <a:srgbClr val="FFC000"/>
                </a:solidFill>
                <a:latin typeface="Arial"/>
                <a:cs typeface="Arial"/>
              </a:rPr>
              <a:t>registered</a:t>
            </a:r>
            <a:r>
              <a:rPr sz="3200" spc="-2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C000"/>
                </a:solidFill>
                <a:latin typeface="Arial"/>
                <a:cs typeface="Arial"/>
              </a:rPr>
              <a:t>office</a:t>
            </a:r>
            <a:r>
              <a:rPr sz="3200" spc="-2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FFC000"/>
                </a:solidFill>
                <a:latin typeface="Arial"/>
                <a:cs typeface="Arial"/>
              </a:rPr>
              <a:t>at</a:t>
            </a:r>
            <a:r>
              <a:rPr sz="32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C000"/>
                </a:solidFill>
                <a:latin typeface="Arial"/>
                <a:cs typeface="Arial"/>
              </a:rPr>
              <a:t>New</a:t>
            </a:r>
            <a:r>
              <a:rPr sz="3200" spc="-25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FFC000"/>
                </a:solidFill>
                <a:latin typeface="Arial"/>
                <a:cs typeface="Arial"/>
              </a:rPr>
              <a:t>Delhi.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544068"/>
            <a:ext cx="5596128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6" y="1414399"/>
            <a:ext cx="9038590" cy="5452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85" dirty="0">
                <a:latin typeface="Arial"/>
                <a:cs typeface="Arial"/>
              </a:rPr>
              <a:t>Create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largest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airline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India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comparable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airlines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Asia.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740" marR="424815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/>
                <a:cs typeface="Arial"/>
              </a:rPr>
              <a:t>Provide </a:t>
            </a:r>
            <a:r>
              <a:rPr sz="2000" spc="-95" dirty="0">
                <a:latin typeface="Arial"/>
                <a:cs typeface="Arial"/>
              </a:rPr>
              <a:t>an </a:t>
            </a:r>
            <a:r>
              <a:rPr sz="2000" spc="-30" dirty="0">
                <a:latin typeface="Arial"/>
                <a:cs typeface="Arial"/>
              </a:rPr>
              <a:t>Integrated </a:t>
            </a:r>
            <a:r>
              <a:rPr sz="2000" spc="-20" dirty="0">
                <a:latin typeface="Arial"/>
                <a:cs typeface="Arial"/>
              </a:rPr>
              <a:t>international/ </a:t>
            </a:r>
            <a:r>
              <a:rPr sz="2000" spc="-50" dirty="0">
                <a:latin typeface="Arial"/>
                <a:cs typeface="Arial"/>
              </a:rPr>
              <a:t>domestic </a:t>
            </a:r>
            <a:r>
              <a:rPr sz="2000" spc="20" dirty="0">
                <a:latin typeface="Arial"/>
                <a:cs typeface="Arial"/>
              </a:rPr>
              <a:t>footprint </a:t>
            </a:r>
            <a:r>
              <a:rPr sz="2000" spc="-45" dirty="0">
                <a:latin typeface="Arial"/>
                <a:cs typeface="Arial"/>
              </a:rPr>
              <a:t>which </a:t>
            </a:r>
            <a:r>
              <a:rPr sz="2000" spc="10" dirty="0">
                <a:latin typeface="Arial"/>
                <a:cs typeface="Arial"/>
              </a:rPr>
              <a:t>will </a:t>
            </a:r>
            <a:r>
              <a:rPr sz="2000" spc="-35" dirty="0">
                <a:latin typeface="Arial"/>
                <a:cs typeface="Arial"/>
              </a:rPr>
              <a:t>significantly  </a:t>
            </a:r>
            <a:r>
              <a:rPr sz="2000" spc="-95" dirty="0">
                <a:latin typeface="Arial"/>
                <a:cs typeface="Arial"/>
              </a:rPr>
              <a:t>enhance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customer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proposition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allow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easy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entry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into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one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three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global  </a:t>
            </a:r>
            <a:r>
              <a:rPr sz="2000" spc="-35" dirty="0">
                <a:latin typeface="Arial"/>
                <a:cs typeface="Arial"/>
              </a:rPr>
              <a:t>airline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alliances,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mostly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Star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Alliance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with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global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consortium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21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airlines.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ts val="2160"/>
              </a:lnSpc>
              <a:spcBef>
                <a:spcPts val="1440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00" dirty="0">
                <a:latin typeface="Arial"/>
                <a:cs typeface="Arial"/>
              </a:rPr>
              <a:t>Enable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optimal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utilization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existing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resources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through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improvement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load</a:t>
            </a:r>
            <a:endParaRPr sz="2000">
              <a:latin typeface="Arial"/>
              <a:cs typeface="Arial"/>
            </a:endParaRPr>
          </a:p>
          <a:p>
            <a:pPr marL="332740" marR="91440">
              <a:lnSpc>
                <a:spcPts val="1920"/>
              </a:lnSpc>
              <a:spcBef>
                <a:spcPts val="225"/>
              </a:spcBef>
            </a:pPr>
            <a:r>
              <a:rPr sz="2000" spc="-40" dirty="0">
                <a:latin typeface="Arial"/>
                <a:cs typeface="Arial"/>
              </a:rPr>
              <a:t>factors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yields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on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commonly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serviced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routes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well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deploy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‘freed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up’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aircraft  </a:t>
            </a:r>
            <a:r>
              <a:rPr sz="2000" spc="-60" dirty="0">
                <a:latin typeface="Arial"/>
                <a:cs typeface="Arial"/>
              </a:rPr>
              <a:t>capacity </a:t>
            </a:r>
            <a:r>
              <a:rPr sz="2000" spc="-55" dirty="0">
                <a:latin typeface="Arial"/>
                <a:cs typeface="Arial"/>
              </a:rPr>
              <a:t>on </a:t>
            </a:r>
            <a:r>
              <a:rPr sz="2000" spc="-30" dirty="0">
                <a:latin typeface="Arial"/>
                <a:cs typeface="Arial"/>
              </a:rPr>
              <a:t>alternate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routes.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332740" marR="107314" indent="-320040">
              <a:lnSpc>
                <a:spcPct val="80100"/>
              </a:lnSpc>
              <a:buSzPct val="80000"/>
              <a:buFont typeface="Arial"/>
              <a:buChar char=""/>
              <a:tabLst>
                <a:tab pos="365760" algn="l"/>
                <a:tab pos="366395" algn="l"/>
              </a:tabLst>
            </a:pPr>
            <a:r>
              <a:rPr dirty="0"/>
              <a:t>	</a:t>
            </a: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merger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had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created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mega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company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with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combined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revenue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Rs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150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billion  </a:t>
            </a:r>
            <a:r>
              <a:rPr sz="2000" spc="-70" dirty="0">
                <a:latin typeface="Arial"/>
                <a:cs typeface="Arial"/>
              </a:rPr>
              <a:t>($3.7billion)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an </a:t>
            </a:r>
            <a:r>
              <a:rPr sz="2000" spc="-35" dirty="0">
                <a:latin typeface="Arial"/>
                <a:cs typeface="Arial"/>
              </a:rPr>
              <a:t>estimated </a:t>
            </a:r>
            <a:r>
              <a:rPr sz="2000" dirty="0">
                <a:latin typeface="Arial"/>
                <a:cs typeface="Arial"/>
              </a:rPr>
              <a:t>fleet </a:t>
            </a:r>
            <a:r>
              <a:rPr sz="2000" spc="-100" dirty="0">
                <a:latin typeface="Arial"/>
                <a:cs typeface="Arial"/>
              </a:rPr>
              <a:t>size </a:t>
            </a:r>
            <a:r>
              <a:rPr sz="2000" spc="15" dirty="0">
                <a:latin typeface="Arial"/>
                <a:cs typeface="Arial"/>
              </a:rPr>
              <a:t>of </a:t>
            </a:r>
            <a:r>
              <a:rPr sz="2000" spc="-135" dirty="0">
                <a:latin typeface="Arial"/>
                <a:cs typeface="Arial"/>
              </a:rPr>
              <a:t>150. </a:t>
            </a:r>
            <a:r>
              <a:rPr sz="2000" spc="35" dirty="0">
                <a:latin typeface="Arial"/>
                <a:cs typeface="Arial"/>
              </a:rPr>
              <a:t>It </a:t>
            </a:r>
            <a:r>
              <a:rPr sz="2000" spc="-80" dirty="0">
                <a:latin typeface="Arial"/>
                <a:cs typeface="Arial"/>
              </a:rPr>
              <a:t>had </a:t>
            </a:r>
            <a:r>
              <a:rPr sz="2000" spc="-13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diverse </a:t>
            </a:r>
            <a:r>
              <a:rPr sz="2000" spc="-25" dirty="0">
                <a:latin typeface="Arial"/>
                <a:cs typeface="Arial"/>
              </a:rPr>
              <a:t>mix </a:t>
            </a:r>
            <a:r>
              <a:rPr sz="2000" spc="1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aircraft </a:t>
            </a:r>
            <a:r>
              <a:rPr sz="2000" spc="5" dirty="0">
                <a:latin typeface="Arial"/>
                <a:cs typeface="Arial"/>
              </a:rPr>
              <a:t>for  </a:t>
            </a:r>
            <a:r>
              <a:rPr sz="2000" spc="-30" dirty="0">
                <a:latin typeface="Arial"/>
                <a:cs typeface="Arial"/>
              </a:rPr>
              <a:t>short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long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haul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resulting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better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fleet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utilization.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740" marR="1378585" indent="-320040">
              <a:lnSpc>
                <a:spcPts val="192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/>
                <a:cs typeface="Arial"/>
              </a:rPr>
              <a:t>Provide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opportunity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fully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leverage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strong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assets,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capabilities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  </a:t>
            </a:r>
            <a:r>
              <a:rPr sz="2000" spc="-30" dirty="0">
                <a:latin typeface="Arial"/>
                <a:cs typeface="Arial"/>
              </a:rPr>
              <a:t>infrastructure.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ts val="2160"/>
              </a:lnSpc>
              <a:spcBef>
                <a:spcPts val="145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5" dirty="0">
                <a:latin typeface="Arial"/>
                <a:cs typeface="Arial"/>
              </a:rPr>
              <a:t>Provide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opportunity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leverage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skilled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and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experienced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manpower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160"/>
              </a:lnSpc>
            </a:pPr>
            <a:r>
              <a:rPr sz="2000" spc="20" dirty="0">
                <a:latin typeface="Arial"/>
                <a:cs typeface="Arial"/>
              </a:rPr>
              <a:t>with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both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Transferor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Companies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optimum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potential.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332740" marR="5080" indent="-320040">
              <a:lnSpc>
                <a:spcPts val="192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/>
                <a:cs typeface="Arial"/>
              </a:rPr>
              <a:t>Provide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growth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oriented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company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for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people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same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shall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be  </a:t>
            </a:r>
            <a:r>
              <a:rPr sz="2000" spc="-20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larger public</a:t>
            </a:r>
            <a:r>
              <a:rPr sz="2000" spc="-43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interest.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" y="1461007"/>
            <a:ext cx="8851900" cy="49650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32105" marR="619125" indent="-320040">
              <a:lnSpc>
                <a:spcPts val="1920"/>
              </a:lnSpc>
              <a:spcBef>
                <a:spcPts val="56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0" dirty="0">
                <a:latin typeface="Arial"/>
                <a:cs typeface="Arial"/>
              </a:rPr>
              <a:t>Potential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launch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high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growth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&amp;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profitability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businesses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(Ground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Handling  </a:t>
            </a:r>
            <a:r>
              <a:rPr sz="2000" spc="-95" dirty="0">
                <a:latin typeface="Arial"/>
                <a:cs typeface="Arial"/>
              </a:rPr>
              <a:t>Services,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Maintenance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Repair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Overhaul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ts val="2160"/>
              </a:lnSpc>
              <a:spcBef>
                <a:spcPts val="1460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0" dirty="0">
                <a:latin typeface="Arial"/>
                <a:cs typeface="Arial"/>
              </a:rPr>
              <a:t>Provide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maximum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flexibility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achieve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financial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capital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restructuring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through</a:t>
            </a:r>
            <a:endParaRPr sz="2000">
              <a:latin typeface="Arial"/>
              <a:cs typeface="Arial"/>
            </a:endParaRPr>
          </a:p>
          <a:p>
            <a:pPr marL="332105">
              <a:lnSpc>
                <a:spcPts val="2160"/>
              </a:lnSpc>
            </a:pPr>
            <a:r>
              <a:rPr sz="2000" spc="-45" dirty="0">
                <a:latin typeface="Arial"/>
                <a:cs typeface="Arial"/>
              </a:rPr>
              <a:t>revaluation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assets.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332105" marR="147320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0" dirty="0">
                <a:latin typeface="Arial"/>
                <a:cs typeface="Arial"/>
              </a:rPr>
              <a:t>Economies </a:t>
            </a:r>
            <a:r>
              <a:rPr sz="2000" spc="15" dirty="0">
                <a:latin typeface="Arial"/>
                <a:cs typeface="Arial"/>
              </a:rPr>
              <a:t>of </a:t>
            </a:r>
            <a:r>
              <a:rPr sz="2000" spc="-114" dirty="0">
                <a:latin typeface="Arial"/>
                <a:cs typeface="Arial"/>
              </a:rPr>
              <a:t>scale </a:t>
            </a:r>
            <a:r>
              <a:rPr sz="2000" spc="-70" dirty="0">
                <a:latin typeface="Arial"/>
                <a:cs typeface="Arial"/>
              </a:rPr>
              <a:t>enabled </a:t>
            </a:r>
            <a:r>
              <a:rPr sz="2000" spc="-50" dirty="0">
                <a:latin typeface="Arial"/>
                <a:cs typeface="Arial"/>
              </a:rPr>
              <a:t>routes </a:t>
            </a:r>
            <a:r>
              <a:rPr sz="2000" spc="-30" dirty="0">
                <a:latin typeface="Arial"/>
                <a:cs typeface="Arial"/>
              </a:rPr>
              <a:t>rationalization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elimination </a:t>
            </a:r>
            <a:r>
              <a:rPr sz="2000" spc="1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route  </a:t>
            </a:r>
            <a:r>
              <a:rPr sz="2000" spc="-35" dirty="0">
                <a:latin typeface="Arial"/>
                <a:cs typeface="Arial"/>
              </a:rPr>
              <a:t>duplication.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This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resulted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saving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Rs1.86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billion,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($0.04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billion)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new  </a:t>
            </a:r>
            <a:r>
              <a:rPr sz="2000" spc="-55" dirty="0">
                <a:latin typeface="Arial"/>
                <a:cs typeface="Arial"/>
              </a:rPr>
              <a:t>airlines </a:t>
            </a:r>
            <a:r>
              <a:rPr sz="2000" spc="10" dirty="0">
                <a:latin typeface="Arial"/>
                <a:cs typeface="Arial"/>
              </a:rPr>
              <a:t>will </a:t>
            </a:r>
            <a:r>
              <a:rPr sz="2000" spc="-80" dirty="0">
                <a:latin typeface="Arial"/>
                <a:cs typeface="Arial"/>
              </a:rPr>
              <a:t>be </a:t>
            </a:r>
            <a:r>
              <a:rPr sz="2000" spc="-15" dirty="0">
                <a:latin typeface="Arial"/>
                <a:cs typeface="Arial"/>
              </a:rPr>
              <a:t>offering </a:t>
            </a:r>
            <a:r>
              <a:rPr sz="2000" spc="-40" dirty="0">
                <a:latin typeface="Arial"/>
                <a:cs typeface="Arial"/>
              </a:rPr>
              <a:t>more </a:t>
            </a:r>
            <a:r>
              <a:rPr sz="2000" spc="-20" dirty="0">
                <a:latin typeface="Arial"/>
                <a:cs typeface="Arial"/>
              </a:rPr>
              <a:t>competitive </a:t>
            </a:r>
            <a:r>
              <a:rPr sz="2000" spc="-65" dirty="0">
                <a:latin typeface="Arial"/>
                <a:cs typeface="Arial"/>
              </a:rPr>
              <a:t>fares, </a:t>
            </a:r>
            <a:r>
              <a:rPr sz="2000" spc="-5" dirty="0">
                <a:latin typeface="Arial"/>
                <a:cs typeface="Arial"/>
              </a:rPr>
              <a:t>flying </a:t>
            </a:r>
            <a:r>
              <a:rPr sz="2000" spc="-114" dirty="0">
                <a:latin typeface="Arial"/>
                <a:cs typeface="Arial"/>
              </a:rPr>
              <a:t>seven </a:t>
            </a:r>
            <a:r>
              <a:rPr sz="2000" dirty="0">
                <a:latin typeface="Arial"/>
                <a:cs typeface="Arial"/>
              </a:rPr>
              <a:t>different </a:t>
            </a:r>
            <a:r>
              <a:rPr sz="2000" spc="-55" dirty="0">
                <a:latin typeface="Arial"/>
                <a:cs typeface="Arial"/>
              </a:rPr>
              <a:t>types </a:t>
            </a:r>
            <a:r>
              <a:rPr sz="2000" spc="10" dirty="0">
                <a:latin typeface="Arial"/>
                <a:cs typeface="Arial"/>
              </a:rPr>
              <a:t>of  </a:t>
            </a:r>
            <a:r>
              <a:rPr sz="2000" spc="-20" dirty="0">
                <a:latin typeface="Arial"/>
                <a:cs typeface="Arial"/>
              </a:rPr>
              <a:t>aircraft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thus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versatile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utilizing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assets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like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real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estate,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human  </a:t>
            </a:r>
            <a:r>
              <a:rPr sz="2000" spc="-95" dirty="0">
                <a:latin typeface="Arial"/>
                <a:cs typeface="Arial"/>
              </a:rPr>
              <a:t>resources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aircraft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better.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However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merger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had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also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brought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close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$10  </a:t>
            </a:r>
            <a:r>
              <a:rPr sz="2000" spc="-10" dirty="0">
                <a:latin typeface="Arial"/>
                <a:cs typeface="Arial"/>
              </a:rPr>
              <a:t>billion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(Rs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440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billion)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debt.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105" marR="266700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entity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was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better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position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bargain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while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buying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fuel,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spares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  </a:t>
            </a:r>
            <a:r>
              <a:rPr sz="2000" spc="-15" dirty="0">
                <a:latin typeface="Arial"/>
                <a:cs typeface="Arial"/>
              </a:rPr>
              <a:t>other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materials.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There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were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also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major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operational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benefits.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105" marR="90805" indent="-320040">
              <a:lnSpc>
                <a:spcPct val="8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/>
                <a:cs typeface="Arial"/>
              </a:rPr>
              <a:t>Traffic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rights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protectionism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enjoyed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by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national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carriers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with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regard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to 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traffic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right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entitlements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likely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continue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even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merger.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This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will  </a:t>
            </a:r>
            <a:r>
              <a:rPr sz="2000" spc="-95" dirty="0">
                <a:latin typeface="Arial"/>
                <a:cs typeface="Arial"/>
              </a:rPr>
              <a:t>ensure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that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merged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Airlines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will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have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enough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scope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for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continued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expansion,  </a:t>
            </a:r>
            <a:r>
              <a:rPr sz="2000" spc="-70" dirty="0">
                <a:latin typeface="Arial"/>
                <a:cs typeface="Arial"/>
              </a:rPr>
              <a:t>necessitated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due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combined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fleet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strength.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251" y="518159"/>
            <a:ext cx="504444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4083"/>
            <a:ext cx="9144000" cy="5424170"/>
          </a:xfrm>
          <a:custGeom>
            <a:avLst/>
            <a:gdLst/>
            <a:ahLst/>
            <a:cxnLst/>
            <a:rect l="l" t="t" r="r" b="b"/>
            <a:pathLst>
              <a:path w="9144000" h="5424170">
                <a:moveTo>
                  <a:pt x="0" y="5423915"/>
                </a:moveTo>
                <a:lnTo>
                  <a:pt x="9144000" y="5423915"/>
                </a:lnTo>
                <a:lnTo>
                  <a:pt x="9144000" y="0"/>
                </a:lnTo>
                <a:lnTo>
                  <a:pt x="0" y="0"/>
                </a:lnTo>
                <a:lnTo>
                  <a:pt x="0" y="5423915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412747"/>
              <a:ext cx="9144000" cy="112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4083"/>
            <a:ext cx="9144000" cy="5424170"/>
          </a:xfrm>
          <a:custGeom>
            <a:avLst/>
            <a:gdLst/>
            <a:ahLst/>
            <a:cxnLst/>
            <a:rect l="l" t="t" r="r" b="b"/>
            <a:pathLst>
              <a:path w="9144000" h="5424170">
                <a:moveTo>
                  <a:pt x="0" y="5423915"/>
                </a:moveTo>
                <a:lnTo>
                  <a:pt x="9144000" y="5423915"/>
                </a:lnTo>
                <a:lnTo>
                  <a:pt x="9144000" y="0"/>
                </a:lnTo>
                <a:lnTo>
                  <a:pt x="0" y="0"/>
                </a:lnTo>
                <a:lnTo>
                  <a:pt x="0" y="5423915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86393" y="6051905"/>
            <a:ext cx="173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3E3E3E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0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50" y="6051905"/>
            <a:ext cx="183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E3E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76200" y="76198"/>
              <a:ext cx="9034272" cy="670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436" y="755904"/>
            <a:ext cx="6181344" cy="257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9999" y="1292248"/>
            <a:ext cx="49028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tabLst>
                <a:tab pos="332105" algn="l"/>
                <a:tab pos="4537710" algn="l"/>
              </a:tabLst>
            </a:pPr>
            <a:r>
              <a:rPr sz="1250" spc="-305" dirty="0">
                <a:latin typeface="Arial"/>
                <a:cs typeface="Arial"/>
              </a:rPr>
              <a:t>	</a:t>
            </a:r>
            <a:r>
              <a:rPr sz="1600" b="1" spc="-65" dirty="0">
                <a:latin typeface="Trebuchet MS"/>
                <a:cs typeface="Trebuchet MS"/>
              </a:rPr>
              <a:t>Preliminary </a:t>
            </a:r>
            <a:r>
              <a:rPr sz="1600" b="1" spc="-40" dirty="0">
                <a:latin typeface="Trebuchet MS"/>
                <a:cs typeface="Trebuchet MS"/>
              </a:rPr>
              <a:t>Assessment </a:t>
            </a:r>
            <a:r>
              <a:rPr sz="1600" b="1" spc="-75" dirty="0">
                <a:latin typeface="Trebuchet MS"/>
                <a:cs typeface="Trebuchet MS"/>
              </a:rPr>
              <a:t>or</a:t>
            </a:r>
            <a:r>
              <a:rPr sz="1600" b="1" spc="-32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Business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Valuation-	</a:t>
            </a:r>
            <a:r>
              <a:rPr sz="1600" spc="-55" dirty="0">
                <a:latin typeface="Arial"/>
                <a:cs typeface="Arial"/>
              </a:rPr>
              <a:t>In  </a:t>
            </a:r>
            <a:r>
              <a:rPr sz="1600" spc="-25" dirty="0">
                <a:latin typeface="Arial"/>
                <a:cs typeface="Arial"/>
              </a:rPr>
              <a:t>this </a:t>
            </a:r>
            <a:r>
              <a:rPr sz="1600" spc="-90" dirty="0">
                <a:latin typeface="Arial"/>
                <a:cs typeface="Arial"/>
              </a:rPr>
              <a:t>process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-90" dirty="0">
                <a:latin typeface="Arial"/>
                <a:cs typeface="Arial"/>
              </a:rPr>
              <a:t>assessment </a:t>
            </a:r>
            <a:r>
              <a:rPr sz="1600" dirty="0">
                <a:latin typeface="Arial"/>
                <a:cs typeface="Arial"/>
              </a:rPr>
              <a:t>not </a:t>
            </a:r>
            <a:r>
              <a:rPr sz="1600" spc="-35" dirty="0">
                <a:latin typeface="Arial"/>
                <a:cs typeface="Arial"/>
              </a:rPr>
              <a:t>only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30" dirty="0">
                <a:latin typeface="Arial"/>
                <a:cs typeface="Arial"/>
              </a:rPr>
              <a:t>current  </a:t>
            </a:r>
            <a:r>
              <a:rPr sz="1600" spc="-40" dirty="0">
                <a:latin typeface="Arial"/>
                <a:cs typeface="Arial"/>
              </a:rPr>
              <a:t>financial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performance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company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examined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but  </a:t>
            </a:r>
            <a:r>
              <a:rPr sz="1600" spc="-75" dirty="0">
                <a:latin typeface="Arial"/>
                <a:cs typeface="Arial"/>
              </a:rPr>
              <a:t>also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estimated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future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market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value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considered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999" y="2433014"/>
            <a:ext cx="439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1250" spc="-305" dirty="0">
                <a:latin typeface="Arial"/>
                <a:cs typeface="Arial"/>
              </a:rPr>
              <a:t>	</a:t>
            </a:r>
            <a:r>
              <a:rPr sz="1600" b="1" spc="-40" dirty="0">
                <a:latin typeface="Trebuchet MS"/>
                <a:cs typeface="Trebuchet MS"/>
              </a:rPr>
              <a:t>Phase </a:t>
            </a:r>
            <a:r>
              <a:rPr sz="1600" b="1" spc="-45" dirty="0">
                <a:latin typeface="Trebuchet MS"/>
                <a:cs typeface="Trebuchet MS"/>
              </a:rPr>
              <a:t>of Proposal- </a:t>
            </a:r>
            <a:r>
              <a:rPr sz="1600" dirty="0">
                <a:latin typeface="Arial"/>
                <a:cs typeface="Arial"/>
              </a:rPr>
              <a:t>After </a:t>
            </a:r>
            <a:r>
              <a:rPr sz="1600" spc="-35" dirty="0">
                <a:latin typeface="Arial"/>
                <a:cs typeface="Arial"/>
              </a:rPr>
              <a:t>complete </a:t>
            </a:r>
            <a:r>
              <a:rPr sz="1600" spc="-75" dirty="0">
                <a:latin typeface="Arial"/>
                <a:cs typeface="Arial"/>
              </a:rPr>
              <a:t>analysis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788" y="2726363"/>
            <a:ext cx="487553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31115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"/>
                <a:cs typeface="Arial"/>
              </a:rPr>
              <a:t>review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target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firm's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market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performance,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85" dirty="0">
                <a:latin typeface="Arial"/>
                <a:cs typeface="Arial"/>
              </a:rPr>
              <a:t>second </a:t>
            </a:r>
            <a:r>
              <a:rPr sz="1600" spc="-50" dirty="0">
                <a:latin typeface="Arial"/>
                <a:cs typeface="Arial"/>
              </a:rPr>
              <a:t>step,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5" dirty="0">
                <a:latin typeface="Arial"/>
                <a:cs typeface="Arial"/>
              </a:rPr>
              <a:t>proposal </a:t>
            </a:r>
            <a:r>
              <a:rPr sz="1600" spc="5" dirty="0">
                <a:latin typeface="Arial"/>
                <a:cs typeface="Arial"/>
              </a:rPr>
              <a:t>for </a:t>
            </a:r>
            <a:r>
              <a:rPr sz="1600" spc="-45" dirty="0">
                <a:latin typeface="Arial"/>
                <a:cs typeface="Arial"/>
              </a:rPr>
              <a:t>merger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spc="-40" dirty="0">
                <a:latin typeface="Arial"/>
                <a:cs typeface="Arial"/>
              </a:rPr>
              <a:t>acquisition </a:t>
            </a:r>
            <a:r>
              <a:rPr sz="1600" spc="-70" dirty="0">
                <a:latin typeface="Arial"/>
                <a:cs typeface="Arial"/>
              </a:rPr>
              <a:t>is  </a:t>
            </a:r>
            <a:r>
              <a:rPr sz="1600" spc="-45" dirty="0">
                <a:latin typeface="Arial"/>
                <a:cs typeface="Arial"/>
              </a:rPr>
              <a:t>given.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332105" marR="175260" indent="-320040">
              <a:lnSpc>
                <a:spcPct val="100000"/>
              </a:lnSpc>
              <a:spcBef>
                <a:spcPts val="5"/>
              </a:spcBef>
              <a:tabLst>
                <a:tab pos="332105" algn="l"/>
                <a:tab pos="1336675" algn="l"/>
              </a:tabLst>
            </a:pPr>
            <a:r>
              <a:rPr sz="1250" spc="-305" dirty="0">
                <a:latin typeface="Arial"/>
                <a:cs typeface="Arial"/>
              </a:rPr>
              <a:t>	</a:t>
            </a:r>
            <a:r>
              <a:rPr sz="1600" b="1" spc="-45" dirty="0">
                <a:latin typeface="Trebuchet MS"/>
                <a:cs typeface="Trebuchet MS"/>
              </a:rPr>
              <a:t>Exit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Plan-	</a:t>
            </a:r>
            <a:r>
              <a:rPr sz="1600" spc="-75" dirty="0">
                <a:latin typeface="Arial"/>
                <a:cs typeface="Arial"/>
              </a:rPr>
              <a:t>When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company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decides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buy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10" dirty="0">
                <a:latin typeface="Arial"/>
                <a:cs typeface="Arial"/>
              </a:rPr>
              <a:t>target</a:t>
            </a:r>
            <a:endParaRPr sz="1600" dirty="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</a:pPr>
            <a:r>
              <a:rPr sz="1600" spc="15" dirty="0">
                <a:latin typeface="Arial"/>
                <a:cs typeface="Arial"/>
              </a:rPr>
              <a:t>firm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target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firm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agrees,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then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latter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involves</a:t>
            </a:r>
            <a:endParaRPr sz="1600" dirty="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40" dirty="0">
                <a:latin typeface="Arial"/>
                <a:cs typeface="Arial"/>
              </a:rPr>
              <a:t>Exit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Planning.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999" y="4727227"/>
            <a:ext cx="48520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38735" indent="-320040" algn="just">
              <a:lnSpc>
                <a:spcPct val="100000"/>
              </a:lnSpc>
              <a:spcBef>
                <a:spcPts val="95"/>
              </a:spcBef>
              <a:buSzPct val="78125"/>
              <a:buFont typeface="Arial"/>
              <a:buChar char=""/>
              <a:tabLst>
                <a:tab pos="332740" algn="l"/>
              </a:tabLst>
            </a:pPr>
            <a:r>
              <a:rPr sz="1600" b="1" spc="-70" dirty="0">
                <a:latin typeface="Trebuchet MS"/>
                <a:cs typeface="Trebuchet MS"/>
              </a:rPr>
              <a:t>Structured </a:t>
            </a:r>
            <a:r>
              <a:rPr sz="1600" b="1" spc="-40" dirty="0">
                <a:latin typeface="Trebuchet MS"/>
                <a:cs typeface="Trebuchet MS"/>
              </a:rPr>
              <a:t>Marketing- </a:t>
            </a:r>
            <a:r>
              <a:rPr sz="1600" dirty="0">
                <a:latin typeface="Arial"/>
                <a:cs typeface="Arial"/>
              </a:rPr>
              <a:t>After </a:t>
            </a:r>
            <a:r>
              <a:rPr sz="1600" spc="-25" dirty="0">
                <a:latin typeface="Arial"/>
                <a:cs typeface="Arial"/>
              </a:rPr>
              <a:t>finalizing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Exit </a:t>
            </a:r>
            <a:r>
              <a:rPr sz="1600" spc="-100" dirty="0">
                <a:latin typeface="Arial"/>
                <a:cs typeface="Arial"/>
              </a:rPr>
              <a:t>Plan, 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target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firm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involves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marketing</a:t>
            </a:r>
            <a:r>
              <a:rPr sz="1600" spc="-90" dirty="0">
                <a:latin typeface="Arial"/>
                <a:cs typeface="Arial"/>
              </a:rPr>
              <a:t> process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  </a:t>
            </a:r>
            <a:r>
              <a:rPr sz="1600" spc="-30" dirty="0">
                <a:latin typeface="Arial"/>
                <a:cs typeface="Arial"/>
              </a:rPr>
              <a:t>tries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35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achieve </a:t>
            </a:r>
            <a:r>
              <a:rPr sz="1600" spc="-40" dirty="0">
                <a:latin typeface="Arial"/>
                <a:cs typeface="Arial"/>
              </a:rPr>
              <a:t>highest </a:t>
            </a:r>
            <a:r>
              <a:rPr sz="1600" spc="-50" dirty="0">
                <a:latin typeface="Arial"/>
                <a:cs typeface="Arial"/>
              </a:rPr>
              <a:t>selling </a:t>
            </a:r>
            <a:r>
              <a:rPr sz="1600" spc="-40" dirty="0">
                <a:latin typeface="Arial"/>
                <a:cs typeface="Arial"/>
              </a:rPr>
              <a:t>price.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"/>
            </a:pPr>
            <a:endParaRPr sz="1650" dirty="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buSzPct val="78125"/>
              <a:buFont typeface="Arial"/>
              <a:buChar char=""/>
              <a:tabLst>
                <a:tab pos="332740" algn="l"/>
              </a:tabLst>
            </a:pPr>
            <a:r>
              <a:rPr sz="1600" b="1" spc="-5" dirty="0">
                <a:latin typeface="Trebuchet MS"/>
                <a:cs typeface="Trebuchet MS"/>
              </a:rPr>
              <a:t>Stage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of</a:t>
            </a:r>
            <a:r>
              <a:rPr sz="1600" b="1" spc="-17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Integration-</a:t>
            </a:r>
            <a:r>
              <a:rPr sz="1600" b="1" spc="-114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final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stage,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two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firms 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integrated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through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Merger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Acquisition.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2447" y="1842516"/>
            <a:ext cx="1219200" cy="1217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8159" y="2081276"/>
            <a:ext cx="748665" cy="6546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2065" algn="just">
              <a:lnSpc>
                <a:spcPct val="91600"/>
              </a:lnSpc>
              <a:spcBef>
                <a:spcPts val="215"/>
              </a:spcBef>
            </a:pPr>
            <a:r>
              <a:rPr sz="1100" b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b="1" spc="-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100" b="1" spc="-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b="1" spc="-45" dirty="0">
                <a:solidFill>
                  <a:srgbClr val="FFFFFF"/>
                </a:solidFill>
                <a:latin typeface="Trebuchet MS"/>
                <a:cs typeface="Trebuchet MS"/>
              </a:rPr>
              <a:t>ry  </a:t>
            </a:r>
            <a:r>
              <a:rPr sz="1100" b="1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b="1" spc="-15" dirty="0">
                <a:solidFill>
                  <a:srgbClr val="FFFFFF"/>
                </a:solidFill>
                <a:latin typeface="Trebuchet MS"/>
                <a:cs typeface="Trebuchet MS"/>
              </a:rPr>
              <a:t>ssess</a:t>
            </a:r>
            <a:r>
              <a:rPr sz="1100" b="1" spc="-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ent  </a:t>
            </a: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Business  Valuation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716" y="2685288"/>
            <a:ext cx="1435735" cy="1353820"/>
            <a:chOff x="7633716" y="2685288"/>
            <a:chExt cx="1435735" cy="1353820"/>
          </a:xfrm>
        </p:grpSpPr>
        <p:sp>
          <p:nvSpPr>
            <p:cNvPr id="10" name="object 10"/>
            <p:cNvSpPr/>
            <p:nvPr/>
          </p:nvSpPr>
          <p:spPr>
            <a:xfrm>
              <a:off x="7633716" y="2685288"/>
              <a:ext cx="425196" cy="449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51648" y="2819400"/>
              <a:ext cx="1217676" cy="1219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82736" y="3212973"/>
            <a:ext cx="55816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7620">
              <a:lnSpc>
                <a:spcPts val="1210"/>
              </a:lnSpc>
              <a:spcBef>
                <a:spcPts val="235"/>
              </a:spcBef>
            </a:pP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11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100" b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roposal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6556" y="4029455"/>
            <a:ext cx="1219200" cy="1647825"/>
            <a:chOff x="7496556" y="4029455"/>
            <a:chExt cx="1219200" cy="1647825"/>
          </a:xfrm>
        </p:grpSpPr>
        <p:sp>
          <p:nvSpPr>
            <p:cNvPr id="14" name="object 14"/>
            <p:cNvSpPr/>
            <p:nvPr/>
          </p:nvSpPr>
          <p:spPr>
            <a:xfrm>
              <a:off x="8055864" y="4029455"/>
              <a:ext cx="458724" cy="3947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96556" y="4459223"/>
              <a:ext cx="1219200" cy="12176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25231" y="4853177"/>
            <a:ext cx="562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Exit</a:t>
            </a:r>
            <a:r>
              <a:rPr sz="11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2055" y="4459223"/>
            <a:ext cx="1671955" cy="1217930"/>
            <a:chOff x="5782055" y="4459223"/>
            <a:chExt cx="1671955" cy="1217930"/>
          </a:xfrm>
        </p:grpSpPr>
        <p:sp>
          <p:nvSpPr>
            <p:cNvPr id="18" name="object 18"/>
            <p:cNvSpPr/>
            <p:nvPr/>
          </p:nvSpPr>
          <p:spPr>
            <a:xfrm>
              <a:off x="7060691" y="4834127"/>
              <a:ext cx="393192" cy="4678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82055" y="4459223"/>
              <a:ext cx="1217676" cy="12176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54090" y="4853177"/>
            <a:ext cx="67500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6034" marR="5080" indent="-13970">
              <a:lnSpc>
                <a:spcPts val="1210"/>
              </a:lnSpc>
              <a:spcBef>
                <a:spcPts val="235"/>
              </a:spcBef>
            </a:pPr>
            <a:r>
              <a:rPr sz="1100" b="1" spc="-25" dirty="0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r>
              <a:rPr sz="1100" b="1" spc="-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b="1" spc="-60" dirty="0">
                <a:solidFill>
                  <a:srgbClr val="FFFFFF"/>
                </a:solidFill>
                <a:latin typeface="Trebuchet MS"/>
                <a:cs typeface="Trebuchet MS"/>
              </a:rPr>
              <a:t>ture</a:t>
            </a:r>
            <a:r>
              <a:rPr sz="1100" b="1" spc="-2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100" b="1" spc="-25" dirty="0">
                <a:solidFill>
                  <a:srgbClr val="FFFFFF"/>
                </a:solidFill>
                <a:latin typeface="Trebuchet MS"/>
                <a:cs typeface="Trebuchet MS"/>
              </a:rPr>
              <a:t>Marketing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56276" y="2842260"/>
            <a:ext cx="1219200" cy="1645920"/>
            <a:chOff x="5256276" y="2842260"/>
            <a:chExt cx="1219200" cy="1645920"/>
          </a:xfrm>
        </p:grpSpPr>
        <p:sp>
          <p:nvSpPr>
            <p:cNvPr id="22" name="object 22"/>
            <p:cNvSpPr/>
            <p:nvPr/>
          </p:nvSpPr>
          <p:spPr>
            <a:xfrm>
              <a:off x="5899404" y="4035552"/>
              <a:ext cx="463296" cy="452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6276" y="2842260"/>
              <a:ext cx="1219200" cy="12176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11546" y="3234944"/>
            <a:ext cx="70802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8265">
              <a:lnSpc>
                <a:spcPts val="1210"/>
              </a:lnSpc>
              <a:spcBef>
                <a:spcPts val="235"/>
              </a:spcBef>
            </a:pP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Stage </a:t>
            </a: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100" b="1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b="1" spc="-20" dirty="0">
                <a:solidFill>
                  <a:srgbClr val="FFFFFF"/>
                </a:solidFill>
                <a:latin typeface="Trebuchet MS"/>
                <a:cs typeface="Trebuchet MS"/>
              </a:rPr>
              <a:t>nteg</a:t>
            </a: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b="1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09359" y="2682239"/>
            <a:ext cx="475488" cy="49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611624" cy="42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036" y="1814830"/>
            <a:ext cx="81299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merger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coincided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with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flurry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increased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domestic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international  </a:t>
            </a:r>
            <a:r>
              <a:rPr sz="2000" spc="-15" dirty="0">
                <a:latin typeface="Arial"/>
                <a:cs typeface="Arial"/>
              </a:rPr>
              <a:t>competition.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20" dirty="0">
                <a:latin typeface="Arial"/>
                <a:cs typeface="Arial"/>
              </a:rPr>
              <a:t>Weak </a:t>
            </a:r>
            <a:r>
              <a:rPr sz="2000" spc="-55" dirty="0">
                <a:latin typeface="Arial"/>
                <a:cs typeface="Arial"/>
              </a:rPr>
              <a:t>management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organization</a:t>
            </a:r>
            <a:r>
              <a:rPr sz="2000" spc="-45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structure.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marR="99695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/>
                <a:cs typeface="Arial"/>
              </a:rPr>
              <a:t>More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attention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non-core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issues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such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long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fleet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acquisitions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  </a:t>
            </a:r>
            <a:r>
              <a:rPr sz="2000" spc="-55" dirty="0">
                <a:latin typeface="Arial"/>
                <a:cs typeface="Arial"/>
              </a:rPr>
              <a:t>establishing </a:t>
            </a:r>
            <a:r>
              <a:rPr sz="2000" spc="-80" dirty="0">
                <a:latin typeface="Arial"/>
                <a:cs typeface="Arial"/>
              </a:rPr>
              <a:t>subsidiaries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ground </a:t>
            </a:r>
            <a:r>
              <a:rPr sz="2000" spc="-50" dirty="0">
                <a:latin typeface="Arial"/>
                <a:cs typeface="Arial"/>
              </a:rPr>
              <a:t>handling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55" dirty="0">
                <a:latin typeface="Arial"/>
                <a:cs typeface="Arial"/>
              </a:rPr>
              <a:t>maintenance, </a:t>
            </a:r>
            <a:r>
              <a:rPr sz="2000" spc="-30" dirty="0">
                <a:latin typeface="Arial"/>
                <a:cs typeface="Arial"/>
              </a:rPr>
              <a:t>than </a:t>
            </a:r>
            <a:r>
              <a:rPr sz="2000" spc="40" dirty="0">
                <a:latin typeface="Arial"/>
                <a:cs typeface="Arial"/>
              </a:rPr>
              <a:t>to  </a:t>
            </a:r>
            <a:r>
              <a:rPr sz="2000" spc="-80" dirty="0">
                <a:latin typeface="Arial"/>
                <a:cs typeface="Arial"/>
              </a:rPr>
              <a:t>addressing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state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flying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business.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50" dirty="0">
                <a:latin typeface="Arial"/>
                <a:cs typeface="Arial"/>
              </a:rPr>
              <a:t>Bloated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workforce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/>
                <a:cs typeface="Arial"/>
              </a:rPr>
              <a:t>Unproductive </a:t>
            </a:r>
            <a:r>
              <a:rPr sz="2000" spc="-25" dirty="0">
                <a:latin typeface="Arial"/>
                <a:cs typeface="Arial"/>
              </a:rPr>
              <a:t>work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practices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45" dirty="0">
                <a:latin typeface="Arial"/>
                <a:cs typeface="Arial"/>
              </a:rPr>
              <a:t>Political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impediments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shedding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staff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45591"/>
            <a:ext cx="2636520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036" y="1510030"/>
            <a:ext cx="8659495" cy="46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75" dirty="0">
                <a:latin typeface="Arial"/>
                <a:cs typeface="Arial"/>
              </a:rPr>
              <a:t>Learn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from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mistakes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50" dirty="0">
                <a:latin typeface="Arial"/>
                <a:cs typeface="Arial"/>
              </a:rPr>
              <a:t>Define </a:t>
            </a:r>
            <a:r>
              <a:rPr sz="2000" spc="-45" dirty="0">
                <a:latin typeface="Arial"/>
                <a:cs typeface="Arial"/>
              </a:rPr>
              <a:t>your </a:t>
            </a:r>
            <a:r>
              <a:rPr sz="2000" spc="-60" dirty="0">
                <a:latin typeface="Arial"/>
                <a:cs typeface="Arial"/>
              </a:rPr>
              <a:t>objectives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clearly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0" dirty="0">
                <a:latin typeface="Arial"/>
                <a:cs typeface="Arial"/>
              </a:rPr>
              <a:t>Complete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strategy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achieve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goal.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55" dirty="0">
                <a:latin typeface="Arial"/>
                <a:cs typeface="Arial"/>
              </a:rPr>
              <a:t>SWOT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analysis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merged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business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must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"/>
            </a:pPr>
            <a:endParaRPr sz="1900">
              <a:latin typeface="Arial"/>
              <a:cs typeface="Arial"/>
            </a:endParaRPr>
          </a:p>
          <a:p>
            <a:pPr marL="332740" marR="5080" indent="-320040">
              <a:lnSpc>
                <a:spcPts val="2160"/>
              </a:lnSpc>
              <a:spcBef>
                <a:spcPts val="5"/>
              </a:spcBef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80" dirty="0">
                <a:latin typeface="Arial"/>
                <a:cs typeface="Arial"/>
              </a:rPr>
              <a:t>Conservative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attitude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necessary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evaluation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deskstrong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arguments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support  </a:t>
            </a:r>
            <a:r>
              <a:rPr sz="2000" spc="-25" dirty="0"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"/>
            </a:pP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85" dirty="0">
                <a:latin typeface="Arial"/>
                <a:cs typeface="Arial"/>
              </a:rPr>
              <a:t>Pick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holes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strategy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get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best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"/>
            </a:pPr>
            <a:endParaRPr sz="20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5" dirty="0">
                <a:latin typeface="Arial"/>
                <a:cs typeface="Arial"/>
              </a:rPr>
              <a:t>Will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merged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units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able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work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efficient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ideal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level?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65" dirty="0">
                <a:latin typeface="Arial"/>
                <a:cs typeface="Arial"/>
              </a:rPr>
              <a:t>Acquire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expertise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interpret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217291"/>
            <a:ext cx="3256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latin typeface="Trebuchet MS"/>
                <a:cs typeface="Trebuchet MS"/>
              </a:rPr>
              <a:t>Thank </a:t>
            </a:r>
            <a:r>
              <a:rPr sz="2000" b="1" i="1" spc="-114" dirty="0">
                <a:latin typeface="Trebuchet MS"/>
                <a:cs typeface="Trebuchet MS"/>
              </a:rPr>
              <a:t>you </a:t>
            </a:r>
            <a:r>
              <a:rPr sz="2000" b="1" i="1" spc="-135" dirty="0">
                <a:latin typeface="Trebuchet MS"/>
                <a:cs typeface="Trebuchet MS"/>
              </a:rPr>
              <a:t>for </a:t>
            </a:r>
            <a:r>
              <a:rPr sz="2000" b="1" i="1" spc="-130" dirty="0">
                <a:latin typeface="Trebuchet MS"/>
                <a:cs typeface="Trebuchet MS"/>
              </a:rPr>
              <a:t>your</a:t>
            </a:r>
            <a:r>
              <a:rPr sz="2000" b="1" i="1" spc="-430" dirty="0">
                <a:latin typeface="Trebuchet MS"/>
                <a:cs typeface="Trebuchet MS"/>
              </a:rPr>
              <a:t> </a:t>
            </a:r>
            <a:r>
              <a:rPr sz="2000" b="1" i="1" spc="-70" dirty="0">
                <a:latin typeface="Trebuchet MS"/>
                <a:cs typeface="Trebuchet MS"/>
              </a:rPr>
              <a:t>patience…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0304" y="579119"/>
            <a:ext cx="5870448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667001"/>
            <a:ext cx="515556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35" dirty="0">
                <a:latin typeface="Trebuchet MS"/>
                <a:cs typeface="Trebuchet MS"/>
              </a:rPr>
              <a:t>A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horizontal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b="1" spc="-70" dirty="0">
                <a:latin typeface="Trebuchet MS"/>
                <a:cs typeface="Trebuchet MS"/>
              </a:rPr>
              <a:t>merger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This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kind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merger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exists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between  </a:t>
            </a:r>
            <a:r>
              <a:rPr sz="1600" spc="15" dirty="0">
                <a:latin typeface="Arial"/>
                <a:cs typeface="Arial"/>
              </a:rPr>
              <a:t>two </a:t>
            </a:r>
            <a:r>
              <a:rPr sz="1600" spc="-70" dirty="0">
                <a:latin typeface="Arial"/>
                <a:cs typeface="Arial"/>
              </a:rPr>
              <a:t>companies </a:t>
            </a:r>
            <a:r>
              <a:rPr sz="1600" spc="-35" dirty="0">
                <a:latin typeface="Arial"/>
                <a:cs typeface="Arial"/>
              </a:rPr>
              <a:t>who </a:t>
            </a:r>
            <a:r>
              <a:rPr sz="1600" spc="-45" dirty="0">
                <a:latin typeface="Arial"/>
                <a:cs typeface="Arial"/>
              </a:rPr>
              <a:t>compete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95" dirty="0">
                <a:latin typeface="Arial"/>
                <a:cs typeface="Arial"/>
              </a:rPr>
              <a:t>same </a:t>
            </a:r>
            <a:r>
              <a:rPr sz="1600" spc="-30" dirty="0">
                <a:latin typeface="Arial"/>
                <a:cs typeface="Arial"/>
              </a:rPr>
              <a:t>industry  </a:t>
            </a:r>
            <a:r>
              <a:rPr sz="1600" spc="-50" dirty="0">
                <a:latin typeface="Arial"/>
                <a:cs typeface="Arial"/>
              </a:rPr>
              <a:t>segment.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105" marR="48260" indent="-320040">
              <a:lnSpc>
                <a:spcPct val="100000"/>
              </a:lnSpc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35" dirty="0">
                <a:latin typeface="Trebuchet MS"/>
                <a:cs typeface="Trebuchet MS"/>
              </a:rPr>
              <a:t>A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vertical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70" dirty="0">
                <a:latin typeface="Trebuchet MS"/>
                <a:cs typeface="Trebuchet MS"/>
              </a:rPr>
              <a:t>merger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-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Arial"/>
                <a:cs typeface="Arial"/>
              </a:rPr>
              <a:t>Vertical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merger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kind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which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two 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spc="-35" dirty="0">
                <a:latin typeface="Arial"/>
                <a:cs typeface="Arial"/>
              </a:rPr>
              <a:t>more </a:t>
            </a:r>
            <a:r>
              <a:rPr sz="1600" spc="-70" dirty="0">
                <a:latin typeface="Arial"/>
                <a:cs typeface="Arial"/>
              </a:rPr>
              <a:t>companies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95" dirty="0">
                <a:latin typeface="Arial"/>
                <a:cs typeface="Arial"/>
              </a:rPr>
              <a:t>same </a:t>
            </a:r>
            <a:r>
              <a:rPr sz="1600" spc="-30" dirty="0">
                <a:latin typeface="Arial"/>
                <a:cs typeface="Arial"/>
              </a:rPr>
              <a:t>industry </a:t>
            </a:r>
            <a:r>
              <a:rPr sz="1600" dirty="0">
                <a:latin typeface="Arial"/>
                <a:cs typeface="Arial"/>
              </a:rPr>
              <a:t>but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different  </a:t>
            </a:r>
            <a:r>
              <a:rPr sz="1600" spc="-35" dirty="0">
                <a:latin typeface="Arial"/>
                <a:cs typeface="Arial"/>
              </a:rPr>
              <a:t>fields </a:t>
            </a:r>
            <a:r>
              <a:rPr sz="1600" spc="-50" dirty="0">
                <a:latin typeface="Arial"/>
                <a:cs typeface="Arial"/>
              </a:rPr>
              <a:t>combine </a:t>
            </a:r>
            <a:r>
              <a:rPr sz="1600" spc="-20" dirty="0">
                <a:latin typeface="Arial"/>
                <a:cs typeface="Arial"/>
              </a:rPr>
              <a:t>together in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business.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105" marR="306070" indent="-320040">
              <a:lnSpc>
                <a:spcPct val="100000"/>
              </a:lnSpc>
              <a:spcBef>
                <a:spcPts val="5"/>
              </a:spcBef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-65" dirty="0">
                <a:latin typeface="Trebuchet MS"/>
                <a:cs typeface="Trebuchet MS"/>
              </a:rPr>
              <a:t>Co-generic </a:t>
            </a:r>
            <a:r>
              <a:rPr sz="1600" b="1" spc="-60" dirty="0">
                <a:latin typeface="Trebuchet MS"/>
                <a:cs typeface="Trebuchet MS"/>
              </a:rPr>
              <a:t>mergers - </a:t>
            </a:r>
            <a:r>
              <a:rPr sz="1600" spc="-65" dirty="0">
                <a:latin typeface="Arial"/>
                <a:cs typeface="Arial"/>
              </a:rPr>
              <a:t>Co-generic </a:t>
            </a:r>
            <a:r>
              <a:rPr sz="1600" spc="-40" dirty="0">
                <a:latin typeface="Arial"/>
                <a:cs typeface="Arial"/>
              </a:rPr>
              <a:t>merger </a:t>
            </a:r>
            <a:r>
              <a:rPr sz="1600" spc="-70" dirty="0">
                <a:latin typeface="Arial"/>
                <a:cs typeface="Arial"/>
              </a:rPr>
              <a:t>is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25" dirty="0">
                <a:latin typeface="Arial"/>
                <a:cs typeface="Arial"/>
              </a:rPr>
              <a:t>kind </a:t>
            </a:r>
            <a:r>
              <a:rPr sz="1600" spc="-20" dirty="0">
                <a:latin typeface="Arial"/>
                <a:cs typeface="Arial"/>
              </a:rPr>
              <a:t>in  </a:t>
            </a:r>
            <a:r>
              <a:rPr sz="1600" spc="-45" dirty="0">
                <a:latin typeface="Arial"/>
                <a:cs typeface="Arial"/>
              </a:rPr>
              <a:t>which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two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more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companies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association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some  </a:t>
            </a:r>
            <a:r>
              <a:rPr sz="1600" spc="-55" dirty="0">
                <a:latin typeface="Arial"/>
                <a:cs typeface="Arial"/>
              </a:rPr>
              <a:t>way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or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other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related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production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processes,  business </a:t>
            </a:r>
            <a:r>
              <a:rPr sz="1600" spc="-45" dirty="0">
                <a:latin typeface="Arial"/>
                <a:cs typeface="Arial"/>
              </a:rPr>
              <a:t>markets,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spc="-80" dirty="0">
                <a:latin typeface="Arial"/>
                <a:cs typeface="Arial"/>
              </a:rPr>
              <a:t>basic </a:t>
            </a:r>
            <a:r>
              <a:rPr sz="1600" spc="-45" dirty="0">
                <a:latin typeface="Arial"/>
                <a:cs typeface="Arial"/>
              </a:rPr>
              <a:t>required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technologies.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"/>
            </a:pPr>
            <a:endParaRPr sz="1650">
              <a:latin typeface="Arial"/>
              <a:cs typeface="Arial"/>
            </a:endParaRPr>
          </a:p>
          <a:p>
            <a:pPr marL="332105" marR="71120" indent="-320040" algn="just">
              <a:lnSpc>
                <a:spcPct val="100000"/>
              </a:lnSpc>
              <a:buSzPct val="78125"/>
              <a:buFont typeface="Arial"/>
              <a:buChar char=""/>
              <a:tabLst>
                <a:tab pos="332740" algn="l"/>
              </a:tabLst>
            </a:pPr>
            <a:r>
              <a:rPr sz="1600" b="1" spc="-50" dirty="0">
                <a:latin typeface="Trebuchet MS"/>
                <a:cs typeface="Trebuchet MS"/>
              </a:rPr>
              <a:t>Conglomerate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40" dirty="0">
                <a:latin typeface="Trebuchet MS"/>
                <a:cs typeface="Trebuchet MS"/>
              </a:rPr>
              <a:t>Mergers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-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Arial"/>
                <a:cs typeface="Arial"/>
              </a:rPr>
              <a:t>Conglomerate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merger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kind 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venture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which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two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or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more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companies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belonging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  </a:t>
            </a:r>
            <a:r>
              <a:rPr sz="1600" spc="-5" dirty="0">
                <a:latin typeface="Arial"/>
                <a:cs typeface="Arial"/>
              </a:rPr>
              <a:t>different </a:t>
            </a:r>
            <a:r>
              <a:rPr sz="1600" spc="-30" dirty="0">
                <a:latin typeface="Arial"/>
                <a:cs typeface="Arial"/>
              </a:rPr>
              <a:t>industrial </a:t>
            </a:r>
            <a:r>
              <a:rPr sz="1600" spc="-70" dirty="0">
                <a:latin typeface="Arial"/>
                <a:cs typeface="Arial"/>
              </a:rPr>
              <a:t>sectors </a:t>
            </a:r>
            <a:r>
              <a:rPr sz="1600" spc="-50" dirty="0">
                <a:latin typeface="Arial"/>
                <a:cs typeface="Arial"/>
              </a:rPr>
              <a:t>combine </a:t>
            </a:r>
            <a:r>
              <a:rPr sz="1600" spc="-10" dirty="0">
                <a:latin typeface="Arial"/>
                <a:cs typeface="Arial"/>
              </a:rPr>
              <a:t>their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operations.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559" y="2057400"/>
            <a:ext cx="2301240" cy="2429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597408"/>
            <a:ext cx="6708648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836" y="1971497"/>
            <a:ext cx="5046980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-80" dirty="0">
                <a:latin typeface="Trebuchet MS"/>
                <a:cs typeface="Trebuchet MS"/>
              </a:rPr>
              <a:t>Friendly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acquisition</a:t>
            </a:r>
            <a:r>
              <a:rPr sz="1600" b="1" spc="-12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-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Arial"/>
                <a:cs typeface="Arial"/>
              </a:rPr>
              <a:t>Both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companies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approve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acquisition </a:t>
            </a:r>
            <a:r>
              <a:rPr sz="1600" spc="-55" dirty="0">
                <a:latin typeface="Arial"/>
                <a:cs typeface="Arial"/>
              </a:rPr>
              <a:t>under </a:t>
            </a:r>
            <a:r>
              <a:rPr sz="1600" spc="-15" dirty="0">
                <a:latin typeface="Arial"/>
                <a:cs typeface="Arial"/>
              </a:rPr>
              <a:t>friendly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terms.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332740" marR="242570" indent="-320040">
              <a:lnSpc>
                <a:spcPct val="100000"/>
              </a:lnSpc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-80" dirty="0">
                <a:latin typeface="Trebuchet MS"/>
                <a:cs typeface="Trebuchet MS"/>
              </a:rPr>
              <a:t>Reverse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acquisition</a:t>
            </a:r>
            <a:r>
              <a:rPr sz="1600" b="1" spc="-114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-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private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company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takes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over</a:t>
            </a:r>
            <a:r>
              <a:rPr sz="1600" spc="-110" dirty="0">
                <a:latin typeface="Arial"/>
                <a:cs typeface="Arial"/>
              </a:rPr>
              <a:t> a  </a:t>
            </a:r>
            <a:r>
              <a:rPr sz="1600" spc="-35" dirty="0">
                <a:latin typeface="Arial"/>
                <a:cs typeface="Arial"/>
              </a:rPr>
              <a:t>public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company.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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"/>
            </a:pPr>
            <a:endParaRPr sz="17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5"/>
              </a:spcBef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-45" dirty="0">
                <a:latin typeface="Trebuchet MS"/>
                <a:cs typeface="Trebuchet MS"/>
              </a:rPr>
              <a:t>Back </a:t>
            </a:r>
            <a:r>
              <a:rPr sz="1600" b="1" spc="-70" dirty="0">
                <a:latin typeface="Trebuchet MS"/>
                <a:cs typeface="Trebuchet MS"/>
              </a:rPr>
              <a:t>flip </a:t>
            </a:r>
            <a:r>
              <a:rPr sz="1600" b="1" spc="-65" dirty="0">
                <a:latin typeface="Trebuchet MS"/>
                <a:cs typeface="Trebuchet MS"/>
              </a:rPr>
              <a:t>acquisition- </a:t>
            </a:r>
            <a:r>
              <a:rPr sz="1600" spc="-55" dirty="0">
                <a:latin typeface="Arial"/>
                <a:cs typeface="Arial"/>
              </a:rPr>
              <a:t>A </a:t>
            </a:r>
            <a:r>
              <a:rPr sz="1600" spc="-50" dirty="0">
                <a:latin typeface="Arial"/>
                <a:cs typeface="Arial"/>
              </a:rPr>
              <a:t>very </a:t>
            </a:r>
            <a:r>
              <a:rPr sz="1600" spc="-55" dirty="0">
                <a:latin typeface="Arial"/>
                <a:cs typeface="Arial"/>
              </a:rPr>
              <a:t>rare </a:t>
            </a:r>
            <a:r>
              <a:rPr sz="1600" spc="-120" dirty="0">
                <a:latin typeface="Arial"/>
                <a:cs typeface="Arial"/>
              </a:rPr>
              <a:t>case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-40" dirty="0">
                <a:latin typeface="Arial"/>
                <a:cs typeface="Arial"/>
              </a:rPr>
              <a:t>acquisition </a:t>
            </a:r>
            <a:r>
              <a:rPr sz="1600" spc="-20" dirty="0">
                <a:latin typeface="Arial"/>
                <a:cs typeface="Arial"/>
              </a:rPr>
              <a:t>in  </a:t>
            </a:r>
            <a:r>
              <a:rPr sz="1600" spc="-35" dirty="0">
                <a:latin typeface="Arial"/>
                <a:cs typeface="Arial"/>
              </a:rPr>
              <a:t>which,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purchasing </a:t>
            </a:r>
            <a:r>
              <a:rPr sz="1600" spc="-60" dirty="0">
                <a:latin typeface="Arial"/>
                <a:cs typeface="Arial"/>
              </a:rPr>
              <a:t>company </a:t>
            </a:r>
            <a:r>
              <a:rPr sz="1600" spc="-85" dirty="0">
                <a:latin typeface="Arial"/>
                <a:cs typeface="Arial"/>
              </a:rPr>
              <a:t>becomes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60" dirty="0">
                <a:latin typeface="Arial"/>
                <a:cs typeface="Arial"/>
              </a:rPr>
              <a:t>subsidiary</a:t>
            </a:r>
            <a:r>
              <a:rPr sz="1600" spc="-3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 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75" dirty="0">
                <a:latin typeface="Arial"/>
                <a:cs typeface="Arial"/>
              </a:rPr>
              <a:t>purchased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company.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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"/>
            </a:pPr>
            <a:endParaRPr sz="1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78125"/>
              <a:buFont typeface="Arial"/>
              <a:buChar char=""/>
              <a:tabLst>
                <a:tab pos="332105" algn="l"/>
                <a:tab pos="332740" algn="l"/>
              </a:tabLst>
            </a:pPr>
            <a:r>
              <a:rPr sz="1600" b="1" spc="-45" dirty="0">
                <a:latin typeface="Trebuchet MS"/>
                <a:cs typeface="Trebuchet MS"/>
              </a:rPr>
              <a:t>Hostile </a:t>
            </a:r>
            <a:r>
              <a:rPr sz="1600" b="1" spc="-65" dirty="0">
                <a:latin typeface="Trebuchet MS"/>
                <a:cs typeface="Trebuchet MS"/>
              </a:rPr>
              <a:t>acquisition </a:t>
            </a:r>
            <a:r>
              <a:rPr sz="1600" b="1" spc="-60" dirty="0">
                <a:latin typeface="Trebuchet MS"/>
                <a:cs typeface="Trebuchet MS"/>
              </a:rPr>
              <a:t>- </a:t>
            </a:r>
            <a:r>
              <a:rPr sz="1600" spc="-65" dirty="0">
                <a:latin typeface="Arial"/>
                <a:cs typeface="Arial"/>
              </a:rPr>
              <a:t>Here, </a:t>
            </a:r>
            <a:r>
              <a:rPr sz="1600" spc="-135" dirty="0">
                <a:latin typeface="Arial"/>
                <a:cs typeface="Arial"/>
              </a:rPr>
              <a:t>as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70" dirty="0">
                <a:latin typeface="Arial"/>
                <a:cs typeface="Arial"/>
              </a:rPr>
              <a:t>name suggests,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entire </a:t>
            </a:r>
            <a:r>
              <a:rPr sz="1600" spc="-90" dirty="0">
                <a:latin typeface="Arial"/>
                <a:cs typeface="Arial"/>
              </a:rPr>
              <a:t>process </a:t>
            </a:r>
            <a:r>
              <a:rPr sz="1600" spc="-70" dirty="0">
                <a:latin typeface="Arial"/>
                <a:cs typeface="Arial"/>
              </a:rPr>
              <a:t>is </a:t>
            </a:r>
            <a:r>
              <a:rPr sz="1600" spc="-55" dirty="0">
                <a:latin typeface="Arial"/>
                <a:cs typeface="Arial"/>
              </a:rPr>
              <a:t>done </a:t>
            </a:r>
            <a:r>
              <a:rPr sz="1600" spc="-35" dirty="0">
                <a:latin typeface="Arial"/>
                <a:cs typeface="Arial"/>
              </a:rPr>
              <a:t>by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force.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2133600"/>
            <a:ext cx="29718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563" y="419100"/>
            <a:ext cx="7028688" cy="77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7800" y="1390307"/>
            <a:ext cx="11645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0" dirty="0">
                <a:latin typeface="Trebuchet MS"/>
                <a:cs typeface="Trebuchet MS"/>
              </a:rPr>
              <a:t>MERGER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" y="1966925"/>
            <a:ext cx="393636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8571"/>
              <a:buAutoNum type="romanLcPeriod"/>
              <a:tabLst>
                <a:tab pos="527685" algn="l"/>
                <a:tab pos="528320" algn="l"/>
              </a:tabLst>
            </a:pPr>
            <a:r>
              <a:rPr sz="2100" spc="-45" dirty="0">
                <a:latin typeface="Arial"/>
                <a:cs typeface="Arial"/>
              </a:rPr>
              <a:t>Merging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of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25" dirty="0">
                <a:latin typeface="Arial"/>
                <a:cs typeface="Arial"/>
              </a:rPr>
              <a:t>two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organization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in</a:t>
            </a:r>
            <a:endParaRPr sz="21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100" spc="45" dirty="0">
                <a:latin typeface="Arial"/>
                <a:cs typeface="Arial"/>
              </a:rPr>
              <a:t>to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one.</a:t>
            </a:r>
            <a:endParaRPr sz="21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SzPct val="78571"/>
              <a:buAutoNum type="romanLcPeriod" startAt="2"/>
              <a:tabLst>
                <a:tab pos="527685" algn="l"/>
                <a:tab pos="528320" algn="l"/>
              </a:tabLst>
            </a:pPr>
            <a:r>
              <a:rPr sz="2100" spc="35" dirty="0">
                <a:latin typeface="Arial"/>
                <a:cs typeface="Arial"/>
              </a:rPr>
              <a:t>It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is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the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mutual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decision.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84" y="3301111"/>
            <a:ext cx="2279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latin typeface="Arial"/>
                <a:cs typeface="Arial"/>
              </a:rPr>
              <a:t>iii.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484" y="3247771"/>
            <a:ext cx="392430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56845" algn="just">
              <a:lnSpc>
                <a:spcPct val="100000"/>
              </a:lnSpc>
              <a:spcBef>
                <a:spcPts val="100"/>
              </a:spcBef>
            </a:pPr>
            <a:r>
              <a:rPr sz="2100" spc="-55" dirty="0">
                <a:latin typeface="Arial"/>
                <a:cs typeface="Arial"/>
              </a:rPr>
              <a:t>Merger </a:t>
            </a:r>
            <a:r>
              <a:rPr sz="2100" spc="-95" dirty="0">
                <a:latin typeface="Arial"/>
                <a:cs typeface="Arial"/>
              </a:rPr>
              <a:t>is expensive </a:t>
            </a:r>
            <a:r>
              <a:rPr sz="2100" spc="-30" dirty="0">
                <a:latin typeface="Arial"/>
                <a:cs typeface="Arial"/>
              </a:rPr>
              <a:t>than  </a:t>
            </a:r>
            <a:r>
              <a:rPr sz="2100" spc="-50" dirty="0">
                <a:latin typeface="Arial"/>
                <a:cs typeface="Arial"/>
              </a:rPr>
              <a:t>acquisition(higher </a:t>
            </a:r>
            <a:r>
              <a:rPr sz="2100" spc="-55" dirty="0">
                <a:latin typeface="Arial"/>
                <a:cs typeface="Arial"/>
              </a:rPr>
              <a:t>legal</a:t>
            </a:r>
            <a:r>
              <a:rPr sz="2100" spc="-32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cost).</a:t>
            </a:r>
            <a:endParaRPr sz="2100">
              <a:latin typeface="Arial"/>
              <a:cs typeface="Arial"/>
            </a:endParaRPr>
          </a:p>
          <a:p>
            <a:pPr marL="527685" marR="106680" indent="-515620" algn="just">
              <a:lnSpc>
                <a:spcPct val="100000"/>
              </a:lnSpc>
              <a:buSzPct val="78571"/>
              <a:buAutoNum type="romanLcPeriod" startAt="4"/>
              <a:tabLst>
                <a:tab pos="528320" algn="l"/>
              </a:tabLst>
            </a:pPr>
            <a:r>
              <a:rPr sz="2100" spc="-60" dirty="0">
                <a:latin typeface="Arial"/>
                <a:cs typeface="Arial"/>
              </a:rPr>
              <a:t>Through </a:t>
            </a:r>
            <a:r>
              <a:rPr sz="2100" spc="-50" dirty="0">
                <a:latin typeface="Arial"/>
                <a:cs typeface="Arial"/>
              </a:rPr>
              <a:t>merger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shareholders  </a:t>
            </a:r>
            <a:r>
              <a:rPr sz="2100" spc="-110" dirty="0">
                <a:latin typeface="Arial"/>
                <a:cs typeface="Arial"/>
              </a:rPr>
              <a:t>can </a:t>
            </a:r>
            <a:r>
              <a:rPr sz="2100" spc="-95" dirty="0">
                <a:latin typeface="Arial"/>
                <a:cs typeface="Arial"/>
              </a:rPr>
              <a:t>increase </a:t>
            </a:r>
            <a:r>
              <a:rPr sz="2100" spc="-5" dirty="0">
                <a:latin typeface="Arial"/>
                <a:cs typeface="Arial"/>
              </a:rPr>
              <a:t>their</a:t>
            </a:r>
            <a:r>
              <a:rPr sz="2100" spc="-45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net </a:t>
            </a:r>
            <a:r>
              <a:rPr sz="2100" spc="-5" dirty="0">
                <a:latin typeface="Arial"/>
                <a:cs typeface="Arial"/>
              </a:rPr>
              <a:t>worth.</a:t>
            </a:r>
            <a:endParaRPr sz="2100">
              <a:latin typeface="Arial"/>
              <a:cs typeface="Arial"/>
            </a:endParaRPr>
          </a:p>
          <a:p>
            <a:pPr marL="527685" marR="287020" indent="-515620" algn="just">
              <a:lnSpc>
                <a:spcPct val="100000"/>
              </a:lnSpc>
              <a:buSzPct val="78571"/>
              <a:buAutoNum type="romanLcPeriod" startAt="4"/>
              <a:tabLst>
                <a:tab pos="528320" algn="l"/>
              </a:tabLst>
            </a:pPr>
            <a:r>
              <a:rPr sz="2100" spc="35" dirty="0">
                <a:latin typeface="Arial"/>
                <a:cs typeface="Arial"/>
              </a:rPr>
              <a:t>It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is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time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consuming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and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the  </a:t>
            </a:r>
            <a:r>
              <a:rPr sz="2100" spc="-75" dirty="0">
                <a:latin typeface="Arial"/>
                <a:cs typeface="Arial"/>
              </a:rPr>
              <a:t>company </a:t>
            </a:r>
            <a:r>
              <a:rPr sz="2100" spc="-135" dirty="0">
                <a:latin typeface="Arial"/>
                <a:cs typeface="Arial"/>
              </a:rPr>
              <a:t>has </a:t>
            </a:r>
            <a:r>
              <a:rPr sz="2100" spc="45" dirty="0">
                <a:latin typeface="Arial"/>
                <a:cs typeface="Arial"/>
              </a:rPr>
              <a:t>to</a:t>
            </a:r>
            <a:r>
              <a:rPr sz="2100" spc="-44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maintain </a:t>
            </a:r>
            <a:r>
              <a:rPr sz="2100" spc="-130" dirty="0">
                <a:latin typeface="Arial"/>
                <a:cs typeface="Arial"/>
              </a:rPr>
              <a:t>so  </a:t>
            </a:r>
            <a:r>
              <a:rPr sz="2100" spc="-70" dirty="0">
                <a:latin typeface="Arial"/>
                <a:cs typeface="Arial"/>
              </a:rPr>
              <a:t>much </a:t>
            </a:r>
            <a:r>
              <a:rPr sz="2100" spc="-55" dirty="0">
                <a:latin typeface="Arial"/>
                <a:cs typeface="Arial"/>
              </a:rPr>
              <a:t>legal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issues.</a:t>
            </a:r>
            <a:endParaRPr sz="210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SzPct val="78571"/>
              <a:buAutoNum type="romanLcPeriod" startAt="4"/>
              <a:tabLst>
                <a:tab pos="528320" algn="l"/>
              </a:tabLst>
            </a:pPr>
            <a:r>
              <a:rPr sz="2100" spc="-15" dirty="0">
                <a:latin typeface="Arial"/>
                <a:cs typeface="Arial"/>
              </a:rPr>
              <a:t>Dilution</a:t>
            </a:r>
            <a:r>
              <a:rPr sz="2100" spc="-17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of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ownership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occurs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in  </a:t>
            </a:r>
            <a:r>
              <a:rPr sz="2100" spc="-65" dirty="0">
                <a:latin typeface="Arial"/>
                <a:cs typeface="Arial"/>
              </a:rPr>
              <a:t>merger.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93030" y="1308454"/>
            <a:ext cx="18173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30" dirty="0">
                <a:latin typeface="Trebuchet MS"/>
                <a:cs typeface="Trebuchet MS"/>
              </a:rPr>
              <a:t>ACQUISITION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1"/>
          </p:nvPr>
        </p:nvSpPr>
        <p:spPr>
          <a:xfrm>
            <a:off x="5105400" y="1803220"/>
            <a:ext cx="3703320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135255" indent="-515620">
              <a:lnSpc>
                <a:spcPct val="100000"/>
              </a:lnSpc>
              <a:spcBef>
                <a:spcPts val="95"/>
              </a:spcBef>
              <a:buSzPct val="79545"/>
              <a:buAutoNum type="romanLcPeriod"/>
              <a:tabLst>
                <a:tab pos="527685" algn="l"/>
                <a:tab pos="528320" algn="l"/>
              </a:tabLst>
            </a:pPr>
            <a:r>
              <a:rPr spc="-70" dirty="0"/>
              <a:t>Buying </a:t>
            </a:r>
            <a:r>
              <a:rPr spc="-90" dirty="0"/>
              <a:t>one </a:t>
            </a:r>
            <a:r>
              <a:rPr spc="-45" dirty="0"/>
              <a:t>organization</a:t>
            </a:r>
            <a:r>
              <a:rPr spc="-420" dirty="0"/>
              <a:t> </a:t>
            </a:r>
            <a:r>
              <a:rPr spc="-50" dirty="0"/>
              <a:t>by  </a:t>
            </a:r>
            <a:r>
              <a:rPr spc="-60" dirty="0"/>
              <a:t>another.</a:t>
            </a:r>
          </a:p>
          <a:p>
            <a:pPr marL="527685" marR="5080" indent="-515620">
              <a:lnSpc>
                <a:spcPct val="100000"/>
              </a:lnSpc>
              <a:buSzPct val="79545"/>
              <a:buAutoNum type="romanLcPeriod"/>
              <a:tabLst>
                <a:tab pos="527685" algn="l"/>
                <a:tab pos="528320" algn="l"/>
              </a:tabLst>
            </a:pPr>
            <a:r>
              <a:rPr spc="35" dirty="0"/>
              <a:t>It</a:t>
            </a:r>
            <a:r>
              <a:rPr spc="-185" dirty="0"/>
              <a:t> </a:t>
            </a:r>
            <a:r>
              <a:rPr spc="-125" dirty="0"/>
              <a:t>can</a:t>
            </a:r>
            <a:r>
              <a:rPr spc="-185" dirty="0"/>
              <a:t> </a:t>
            </a:r>
            <a:r>
              <a:rPr spc="-90" dirty="0"/>
              <a:t>be</a:t>
            </a:r>
            <a:r>
              <a:rPr spc="-185" dirty="0"/>
              <a:t> </a:t>
            </a:r>
            <a:r>
              <a:rPr spc="-25" dirty="0"/>
              <a:t>friendly</a:t>
            </a:r>
            <a:r>
              <a:rPr spc="-155" dirty="0"/>
              <a:t> </a:t>
            </a:r>
            <a:r>
              <a:rPr spc="-60" dirty="0"/>
              <a:t>takeover</a:t>
            </a:r>
            <a:r>
              <a:rPr spc="-180" dirty="0"/>
              <a:t> </a:t>
            </a:r>
            <a:r>
              <a:rPr spc="-30" dirty="0"/>
              <a:t>or  </a:t>
            </a:r>
            <a:r>
              <a:rPr spc="-45" dirty="0"/>
              <a:t>hostile</a:t>
            </a:r>
            <a:r>
              <a:rPr spc="-155" dirty="0"/>
              <a:t> </a:t>
            </a:r>
            <a:r>
              <a:rPr spc="-75" dirty="0"/>
              <a:t>takeover.</a:t>
            </a:r>
          </a:p>
          <a:p>
            <a:pPr marL="527685" marR="71755">
              <a:lnSpc>
                <a:spcPct val="100000"/>
              </a:lnSpc>
            </a:pPr>
            <a:r>
              <a:rPr spc="-50" dirty="0"/>
              <a:t>Acquisition </a:t>
            </a:r>
            <a:r>
              <a:rPr spc="-100" dirty="0"/>
              <a:t>is </a:t>
            </a:r>
            <a:r>
              <a:rPr spc="-140" dirty="0"/>
              <a:t>less</a:t>
            </a:r>
            <a:r>
              <a:rPr spc="-405" dirty="0"/>
              <a:t> </a:t>
            </a:r>
            <a:r>
              <a:rPr spc="-100" dirty="0"/>
              <a:t>expensive  </a:t>
            </a:r>
            <a:r>
              <a:rPr spc="-35" dirty="0"/>
              <a:t>than</a:t>
            </a:r>
            <a:r>
              <a:rPr spc="-175" dirty="0"/>
              <a:t> </a:t>
            </a:r>
            <a:r>
              <a:rPr spc="-70" dirty="0"/>
              <a:t>merger.</a:t>
            </a:r>
          </a:p>
          <a:p>
            <a:pPr marL="527685" marR="438784" indent="-515620">
              <a:lnSpc>
                <a:spcPct val="100000"/>
              </a:lnSpc>
              <a:buSzPct val="79545"/>
              <a:buAutoNum type="romanLcPeriod" startAt="4"/>
              <a:tabLst>
                <a:tab pos="527685" algn="l"/>
                <a:tab pos="528320" algn="l"/>
              </a:tabLst>
            </a:pPr>
            <a:r>
              <a:rPr spc="-110" dirty="0"/>
              <a:t>Buyers </a:t>
            </a:r>
            <a:r>
              <a:rPr spc="-55" dirty="0"/>
              <a:t>cannot </a:t>
            </a:r>
            <a:r>
              <a:rPr spc="-95" dirty="0"/>
              <a:t>raise</a:t>
            </a:r>
            <a:r>
              <a:rPr spc="-420" dirty="0"/>
              <a:t> </a:t>
            </a:r>
            <a:r>
              <a:rPr spc="-10" dirty="0"/>
              <a:t>their  </a:t>
            </a:r>
            <a:r>
              <a:rPr spc="-75" dirty="0"/>
              <a:t>enough</a:t>
            </a:r>
            <a:r>
              <a:rPr spc="-180" dirty="0"/>
              <a:t> </a:t>
            </a:r>
            <a:r>
              <a:rPr spc="-50" dirty="0"/>
              <a:t>capital.</a:t>
            </a:r>
          </a:p>
          <a:p>
            <a:pPr marL="527685" indent="-515620">
              <a:lnSpc>
                <a:spcPct val="100000"/>
              </a:lnSpc>
              <a:buSzPct val="79545"/>
              <a:buAutoNum type="romanLcPeriod" startAt="4"/>
              <a:tabLst>
                <a:tab pos="527685" algn="l"/>
                <a:tab pos="528320" algn="l"/>
              </a:tabLst>
            </a:pPr>
            <a:r>
              <a:rPr spc="40" dirty="0"/>
              <a:t>It</a:t>
            </a:r>
            <a:r>
              <a:rPr spc="-175" dirty="0"/>
              <a:t> </a:t>
            </a:r>
            <a:r>
              <a:rPr spc="-100" dirty="0"/>
              <a:t>is</a:t>
            </a:r>
            <a:r>
              <a:rPr spc="-180" dirty="0"/>
              <a:t> </a:t>
            </a:r>
            <a:r>
              <a:rPr spc="-40" dirty="0"/>
              <a:t>faster</a:t>
            </a:r>
            <a:r>
              <a:rPr spc="-180" dirty="0"/>
              <a:t> </a:t>
            </a:r>
            <a:r>
              <a:rPr spc="-90" dirty="0"/>
              <a:t>and</a:t>
            </a:r>
            <a:r>
              <a:rPr spc="-180" dirty="0"/>
              <a:t> </a:t>
            </a:r>
            <a:r>
              <a:rPr spc="-105" dirty="0"/>
              <a:t>easier</a:t>
            </a: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transaction.</a:t>
            </a:r>
          </a:p>
          <a:p>
            <a:pPr marL="527685" marR="347980" indent="-515620">
              <a:lnSpc>
                <a:spcPct val="100000"/>
              </a:lnSpc>
              <a:buSzPct val="79545"/>
              <a:buAutoNum type="romanLcPeriod" startAt="6"/>
              <a:tabLst>
                <a:tab pos="527685" algn="l"/>
                <a:tab pos="528320" algn="l"/>
              </a:tabLst>
            </a:pPr>
            <a:r>
              <a:rPr spc="-110" dirty="0"/>
              <a:t>The </a:t>
            </a:r>
            <a:r>
              <a:rPr spc="-70" dirty="0"/>
              <a:t>acquirer </a:t>
            </a:r>
            <a:r>
              <a:rPr spc="-114" dirty="0"/>
              <a:t>does </a:t>
            </a:r>
            <a:r>
              <a:rPr spc="5" dirty="0"/>
              <a:t>not  </a:t>
            </a:r>
            <a:r>
              <a:rPr spc="-90" dirty="0"/>
              <a:t>experience </a:t>
            </a:r>
            <a:r>
              <a:rPr spc="-15" dirty="0"/>
              <a:t>the </a:t>
            </a:r>
            <a:r>
              <a:rPr spc="-10" dirty="0"/>
              <a:t>dilution</a:t>
            </a:r>
            <a:r>
              <a:rPr spc="-385" dirty="0"/>
              <a:t> </a:t>
            </a:r>
            <a:r>
              <a:rPr spc="10" dirty="0"/>
              <a:t>of  </a:t>
            </a:r>
            <a:r>
              <a:rPr spc="-65" dirty="0"/>
              <a:t>ownership.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36719" y="3303523"/>
            <a:ext cx="24002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iii.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044" y="455676"/>
            <a:ext cx="5420867" cy="31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412855"/>
            <a:ext cx="3047999" cy="3787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latin typeface="Trebuchet MS"/>
                <a:cs typeface="Trebuchet MS"/>
              </a:rPr>
              <a:t>WHY </a:t>
            </a:r>
            <a:r>
              <a:rPr sz="2300" b="1" spc="70" dirty="0" smtClean="0">
                <a:latin typeface="Trebuchet MS"/>
                <a:cs typeface="Trebuchet MS"/>
              </a:rPr>
              <a:t>IS</a:t>
            </a:r>
            <a:r>
              <a:rPr sz="2300" b="1" spc="-550" dirty="0" smtClean="0">
                <a:latin typeface="Trebuchet MS"/>
                <a:cs typeface="Trebuchet MS"/>
              </a:rPr>
              <a:t> </a:t>
            </a:r>
            <a:r>
              <a:rPr sz="2300" b="1" spc="20" dirty="0">
                <a:latin typeface="Trebuchet MS"/>
                <a:cs typeface="Trebuchet MS"/>
              </a:rPr>
              <a:t>IMPORTANT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484" y="2172157"/>
            <a:ext cx="3418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900" spc="-5" dirty="0"/>
              <a:t>i.	</a:t>
            </a:r>
            <a:r>
              <a:rPr sz="2400" b="1" spc="-120" dirty="0"/>
              <a:t>Increase </a:t>
            </a:r>
            <a:r>
              <a:rPr sz="2400" b="1" spc="-45" dirty="0"/>
              <a:t>Market</a:t>
            </a:r>
            <a:r>
              <a:rPr sz="2400" b="1" spc="-365" dirty="0"/>
              <a:t> </a:t>
            </a:r>
            <a:r>
              <a:rPr sz="2400" b="1" spc="-114" dirty="0"/>
              <a:t>Share.</a:t>
            </a:r>
            <a:endParaRPr sz="24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316484" y="2538476"/>
            <a:ext cx="38919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110" dirty="0">
                <a:latin typeface="Arial"/>
                <a:cs typeface="Arial"/>
              </a:rPr>
              <a:t>Economies </a:t>
            </a:r>
            <a:r>
              <a:rPr sz="2400" spc="20" dirty="0">
                <a:latin typeface="Arial"/>
                <a:cs typeface="Arial"/>
              </a:rPr>
              <a:t>of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scale</a:t>
            </a:r>
            <a:endParaRPr sz="2400">
              <a:latin typeface="Arial"/>
              <a:cs typeface="Arial"/>
            </a:endParaRPr>
          </a:p>
          <a:p>
            <a:pPr marL="527685" marR="476884" indent="-515620">
              <a:lnSpc>
                <a:spcPct val="100000"/>
              </a:lnSpc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Profit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Research </a:t>
            </a:r>
            <a:r>
              <a:rPr sz="2400" spc="-95" dirty="0">
                <a:latin typeface="Arial"/>
                <a:cs typeface="Arial"/>
              </a:rPr>
              <a:t>and  </a:t>
            </a:r>
            <a:r>
              <a:rPr sz="2400" spc="-5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65" dirty="0">
                <a:latin typeface="Arial"/>
                <a:cs typeface="Arial"/>
              </a:rPr>
              <a:t>Benefits on </a:t>
            </a:r>
            <a:r>
              <a:rPr sz="2400" spc="-80" dirty="0">
                <a:latin typeface="Arial"/>
                <a:cs typeface="Arial"/>
              </a:rPr>
              <a:t>account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tax  </a:t>
            </a:r>
            <a:r>
              <a:rPr sz="2400" spc="-100" dirty="0">
                <a:latin typeface="Arial"/>
                <a:cs typeface="Arial"/>
              </a:rPr>
              <a:t>shields </a:t>
            </a:r>
            <a:r>
              <a:rPr sz="2400" spc="-50" dirty="0">
                <a:latin typeface="Arial"/>
                <a:cs typeface="Arial"/>
              </a:rPr>
              <a:t>like </a:t>
            </a:r>
            <a:r>
              <a:rPr sz="2400" spc="-75" dirty="0">
                <a:latin typeface="Arial"/>
                <a:cs typeface="Arial"/>
              </a:rPr>
              <a:t>carried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forward  </a:t>
            </a:r>
            <a:r>
              <a:rPr sz="2400" spc="-145" dirty="0">
                <a:latin typeface="Arial"/>
                <a:cs typeface="Arial"/>
              </a:rPr>
              <a:t>losses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75" dirty="0">
                <a:latin typeface="Arial"/>
                <a:cs typeface="Arial"/>
              </a:rPr>
              <a:t>unclaimed  </a:t>
            </a:r>
            <a:r>
              <a:rPr sz="2400" spc="-55" dirty="0">
                <a:latin typeface="Arial"/>
                <a:cs typeface="Arial"/>
              </a:rPr>
              <a:t>depreciation.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85" dirty="0">
                <a:latin typeface="Arial"/>
                <a:cs typeface="Arial"/>
              </a:rPr>
              <a:t>Reduction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competition.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0" y="1412855"/>
            <a:ext cx="330707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0" dirty="0">
                <a:latin typeface="Trebuchet MS"/>
                <a:cs typeface="Trebuchet MS"/>
              </a:rPr>
              <a:t>PROBLEM</a:t>
            </a:r>
            <a:r>
              <a:rPr sz="2300" b="1" spc="-365" dirty="0">
                <a:latin typeface="Trebuchet MS"/>
                <a:cs typeface="Trebuchet MS"/>
              </a:rPr>
              <a:t> </a:t>
            </a:r>
            <a:r>
              <a:rPr sz="2300" b="1" spc="-5" dirty="0">
                <a:latin typeface="Trebuchet MS"/>
                <a:cs typeface="Trebuchet MS"/>
              </a:rPr>
              <a:t>WITH</a:t>
            </a:r>
            <a:r>
              <a:rPr sz="2300" b="1" spc="-270" dirty="0">
                <a:latin typeface="Trebuchet MS"/>
                <a:cs typeface="Trebuchet MS"/>
              </a:rPr>
              <a:t> </a:t>
            </a:r>
            <a:r>
              <a:rPr sz="2300" b="1" spc="40" dirty="0">
                <a:latin typeface="Trebuchet MS"/>
                <a:cs typeface="Trebuchet MS"/>
              </a:rPr>
              <a:t>MERGER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0519" y="2193163"/>
            <a:ext cx="43980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166"/>
              <a:buAutoNum type="romanLcPeriod"/>
              <a:tabLst>
                <a:tab pos="527685" algn="l"/>
                <a:tab pos="528320" algn="l"/>
              </a:tabLst>
            </a:pPr>
            <a:r>
              <a:rPr sz="2400" spc="-155" dirty="0">
                <a:latin typeface="Arial"/>
                <a:cs typeface="Arial"/>
              </a:rPr>
              <a:t>Clash </a:t>
            </a:r>
            <a:r>
              <a:rPr sz="2400" spc="2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corporate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cultures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SzPct val="79166"/>
              <a:buAutoNum type="romanLcPeriod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/>
                <a:cs typeface="Arial"/>
              </a:rPr>
              <a:t>Increased </a:t>
            </a:r>
            <a:r>
              <a:rPr sz="2400" spc="-130" dirty="0">
                <a:latin typeface="Arial"/>
                <a:cs typeface="Arial"/>
              </a:rPr>
              <a:t>business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buSzPct val="79166"/>
              <a:buAutoNum type="romanLcPeriod"/>
              <a:tabLst>
                <a:tab pos="527685" algn="l"/>
                <a:tab pos="528320" algn="l"/>
              </a:tabLst>
            </a:pPr>
            <a:r>
              <a:rPr sz="2400" spc="-110" dirty="0">
                <a:latin typeface="Arial"/>
                <a:cs typeface="Arial"/>
              </a:rPr>
              <a:t>Employees </a:t>
            </a:r>
            <a:r>
              <a:rPr sz="2400" spc="-75" dirty="0">
                <a:latin typeface="Arial"/>
                <a:cs typeface="Arial"/>
              </a:rPr>
              <a:t>may </a:t>
            </a:r>
            <a:r>
              <a:rPr sz="2400" spc="-95" dirty="0">
                <a:latin typeface="Arial"/>
                <a:cs typeface="Arial"/>
              </a:rPr>
              <a:t>be </a:t>
            </a:r>
            <a:r>
              <a:rPr sz="2400" spc="-60" dirty="0">
                <a:latin typeface="Arial"/>
                <a:cs typeface="Arial"/>
              </a:rPr>
              <a:t>resistant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  </a:t>
            </a:r>
            <a:r>
              <a:rPr sz="2400" spc="-110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2390" y="6626453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E3E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493776"/>
            <a:ext cx="6469379" cy="31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1412354"/>
            <a:ext cx="2326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0" dirty="0">
                <a:latin typeface="Trebuchet MS"/>
                <a:cs typeface="Trebuchet MS"/>
              </a:rPr>
              <a:t>WHY</a:t>
            </a:r>
            <a:r>
              <a:rPr sz="2000" b="1" spc="-240" dirty="0">
                <a:latin typeface="Trebuchet MS"/>
                <a:cs typeface="Trebuchet MS"/>
              </a:rPr>
              <a:t> </a:t>
            </a:r>
            <a:r>
              <a:rPr sz="2000" b="1" spc="65" dirty="0">
                <a:latin typeface="Trebuchet MS"/>
                <a:cs typeface="Trebuchet MS"/>
              </a:rPr>
              <a:t>IS</a:t>
            </a:r>
            <a:r>
              <a:rPr sz="2000" b="1" spc="-235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IMPORTANT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684" y="1926412"/>
            <a:ext cx="355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900" spc="-5" dirty="0"/>
              <a:t>i.	</a:t>
            </a:r>
            <a:r>
              <a:rPr sz="2400" spc="-114" dirty="0"/>
              <a:t>Increased </a:t>
            </a:r>
            <a:r>
              <a:rPr sz="2400" spc="-40" dirty="0"/>
              <a:t>market</a:t>
            </a:r>
            <a:r>
              <a:rPr sz="2400" spc="-280" dirty="0"/>
              <a:t> </a:t>
            </a:r>
            <a:r>
              <a:rPr sz="2400" spc="-110" dirty="0"/>
              <a:t>share.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92684" y="2292858"/>
            <a:ext cx="38620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/>
                <a:cs typeface="Arial"/>
              </a:rPr>
              <a:t>Increased </a:t>
            </a:r>
            <a:r>
              <a:rPr sz="2400" spc="-130" dirty="0">
                <a:latin typeface="Arial"/>
                <a:cs typeface="Arial"/>
              </a:rPr>
              <a:t>speed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market</a:t>
            </a:r>
            <a:endParaRPr sz="2400">
              <a:latin typeface="Arial"/>
              <a:cs typeface="Arial"/>
            </a:endParaRPr>
          </a:p>
          <a:p>
            <a:pPr marL="527685" marR="282575" indent="-515620">
              <a:lnSpc>
                <a:spcPct val="100000"/>
              </a:lnSpc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60" dirty="0">
                <a:latin typeface="Arial"/>
                <a:cs typeface="Arial"/>
              </a:rPr>
              <a:t>Lower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risk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comparing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  </a:t>
            </a:r>
            <a:r>
              <a:rPr sz="2400" spc="-75" dirty="0">
                <a:latin typeface="Arial"/>
                <a:cs typeface="Arial"/>
              </a:rPr>
              <a:t>develop </a:t>
            </a:r>
            <a:r>
              <a:rPr sz="2400" spc="-85" dirty="0">
                <a:latin typeface="Arial"/>
                <a:cs typeface="Arial"/>
              </a:rPr>
              <a:t>new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products.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/>
                <a:cs typeface="Arial"/>
              </a:rPr>
              <a:t>Increased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diversification</a:t>
            </a:r>
            <a:endParaRPr sz="2400">
              <a:latin typeface="Arial"/>
              <a:cs typeface="Arial"/>
            </a:endParaRPr>
          </a:p>
          <a:p>
            <a:pPr marL="527685" marR="1351915" indent="-515620">
              <a:lnSpc>
                <a:spcPct val="100000"/>
              </a:lnSpc>
              <a:buSzPct val="79166"/>
              <a:buAutoNum type="romanLcPeriod" startAt="2"/>
              <a:tabLst>
                <a:tab pos="527685" algn="l"/>
                <a:tab pos="528320" algn="l"/>
              </a:tabLst>
            </a:pPr>
            <a:r>
              <a:rPr sz="2400" spc="-60" dirty="0">
                <a:latin typeface="Arial"/>
                <a:cs typeface="Arial"/>
              </a:rPr>
              <a:t>Avoid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excessive  </a:t>
            </a:r>
            <a:r>
              <a:rPr sz="2400" spc="-20" dirty="0">
                <a:latin typeface="Arial"/>
                <a:cs typeface="Arial"/>
              </a:rPr>
              <a:t>competition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0775" y="1414244"/>
            <a:ext cx="3508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5" dirty="0">
                <a:latin typeface="Trebuchet MS"/>
                <a:cs typeface="Trebuchet MS"/>
              </a:rPr>
              <a:t>PROBLEM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WITH</a:t>
            </a:r>
            <a:r>
              <a:rPr sz="2000" b="1" spc="-315" dirty="0">
                <a:latin typeface="Trebuchet MS"/>
                <a:cs typeface="Trebuchet MS"/>
              </a:rPr>
              <a:t> </a:t>
            </a:r>
            <a:r>
              <a:rPr lang="en-PH" sz="2000" b="1" spc="-315" dirty="0" smtClean="0">
                <a:latin typeface="Trebuchet MS"/>
                <a:cs typeface="Trebuchet MS"/>
              </a:rPr>
              <a:t> </a:t>
            </a:r>
            <a:r>
              <a:rPr sz="2000" b="1" spc="25" dirty="0" smtClean="0">
                <a:latin typeface="Trebuchet MS"/>
                <a:cs typeface="Trebuchet MS"/>
              </a:rPr>
              <a:t>ACUIQISITION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425" y="3460241"/>
            <a:ext cx="2603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20" dirty="0">
                <a:latin typeface="Arial"/>
                <a:cs typeface="Arial"/>
              </a:rPr>
              <a:t>ii</a:t>
            </a:r>
            <a:r>
              <a:rPr sz="1900" spc="25" dirty="0">
                <a:latin typeface="Arial"/>
                <a:cs typeface="Arial"/>
              </a:rPr>
              <a:t>i</a:t>
            </a:r>
            <a:r>
              <a:rPr sz="1900" spc="-2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4425" y="1935860"/>
            <a:ext cx="35147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SzPct val="79166"/>
              <a:buAutoNum type="romanLcPeriod"/>
              <a:tabLst>
                <a:tab pos="527685" algn="l"/>
                <a:tab pos="528320" algn="l"/>
              </a:tabLst>
            </a:pPr>
            <a:r>
              <a:rPr sz="2400" spc="-85" dirty="0">
                <a:latin typeface="Arial"/>
                <a:cs typeface="Arial"/>
              </a:rPr>
              <a:t>Inadequate </a:t>
            </a:r>
            <a:r>
              <a:rPr sz="2400" spc="-50" dirty="0">
                <a:latin typeface="Arial"/>
                <a:cs typeface="Arial"/>
              </a:rPr>
              <a:t>valuation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  </a:t>
            </a:r>
            <a:r>
              <a:rPr sz="2400" spc="-10" dirty="0">
                <a:latin typeface="Arial"/>
                <a:cs typeface="Arial"/>
              </a:rPr>
              <a:t>target.</a:t>
            </a:r>
            <a:endParaRPr sz="2400">
              <a:latin typeface="Arial"/>
              <a:cs typeface="Arial"/>
            </a:endParaRPr>
          </a:p>
          <a:p>
            <a:pPr marL="527685" marR="616585" indent="-515620">
              <a:lnSpc>
                <a:spcPct val="100000"/>
              </a:lnSpc>
              <a:buSzPct val="79166"/>
              <a:buAutoNum type="romanLcPeriod"/>
              <a:tabLst>
                <a:tab pos="527685" algn="l"/>
                <a:tab pos="528320" algn="l"/>
              </a:tabLst>
            </a:pPr>
            <a:r>
              <a:rPr sz="2400" spc="-25" dirty="0">
                <a:latin typeface="Arial"/>
                <a:cs typeface="Arial"/>
              </a:rPr>
              <a:t>Inability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achieve  </a:t>
            </a:r>
            <a:r>
              <a:rPr sz="2400" spc="-100" dirty="0">
                <a:latin typeface="Arial"/>
                <a:cs typeface="Arial"/>
              </a:rPr>
              <a:t>synergy.</a:t>
            </a:r>
            <a:endParaRPr sz="2400">
              <a:latin typeface="Arial"/>
              <a:cs typeface="Arial"/>
            </a:endParaRPr>
          </a:p>
          <a:p>
            <a:pPr marL="527685" marR="76200">
              <a:lnSpc>
                <a:spcPct val="100000"/>
              </a:lnSpc>
            </a:pPr>
            <a:r>
              <a:rPr sz="2400" spc="-120" dirty="0">
                <a:latin typeface="Arial"/>
                <a:cs typeface="Arial"/>
              </a:rPr>
              <a:t>Finance </a:t>
            </a:r>
            <a:r>
              <a:rPr sz="2400" spc="-5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taking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huge  </a:t>
            </a:r>
            <a:r>
              <a:rPr sz="2400" spc="-25" dirty="0">
                <a:latin typeface="Arial"/>
                <a:cs typeface="Arial"/>
              </a:rPr>
              <a:t>debt.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0866" y="6654495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3E3E3E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1957</Words>
  <Application>Microsoft Office PowerPoint</Application>
  <PresentationFormat>On-screen Show (4:3)</PresentationFormat>
  <Paragraphs>295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Rounded MT Bold</vt:lpstr>
      <vt:lpstr>Calibri</vt:lpstr>
      <vt:lpstr>Calibri Light</vt:lpstr>
      <vt:lpstr>Carlito</vt:lpstr>
      <vt:lpstr>Trebuchet MS</vt:lpstr>
      <vt:lpstr>Wingdings</vt:lpstr>
      <vt:lpstr>Retrospect</vt:lpstr>
      <vt:lpstr>Presentation on:</vt:lpstr>
      <vt:lpstr>WHAT IS MERGER?</vt:lpstr>
      <vt:lpstr>PowerPoint Presentation</vt:lpstr>
      <vt:lpstr>PowerPoint Presentation</vt:lpstr>
      <vt:lpstr>PowerPoint Presentation</vt:lpstr>
      <vt:lpstr>PowerPoint Presentation</vt:lpstr>
      <vt:lpstr>ACQUISITION</vt:lpstr>
      <vt:lpstr>i. Increase Market Share.</vt:lpstr>
      <vt:lpstr>i. Increased market share.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 January 30, 2007</vt:lpstr>
      <vt:lpstr>TELECOM sector 11th February 2007</vt:lpstr>
      <vt:lpstr>June 2008 Aluminium and copper  sector</vt:lpstr>
      <vt:lpstr> Pharmaceuticals sector</vt:lpstr>
      <vt:lpstr>January 2009 Acquisition deal</vt:lpstr>
      <vt:lpstr>November 2008 Telecom sector</vt:lpstr>
      <vt:lpstr>February, 2008 Banking sector</vt:lpstr>
      <vt:lpstr>March 2008 (just a year  after acquiring Corus) Automobile sector</vt:lpstr>
      <vt:lpstr> May 2008  Acquisition deal</vt:lpstr>
      <vt:lpstr> May 2007  Acquisition deal</vt:lpstr>
      <vt:lpstr>March 2009 Merger deal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 Continuous communication – employees, stakeholders,  customers, suppliers and government leaders.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patience…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</dc:title>
  <dc:creator>Gino Concan</dc:creator>
  <cp:lastModifiedBy>User</cp:lastModifiedBy>
  <cp:revision>6</cp:revision>
  <dcterms:created xsi:type="dcterms:W3CDTF">2022-03-10T13:39:28Z</dcterms:created>
  <dcterms:modified xsi:type="dcterms:W3CDTF">2022-03-10T16:14:45Z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2022-03-10T00:00:00Z</vt:filetime>
  </property>
</Properties>
</file>