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77" r:id="rId7"/>
    <p:sldId id="278" r:id="rId8"/>
    <p:sldId id="293" r:id="rId9"/>
    <p:sldId id="294" r:id="rId10"/>
    <p:sldId id="295" r:id="rId11"/>
    <p:sldId id="262" r:id="rId12"/>
    <p:sldId id="263" r:id="rId13"/>
    <p:sldId id="264" r:id="rId14"/>
    <p:sldId id="265" r:id="rId15"/>
    <p:sldId id="266" r:id="rId16"/>
    <p:sldId id="271"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644"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410200" y="2138692"/>
            <a:ext cx="1371600" cy="634364"/>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fld>
            <a:endParaRPr lang="en-US"/>
          </a:p>
        </p:txBody>
      </p:sp>
      <p:sp>
        <p:nvSpPr>
          <p:cNvPr id="3" name="页脚占位符 2"/>
          <p:cNvSpPr>
            <a:spLocks noGrp="1"/>
          </p:cNvSpPr>
          <p:nvPr>
            <p:ph type="ftr" sz="quarter" idx="11"/>
          </p:nvPr>
        </p:nvSpPr>
        <p:spPr/>
        <p:txBody>
          <a:bodyPr/>
          <a:lstStyle/>
          <a:p/>
        </p:txBody>
      </p:sp>
      <p:sp>
        <p:nvSpPr>
          <p:cNvPr id="4" name="灯片编号占位符 3"/>
          <p:cNvSpPr>
            <a:spLocks noGrp="1"/>
          </p:cNvSpPr>
          <p:nvPr>
            <p:ph type="sldNum" sz="quarter" idx="12"/>
          </p:nvPr>
        </p:nvSpPr>
        <p:spPr/>
        <p:txBody>
          <a:body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100" y="0"/>
            <a:ext cx="12153900" cy="6858000"/>
          </a:xfrm>
          <a:prstGeom prst="rect">
            <a:avLst/>
          </a:prstGeom>
          <a:blipFill>
            <a:blip r:embed="rId7" cstate="print"/>
            <a:stretch>
              <a:fillRect/>
            </a:stretch>
          </a:blipFill>
        </p:spPr>
        <p:txBody>
          <a:bodyPr wrap="square" lIns="0" tIns="0" rIns="0" bIns="0" rtlCol="0"/>
          <a:lstStyle/>
          <a:p/>
        </p:txBody>
      </p:sp>
      <p:sp>
        <p:nvSpPr>
          <p:cNvPr id="2" name="Holder 2"/>
          <p:cNvSpPr>
            <a:spLocks noGrp="1"/>
          </p:cNvSpPr>
          <p:nvPr>
            <p:ph type="title"/>
          </p:nvPr>
        </p:nvSpPr>
        <p:spPr>
          <a:xfrm>
            <a:off x="2152421" y="349250"/>
            <a:ext cx="7887157" cy="451484"/>
          </a:xfrm>
          <a:prstGeom prst="rect">
            <a:avLst/>
          </a:prstGeom>
        </p:spPr>
        <p:txBody>
          <a:bodyPr wrap="square" lIns="0" tIns="0" rIns="0" bIns="0">
            <a:spAutoFit/>
          </a:bodyPr>
          <a:lstStyle>
            <a:lvl1pPr>
              <a:defRPr sz="28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991971" y="1370825"/>
            <a:ext cx="10208056" cy="410972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17709" y="2138692"/>
            <a:ext cx="8012291" cy="1858842"/>
          </a:xfrm>
          <a:prstGeom prst="rect">
            <a:avLst/>
          </a:prstGeom>
        </p:spPr>
        <p:txBody>
          <a:bodyPr vert="horz" wrap="square" lIns="0" tIns="12065" rIns="0" bIns="0" rtlCol="0">
            <a:spAutoFit/>
          </a:bodyPr>
          <a:lstStyle/>
          <a:p>
            <a:pPr marL="12700">
              <a:lnSpc>
                <a:spcPct val="100000"/>
              </a:lnSpc>
              <a:spcBef>
                <a:spcPts val="95"/>
              </a:spcBef>
            </a:pPr>
            <a:r>
              <a:rPr lang="en-US" sz="4000" dirty="0" smtClean="0"/>
              <a:t>An Instrumental Case Study of Administrative Smart Practices for Fully Online Programs</a:t>
            </a:r>
            <a:endParaRPr sz="4000" dirty="0">
              <a:latin typeface="Trebuchet MS" panose="020B0603020202020204"/>
              <a:cs typeface="Trebuchet MS" panose="020B0603020202020204"/>
            </a:endParaRPr>
          </a:p>
        </p:txBody>
      </p:sp>
      <p:sp>
        <p:nvSpPr>
          <p:cNvPr id="3" name="object 3"/>
          <p:cNvSpPr txBox="1"/>
          <p:nvPr/>
        </p:nvSpPr>
        <p:spPr>
          <a:xfrm>
            <a:off x="1986280" y="4566285"/>
            <a:ext cx="5597525" cy="505460"/>
          </a:xfrm>
          <a:prstGeom prst="rect">
            <a:avLst/>
          </a:prstGeom>
        </p:spPr>
        <p:txBody>
          <a:bodyPr vert="horz" wrap="square" lIns="0" tIns="13335" rIns="0" bIns="0" rtlCol="0">
            <a:spAutoFit/>
          </a:bodyPr>
          <a:lstStyle/>
          <a:p>
            <a:pPr marL="12700">
              <a:lnSpc>
                <a:spcPct val="100000"/>
              </a:lnSpc>
              <a:spcBef>
                <a:spcPts val="105"/>
              </a:spcBef>
            </a:pPr>
            <a:r>
              <a:rPr lang="en-PH" sz="3200" spc="-10" dirty="0" smtClean="0">
                <a:latin typeface="Carlito"/>
                <a:cs typeface="Carlito"/>
              </a:rPr>
              <a:t>By</a:t>
            </a:r>
            <a:r>
              <a:rPr lang="en-US" altLang="en-PH" sz="3200" spc="-10" dirty="0" smtClean="0">
                <a:latin typeface="Carlito"/>
                <a:cs typeface="Carlito"/>
              </a:rPr>
              <a:t> Student</a:t>
            </a:r>
            <a:r>
              <a:rPr lang="en-PH" sz="3200" spc="-10" dirty="0" smtClean="0">
                <a:latin typeface="Carlito"/>
                <a:cs typeface="Carlito"/>
              </a:rPr>
              <a:t>: </a:t>
            </a:r>
            <a:r>
              <a:rPr lang="en-PH" sz="3200" dirty="0" smtClean="0"/>
              <a:t>WEN</a:t>
            </a:r>
            <a:r>
              <a:rPr lang="en-US" altLang="en-PH" sz="3200" dirty="0" smtClean="0"/>
              <a:t>, </a:t>
            </a:r>
            <a:r>
              <a:rPr lang="en-PH" sz="3200" dirty="0" smtClean="0"/>
              <a:t>Z</a:t>
            </a:r>
            <a:r>
              <a:rPr lang="en-US" altLang="en-PH" sz="3200" dirty="0" smtClean="0"/>
              <a:t>H</a:t>
            </a:r>
            <a:r>
              <a:rPr lang="en-PH" sz="3200" dirty="0" smtClean="0"/>
              <a:t>AOXIAN </a:t>
            </a:r>
            <a:endParaRPr sz="3200" dirty="0">
              <a:latin typeface="Carlito"/>
              <a:cs typeface="Carli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5266" y="349250"/>
            <a:ext cx="3596640" cy="451484"/>
          </a:xfrm>
          <a:prstGeom prst="rect">
            <a:avLst/>
          </a:prstGeom>
        </p:spPr>
        <p:txBody>
          <a:bodyPr vert="horz" wrap="square" lIns="0" tIns="12065" rIns="0" bIns="0" rtlCol="0">
            <a:spAutoFit/>
          </a:bodyPr>
          <a:lstStyle/>
          <a:p>
            <a:pPr marL="12700">
              <a:lnSpc>
                <a:spcPct val="100000"/>
              </a:lnSpc>
              <a:spcBef>
                <a:spcPts val="95"/>
              </a:spcBef>
            </a:pPr>
            <a:r>
              <a:rPr spc="-125" dirty="0"/>
              <a:t>SCOPE </a:t>
            </a:r>
            <a:r>
              <a:rPr spc="-30" dirty="0"/>
              <a:t>AND</a:t>
            </a:r>
            <a:r>
              <a:rPr spc="-335" dirty="0"/>
              <a:t> </a:t>
            </a:r>
            <a:r>
              <a:rPr spc="-120" dirty="0"/>
              <a:t>LIMITATIONS</a:t>
            </a:r>
            <a:endParaRPr spc="-120" dirty="0"/>
          </a:p>
        </p:txBody>
      </p:sp>
      <p:sp>
        <p:nvSpPr>
          <p:cNvPr id="3" name="TextBox 2"/>
          <p:cNvSpPr txBox="1"/>
          <p:nvPr/>
        </p:nvSpPr>
        <p:spPr>
          <a:xfrm>
            <a:off x="2219973" y="1524000"/>
            <a:ext cx="9631934" cy="3416320"/>
          </a:xfrm>
          <a:prstGeom prst="rect">
            <a:avLst/>
          </a:prstGeom>
          <a:noFill/>
        </p:spPr>
        <p:txBody>
          <a:bodyPr wrap="square" rtlCol="0">
            <a:spAutoFit/>
          </a:bodyPr>
          <a:lstStyle/>
          <a:p>
            <a:pPr marL="285750" indent="-285750">
              <a:buFont typeface="Wingdings" panose="05000000000000000000" pitchFamily="2" charset="2"/>
              <a:buChar char="v"/>
            </a:pPr>
            <a:r>
              <a:rPr lang="en-US" sz="2400" dirty="0" smtClean="0"/>
              <a:t>This study will rely on self-reported questionnaire and interview responses. The bulk of the data for this study was captured via interview with a community college administrator in charge of the institutions’ online and distance programs. It is expected the respondent will provide honest and accurate information in response to the interview questions. Participant responses are relative to a specific time and institution or situation and may not be applicable at a future time or institution.</a:t>
            </a:r>
            <a:endParaRPr lang="en-PH" sz="2400" dirty="0" smtClean="0"/>
          </a:p>
          <a:p>
            <a:pPr marL="285750" indent="-285750">
              <a:buFont typeface="Wingdings" panose="05000000000000000000" pitchFamily="2" charset="2"/>
              <a:buChar char="v"/>
            </a:pPr>
            <a:endParaRPr lang="en-PH" sz="2400" dirty="0" smtClean="0"/>
          </a:p>
          <a:p>
            <a:endParaRPr lang="en-PH"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3452" y="0"/>
            <a:ext cx="1987550" cy="835025"/>
          </a:xfrm>
          <a:prstGeom prst="rect">
            <a:avLst/>
          </a:prstGeom>
        </p:spPr>
        <p:txBody>
          <a:bodyPr vert="horz" wrap="square" lIns="0" tIns="60960" rIns="0" bIns="0" rtlCol="0">
            <a:spAutoFit/>
          </a:bodyPr>
          <a:lstStyle/>
          <a:p>
            <a:pPr marL="12700" marR="5080">
              <a:lnSpc>
                <a:spcPts val="3020"/>
              </a:lnSpc>
              <a:spcBef>
                <a:spcPts val="480"/>
              </a:spcBef>
            </a:pPr>
            <a:r>
              <a:rPr spc="-270" dirty="0"/>
              <a:t>T</a:t>
            </a:r>
            <a:r>
              <a:rPr spc="-100" dirty="0"/>
              <a:t>H</a:t>
            </a:r>
            <a:r>
              <a:rPr spc="-175" dirty="0"/>
              <a:t>E</a:t>
            </a:r>
            <a:r>
              <a:rPr spc="-55" dirty="0"/>
              <a:t>O</a:t>
            </a:r>
            <a:r>
              <a:rPr spc="-140" dirty="0"/>
              <a:t>R</a:t>
            </a:r>
            <a:r>
              <a:rPr spc="-130" dirty="0"/>
              <a:t>E</a:t>
            </a:r>
            <a:r>
              <a:rPr spc="-270" dirty="0"/>
              <a:t>T</a:t>
            </a:r>
            <a:r>
              <a:rPr spc="-95" dirty="0"/>
              <a:t>I</a:t>
            </a:r>
            <a:r>
              <a:rPr spc="-175" dirty="0"/>
              <a:t>C</a:t>
            </a:r>
            <a:r>
              <a:rPr spc="-70" dirty="0"/>
              <a:t>A</a:t>
            </a:r>
            <a:r>
              <a:rPr spc="-185" dirty="0"/>
              <a:t>L  </a:t>
            </a:r>
            <a:r>
              <a:rPr spc="-55" dirty="0"/>
              <a:t>FRAMEWORK</a:t>
            </a:r>
            <a:endParaRPr spc="-55" dirty="0"/>
          </a:p>
        </p:txBody>
      </p:sp>
      <p:sp>
        <p:nvSpPr>
          <p:cNvPr id="3" name="TextBox 2"/>
          <p:cNvSpPr txBox="1"/>
          <p:nvPr/>
        </p:nvSpPr>
        <p:spPr>
          <a:xfrm>
            <a:off x="2209800" y="1143000"/>
            <a:ext cx="9677400" cy="5601533"/>
          </a:xfrm>
          <a:prstGeom prst="rect">
            <a:avLst/>
          </a:prstGeom>
          <a:noFill/>
        </p:spPr>
        <p:txBody>
          <a:bodyPr wrap="square" rtlCol="0">
            <a:spAutoFit/>
          </a:bodyPr>
          <a:lstStyle/>
          <a:p>
            <a:pPr marL="285750" indent="-285750">
              <a:buFont typeface="Wingdings" panose="05000000000000000000" pitchFamily="2" charset="2"/>
              <a:buChar char="v"/>
            </a:pPr>
            <a:r>
              <a:rPr lang="en-US" sz="2000" dirty="0" smtClean="0"/>
              <a:t>A search of ERIC databases using the “best practices” descriptor, defined therein as “techniques or methodologies which are recognized as producing the best performance” (ERIC, </a:t>
            </a:r>
            <a:r>
              <a:rPr lang="en-US" sz="2000" dirty="0" err="1" smtClean="0"/>
              <a:t>n.d.</a:t>
            </a:r>
            <a:r>
              <a:rPr lang="en-US" sz="2000" dirty="0" smtClean="0"/>
              <a:t>) returned 3,770 documents so categorized. If “best” means 14 that it is truly better than many or most other practices, this implies that it is a relatively rare thing (</a:t>
            </a:r>
            <a:r>
              <a:rPr lang="en-US" sz="2000" dirty="0" err="1" smtClean="0"/>
              <a:t>Bardach</a:t>
            </a:r>
            <a:r>
              <a:rPr lang="en-US" sz="2000" dirty="0" smtClean="0"/>
              <a:t>, 1994). This type of inconsistency caused </a:t>
            </a:r>
            <a:r>
              <a:rPr lang="en-US" sz="2000" dirty="0" err="1" smtClean="0"/>
              <a:t>Bardach</a:t>
            </a:r>
            <a:r>
              <a:rPr lang="en-US" sz="2000" dirty="0" smtClean="0"/>
              <a:t> to reconsider terminology used to categorize levels of “practice.” </a:t>
            </a:r>
            <a:endParaRPr lang="en-US" sz="2000" dirty="0" smtClean="0"/>
          </a:p>
          <a:p>
            <a:pPr marL="285750" indent="-285750">
              <a:buFont typeface="Wingdings" panose="05000000000000000000" pitchFamily="2" charset="2"/>
              <a:buChar char="v"/>
            </a:pPr>
            <a:r>
              <a:rPr lang="en-US" sz="2000" dirty="0" err="1" smtClean="0"/>
              <a:t>Bardach</a:t>
            </a:r>
            <a:r>
              <a:rPr lang="en-US" sz="2000" dirty="0" smtClean="0"/>
              <a:t> (1994) put forward the goal of widening the range of solutions to problems initially under the name of best practice. In using the term best practice, conceptually, he found that to completely evaluate all opportunities at all locations where the idea existed was virtually impossible.</a:t>
            </a:r>
            <a:endParaRPr lang="en-US" sz="2000" dirty="0" smtClean="0"/>
          </a:p>
          <a:p>
            <a:pPr marL="285750" indent="-285750">
              <a:buFont typeface="Wingdings" panose="05000000000000000000" pitchFamily="2" charset="2"/>
              <a:buChar char="v"/>
            </a:pPr>
            <a:r>
              <a:rPr lang="en-US" sz="2000" dirty="0" smtClean="0"/>
              <a:t>Acknowledging this incongruity, he altered his phraseology to smart practice. The resulting wider range of application comes about due to the philosophical interpretation of smart practice.</a:t>
            </a:r>
            <a:endParaRPr lang="en-US" sz="2000" dirty="0" smtClean="0"/>
          </a:p>
          <a:p>
            <a:pPr marL="285750" indent="-285750">
              <a:buFont typeface="Wingdings" panose="05000000000000000000" pitchFamily="2" charset="2"/>
              <a:buChar char="v"/>
            </a:pPr>
            <a:r>
              <a:rPr lang="en-US" sz="2000" dirty="0" smtClean="0"/>
              <a:t>Specifically, in smart practice, there can be no single practice that is equally effective when applied to all similar problems and in similar settings. Both best practice and smart practice are founded on the same concept, that an interesting or smart idea exists in practice and deserves further attention. </a:t>
            </a:r>
            <a:endParaRPr lang="en-PH" sz="2000" dirty="0" smtClean="0"/>
          </a:p>
          <a:p>
            <a:pPr marL="285750" indent="-285750">
              <a:buFont typeface="Wingdings" panose="05000000000000000000" pitchFamily="2" charset="2"/>
              <a:buChar char="v"/>
            </a:pPr>
            <a:endParaRPr lang="en-PH"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295" y="0"/>
            <a:ext cx="1968500" cy="835025"/>
          </a:xfrm>
          <a:prstGeom prst="rect">
            <a:avLst/>
          </a:prstGeom>
        </p:spPr>
        <p:txBody>
          <a:bodyPr vert="horz" wrap="square" lIns="0" tIns="60960" rIns="0" bIns="0" rtlCol="0">
            <a:spAutoFit/>
          </a:bodyPr>
          <a:lstStyle/>
          <a:p>
            <a:pPr marL="12700" marR="5080">
              <a:lnSpc>
                <a:spcPts val="3020"/>
              </a:lnSpc>
              <a:spcBef>
                <a:spcPts val="480"/>
              </a:spcBef>
            </a:pPr>
            <a:r>
              <a:rPr spc="-204" dirty="0"/>
              <a:t>C</a:t>
            </a:r>
            <a:r>
              <a:rPr spc="-55" dirty="0"/>
              <a:t>O</a:t>
            </a:r>
            <a:r>
              <a:rPr dirty="0"/>
              <a:t>N</a:t>
            </a:r>
            <a:r>
              <a:rPr spc="-175" dirty="0"/>
              <a:t>C</a:t>
            </a:r>
            <a:r>
              <a:rPr spc="-130" dirty="0"/>
              <a:t>E</a:t>
            </a:r>
            <a:r>
              <a:rPr spc="-155" dirty="0"/>
              <a:t>P</a:t>
            </a:r>
            <a:r>
              <a:rPr spc="-270" dirty="0"/>
              <a:t>T</a:t>
            </a:r>
            <a:r>
              <a:rPr spc="-90" dirty="0"/>
              <a:t>U</a:t>
            </a:r>
            <a:r>
              <a:rPr spc="-70" dirty="0"/>
              <a:t>A</a:t>
            </a:r>
            <a:r>
              <a:rPr spc="-185" dirty="0"/>
              <a:t>L  </a:t>
            </a:r>
            <a:r>
              <a:rPr spc="-180" dirty="0"/>
              <a:t>F</a:t>
            </a:r>
            <a:r>
              <a:rPr spc="-140" dirty="0"/>
              <a:t>R</a:t>
            </a:r>
            <a:r>
              <a:rPr spc="-70" dirty="0"/>
              <a:t>A</a:t>
            </a:r>
            <a:r>
              <a:rPr spc="375" dirty="0"/>
              <a:t>M</a:t>
            </a:r>
            <a:r>
              <a:rPr spc="-130" dirty="0"/>
              <a:t>E</a:t>
            </a:r>
            <a:r>
              <a:rPr spc="50" dirty="0"/>
              <a:t>W</a:t>
            </a:r>
            <a:r>
              <a:rPr spc="-55" dirty="0"/>
              <a:t>O</a:t>
            </a:r>
            <a:r>
              <a:rPr spc="-140" dirty="0"/>
              <a:t>R</a:t>
            </a:r>
            <a:r>
              <a:rPr spc="-204" dirty="0"/>
              <a:t>K</a:t>
            </a:r>
            <a:endParaRPr spc="-204" dirty="0"/>
          </a:p>
        </p:txBody>
      </p:sp>
      <p:pic>
        <p:nvPicPr>
          <p:cNvPr id="12" name="Picture 11"/>
          <p:cNvPicPr/>
          <p:nvPr/>
        </p:nvPicPr>
        <p:blipFill>
          <a:blip r:embed="rId1">
            <a:extLst>
              <a:ext uri="{28A0092B-C50C-407E-A947-70E740481C1C}">
                <a14:useLocalDpi xmlns:a14="http://schemas.microsoft.com/office/drawing/2010/main" val="0"/>
              </a:ext>
            </a:extLst>
          </a:blip>
          <a:stretch>
            <a:fillRect/>
          </a:stretch>
        </p:blipFill>
        <p:spPr>
          <a:xfrm>
            <a:off x="2438400" y="1143000"/>
            <a:ext cx="8783536" cy="347653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88032" y="349250"/>
            <a:ext cx="2685415" cy="451484"/>
          </a:xfrm>
          <a:prstGeom prst="rect">
            <a:avLst/>
          </a:prstGeom>
        </p:spPr>
        <p:txBody>
          <a:bodyPr vert="horz" wrap="square" lIns="0" tIns="12065" rIns="0" bIns="0" rtlCol="0">
            <a:spAutoFit/>
          </a:bodyPr>
          <a:lstStyle/>
          <a:p>
            <a:pPr marL="12700">
              <a:lnSpc>
                <a:spcPct val="100000"/>
              </a:lnSpc>
              <a:spcBef>
                <a:spcPts val="95"/>
              </a:spcBef>
            </a:pPr>
            <a:r>
              <a:rPr spc="-135" dirty="0"/>
              <a:t>RESEARCH</a:t>
            </a:r>
            <a:r>
              <a:rPr spc="-229" dirty="0"/>
              <a:t> </a:t>
            </a:r>
            <a:r>
              <a:rPr spc="-85" dirty="0"/>
              <a:t>DESIGN</a:t>
            </a:r>
            <a:endParaRPr spc="-85" dirty="0"/>
          </a:p>
        </p:txBody>
      </p:sp>
      <p:sp>
        <p:nvSpPr>
          <p:cNvPr id="3" name="TextBox 2"/>
          <p:cNvSpPr txBox="1"/>
          <p:nvPr/>
        </p:nvSpPr>
        <p:spPr>
          <a:xfrm>
            <a:off x="2088032" y="1447800"/>
            <a:ext cx="9875368" cy="4893647"/>
          </a:xfrm>
          <a:prstGeom prst="rect">
            <a:avLst/>
          </a:prstGeom>
          <a:noFill/>
        </p:spPr>
        <p:txBody>
          <a:bodyPr wrap="square" rtlCol="0">
            <a:spAutoFit/>
          </a:bodyPr>
          <a:lstStyle/>
          <a:p>
            <a:pPr marL="285750" indent="-285750">
              <a:buFont typeface="Wingdings" panose="05000000000000000000" pitchFamily="2" charset="2"/>
              <a:buChar char="v"/>
            </a:pPr>
            <a:r>
              <a:rPr lang="en-US" sz="2000" dirty="0" smtClean="0"/>
              <a:t>This study used the instrumental case study method (Mills, </a:t>
            </a:r>
            <a:r>
              <a:rPr lang="en-US" sz="2000" dirty="0" err="1" smtClean="0"/>
              <a:t>Durepos</a:t>
            </a:r>
            <a:r>
              <a:rPr lang="en-US" sz="2000" dirty="0" smtClean="0"/>
              <a:t>, &amp; </a:t>
            </a:r>
            <a:r>
              <a:rPr lang="en-US" sz="2000" dirty="0" err="1" smtClean="0"/>
              <a:t>Wiebe</a:t>
            </a:r>
            <a:r>
              <a:rPr lang="en-US" sz="2000" dirty="0" smtClean="0"/>
              <a:t>, Eds. 2010; Stake, 2006). Case study is a holistic study commonly used in social sciences such as education (Yin, 2009). This method allowed for exploration of a contemporary phenomenon by examination of a case to answer why and how questions. Case study explores the richness of the phenomenon in the context of real life (Yin, 2009) and does so through an in depth exploration of a bounded system (Creswell, 2008). </a:t>
            </a:r>
            <a:endParaRPr lang="en-US" sz="2000" dirty="0" smtClean="0"/>
          </a:p>
          <a:p>
            <a:pPr marL="285750" indent="-285750">
              <a:buFont typeface="Wingdings" panose="05000000000000000000" pitchFamily="2" charset="2"/>
              <a:buChar char="v"/>
            </a:pPr>
            <a:r>
              <a:rPr lang="en-US" sz="2000" dirty="0" smtClean="0"/>
              <a:t>Case studies rely on multiple sources of evidence in an exploration of the phenomenon to illuminate a set of decisions (Schramm, 1971). In this study the multiple sources of evidence were: (a) questionnaire (Appendix A); (b) interview/interview transcript; (c) research field notes; (d) researcher memos; and (e) institutional documents. </a:t>
            </a:r>
            <a:endParaRPr lang="en-US" sz="2000" dirty="0" smtClean="0"/>
          </a:p>
          <a:p>
            <a:pPr marL="285750" indent="-285750">
              <a:buFont typeface="Wingdings" panose="05000000000000000000" pitchFamily="2" charset="2"/>
              <a:buChar char="v"/>
            </a:pPr>
            <a:r>
              <a:rPr lang="en-US" sz="2000" dirty="0" smtClean="0"/>
              <a:t>A pragmatic approach was used to answer four questions about each smart practice identified and allowed for extrapolation from the source institution. </a:t>
            </a:r>
            <a:endParaRPr lang="en-PH" sz="2000" b="1" dirty="0" smtClean="0"/>
          </a:p>
          <a:p>
            <a:pPr marL="285750" indent="-285750">
              <a:buFont typeface="Wingdings" panose="05000000000000000000" pitchFamily="2" charset="2"/>
              <a:buChar char="v"/>
            </a:pPr>
            <a:endParaRPr lang="en-PH" dirty="0" smtClean="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PH"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2421" y="349250"/>
            <a:ext cx="3865245" cy="451484"/>
          </a:xfrm>
          <a:prstGeom prst="rect">
            <a:avLst/>
          </a:prstGeom>
        </p:spPr>
        <p:txBody>
          <a:bodyPr vert="horz" wrap="square" lIns="0" tIns="12065" rIns="0" bIns="0" rtlCol="0">
            <a:spAutoFit/>
          </a:bodyPr>
          <a:lstStyle/>
          <a:p>
            <a:pPr marL="12700">
              <a:lnSpc>
                <a:spcPct val="100000"/>
              </a:lnSpc>
              <a:spcBef>
                <a:spcPts val="95"/>
              </a:spcBef>
            </a:pPr>
            <a:r>
              <a:rPr spc="-135" dirty="0"/>
              <a:t>POPULATION </a:t>
            </a:r>
            <a:r>
              <a:rPr spc="-30" dirty="0"/>
              <a:t>AND</a:t>
            </a:r>
            <a:r>
              <a:rPr spc="-305" dirty="0"/>
              <a:t> </a:t>
            </a:r>
            <a:r>
              <a:rPr spc="-50" dirty="0"/>
              <a:t>SAMPLE</a:t>
            </a:r>
            <a:endParaRPr spc="-50" dirty="0"/>
          </a:p>
        </p:txBody>
      </p:sp>
      <p:sp>
        <p:nvSpPr>
          <p:cNvPr id="3" name="TextBox 2"/>
          <p:cNvSpPr txBox="1"/>
          <p:nvPr/>
        </p:nvSpPr>
        <p:spPr>
          <a:xfrm>
            <a:off x="2152421" y="1066800"/>
            <a:ext cx="9810979" cy="4955203"/>
          </a:xfrm>
          <a:prstGeom prst="rect">
            <a:avLst/>
          </a:prstGeom>
          <a:noFill/>
        </p:spPr>
        <p:txBody>
          <a:bodyPr wrap="square" rtlCol="0">
            <a:spAutoFit/>
          </a:bodyPr>
          <a:lstStyle/>
          <a:p>
            <a:pPr marL="285750" indent="-285750">
              <a:buFont typeface="Wingdings" panose="05000000000000000000" pitchFamily="2" charset="2"/>
              <a:buChar char="v"/>
            </a:pPr>
            <a:r>
              <a:rPr lang="en-US" sz="2000" dirty="0" smtClean="0"/>
              <a:t>The proposed questionnaire and subsequent interviews were restricted to Beijing Plains Region public community colleges. The states included in the Beijing Plains Region are based on the Ministry of Commerce in China. Both regions include the identical set of states. The Plains Region is comprised of: Inner Mongolia, </a:t>
            </a:r>
            <a:r>
              <a:rPr lang="en-US" sz="2000" dirty="0" err="1" smtClean="0"/>
              <a:t>Guangxia</a:t>
            </a:r>
            <a:r>
              <a:rPr lang="en-US" sz="2000" dirty="0" smtClean="0"/>
              <a:t>, </a:t>
            </a:r>
            <a:r>
              <a:rPr lang="en-US" sz="2000" dirty="0" err="1" smtClean="0"/>
              <a:t>Tibit</a:t>
            </a:r>
            <a:r>
              <a:rPr lang="en-US" sz="2000" dirty="0" smtClean="0"/>
              <a:t>, Ningxia, and Xinjiang. Similarities extend beyond economic attributes to include geographic, and demographic attributes. </a:t>
            </a:r>
            <a:endParaRPr lang="en-US" sz="2000" dirty="0" smtClean="0"/>
          </a:p>
          <a:p>
            <a:pPr marL="285750" indent="-285750">
              <a:buFont typeface="Wingdings" panose="05000000000000000000" pitchFamily="2" charset="2"/>
              <a:buChar char="v"/>
            </a:pPr>
            <a:endParaRPr lang="en-PH" sz="2000" dirty="0" smtClean="0"/>
          </a:p>
          <a:p>
            <a:pPr marL="285750" indent="-285750">
              <a:buFont typeface="Wingdings" panose="05000000000000000000" pitchFamily="2" charset="2"/>
              <a:buChar char="v"/>
            </a:pPr>
            <a:r>
              <a:rPr lang="en-US" sz="2000" dirty="0" smtClean="0"/>
              <a:t>Of specific influence on public community colleges, and therefore on this study, these regions are also similar on the following points: (a) few metropolitan areas; (b) many smaller cities, towns and villages; (c) large rural expanses; and (d) dispersed populations outside the metropolitan areas. However, it is recognized that differences among the community colleges remain that are relative to: (a) Carnegie classification of institution; (b) mission/vision/goals; and (c) uniqueness that arises due to the community or region they serve</a:t>
            </a:r>
            <a:r>
              <a:rPr lang="en-US" sz="2000" b="1" dirty="0" smtClean="0"/>
              <a:t>	</a:t>
            </a:r>
            <a:endParaRPr lang="en-PH" sz="2000" b="1" dirty="0" smtClean="0"/>
          </a:p>
          <a:p>
            <a:pPr marL="285750" indent="-285750">
              <a:buFont typeface="Wingdings" panose="05000000000000000000" pitchFamily="2" charset="2"/>
              <a:buChar char="v"/>
            </a:pPr>
            <a:endParaRPr lang="en-PH" dirty="0" smtClean="0"/>
          </a:p>
          <a:p>
            <a:pPr marL="285750" indent="-285750">
              <a:buFont typeface="Wingdings" panose="05000000000000000000" pitchFamily="2" charset="2"/>
              <a:buChar char="v"/>
            </a:pPr>
            <a:endParaRPr lang="en-PH"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2514600"/>
            <a:ext cx="7887157" cy="553998"/>
          </a:xfrm>
        </p:spPr>
        <p:txBody>
          <a:bodyPr/>
          <a:lstStyle/>
          <a:p>
            <a:r>
              <a:rPr lang="en-PH" sz="3600" dirty="0" smtClean="0"/>
              <a:t>THANK YOU VERY MUCH!</a:t>
            </a:r>
            <a:endParaRPr lang="en-PH"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photo_myself"/>
          <p:cNvPicPr>
            <a:picLocks noChangeAspect="1"/>
          </p:cNvPicPr>
          <p:nvPr>
            <p:custDataLst>
              <p:tags r:id="rId1"/>
            </p:custDataLst>
          </p:nvPr>
        </p:nvPicPr>
        <p:blipFill>
          <a:blip r:embed="rId2"/>
          <a:stretch>
            <a:fillRect/>
          </a:stretch>
        </p:blipFill>
        <p:spPr>
          <a:xfrm>
            <a:off x="2057400" y="228600"/>
            <a:ext cx="1751965" cy="2406015"/>
          </a:xfrm>
          <a:prstGeom prst="rect">
            <a:avLst/>
          </a:prstGeom>
        </p:spPr>
      </p:pic>
      <p:sp>
        <p:nvSpPr>
          <p:cNvPr id="5" name="标题 4"/>
          <p:cNvSpPr/>
          <p:nvPr>
            <p:ph type="title"/>
          </p:nvPr>
        </p:nvSpPr>
        <p:spPr>
          <a:xfrm>
            <a:off x="4105910" y="838200"/>
            <a:ext cx="7270115" cy="2585085"/>
          </a:xfrm>
        </p:spPr>
        <p:txBody>
          <a:bodyPr wrap="square"/>
          <a:p>
            <a:r>
              <a:rPr lang="en-US" altLang="zh-CN" b="1"/>
              <a:t>Name</a:t>
            </a:r>
            <a:r>
              <a:rPr lang="zh-CN" altLang="en-US"/>
              <a:t>：</a:t>
            </a:r>
            <a:r>
              <a:rPr lang="en-US" altLang="zh-CN"/>
              <a:t> Wen, Zhaoxian  </a:t>
            </a:r>
            <a:r>
              <a:rPr lang="en-US" altLang="zh-CN" b="1"/>
              <a:t> </a:t>
            </a:r>
            <a:r>
              <a:rPr lang="en-US" altLang="zh-CN" b="1">
                <a:sym typeface="+mn-ea"/>
              </a:rPr>
              <a:t>Birth</a:t>
            </a:r>
            <a:r>
              <a:rPr lang="en-US" altLang="zh-CN">
                <a:sym typeface="+mn-ea"/>
              </a:rPr>
              <a:t>: 1992- 08-14</a:t>
            </a:r>
            <a:br>
              <a:rPr lang="en-US" altLang="zh-CN"/>
            </a:br>
            <a:br>
              <a:rPr lang="en-US" altLang="zh-CN"/>
            </a:br>
            <a:r>
              <a:rPr lang="en-US" altLang="zh-CN" b="1"/>
              <a:t>EDUCATIONAL BACKGROUND</a:t>
            </a:r>
            <a:r>
              <a:rPr lang="en-US" altLang="zh-CN"/>
              <a:t>: </a:t>
            </a:r>
            <a:br>
              <a:rPr lang="en-US" altLang="zh-CN"/>
            </a:br>
            <a:r>
              <a:rPr lang="en-US" altLang="zh-CN"/>
              <a:t>Major: marine technology  </a:t>
            </a:r>
            <a:r>
              <a:rPr lang="en-US" altLang="zh-CN">
                <a:sym typeface="+mn-ea"/>
              </a:rPr>
              <a:t>2011-2015 </a:t>
            </a:r>
            <a:br>
              <a:rPr lang="en-US" altLang="zh-CN"/>
            </a:br>
            <a:r>
              <a:rPr lang="en-US" altLang="zh-CN"/>
              <a:t>University:</a:t>
            </a:r>
            <a:br>
              <a:rPr lang="en-US" altLang="zh-CN"/>
            </a:br>
            <a:r>
              <a:rPr lang="en-US" altLang="zh-CN"/>
              <a:t>Guangzhou Maritime University (GZMTU)</a:t>
            </a:r>
            <a:endParaRPr lang="en-US" altLang="zh-CN"/>
          </a:p>
        </p:txBody>
      </p:sp>
      <p:sp>
        <p:nvSpPr>
          <p:cNvPr id="7" name="文本框 6"/>
          <p:cNvSpPr txBox="1"/>
          <p:nvPr/>
        </p:nvSpPr>
        <p:spPr>
          <a:xfrm>
            <a:off x="2057400" y="3505200"/>
            <a:ext cx="7771765" cy="953135"/>
          </a:xfrm>
          <a:prstGeom prst="rect">
            <a:avLst/>
          </a:prstGeom>
          <a:noFill/>
        </p:spPr>
        <p:txBody>
          <a:bodyPr wrap="square" rtlCol="0">
            <a:spAutoFit/>
          </a:bodyPr>
          <a:p>
            <a:pPr algn="l"/>
            <a:r>
              <a:rPr lang="en-US" altLang="zh-CN" sz="2800" b="1" kern="0">
                <a:latin typeface="Trebuchet MS" panose="020B0603020202020204"/>
                <a:ea typeface="+mj-ea"/>
                <a:cs typeface="Trebuchet MS" panose="020B0603020202020204"/>
                <a:sym typeface="+mn-ea"/>
              </a:rPr>
              <a:t>WORKING EXPERIENCE:</a:t>
            </a:r>
            <a:br>
              <a:rPr lang="en-US" altLang="zh-CN" b="1">
                <a:sym typeface="+mn-ea"/>
              </a:rPr>
            </a:br>
            <a:r>
              <a:rPr lang="en-US" altLang="zh-CN" sz="2800" kern="0">
                <a:latin typeface="Trebuchet MS" panose="020B0603020202020204"/>
                <a:ea typeface="+mj-ea"/>
                <a:cs typeface="Trebuchet MS" panose="020B0603020202020204"/>
                <a:sym typeface="+mn-ea"/>
              </a:rPr>
              <a:t>software testing engineer 2017 - now  </a:t>
            </a:r>
            <a:endParaRPr lang="en-US" altLang="zh-CN" sz="2800" kern="0">
              <a:latin typeface="Trebuchet MS" panose="020B0603020202020204"/>
              <a:ea typeface="+mj-ea"/>
              <a:cs typeface="Trebuchet MS" panose="020B0603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9510" y="349250"/>
            <a:ext cx="4228465" cy="451484"/>
          </a:xfrm>
          <a:prstGeom prst="rect">
            <a:avLst/>
          </a:prstGeom>
        </p:spPr>
        <p:txBody>
          <a:bodyPr vert="horz" wrap="square" lIns="0" tIns="12065" rIns="0" bIns="0" rtlCol="0">
            <a:spAutoFit/>
          </a:bodyPr>
          <a:lstStyle/>
          <a:p>
            <a:pPr marL="12700">
              <a:lnSpc>
                <a:spcPct val="100000"/>
              </a:lnSpc>
              <a:spcBef>
                <a:spcPts val="95"/>
              </a:spcBef>
            </a:pPr>
            <a:r>
              <a:rPr spc="-110" dirty="0"/>
              <a:t>BACKGROUND </a:t>
            </a:r>
            <a:r>
              <a:rPr spc="-120" dirty="0"/>
              <a:t>OF </a:t>
            </a:r>
            <a:r>
              <a:rPr spc="-170" dirty="0"/>
              <a:t>THE</a:t>
            </a:r>
            <a:r>
              <a:rPr spc="-420" dirty="0"/>
              <a:t> </a:t>
            </a:r>
            <a:r>
              <a:rPr spc="-150" dirty="0"/>
              <a:t>STUDY</a:t>
            </a:r>
            <a:endParaRPr spc="-150" dirty="0"/>
          </a:p>
        </p:txBody>
      </p:sp>
      <p:sp>
        <p:nvSpPr>
          <p:cNvPr id="3" name="TextBox 2"/>
          <p:cNvSpPr txBox="1"/>
          <p:nvPr/>
        </p:nvSpPr>
        <p:spPr>
          <a:xfrm>
            <a:off x="2229510" y="990600"/>
            <a:ext cx="9733890" cy="5909310"/>
          </a:xfrm>
          <a:prstGeom prst="rect">
            <a:avLst/>
          </a:prstGeom>
          <a:noFill/>
        </p:spPr>
        <p:txBody>
          <a:bodyPr wrap="square" rtlCol="0">
            <a:spAutoFit/>
          </a:bodyPr>
          <a:lstStyle/>
          <a:p>
            <a:pPr marL="285750" indent="-285750">
              <a:buFont typeface="Wingdings" panose="05000000000000000000" pitchFamily="2" charset="2"/>
              <a:buChar char="v"/>
            </a:pPr>
            <a:r>
              <a:rPr lang="en-US" sz="1900" dirty="0" smtClean="0"/>
              <a:t>Student demand for online courses continues to grow at a rate that outpaces the demand for on-campus courses (Allen &amp; Seaman, 2014). Between 5.5 million (</a:t>
            </a:r>
            <a:r>
              <a:rPr lang="en-US" sz="1900" dirty="0" err="1" smtClean="0"/>
              <a:t>Kolowich</a:t>
            </a:r>
            <a:r>
              <a:rPr lang="en-US" sz="1900" dirty="0" smtClean="0"/>
              <a:t>, 2014) and 7.1 million (Allen &amp; Seaman, 2014) students were taking at least one online course in the fall of 2012. </a:t>
            </a:r>
            <a:endParaRPr lang="en-US" sz="1900" dirty="0" smtClean="0"/>
          </a:p>
          <a:p>
            <a:pPr marL="285750" indent="-285750">
              <a:buFont typeface="Wingdings" panose="05000000000000000000" pitchFamily="2" charset="2"/>
              <a:buChar char="v"/>
            </a:pPr>
            <a:r>
              <a:rPr lang="en-US" sz="1900" dirty="0" smtClean="0"/>
              <a:t>Within the population of college students who have taken a class online, 15% have earned a degree online (Parker, </a:t>
            </a:r>
            <a:r>
              <a:rPr lang="en-US" sz="1900" dirty="0" err="1" smtClean="0"/>
              <a:t>Lenhart</a:t>
            </a:r>
            <a:r>
              <a:rPr lang="en-US" sz="1900" dirty="0" smtClean="0"/>
              <a:t>, &amp; Moore, 2011): the student was never required to come to a campus location as part of a class or for ancillary services, i.e., registration, financial aid. </a:t>
            </a:r>
            <a:endParaRPr lang="en-US" sz="1900" dirty="0" smtClean="0"/>
          </a:p>
          <a:p>
            <a:pPr marL="285750" indent="-285750">
              <a:buFont typeface="Wingdings" panose="05000000000000000000" pitchFamily="2" charset="2"/>
              <a:buChar char="v"/>
            </a:pPr>
            <a:r>
              <a:rPr lang="en-US" sz="1900" dirty="0" smtClean="0"/>
              <a:t>In the past decade, distance education has become synonymous with the internet (</a:t>
            </a:r>
            <a:r>
              <a:rPr lang="en-US" sz="1900" dirty="0" err="1" smtClean="0"/>
              <a:t>Cejda</a:t>
            </a:r>
            <a:r>
              <a:rPr lang="en-US" sz="1900" dirty="0" smtClean="0"/>
              <a:t>, 2010; </a:t>
            </a:r>
            <a:r>
              <a:rPr lang="en-US" sz="1900" dirty="0" err="1" smtClean="0"/>
              <a:t>Relan</a:t>
            </a:r>
            <a:r>
              <a:rPr lang="en-US" sz="1900" dirty="0" smtClean="0"/>
              <a:t> &amp; </a:t>
            </a:r>
            <a:r>
              <a:rPr lang="en-US" sz="1900" dirty="0" err="1" smtClean="0"/>
              <a:t>Gillani</a:t>
            </a:r>
            <a:r>
              <a:rPr lang="en-US" sz="1900" dirty="0" smtClean="0"/>
              <a:t>, 1997) for delivery of online education.</a:t>
            </a:r>
            <a:endParaRPr lang="en-US" sz="1900" dirty="0" smtClean="0"/>
          </a:p>
          <a:p>
            <a:pPr marL="285750" indent="-285750">
              <a:buFont typeface="Wingdings" panose="05000000000000000000" pitchFamily="2" charset="2"/>
              <a:buChar char="v"/>
            </a:pPr>
            <a:r>
              <a:rPr lang="en-US" sz="1900" dirty="0" smtClean="0"/>
              <a:t>Internet technologies have evolved to provide an easy, powerful, and economically sound medium for distribution of educational content (Johnson, Benson, Duncan, </a:t>
            </a:r>
            <a:r>
              <a:rPr lang="en-US" sz="1900" dirty="0" err="1" smtClean="0"/>
              <a:t>Shinkareva</a:t>
            </a:r>
            <a:r>
              <a:rPr lang="en-US" sz="1900" dirty="0" smtClean="0"/>
              <a:t>, Taylor, &amp; Treat, 2004) which has made distance education an attractive option for community colleges.</a:t>
            </a:r>
            <a:endParaRPr lang="en-US" sz="1900" dirty="0" smtClean="0"/>
          </a:p>
          <a:p>
            <a:pPr marL="285750" indent="-285750">
              <a:buFont typeface="Wingdings" panose="05000000000000000000" pitchFamily="2" charset="2"/>
              <a:buChar char="v"/>
            </a:pPr>
            <a:r>
              <a:rPr lang="en-US" sz="1900" dirty="0" smtClean="0"/>
              <a:t>Based on the Carnegie Classification of Institutions of Higher Education (CCIHE), 1,504 of 1,685 of the nation’s associate's-level institutions have offered courses or programs online (Allen &amp; Seaman, 2014). When categorized by the level of credential, 76% of community colleges offered an online certificate option and 90% offered at least one online degree (</a:t>
            </a:r>
            <a:r>
              <a:rPr lang="en-US" sz="1900" dirty="0" err="1" smtClean="0"/>
              <a:t>Lokken</a:t>
            </a:r>
            <a:r>
              <a:rPr lang="en-US" sz="1900" dirty="0" smtClean="0"/>
              <a:t> &amp; Mullins, 2015). </a:t>
            </a:r>
            <a:endParaRPr lang="en-US" sz="1900" dirty="0" smtClean="0"/>
          </a:p>
          <a:p>
            <a:pPr marL="285750" indent="-285750">
              <a:buFont typeface="Wingdings" panose="05000000000000000000" pitchFamily="2" charset="2"/>
              <a:buChar char="v"/>
            </a:pPr>
            <a:endParaRPr lang="en-US" dirty="0" smtClean="0"/>
          </a:p>
          <a:p>
            <a:endParaRPr lang="en-PH"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7999" y="278765"/>
            <a:ext cx="2496820" cy="514350"/>
          </a:xfrm>
          <a:prstGeom prst="rect">
            <a:avLst/>
          </a:prstGeom>
        </p:spPr>
        <p:txBody>
          <a:bodyPr vert="horz" wrap="square" lIns="0" tIns="13335" rIns="0" bIns="0" rtlCol="0">
            <a:spAutoFit/>
          </a:bodyPr>
          <a:lstStyle/>
          <a:p>
            <a:pPr marL="12700">
              <a:lnSpc>
                <a:spcPct val="100000"/>
              </a:lnSpc>
              <a:spcBef>
                <a:spcPts val="105"/>
              </a:spcBef>
            </a:pPr>
            <a:r>
              <a:rPr sz="3200" spc="-150" dirty="0"/>
              <a:t>RESEARCH</a:t>
            </a:r>
            <a:r>
              <a:rPr sz="3200" spc="-310" dirty="0"/>
              <a:t> </a:t>
            </a:r>
            <a:r>
              <a:rPr sz="3200" spc="80" dirty="0"/>
              <a:t>AIM</a:t>
            </a:r>
            <a:endParaRPr sz="3200"/>
          </a:p>
        </p:txBody>
      </p:sp>
      <p:sp>
        <p:nvSpPr>
          <p:cNvPr id="3" name="TextBox 2"/>
          <p:cNvSpPr txBox="1"/>
          <p:nvPr/>
        </p:nvSpPr>
        <p:spPr>
          <a:xfrm>
            <a:off x="2177999" y="1520825"/>
            <a:ext cx="9633001" cy="3816429"/>
          </a:xfrm>
          <a:prstGeom prst="rect">
            <a:avLst/>
          </a:prstGeom>
          <a:noFill/>
        </p:spPr>
        <p:txBody>
          <a:bodyPr wrap="square" rtlCol="0">
            <a:spAutoFit/>
          </a:bodyPr>
          <a:lstStyle/>
          <a:p>
            <a:r>
              <a:rPr lang="en-US" sz="2800" dirty="0" smtClean="0"/>
              <a:t>The aim of this study is to identify how administrators of community college online programs solved administrative challenges they faced in developing, implementing, and sustaining online certificate, diploma, and degree programs. Practices identified were explored to determine how the practices developed, then evaluated to determine if the practice qualified as a smart practice according to </a:t>
            </a:r>
            <a:r>
              <a:rPr lang="en-US" sz="2800" dirty="0" err="1" smtClean="0"/>
              <a:t>Bardach’s</a:t>
            </a:r>
            <a:r>
              <a:rPr lang="en-US" sz="2800" dirty="0" smtClean="0"/>
              <a:t> (2004) model.</a:t>
            </a:r>
            <a:endParaRPr lang="en-PH" sz="2800" dirty="0" smtClean="0"/>
          </a:p>
          <a:p>
            <a:endParaRPr lang="en-PH"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 name="table 14"/>
          <p:cNvGraphicFramePr>
            <a:graphicFrameLocks noGrp="1"/>
          </p:cNvGraphicFramePr>
          <p:nvPr>
            <p:custDataLst>
              <p:tags r:id="rId1"/>
            </p:custDataLst>
          </p:nvPr>
        </p:nvGraphicFramePr>
        <p:xfrm>
          <a:off x="2057400" y="762000"/>
          <a:ext cx="9906000" cy="5354320"/>
        </p:xfrm>
        <a:graphic>
          <a:graphicData uri="http://schemas.openxmlformats.org/drawingml/2006/table">
            <a:tbl>
              <a:tblPr/>
              <a:tblGrid>
                <a:gridCol w="2959735"/>
                <a:gridCol w="1089660"/>
                <a:gridCol w="3163570"/>
                <a:gridCol w="2693035"/>
              </a:tblGrid>
              <a:tr h="967740">
                <a:tc>
                  <a:txBody>
                    <a:bodyPr/>
                    <a:p>
                      <a:pPr indent="665480" algn="ctr" rtl="0" eaLnBrk="0">
                        <a:lnSpc>
                          <a:spcPct val="120000"/>
                        </a:lnSpc>
                        <a:spcBef>
                          <a:spcPts val="0"/>
                        </a:spcBef>
                        <a:spcAft>
                          <a:spcPts val="0"/>
                        </a:spcAft>
                      </a:pPr>
                      <a:r>
                        <a:rPr sz="800" b="1" spc="60" dirty="0">
                          <a:solidFill>
                            <a:srgbClr val="FFFFFF">
                              <a:alpha val="100000"/>
                            </a:srgbClr>
                          </a:solidFill>
                          <a:latin typeface="微软雅黑" panose="020B0503020204020204" charset="-122"/>
                          <a:ea typeface="微软雅黑" panose="020B0503020204020204" charset="-122"/>
                          <a:cs typeface="Calibri" panose="020F0502020204030204"/>
                        </a:rPr>
                        <a:t>Research Questions</a:t>
                      </a:r>
                      <a:endParaRPr sz="800" b="1" spc="60" dirty="0">
                        <a:solidFill>
                          <a:srgbClr val="FFFFFF">
                            <a:alpha val="100000"/>
                          </a:srgbClr>
                        </a:solidFill>
                        <a:latin typeface="微软雅黑" panose="020B0503020204020204" charset="-122"/>
                        <a:ea typeface="微软雅黑" panose="020B0503020204020204" charset="-122"/>
                        <a:cs typeface="Calibri" panose="020F0502020204030204"/>
                      </a:endParaRPr>
                    </a:p>
                  </a:txBody>
                  <a:tcPr marL="25400" marR="25400" marT="6350" marB="6350" vert="horz"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4472C4"/>
                    </a:solidFill>
                  </a:tcPr>
                </a:tc>
                <a:tc>
                  <a:txBody>
                    <a:bodyPr/>
                    <a:p>
                      <a:pPr indent="315595" algn="ctr" rtl="0" eaLnBrk="0">
                        <a:lnSpc>
                          <a:spcPct val="120000"/>
                        </a:lnSpc>
                        <a:spcBef>
                          <a:spcPts val="0"/>
                        </a:spcBef>
                        <a:spcAft>
                          <a:spcPts val="0"/>
                        </a:spcAft>
                      </a:pPr>
                      <a:r>
                        <a:rPr sz="800" b="1" spc="60" dirty="0">
                          <a:solidFill>
                            <a:srgbClr val="FFFFFF">
                              <a:alpha val="100000"/>
                            </a:srgbClr>
                          </a:solidFill>
                          <a:latin typeface="微软雅黑" panose="020B0503020204020204" charset="-122"/>
                          <a:ea typeface="微软雅黑" panose="020B0503020204020204" charset="-122"/>
                          <a:cs typeface="Calibri" panose="020F0502020204030204"/>
                        </a:rPr>
                        <a:t>Hypothesis/Statistical Tools</a:t>
                      </a:r>
                      <a:endParaRPr sz="800" b="1" spc="60" dirty="0">
                        <a:solidFill>
                          <a:srgbClr val="FFFFFF">
                            <a:alpha val="100000"/>
                          </a:srgbClr>
                        </a:solidFill>
                        <a:latin typeface="微软雅黑" panose="020B0503020204020204" charset="-122"/>
                        <a:ea typeface="微软雅黑" panose="020B0503020204020204" charset="-122"/>
                        <a:cs typeface="Calibri" panose="020F0502020204030204"/>
                      </a:endParaRPr>
                    </a:p>
                  </a:txBody>
                  <a:tcPr marL="25400" marR="25400" marT="6350" marB="6350" vert="horz"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4472C4"/>
                    </a:solidFill>
                  </a:tcPr>
                </a:tc>
                <a:tc gridSpan="2">
                  <a:txBody>
                    <a:bodyPr/>
                    <a:p>
                      <a:pPr indent="302260" algn="ctr" rtl="0" eaLnBrk="0">
                        <a:lnSpc>
                          <a:spcPct val="120000"/>
                        </a:lnSpc>
                        <a:spcBef>
                          <a:spcPts val="0"/>
                        </a:spcBef>
                        <a:spcAft>
                          <a:spcPts val="0"/>
                        </a:spcAft>
                      </a:pPr>
                      <a:r>
                        <a:rPr sz="800" b="1" spc="60" dirty="0">
                          <a:solidFill>
                            <a:srgbClr val="FFFFFF">
                              <a:alpha val="100000"/>
                            </a:srgbClr>
                          </a:solidFill>
                          <a:latin typeface="微软雅黑" panose="020B0503020204020204" charset="-122"/>
                          <a:ea typeface="微软雅黑" panose="020B0503020204020204" charset="-122"/>
                          <a:cs typeface="Calibri" panose="020F0502020204030204"/>
                        </a:rPr>
                        <a:t>Instrument/Questionnaire</a:t>
                      </a:r>
                      <a:endParaRPr sz="800" b="1" spc="60" dirty="0">
                        <a:solidFill>
                          <a:srgbClr val="FFFFFF">
                            <a:alpha val="100000"/>
                          </a:srgbClr>
                        </a:solidFill>
                        <a:latin typeface="微软雅黑" panose="020B0503020204020204" charset="-122"/>
                        <a:ea typeface="微软雅黑" panose="020B0503020204020204" charset="-122"/>
                        <a:cs typeface="Calibri" panose="020F0502020204030204"/>
                      </a:endParaRPr>
                    </a:p>
                  </a:txBody>
                  <a:tcPr marL="25400" marR="25400" marT="6350" marB="6350" vert="horz"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4472C4"/>
                    </a:solidFill>
                  </a:tcPr>
                </a:tc>
                <a:tc hMerge="1">
                  <a:tcPr marL="25400" marR="25400" marT="6350" marB="6350" vert="horz"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4472C4"/>
                    </a:solidFill>
                  </a:tcPr>
                </a:tc>
              </a:tr>
              <a:tr h="4386580">
                <a:tc>
                  <a:txBody>
                    <a:bodyPr/>
                    <a:p>
                      <a:pPr lvl="0" indent="0" algn="l">
                        <a:lnSpc>
                          <a:spcPct val="120000"/>
                        </a:lnSpc>
                        <a:spcBef>
                          <a:spcPts val="0"/>
                        </a:spcBef>
                        <a:spcAft>
                          <a:spcPts val="0"/>
                        </a:spcAft>
                        <a:buFont typeface="+mj-lt"/>
                        <a:buNone/>
                      </a:pPr>
                      <a:r>
                        <a:rPr lang="en-US" sz="1400" spc="60" dirty="0">
                          <a:effectLst/>
                          <a:latin typeface="微软雅黑" panose="020B0503020204020204" charset="-122"/>
                          <a:ea typeface="微软雅黑" panose="020B0503020204020204" charset="-122"/>
                          <a:sym typeface="+mn-ea"/>
                        </a:rPr>
                        <a:t>What is the demographic profile of the school administrative officers in terms of :</a:t>
                      </a:r>
                      <a:endParaRPr lang="en-US" sz="1400" spc="60" dirty="0">
                        <a:effectLst/>
                        <a:latin typeface="微软雅黑" panose="020B0503020204020204" charset="-122"/>
                        <a:ea typeface="微软雅黑" panose="020B0503020204020204" charset="-122"/>
                        <a:sym typeface="+mn-ea"/>
                      </a:endParaRPr>
                    </a:p>
                    <a:p>
                      <a:pPr marL="342900" lvl="0" indent="-342900" algn="l">
                        <a:lnSpc>
                          <a:spcPct val="120000"/>
                        </a:lnSpc>
                        <a:spcBef>
                          <a:spcPts val="0"/>
                        </a:spcBef>
                        <a:spcAft>
                          <a:spcPts val="0"/>
                        </a:spcAft>
                        <a:buFont typeface="+mj-lt"/>
                        <a:buAutoNum type="arabicPeriod"/>
                      </a:pPr>
                      <a:r>
                        <a:rPr lang="en-US" sz="1400" spc="60" dirty="0">
                          <a:effectLst/>
                          <a:latin typeface="微软雅黑" panose="020B0503020204020204" charset="-122"/>
                          <a:ea typeface="微软雅黑" panose="020B0503020204020204" charset="-122"/>
                          <a:sym typeface="+mn-ea"/>
                        </a:rPr>
                        <a:t>Educational Attainment,</a:t>
                      </a:r>
                      <a:endParaRPr lang="en-US" sz="1400" spc="60" dirty="0">
                        <a:effectLst/>
                        <a:latin typeface="微软雅黑" panose="020B0503020204020204" charset="-122"/>
                        <a:ea typeface="微软雅黑" panose="020B0503020204020204" charset="-122"/>
                        <a:sym typeface="+mn-ea"/>
                      </a:endParaRPr>
                    </a:p>
                    <a:p>
                      <a:pPr marL="342900" lvl="0" indent="-342900" algn="l">
                        <a:lnSpc>
                          <a:spcPct val="120000"/>
                        </a:lnSpc>
                        <a:spcBef>
                          <a:spcPts val="0"/>
                        </a:spcBef>
                        <a:spcAft>
                          <a:spcPts val="0"/>
                        </a:spcAft>
                        <a:buFont typeface="+mj-lt"/>
                        <a:buAutoNum type="arabicPeriod"/>
                      </a:pPr>
                      <a:r>
                        <a:rPr lang="en-US" sz="1400" spc="60" dirty="0">
                          <a:effectLst/>
                          <a:latin typeface="微软雅黑" panose="020B0503020204020204" charset="-122"/>
                          <a:ea typeface="微软雅黑" panose="020B0503020204020204" charset="-122"/>
                          <a:sym typeface="+mn-ea"/>
                        </a:rPr>
                        <a:t>Length of School Administrative experience</a:t>
                      </a:r>
                      <a:endParaRPr lang="en-US" sz="1400" spc="60" dirty="0">
                        <a:effectLst/>
                        <a:latin typeface="微软雅黑" panose="020B0503020204020204" charset="-122"/>
                        <a:ea typeface="微软雅黑" panose="020B0503020204020204" charset="-122"/>
                        <a:sym typeface="+mn-ea"/>
                      </a:endParaRPr>
                    </a:p>
                    <a:p>
                      <a:pPr marL="342900" lvl="0" indent="-342900" algn="l">
                        <a:lnSpc>
                          <a:spcPct val="120000"/>
                        </a:lnSpc>
                        <a:spcBef>
                          <a:spcPts val="0"/>
                        </a:spcBef>
                        <a:spcAft>
                          <a:spcPts val="0"/>
                        </a:spcAft>
                        <a:buFont typeface="+mj-lt"/>
                        <a:buAutoNum type="arabicPeriod"/>
                      </a:pPr>
                      <a:r>
                        <a:rPr lang="en-US" sz="1400" spc="60" dirty="0">
                          <a:effectLst/>
                          <a:latin typeface="微软雅黑" panose="020B0503020204020204" charset="-122"/>
                          <a:ea typeface="微软雅黑" panose="020B0503020204020204" charset="-122"/>
                          <a:sym typeface="+mn-ea"/>
                        </a:rPr>
                        <a:t>Position in the job </a:t>
                      </a:r>
                      <a:endParaRPr lang="en-US" sz="1400" spc="60" dirty="0">
                        <a:effectLst/>
                        <a:latin typeface="微软雅黑" panose="020B0503020204020204" charset="-122"/>
                        <a:ea typeface="微软雅黑" panose="020B0503020204020204" charset="-122"/>
                        <a:sym typeface="+mn-ea"/>
                      </a:endParaRPr>
                    </a:p>
                    <a:p>
                      <a:pPr marL="342900" lvl="0" indent="-342900" algn="l">
                        <a:lnSpc>
                          <a:spcPct val="120000"/>
                        </a:lnSpc>
                        <a:spcBef>
                          <a:spcPts val="0"/>
                        </a:spcBef>
                        <a:spcAft>
                          <a:spcPts val="0"/>
                        </a:spcAft>
                        <a:buFont typeface="+mj-lt"/>
                        <a:buAutoNum type="arabicPeriod"/>
                      </a:pPr>
                      <a:r>
                        <a:rPr lang="en-US" sz="1400" spc="60" dirty="0">
                          <a:effectLst/>
                          <a:latin typeface="微软雅黑" panose="020B0503020204020204" charset="-122"/>
                          <a:ea typeface="微软雅黑" panose="020B0503020204020204" charset="-122"/>
                          <a:sym typeface="+mn-ea"/>
                        </a:rPr>
                        <a:t>Length of direct online responsibility </a:t>
                      </a:r>
                      <a:endParaRPr lang="en-US" sz="1400" spc="60" dirty="0">
                        <a:effectLst/>
                        <a:latin typeface="微软雅黑" panose="020B0503020204020204" charset="-122"/>
                        <a:ea typeface="微软雅黑" panose="020B0503020204020204" charset="-122"/>
                        <a:sym typeface="+mn-ea"/>
                      </a:endParaRPr>
                    </a:p>
                    <a:p>
                      <a:pPr marL="342900" lvl="0" indent="-342900" algn="l">
                        <a:lnSpc>
                          <a:spcPct val="120000"/>
                        </a:lnSpc>
                        <a:spcBef>
                          <a:spcPts val="0"/>
                        </a:spcBef>
                        <a:spcAft>
                          <a:spcPts val="0"/>
                        </a:spcAft>
                        <a:buFont typeface="+mj-lt"/>
                        <a:buAutoNum type="arabicPeriod"/>
                      </a:pPr>
                      <a:r>
                        <a:rPr lang="en-US" sz="1400" spc="60" dirty="0">
                          <a:effectLst/>
                          <a:latin typeface="微软雅黑" panose="020B0503020204020204" charset="-122"/>
                          <a:ea typeface="微软雅黑" panose="020B0503020204020204" charset="-122"/>
                          <a:sym typeface="+mn-ea"/>
                        </a:rPr>
                        <a:t>Type of Institution belong</a:t>
                      </a:r>
                      <a:endParaRPr lang="en-US" sz="1400" spc="60" dirty="0">
                        <a:effectLst/>
                        <a:latin typeface="微软雅黑" panose="020B0503020204020204" charset="-122"/>
                        <a:ea typeface="微软雅黑" panose="020B0503020204020204" charset="-122"/>
                        <a:sym typeface="+mn-ea"/>
                      </a:endParaRPr>
                    </a:p>
                  </a:txBody>
                  <a:tcPr marL="25400" marR="25400" marT="6350" marB="6350" vert="horz"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FD5EA"/>
                    </a:solidFill>
                  </a:tcPr>
                </a:tc>
                <a:tc>
                  <a:txBody>
                    <a:bodyPr/>
                    <a:p>
                      <a:pPr algn="ctr">
                        <a:lnSpc>
                          <a:spcPct val="120000"/>
                        </a:lnSpc>
                        <a:spcBef>
                          <a:spcPts val="0"/>
                        </a:spcBef>
                        <a:spcAft>
                          <a:spcPts val="0"/>
                        </a:spcAft>
                      </a:pPr>
                      <a:r>
                        <a:rPr lang="en-US" sz="1600" spc="60" dirty="0">
                          <a:effectLst/>
                          <a:latin typeface="微软雅黑" panose="020B0503020204020204" charset="-122"/>
                          <a:ea typeface="微软雅黑" panose="020B0503020204020204" charset="-122"/>
                          <a:sym typeface="+mn-ea"/>
                        </a:rPr>
                        <a:t>frequency</a:t>
                      </a:r>
                      <a:endParaRPr lang="en-US" altLang="en-US" sz="1600" spc="60" dirty="0">
                        <a:effectLst/>
                        <a:latin typeface="微软雅黑" panose="020B0503020204020204" charset="-122"/>
                        <a:ea typeface="微软雅黑" panose="020B0503020204020204" charset="-122"/>
                        <a:sym typeface="+mn-ea"/>
                      </a:endParaRPr>
                    </a:p>
                  </a:txBody>
                  <a:tcPr marL="25400" marR="25400" marT="6350" marB="6350" vert="horz"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FD5EA"/>
                    </a:solidFill>
                  </a:tcPr>
                </a:tc>
                <a:tc>
                  <a:txBody>
                    <a:bodyPr/>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PART I. DEMOGRAPHIC PROFILE OF THE RESPONDENTS</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Educational Attainment</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____________ Bachelor’s Degree</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____________ Master’s Degree</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____________ Ph.D. (philosophy)</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____________ M.A/Ph. D. units</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Position in the job</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____________ Instructor/Professor</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_____________ College President</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_____________ School Director</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_____________ V. P of Academic Affairs</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_____________ Dean</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_____________ Faculty Head</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_____________ Human Resource</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_____________ others, please specify</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Type of Institution belong</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______________ Public</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______________ Private</a:t>
                      </a:r>
                      <a:endParaRPr lang="en-PH" sz="8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800" spc="60" dirty="0">
                          <a:effectLst/>
                          <a:latin typeface="微软雅黑" panose="020B0503020204020204" charset="-122"/>
                          <a:ea typeface="微软雅黑" panose="020B0503020204020204" charset="-122"/>
                          <a:sym typeface="+mn-ea"/>
                        </a:rPr>
                        <a:t>        ______________ Non-Profit Organization</a:t>
                      </a:r>
                      <a:endParaRPr lang="en-US" altLang="en-US" sz="800" spc="60" dirty="0">
                        <a:effectLst/>
                        <a:latin typeface="微软雅黑" panose="020B0503020204020204" charset="-122"/>
                        <a:ea typeface="微软雅黑" panose="020B0503020204020204" charset="-122"/>
                        <a:sym typeface="+mn-ea"/>
                      </a:endParaRPr>
                    </a:p>
                  </a:txBody>
                  <a:tcPr marL="25400" marR="25400" marT="6350" marB="6350" vert="horz"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FD5EA"/>
                    </a:solidFill>
                  </a:tcPr>
                </a:tc>
                <a:tc>
                  <a:txBody>
                    <a:bodyPr/>
                    <a:p>
                      <a:pPr algn="l">
                        <a:lnSpc>
                          <a:spcPct val="120000"/>
                        </a:lnSpc>
                        <a:spcBef>
                          <a:spcPts val="0"/>
                        </a:spcBef>
                        <a:spcAft>
                          <a:spcPts val="0"/>
                        </a:spcAft>
                      </a:pPr>
                      <a:r>
                        <a:rPr lang="en-US" sz="900" spc="60" dirty="0">
                          <a:effectLst/>
                          <a:latin typeface="微软雅黑" panose="020B0503020204020204" charset="-122"/>
                          <a:ea typeface="微软雅黑" panose="020B0503020204020204" charset="-122"/>
                          <a:sym typeface="+mn-ea"/>
                        </a:rPr>
                        <a:t>Length of Administrative Experience</a:t>
                      </a:r>
                      <a:endParaRPr lang="en-PH" sz="9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900" spc="60" dirty="0">
                          <a:effectLst/>
                          <a:latin typeface="微软雅黑" panose="020B0503020204020204" charset="-122"/>
                          <a:ea typeface="微软雅黑" panose="020B0503020204020204" charset="-122"/>
                          <a:sym typeface="+mn-ea"/>
                        </a:rPr>
                        <a:t> </a:t>
                      </a:r>
                      <a:endParaRPr lang="en-PH" sz="9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900" spc="60" dirty="0">
                          <a:effectLst/>
                          <a:latin typeface="微软雅黑" panose="020B0503020204020204" charset="-122"/>
                          <a:ea typeface="微软雅黑" panose="020B0503020204020204" charset="-122"/>
                          <a:sym typeface="+mn-ea"/>
                        </a:rPr>
                        <a:t>      _____________ 1-3 years</a:t>
                      </a:r>
                      <a:endParaRPr lang="en-PH" sz="9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900" spc="60" dirty="0">
                          <a:effectLst/>
                          <a:latin typeface="微软雅黑" panose="020B0503020204020204" charset="-122"/>
                          <a:ea typeface="微软雅黑" panose="020B0503020204020204" charset="-122"/>
                          <a:sym typeface="+mn-ea"/>
                        </a:rPr>
                        <a:t>      _____________ 3-6 years</a:t>
                      </a:r>
                      <a:endParaRPr lang="en-PH" sz="9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900" spc="60" dirty="0">
                          <a:effectLst/>
                          <a:latin typeface="微软雅黑" panose="020B0503020204020204" charset="-122"/>
                          <a:ea typeface="微软雅黑" panose="020B0503020204020204" charset="-122"/>
                          <a:sym typeface="+mn-ea"/>
                        </a:rPr>
                        <a:t>      _____________ 7-9 years</a:t>
                      </a:r>
                      <a:endParaRPr lang="en-PH" sz="9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900" spc="60" dirty="0">
                          <a:effectLst/>
                          <a:latin typeface="微软雅黑" panose="020B0503020204020204" charset="-122"/>
                          <a:ea typeface="微软雅黑" panose="020B0503020204020204" charset="-122"/>
                          <a:sym typeface="+mn-ea"/>
                        </a:rPr>
                        <a:t>      _____________ others, please specify</a:t>
                      </a:r>
                      <a:endParaRPr lang="en-PH" sz="900" spc="60" dirty="0">
                        <a:effectLst/>
                        <a:latin typeface="微软雅黑" panose="020B0503020204020204" charset="-122"/>
                        <a:ea typeface="微软雅黑" panose="020B0503020204020204" charset="-122"/>
                      </a:endParaRPr>
                    </a:p>
                    <a:p>
                      <a:pPr algn="l">
                        <a:lnSpc>
                          <a:spcPct val="120000"/>
                        </a:lnSpc>
                        <a:spcBef>
                          <a:spcPts val="0"/>
                        </a:spcBef>
                        <a:spcAft>
                          <a:spcPts val="0"/>
                        </a:spcAft>
                        <a:buNone/>
                      </a:pPr>
                      <a:endParaRPr lang="en-US" altLang="en-US" sz="900" spc="60" dirty="0">
                        <a:effectLst/>
                        <a:latin typeface="微软雅黑" panose="020B0503020204020204" charset="-122"/>
                        <a:ea typeface="微软雅黑" panose="020B0503020204020204" charset="-122"/>
                        <a:sym typeface="+mn-ea"/>
                      </a:endParaRPr>
                    </a:p>
                    <a:p>
                      <a:pPr algn="l">
                        <a:lnSpc>
                          <a:spcPct val="120000"/>
                        </a:lnSpc>
                        <a:spcBef>
                          <a:spcPts val="0"/>
                        </a:spcBef>
                        <a:spcAft>
                          <a:spcPts val="0"/>
                        </a:spcAft>
                      </a:pPr>
                      <a:r>
                        <a:rPr lang="en-US" sz="900" spc="60" dirty="0">
                          <a:effectLst/>
                          <a:latin typeface="微软雅黑" panose="020B0503020204020204" charset="-122"/>
                          <a:ea typeface="微软雅黑" panose="020B0503020204020204" charset="-122"/>
                          <a:sym typeface="+mn-ea"/>
                        </a:rPr>
                        <a:t>Length of direct online responsibility</a:t>
                      </a:r>
                      <a:endParaRPr lang="en-PH" sz="9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900" spc="60" dirty="0">
                          <a:effectLst/>
                          <a:latin typeface="微软雅黑" panose="020B0503020204020204" charset="-122"/>
                          <a:ea typeface="微软雅黑" panose="020B0503020204020204" charset="-122"/>
                          <a:sym typeface="+mn-ea"/>
                        </a:rPr>
                        <a:t>     </a:t>
                      </a:r>
                      <a:endParaRPr lang="en-PH" sz="9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900" spc="60" dirty="0">
                          <a:effectLst/>
                          <a:latin typeface="微软雅黑" panose="020B0503020204020204" charset="-122"/>
                          <a:ea typeface="微软雅黑" panose="020B0503020204020204" charset="-122"/>
                          <a:sym typeface="+mn-ea"/>
                        </a:rPr>
                        <a:t>      _____________ 1-2 years</a:t>
                      </a:r>
                      <a:endParaRPr lang="en-PH" sz="9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900" spc="60" dirty="0">
                          <a:effectLst/>
                          <a:latin typeface="微软雅黑" panose="020B0503020204020204" charset="-122"/>
                          <a:ea typeface="微软雅黑" panose="020B0503020204020204" charset="-122"/>
                          <a:sym typeface="+mn-ea"/>
                        </a:rPr>
                        <a:t>      _____________ 2-3 years</a:t>
                      </a:r>
                      <a:endParaRPr lang="en-PH" sz="9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900" spc="60" dirty="0">
                          <a:effectLst/>
                          <a:latin typeface="微软雅黑" panose="020B0503020204020204" charset="-122"/>
                          <a:ea typeface="微软雅黑" panose="020B0503020204020204" charset="-122"/>
                          <a:sym typeface="+mn-ea"/>
                        </a:rPr>
                        <a:t>      _____________ 3-4 years</a:t>
                      </a:r>
                      <a:endParaRPr lang="en-PH" sz="900" spc="60" dirty="0">
                        <a:effectLst/>
                        <a:latin typeface="微软雅黑" panose="020B0503020204020204" charset="-122"/>
                        <a:ea typeface="微软雅黑" panose="020B0503020204020204" charset="-122"/>
                      </a:endParaRPr>
                    </a:p>
                    <a:p>
                      <a:pPr algn="l">
                        <a:lnSpc>
                          <a:spcPct val="120000"/>
                        </a:lnSpc>
                        <a:spcBef>
                          <a:spcPts val="0"/>
                        </a:spcBef>
                        <a:spcAft>
                          <a:spcPts val="0"/>
                        </a:spcAft>
                      </a:pPr>
                      <a:r>
                        <a:rPr lang="en-US" sz="900" spc="60" dirty="0">
                          <a:effectLst/>
                          <a:latin typeface="微软雅黑" panose="020B0503020204020204" charset="-122"/>
                          <a:ea typeface="微软雅黑" panose="020B0503020204020204" charset="-122"/>
                          <a:sym typeface="+mn-ea"/>
                        </a:rPr>
                        <a:t>      _____________ others, please specify</a:t>
                      </a:r>
                      <a:endParaRPr lang="en-PH" sz="900" spc="60" dirty="0">
                        <a:effectLst/>
                        <a:latin typeface="微软雅黑" panose="020B0503020204020204" charset="-122"/>
                        <a:ea typeface="微软雅黑" panose="020B0503020204020204" charset="-122"/>
                      </a:endParaRPr>
                    </a:p>
                    <a:p>
                      <a:pPr algn="l">
                        <a:lnSpc>
                          <a:spcPct val="120000"/>
                        </a:lnSpc>
                        <a:spcBef>
                          <a:spcPts val="0"/>
                        </a:spcBef>
                        <a:spcAft>
                          <a:spcPts val="0"/>
                        </a:spcAft>
                        <a:buNone/>
                      </a:pPr>
                      <a:endParaRPr lang="en-PH" altLang="en-US" sz="900" spc="60" dirty="0">
                        <a:effectLst/>
                        <a:latin typeface="微软雅黑" panose="020B0503020204020204" charset="-122"/>
                        <a:ea typeface="微软雅黑" panose="020B0503020204020204" charset="-122"/>
                        <a:sym typeface="+mn-ea"/>
                      </a:endParaRPr>
                    </a:p>
                  </a:txBody>
                  <a:tcPr marL="25400" marR="25400" marT="6350" marB="6350" vert="horz"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FD5EA"/>
                    </a:solidFill>
                  </a:tcPr>
                </a:tc>
              </a:tr>
            </a:tbl>
          </a:graphicData>
        </a:graphic>
      </p:graphicFrame>
      <p:sp>
        <p:nvSpPr>
          <p:cNvPr id="2" name="文本框 1"/>
          <p:cNvSpPr txBox="1"/>
          <p:nvPr/>
        </p:nvSpPr>
        <p:spPr>
          <a:xfrm>
            <a:off x="2143125" y="353060"/>
            <a:ext cx="9779635" cy="368300"/>
          </a:xfrm>
          <a:prstGeom prst="rect">
            <a:avLst/>
          </a:prstGeom>
          <a:noFill/>
        </p:spPr>
        <p:txBody>
          <a:bodyPr wrap="square" rtlCol="0">
            <a:spAutoFit/>
          </a:bodyPr>
          <a:p>
            <a:pPr algn="ctr"/>
            <a:r>
              <a:rPr lang="en-PH" b="1" spc="-15" dirty="0" smtClean="0">
                <a:latin typeface="Carlito"/>
                <a:cs typeface="Carlito"/>
                <a:sym typeface="+mn-ea"/>
              </a:rPr>
              <a:t>Research </a:t>
            </a:r>
            <a:r>
              <a:rPr lang="en-PH" b="1" spc="-5" dirty="0">
                <a:latin typeface="Carlito"/>
                <a:cs typeface="Carlito"/>
                <a:sym typeface="+mn-ea"/>
              </a:rPr>
              <a:t>Questions, </a:t>
            </a:r>
            <a:r>
              <a:rPr lang="en-PH" b="1" spc="-10" dirty="0">
                <a:latin typeface="Carlito"/>
                <a:cs typeface="Carlito"/>
                <a:sym typeface="+mn-ea"/>
              </a:rPr>
              <a:t>Hypothesis/Statistical </a:t>
            </a:r>
            <a:r>
              <a:rPr lang="en-PH" b="1" spc="-45" dirty="0">
                <a:latin typeface="Carlito"/>
                <a:cs typeface="Carlito"/>
                <a:sym typeface="+mn-ea"/>
              </a:rPr>
              <a:t>Tools</a:t>
            </a:r>
            <a:r>
              <a:rPr lang="en-PH" dirty="0" smtClean="0">
                <a:sym typeface="+mn-ea"/>
              </a:rPr>
              <a:t> </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410200" y="2138692"/>
            <a:ext cx="1371600" cy="1280160"/>
          </a:xfrm>
        </p:spPr>
        <p:txBody>
          <a:bodyPr/>
          <a:p>
            <a:endParaRPr lang="zh-CN" altLang="en-US"/>
          </a:p>
        </p:txBody>
      </p:sp>
      <p:graphicFrame>
        <p:nvGraphicFramePr>
          <p:cNvPr id="14" name="table 14"/>
          <p:cNvGraphicFramePr>
            <a:graphicFrameLocks noGrp="1"/>
          </p:cNvGraphicFramePr>
          <p:nvPr>
            <p:custDataLst>
              <p:tags r:id="rId1"/>
            </p:custDataLst>
          </p:nvPr>
        </p:nvGraphicFramePr>
        <p:xfrm>
          <a:off x="2032000" y="378460"/>
          <a:ext cx="9924415" cy="5680710"/>
        </p:xfrm>
        <a:graphic>
          <a:graphicData uri="http://schemas.openxmlformats.org/drawingml/2006/table">
            <a:tbl>
              <a:tblPr/>
              <a:tblGrid>
                <a:gridCol w="4255135"/>
                <a:gridCol w="573405"/>
                <a:gridCol w="5095875"/>
              </a:tblGrid>
              <a:tr h="1668780">
                <a:tc>
                  <a:txBody>
                    <a:bodyPr/>
                    <a:lstStyle/>
                    <a:p>
                      <a:pPr marL="0" lvl="0" indent="0" algn="ctr">
                        <a:lnSpc>
                          <a:spcPct val="120000"/>
                        </a:lnSpc>
                        <a:spcBef>
                          <a:spcPts val="0"/>
                        </a:spcBef>
                        <a:spcAft>
                          <a:spcPts val="0"/>
                        </a:spcAft>
                        <a:buFont typeface="+mj-lt"/>
                        <a:buNone/>
                      </a:pPr>
                      <a:r>
                        <a:rPr lang="en-US" sz="1200" spc="60" dirty="0" smtClean="0">
                          <a:effectLst/>
                          <a:latin typeface="微软雅黑" panose="020B0503020204020204" charset="-122"/>
                          <a:ea typeface="微软雅黑" panose="020B0503020204020204" charset="-122"/>
                        </a:rPr>
                        <a:t>2.  Does the institution a member of consortium that together offer fully online and degrees</a:t>
                      </a:r>
                      <a:endParaRPr lang="en-US" sz="1200" spc="60" dirty="0" smtClean="0">
                        <a:effectLst/>
                        <a:latin typeface="微软雅黑" panose="020B0503020204020204" charset="-122"/>
                        <a:ea typeface="微软雅黑" panose="020B0503020204020204" charset="-122"/>
                      </a:endParaRPr>
                    </a:p>
                  </a:txBody>
                  <a:tcPr marL="25400" marR="25400" marT="6350" marB="63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c>
                  <a:txBody>
                    <a:bodyPr/>
                    <a:lstStyle/>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T-test</a:t>
                      </a:r>
                      <a:endParaRPr lang="en-US" sz="1200" spc="60" dirty="0" smtClean="0">
                        <a:effectLst/>
                        <a:latin typeface="微软雅黑" panose="020B0503020204020204" charset="-122"/>
                        <a:ea typeface="微软雅黑" panose="020B0503020204020204" charset="-122"/>
                      </a:endParaRPr>
                    </a:p>
                  </a:txBody>
                  <a:tcPr marL="25400" marR="25400" marT="6350" marB="63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c>
                  <a:txBody>
                    <a:bodyPr/>
                    <a:lstStyle/>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Does the institution a member of consortium that together offer fully online and degrees      </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  _______________ Yes     </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  _______________ No </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 If Yes, then list partnering institutions:_______________________________</a:t>
                      </a:r>
                      <a:endParaRPr lang="en-US" sz="1200" spc="60" dirty="0" smtClean="0">
                        <a:effectLst/>
                        <a:latin typeface="微软雅黑" panose="020B0503020204020204" charset="-122"/>
                        <a:ea typeface="微软雅黑" panose="020B0503020204020204" charset="-122"/>
                      </a:endParaRPr>
                    </a:p>
                  </a:txBody>
                  <a:tcPr marL="25400" marR="25400" marT="6350" marB="63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r>
              <a:tr h="1967230">
                <a:tc>
                  <a:txBody>
                    <a:bodyPr/>
                    <a:lstStyle/>
                    <a:p>
                      <a:pPr marL="0" lvl="0" indent="0" algn="ctr">
                        <a:lnSpc>
                          <a:spcPct val="120000"/>
                        </a:lnSpc>
                        <a:spcBef>
                          <a:spcPts val="0"/>
                        </a:spcBef>
                        <a:spcAft>
                          <a:spcPts val="0"/>
                        </a:spcAft>
                        <a:buFont typeface="+mj-lt"/>
                        <a:buNone/>
                      </a:pPr>
                      <a:r>
                        <a:rPr lang="en-US" sz="1200" spc="60" dirty="0" smtClean="0">
                          <a:effectLst/>
                          <a:latin typeface="微软雅黑" panose="020B0503020204020204" charset="-122"/>
                          <a:ea typeface="微软雅黑" panose="020B0503020204020204" charset="-122"/>
                        </a:rPr>
                        <a:t>3.  Does the school strategic or long-range plan include distance or online</a:t>
                      </a:r>
                      <a:endParaRPr lang="en-US" sz="1200" spc="60" dirty="0" smtClean="0">
                        <a:effectLst/>
                        <a:latin typeface="微软雅黑" panose="020B0503020204020204" charset="-122"/>
                        <a:ea typeface="微软雅黑" panose="020B0503020204020204" charset="-122"/>
                      </a:endParaRPr>
                    </a:p>
                  </a:txBody>
                  <a:tcPr marL="25400" marR="25400" marT="6350" marB="63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FD5EA"/>
                    </a:solidFill>
                  </a:tcPr>
                </a:tc>
                <a:tc>
                  <a:txBody>
                    <a:bodyPr/>
                    <a:lstStyle/>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T-test</a:t>
                      </a:r>
                      <a:endParaRPr lang="en-US" sz="1200" spc="60" dirty="0" smtClean="0">
                        <a:effectLst/>
                        <a:latin typeface="微软雅黑" panose="020B0503020204020204" charset="-122"/>
                        <a:ea typeface="微软雅黑" panose="020B0503020204020204" charset="-122"/>
                      </a:endParaRPr>
                    </a:p>
                  </a:txBody>
                  <a:tcPr marL="25400" marR="25400" marT="6350" marB="63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FD5EA"/>
                    </a:solidFill>
                  </a:tcPr>
                </a:tc>
                <a:tc>
                  <a:txBody>
                    <a:bodyPr/>
                    <a:lstStyle/>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Does the school strategic or long-range plan include distance or online  </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 </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       _________________ Yes</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       _________________ No</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 </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If “yes”, are fully online programs or degrees specifically included?</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 </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       _________________ Yes</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       _________________ No</a:t>
                      </a:r>
                      <a:endParaRPr lang="en-US" sz="1200" spc="60" dirty="0" smtClean="0">
                        <a:effectLst/>
                        <a:latin typeface="微软雅黑" panose="020B0503020204020204" charset="-122"/>
                        <a:ea typeface="微软雅黑" panose="020B0503020204020204" charset="-122"/>
                      </a:endParaRPr>
                    </a:p>
                  </a:txBody>
                  <a:tcPr marL="25400" marR="25400" marT="6350" marB="63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FD5EA"/>
                    </a:solidFill>
                  </a:tcPr>
                </a:tc>
              </a:tr>
              <a:tr h="2044700">
                <a:tc>
                  <a:txBody>
                    <a:bodyPr/>
                    <a:lstStyle/>
                    <a:p>
                      <a:pPr marL="0" lvl="0" indent="0" algn="ctr">
                        <a:lnSpc>
                          <a:spcPct val="120000"/>
                        </a:lnSpc>
                        <a:spcBef>
                          <a:spcPts val="0"/>
                        </a:spcBef>
                        <a:spcAft>
                          <a:spcPts val="0"/>
                        </a:spcAft>
                        <a:buFont typeface="+mj-lt"/>
                        <a:buNone/>
                      </a:pPr>
                      <a:r>
                        <a:rPr lang="en-US" sz="1200" spc="60" dirty="0" smtClean="0">
                          <a:effectLst/>
                          <a:latin typeface="微软雅黑" panose="020B0503020204020204" charset="-122"/>
                          <a:ea typeface="微软雅黑" panose="020B0503020204020204" charset="-122"/>
                        </a:rPr>
                        <a:t>4.  Utilizing the definition of Fully Online provided above, does your institution offer:</a:t>
                      </a:r>
                      <a:endParaRPr lang="en-US" sz="1200" spc="60" dirty="0" smtClean="0">
                        <a:effectLst/>
                        <a:latin typeface="微软雅黑" panose="020B0503020204020204" charset="-122"/>
                        <a:ea typeface="微软雅黑" panose="020B0503020204020204" charset="-122"/>
                      </a:endParaRPr>
                    </a:p>
                  </a:txBody>
                  <a:tcPr marL="25400" marR="25400" marT="6350" marB="63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c>
                  <a:txBody>
                    <a:bodyPr/>
                    <a:lstStyle/>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T-test</a:t>
                      </a:r>
                      <a:endParaRPr lang="en-US" sz="1200" spc="60" dirty="0" smtClean="0">
                        <a:effectLst/>
                        <a:latin typeface="微软雅黑" panose="020B0503020204020204" charset="-122"/>
                        <a:ea typeface="微软雅黑" panose="020B0503020204020204" charset="-122"/>
                      </a:endParaRPr>
                    </a:p>
                  </a:txBody>
                  <a:tcPr marL="25400" marR="25400" marT="6350" marB="63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c>
                  <a:txBody>
                    <a:bodyPr/>
                    <a:lstStyle/>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Associates degree(s) or sub-associates credentials that conform to this definition?</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       _________________ Yes</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       _________________ No</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 </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Access to college services that conform to this definition?</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 </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       __________________ Yes</a:t>
                      </a:r>
                      <a:endParaRPr lang="en-US" sz="1200" spc="60" dirty="0" smtClean="0">
                        <a:effectLst/>
                        <a:latin typeface="微软雅黑" panose="020B0503020204020204" charset="-122"/>
                        <a:ea typeface="微软雅黑" panose="020B0503020204020204" charset="-122"/>
                      </a:endParaRPr>
                    </a:p>
                    <a:p>
                      <a:pPr algn="ctr">
                        <a:lnSpc>
                          <a:spcPct val="120000"/>
                        </a:lnSpc>
                        <a:spcBef>
                          <a:spcPts val="0"/>
                        </a:spcBef>
                        <a:spcAft>
                          <a:spcPts val="0"/>
                        </a:spcAft>
                        <a:buClrTx/>
                        <a:buSzTx/>
                        <a:buFont typeface="+mj-lt"/>
                      </a:pPr>
                      <a:r>
                        <a:rPr lang="en-US" sz="1200" spc="60" dirty="0" smtClean="0">
                          <a:effectLst/>
                          <a:latin typeface="微软雅黑" panose="020B0503020204020204" charset="-122"/>
                          <a:ea typeface="微软雅黑" panose="020B0503020204020204" charset="-122"/>
                        </a:rPr>
                        <a:t>       __________________ No</a:t>
                      </a:r>
                      <a:endParaRPr lang="en-US" sz="1200" spc="60" dirty="0" smtClean="0">
                        <a:effectLst/>
                        <a:latin typeface="微软雅黑" panose="020B0503020204020204" charset="-122"/>
                        <a:ea typeface="微软雅黑" panose="020B0503020204020204" charset="-122"/>
                      </a:endParaRPr>
                    </a:p>
                  </a:txBody>
                  <a:tcPr marL="25400" marR="25400" marT="6350" marB="63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 name="table 14"/>
          <p:cNvGraphicFramePr>
            <a:graphicFrameLocks noGrp="1"/>
          </p:cNvGraphicFramePr>
          <p:nvPr>
            <p:custDataLst>
              <p:tags r:id="rId1"/>
            </p:custDataLst>
          </p:nvPr>
        </p:nvGraphicFramePr>
        <p:xfrm>
          <a:off x="2032000" y="501015"/>
          <a:ext cx="9916795" cy="5352415"/>
        </p:xfrm>
        <a:graphic>
          <a:graphicData uri="http://schemas.openxmlformats.org/drawingml/2006/table">
            <a:tbl>
              <a:tblPr/>
              <a:tblGrid>
                <a:gridCol w="3663950"/>
                <a:gridCol w="1262380"/>
                <a:gridCol w="4990465"/>
              </a:tblGrid>
              <a:tr h="5352415">
                <a:tc>
                  <a:txBody>
                    <a:bodyPr/>
                    <a:p>
                      <a:pPr marL="0" lvl="0" indent="0">
                        <a:spcAft>
                          <a:spcPts val="0"/>
                        </a:spcAft>
                        <a:buFont typeface="+mj-lt"/>
                        <a:buNone/>
                      </a:pPr>
                      <a:r>
                        <a:rPr lang="en-US" sz="1800" dirty="0" smtClean="0">
                          <a:effectLst/>
                        </a:rPr>
                        <a:t>5.  Which </a:t>
                      </a:r>
                      <a:r>
                        <a:rPr lang="en-US" sz="1800" dirty="0">
                          <a:effectLst/>
                        </a:rPr>
                        <a:t>of the following is the/are primary reason(s) your college offers, or collaborates to offer, fully online programs or degrees? (Mark that Apply)</a:t>
                      </a:r>
                      <a:endParaRPr lang="en-PH"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FD5EA"/>
                    </a:solidFill>
                  </a:tcPr>
                </a:tc>
                <a:tc>
                  <a:txBody>
                    <a:bodyPr/>
                    <a:p>
                      <a:pPr>
                        <a:spcAft>
                          <a:spcPts val="0"/>
                        </a:spcAft>
                      </a:pPr>
                      <a:r>
                        <a:rPr lang="en-US" sz="1800">
                          <a:effectLst/>
                        </a:rPr>
                        <a:t>Frequency</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FD5EA"/>
                    </a:solidFill>
                  </a:tcPr>
                </a:tc>
                <a:tc>
                  <a:txBody>
                    <a:bodyPr/>
                    <a:p>
                      <a:pPr>
                        <a:spcAft>
                          <a:spcPts val="0"/>
                        </a:spcAft>
                      </a:pPr>
                      <a:r>
                        <a:rPr lang="en-US" sz="1800" dirty="0">
                          <a:effectLst/>
                        </a:rPr>
                        <a:t>Which of the following is the/are primary reason(s) your college offers, or collaborates to offer, fully online programs or degrees? (Mark that Apply)</a:t>
                      </a:r>
                      <a:endParaRPr lang="en-PH" sz="1800" dirty="0">
                        <a:effectLst/>
                      </a:endParaRPr>
                    </a:p>
                    <a:p>
                      <a:pPr>
                        <a:spcAft>
                          <a:spcPts val="0"/>
                        </a:spcAft>
                      </a:pPr>
                      <a:r>
                        <a:rPr lang="en-US" sz="1800" dirty="0">
                          <a:effectLst/>
                        </a:rPr>
                        <a:t> </a:t>
                      </a:r>
                      <a:endParaRPr lang="en-PH" sz="1800" dirty="0">
                        <a:effectLst/>
                      </a:endParaRPr>
                    </a:p>
                    <a:p>
                      <a:pPr>
                        <a:spcAft>
                          <a:spcPts val="0"/>
                        </a:spcAft>
                      </a:pPr>
                      <a:r>
                        <a:rPr lang="en-US" sz="1800" dirty="0">
                          <a:effectLst/>
                          <a:sym typeface="Symbol" panose="05050102010706020507" pitchFamily="18" charset="2"/>
                        </a:rPr>
                        <a:t></a:t>
                      </a:r>
                      <a:r>
                        <a:rPr lang="en-US" sz="1800" dirty="0">
                          <a:effectLst/>
                        </a:rPr>
                        <a:t> Provide greater access for students </a:t>
                      </a:r>
                      <a:endParaRPr lang="en-PH" sz="1800" dirty="0">
                        <a:effectLst/>
                      </a:endParaRPr>
                    </a:p>
                    <a:p>
                      <a:pPr>
                        <a:spcAft>
                          <a:spcPts val="0"/>
                        </a:spcAft>
                      </a:pPr>
                      <a:r>
                        <a:rPr lang="en-US" sz="1800" dirty="0">
                          <a:effectLst/>
                          <a:sym typeface="Symbol" panose="05050102010706020507" pitchFamily="18" charset="2"/>
                        </a:rPr>
                        <a:t></a:t>
                      </a:r>
                      <a:r>
                        <a:rPr lang="en-US" sz="1800" dirty="0">
                          <a:effectLst/>
                        </a:rPr>
                        <a:t> Provide greater flexibility for students </a:t>
                      </a:r>
                      <a:endParaRPr lang="en-PH" sz="1800" dirty="0">
                        <a:effectLst/>
                      </a:endParaRPr>
                    </a:p>
                    <a:p>
                      <a:pPr>
                        <a:spcAft>
                          <a:spcPts val="0"/>
                        </a:spcAft>
                      </a:pPr>
                      <a:r>
                        <a:rPr lang="en-US" sz="1800" dirty="0">
                          <a:effectLst/>
                          <a:sym typeface="Symbol" panose="05050102010706020507" pitchFamily="18" charset="2"/>
                        </a:rPr>
                        <a:t></a:t>
                      </a:r>
                      <a:r>
                        <a:rPr lang="en-US" sz="1800" dirty="0">
                          <a:effectLst/>
                        </a:rPr>
                        <a:t> Competition for students </a:t>
                      </a:r>
                      <a:endParaRPr lang="en-PH" sz="1800" dirty="0">
                        <a:effectLst/>
                      </a:endParaRPr>
                    </a:p>
                    <a:p>
                      <a:pPr>
                        <a:spcAft>
                          <a:spcPts val="0"/>
                        </a:spcAft>
                      </a:pPr>
                      <a:r>
                        <a:rPr lang="en-US" sz="1800" dirty="0">
                          <a:effectLst/>
                          <a:sym typeface="Symbol" panose="05050102010706020507" pitchFamily="18" charset="2"/>
                        </a:rPr>
                        <a:t></a:t>
                      </a:r>
                      <a:r>
                        <a:rPr lang="en-US" sz="1800" dirty="0">
                          <a:effectLst/>
                        </a:rPr>
                        <a:t> College philosophy and culture </a:t>
                      </a:r>
                      <a:endParaRPr lang="en-PH" sz="1800" dirty="0">
                        <a:effectLst/>
                      </a:endParaRPr>
                    </a:p>
                    <a:p>
                      <a:pPr>
                        <a:spcAft>
                          <a:spcPts val="0"/>
                        </a:spcAft>
                      </a:pPr>
                      <a:r>
                        <a:rPr lang="en-US" sz="1800" dirty="0">
                          <a:effectLst/>
                          <a:sym typeface="Symbol" panose="05050102010706020507" pitchFamily="18" charset="2"/>
                        </a:rPr>
                        <a:t></a:t>
                      </a:r>
                      <a:r>
                        <a:rPr lang="en-US" sz="1800" dirty="0">
                          <a:effectLst/>
                        </a:rPr>
                        <a:t> Belief that change in delivery was needed </a:t>
                      </a:r>
                      <a:endParaRPr lang="en-PH" sz="1800" dirty="0">
                        <a:effectLst/>
                      </a:endParaRPr>
                    </a:p>
                    <a:p>
                      <a:pPr>
                        <a:spcAft>
                          <a:spcPts val="0"/>
                        </a:spcAft>
                      </a:pPr>
                      <a:r>
                        <a:rPr lang="en-US" sz="1800" dirty="0">
                          <a:effectLst/>
                          <a:sym typeface="Symbol" panose="05050102010706020507" pitchFamily="18" charset="2"/>
                        </a:rPr>
                        <a:t></a:t>
                      </a:r>
                      <a:r>
                        <a:rPr lang="en-US" sz="1800" dirty="0">
                          <a:effectLst/>
                        </a:rPr>
                        <a:t> Availability of technology</a:t>
                      </a:r>
                      <a:endParaRPr lang="en-PH" sz="1800" dirty="0">
                        <a:effectLst/>
                      </a:endParaRPr>
                    </a:p>
                    <a:p>
                      <a:pPr>
                        <a:spcAft>
                          <a:spcPts val="0"/>
                        </a:spcAft>
                      </a:pPr>
                      <a:r>
                        <a:rPr lang="en-US" sz="1800" dirty="0">
                          <a:effectLst/>
                          <a:sym typeface="Symbol" panose="05050102010706020507" pitchFamily="18" charset="2"/>
                        </a:rPr>
                        <a:t></a:t>
                      </a:r>
                      <a:r>
                        <a:rPr lang="en-US" sz="1800" dirty="0">
                          <a:effectLst/>
                        </a:rPr>
                        <a:t> Desire/need to generate additional revenue</a:t>
                      </a:r>
                      <a:endParaRPr lang="en-PH" sz="1800" dirty="0">
                        <a:effectLst/>
                      </a:endParaRPr>
                    </a:p>
                    <a:p>
                      <a:pPr>
                        <a:spcAft>
                          <a:spcPts val="0"/>
                        </a:spcAft>
                      </a:pPr>
                      <a:r>
                        <a:rPr lang="en-US" sz="1800" dirty="0">
                          <a:effectLst/>
                          <a:sym typeface="Symbol" panose="05050102010706020507" pitchFamily="18" charset="2"/>
                        </a:rPr>
                        <a:t></a:t>
                      </a:r>
                      <a:r>
                        <a:rPr lang="en-US" sz="1800" dirty="0">
                          <a:effectLst/>
                        </a:rPr>
                        <a:t> Other (specify) _______________________</a:t>
                      </a:r>
                      <a:endParaRPr lang="en-PH" sz="1800" dirty="0">
                        <a:effectLst/>
                      </a:endParaRPr>
                    </a:p>
                    <a:p>
                      <a:pPr>
                        <a:spcAft>
                          <a:spcPts val="0"/>
                        </a:spcAft>
                      </a:pPr>
                      <a:r>
                        <a:rPr lang="en-US" sz="1800" dirty="0">
                          <a:effectLst/>
                        </a:rPr>
                        <a:t> </a:t>
                      </a:r>
                      <a:r>
                        <a:rPr lang="en-US" sz="1800" dirty="0">
                          <a:effectLst/>
                          <a:sym typeface="Symbol" panose="05050102010706020507" pitchFamily="18" charset="2"/>
                        </a:rPr>
                        <a:t></a:t>
                      </a:r>
                      <a:r>
                        <a:rPr lang="en-US" sz="1800" dirty="0">
                          <a:effectLst/>
                        </a:rPr>
                        <a:t> Reduce cost of institutional delivery </a:t>
                      </a:r>
                      <a:r>
                        <a:rPr lang="en-US" sz="1800" dirty="0">
                          <a:effectLst/>
                          <a:sym typeface="Symbol" panose="05050102010706020507" pitchFamily="18" charset="2"/>
                        </a:rPr>
                        <a:t></a:t>
                      </a:r>
                      <a:r>
                        <a:rPr lang="en-US" sz="1800" dirty="0">
                          <a:effectLst/>
                        </a:rPr>
                        <a:t> Be state-of-the-art college </a:t>
                      </a:r>
                      <a:r>
                        <a:rPr lang="en-US" sz="1800" dirty="0">
                          <a:effectLst/>
                          <a:sym typeface="Symbol" panose="05050102010706020507" pitchFamily="18" charset="2"/>
                        </a:rPr>
                        <a:t></a:t>
                      </a:r>
                      <a:r>
                        <a:rPr lang="en-US" sz="1800" dirty="0">
                          <a:effectLst/>
                        </a:rPr>
                        <a:t> Reach new markets </a:t>
                      </a:r>
                      <a:r>
                        <a:rPr lang="en-US" sz="1800" dirty="0">
                          <a:effectLst/>
                          <a:sym typeface="Symbol" panose="05050102010706020507" pitchFamily="18" charset="2"/>
                        </a:rPr>
                        <a:t></a:t>
                      </a:r>
                      <a:r>
                        <a:rPr lang="en-US" sz="1800" dirty="0">
                          <a:effectLst/>
                        </a:rPr>
                        <a:t> Administrative directive</a:t>
                      </a:r>
                      <a:endParaRPr lang="en-PH"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FD5EA"/>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 name="table 14"/>
          <p:cNvGraphicFramePr>
            <a:graphicFrameLocks noGrp="1"/>
          </p:cNvGraphicFramePr>
          <p:nvPr>
            <p:custDataLst>
              <p:tags r:id="rId1"/>
            </p:custDataLst>
          </p:nvPr>
        </p:nvGraphicFramePr>
        <p:xfrm>
          <a:off x="2336800" y="545465"/>
          <a:ext cx="9194800" cy="5449570"/>
        </p:xfrm>
        <a:graphic>
          <a:graphicData uri="http://schemas.openxmlformats.org/drawingml/2006/table">
            <a:tbl>
              <a:tblPr/>
              <a:tblGrid>
                <a:gridCol w="3819525"/>
                <a:gridCol w="1304290"/>
                <a:gridCol w="4070985"/>
              </a:tblGrid>
              <a:tr h="2794635">
                <a:tc>
                  <a:txBody>
                    <a:bodyPr/>
                    <a:p>
                      <a:pPr marL="0" lvl="0" indent="0">
                        <a:spcAft>
                          <a:spcPts val="0"/>
                        </a:spcAft>
                        <a:buFont typeface="+mj-lt"/>
                        <a:buNone/>
                      </a:pPr>
                      <a:r>
                        <a:rPr lang="en-US" sz="1600" dirty="0" smtClean="0">
                          <a:effectLst/>
                        </a:rPr>
                        <a:t>6.   </a:t>
                      </a:r>
                      <a:r>
                        <a:rPr lang="en-US" sz="1600" dirty="0">
                          <a:effectLst/>
                        </a:rPr>
                        <a:t>Including the 2019 – 2020 academic year, how many years has your institution offered, or collaborated to offer, fully online programs or degrees?</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c>
                  <a:txBody>
                    <a:bodyPr/>
                    <a:p>
                      <a:pPr>
                        <a:spcAft>
                          <a:spcPts val="0"/>
                        </a:spcAft>
                      </a:pPr>
                      <a:r>
                        <a:rPr lang="en-US" sz="1600">
                          <a:effectLst/>
                        </a:rPr>
                        <a:t>Frequency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c>
                  <a:txBody>
                    <a:bodyPr/>
                    <a:p>
                      <a:pPr>
                        <a:spcAft>
                          <a:spcPts val="0"/>
                        </a:spcAft>
                      </a:pPr>
                      <a:r>
                        <a:rPr lang="en-US" sz="1600">
                          <a:effectLst/>
                        </a:rPr>
                        <a:t>Including the 2019 – 2020 academic year, how many years has your institution offered, or collaborated to offer, fully online programs or degrees?</a:t>
                      </a:r>
                      <a:endParaRPr lang="en-PH" sz="1600">
                        <a:effectLst/>
                      </a:endParaRPr>
                    </a:p>
                    <a:p>
                      <a:pPr>
                        <a:spcAft>
                          <a:spcPts val="0"/>
                        </a:spcAft>
                      </a:pPr>
                      <a:r>
                        <a:rPr lang="en-US" sz="1600">
                          <a:effectLst/>
                        </a:rPr>
                        <a:t> </a:t>
                      </a:r>
                      <a:endParaRPr lang="en-PH" sz="1600">
                        <a:effectLst/>
                      </a:endParaRPr>
                    </a:p>
                    <a:p>
                      <a:pPr>
                        <a:spcAft>
                          <a:spcPts val="0"/>
                        </a:spcAft>
                      </a:pPr>
                      <a:r>
                        <a:rPr lang="en-US" sz="1600">
                          <a:effectLst/>
                        </a:rPr>
                        <a:t>         _______________ 1-2 years</a:t>
                      </a:r>
                      <a:endParaRPr lang="en-PH" sz="1600">
                        <a:effectLst/>
                      </a:endParaRPr>
                    </a:p>
                    <a:p>
                      <a:pPr>
                        <a:spcAft>
                          <a:spcPts val="0"/>
                        </a:spcAft>
                      </a:pPr>
                      <a:r>
                        <a:rPr lang="en-US" sz="1600">
                          <a:effectLst/>
                        </a:rPr>
                        <a:t>         _______________ 2-3 years</a:t>
                      </a:r>
                      <a:endParaRPr lang="en-PH" sz="1600">
                        <a:effectLst/>
                      </a:endParaRPr>
                    </a:p>
                    <a:p>
                      <a:pPr>
                        <a:spcAft>
                          <a:spcPts val="0"/>
                        </a:spcAft>
                      </a:pPr>
                      <a:r>
                        <a:rPr lang="en-US" sz="1600">
                          <a:effectLst/>
                        </a:rPr>
                        <a:t>         _______________ 3-4 years</a:t>
                      </a:r>
                      <a:endParaRPr lang="en-PH" sz="1600">
                        <a:effectLst/>
                      </a:endParaRPr>
                    </a:p>
                    <a:p>
                      <a:pPr>
                        <a:spcAft>
                          <a:spcPts val="0"/>
                        </a:spcAft>
                      </a:pPr>
                      <a:r>
                        <a:rPr lang="en-US" sz="1600">
                          <a:effectLst/>
                        </a:rPr>
                        <a:t>         _______________ Others, please specify</a:t>
                      </a:r>
                      <a:endParaRPr lang="en-PH" sz="1600">
                        <a:effectLst/>
                      </a:endParaRPr>
                    </a:p>
                    <a:p>
                      <a:pP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r>
              <a:tr h="2654935">
                <a:tc>
                  <a:txBody>
                    <a:bodyPr/>
                    <a:p>
                      <a:pPr marL="0" lvl="0" indent="0">
                        <a:spcAft>
                          <a:spcPts val="0"/>
                        </a:spcAft>
                        <a:buFont typeface="+mj-lt"/>
                        <a:buNone/>
                      </a:pPr>
                      <a:r>
                        <a:rPr lang="en-US" sz="1600" dirty="0" smtClean="0">
                          <a:effectLst/>
                        </a:rPr>
                        <a:t>7.  What </a:t>
                      </a:r>
                      <a:r>
                        <a:rPr lang="en-US" sz="1600" dirty="0">
                          <a:effectLst/>
                        </a:rPr>
                        <a:t>is the total college enrollment of full-time, unduplicated, associate’s degree or sub-associates credential-seeking students enrolled at your institution during the 2019 – 2020 academic year?</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FD5EA"/>
                    </a:solidFill>
                  </a:tcPr>
                </a:tc>
                <a:tc>
                  <a:txBody>
                    <a:bodyPr/>
                    <a:p>
                      <a:pPr>
                        <a:spcAft>
                          <a:spcPts val="0"/>
                        </a:spcAft>
                      </a:pPr>
                      <a:r>
                        <a:rPr lang="en-US" sz="1600">
                          <a:effectLst/>
                        </a:rPr>
                        <a:t>Percentage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FD5EA"/>
                    </a:solidFill>
                  </a:tcPr>
                </a:tc>
                <a:tc>
                  <a:txBody>
                    <a:bodyPr/>
                    <a:p>
                      <a:pPr>
                        <a:spcAft>
                          <a:spcPts val="0"/>
                        </a:spcAft>
                      </a:pPr>
                      <a:r>
                        <a:rPr lang="en-US" sz="1600" dirty="0">
                          <a:effectLst/>
                        </a:rPr>
                        <a:t>What is the total college enrollment of full-time, unduplicated, associate’s degree or sub-associates credential-seeking students enrolled at your institution during the 2019 – 2020 academic year? ____________________</a:t>
                      </a:r>
                      <a:endParaRPr lang="en-PH" sz="1600" dirty="0">
                        <a:effectLst/>
                      </a:endParaRPr>
                    </a:p>
                    <a:p>
                      <a:pPr>
                        <a:spcAft>
                          <a:spcPts val="0"/>
                        </a:spcAft>
                      </a:pPr>
                      <a:r>
                        <a:rPr lang="en-US" sz="1600" dirty="0">
                          <a:effectLst/>
                        </a:rPr>
                        <a:t>  </a:t>
                      </a:r>
                      <a:endParaRPr lang="en-PH" sz="1600" dirty="0">
                        <a:effectLst/>
                      </a:endParaRPr>
                    </a:p>
                    <a:p>
                      <a:pPr>
                        <a:spcAft>
                          <a:spcPts val="0"/>
                        </a:spcAft>
                      </a:pPr>
                      <a:r>
                        <a:rPr lang="en-US" sz="1600" dirty="0">
                          <a:effectLst/>
                        </a:rPr>
                        <a:t>Of the number above how many are pursuing an associate’s degree or sub-associates credential through a fully online format? ____________________</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FD5E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 name="table 14"/>
          <p:cNvGraphicFramePr>
            <a:graphicFrameLocks noGrp="1"/>
          </p:cNvGraphicFramePr>
          <p:nvPr>
            <p:custDataLst>
              <p:tags r:id="rId1"/>
            </p:custDataLst>
          </p:nvPr>
        </p:nvGraphicFramePr>
        <p:xfrm>
          <a:off x="2442845" y="819785"/>
          <a:ext cx="9267190" cy="4613275"/>
        </p:xfrm>
        <a:graphic>
          <a:graphicData uri="http://schemas.openxmlformats.org/drawingml/2006/table">
            <a:tbl>
              <a:tblPr/>
              <a:tblGrid>
                <a:gridCol w="3770630"/>
                <a:gridCol w="1062990"/>
                <a:gridCol w="4433570"/>
              </a:tblGrid>
              <a:tr h="4613275">
                <a:tc>
                  <a:txBody>
                    <a:bodyPr/>
                    <a:p>
                      <a:pPr marL="0" lvl="0" indent="0">
                        <a:spcAft>
                          <a:spcPts val="0"/>
                        </a:spcAft>
                        <a:buFont typeface="+mj-lt"/>
                        <a:buNone/>
                      </a:pPr>
                      <a:r>
                        <a:rPr lang="en-US" sz="1600" dirty="0" smtClean="0">
                          <a:effectLst/>
                        </a:rPr>
                        <a:t>8.  Identify </a:t>
                      </a:r>
                      <a:r>
                        <a:rPr lang="en-US" sz="1600" dirty="0">
                          <a:effectLst/>
                        </a:rPr>
                        <a:t>the number of each type of credential available from your institution through a fully online program or degree</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c>
                  <a:txBody>
                    <a:bodyPr/>
                    <a:p>
                      <a:pPr>
                        <a:spcAft>
                          <a:spcPts val="0"/>
                        </a:spcAft>
                      </a:pPr>
                      <a:r>
                        <a:rPr lang="en-US" sz="1600" dirty="0">
                          <a:effectLst/>
                        </a:rPr>
                        <a:t>Percentage</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c>
                  <a:txBody>
                    <a:bodyPr/>
                    <a:p>
                      <a:pPr>
                        <a:spcAft>
                          <a:spcPts val="0"/>
                        </a:spcAft>
                      </a:pPr>
                      <a:r>
                        <a:rPr lang="en-US" sz="1600" dirty="0">
                          <a:effectLst/>
                        </a:rPr>
                        <a:t>Identify the number of each type of credential available from your institution through a fully online program or degree</a:t>
                      </a:r>
                      <a:endParaRPr lang="en-PH" sz="1600" dirty="0">
                        <a:effectLst/>
                      </a:endParaRPr>
                    </a:p>
                    <a:p>
                      <a:pPr>
                        <a:spcAft>
                          <a:spcPts val="0"/>
                        </a:spcAft>
                      </a:pPr>
                      <a:r>
                        <a:rPr lang="en-US" sz="1600" dirty="0">
                          <a:effectLst/>
                        </a:rPr>
                        <a:t>                                        Number</a:t>
                      </a:r>
                      <a:endParaRPr lang="en-PH" sz="1600" dirty="0">
                        <a:effectLst/>
                      </a:endParaRPr>
                    </a:p>
                    <a:p>
                      <a:pPr>
                        <a:spcAft>
                          <a:spcPts val="0"/>
                        </a:spcAft>
                      </a:pPr>
                      <a:r>
                        <a:rPr lang="en-US" sz="1600" dirty="0">
                          <a:effectLst/>
                          <a:sym typeface="Symbol" panose="05050102010706020507" pitchFamily="18" charset="2"/>
                        </a:rPr>
                        <a:t></a:t>
                      </a:r>
                      <a:r>
                        <a:rPr lang="en-US" sz="1600" dirty="0">
                          <a:effectLst/>
                        </a:rPr>
                        <a:t> Certificate                   _________________        </a:t>
                      </a:r>
                      <a:endParaRPr lang="en-PH" sz="1600" dirty="0">
                        <a:effectLst/>
                      </a:endParaRPr>
                    </a:p>
                    <a:p>
                      <a:pPr>
                        <a:spcAft>
                          <a:spcPts val="0"/>
                        </a:spcAft>
                      </a:pPr>
                      <a:r>
                        <a:rPr lang="en-US" sz="1600" dirty="0">
                          <a:effectLst/>
                          <a:sym typeface="Symbol" panose="05050102010706020507" pitchFamily="18" charset="2"/>
                        </a:rPr>
                        <a:t></a:t>
                      </a:r>
                      <a:r>
                        <a:rPr lang="en-US" sz="1600" dirty="0">
                          <a:effectLst/>
                        </a:rPr>
                        <a:t> Diploma                      _________________</a:t>
                      </a:r>
                      <a:endParaRPr lang="en-PH" sz="1600" dirty="0">
                        <a:effectLst/>
                      </a:endParaRPr>
                    </a:p>
                    <a:p>
                      <a:pPr>
                        <a:spcAft>
                          <a:spcPts val="0"/>
                        </a:spcAft>
                      </a:pPr>
                      <a:r>
                        <a:rPr lang="en-US" sz="1600" dirty="0">
                          <a:effectLst/>
                          <a:sym typeface="Symbol" panose="05050102010706020507" pitchFamily="18" charset="2"/>
                        </a:rPr>
                        <a:t></a:t>
                      </a:r>
                      <a:r>
                        <a:rPr lang="en-US" sz="1600" dirty="0">
                          <a:effectLst/>
                        </a:rPr>
                        <a:t> Degree                        _________________</a:t>
                      </a:r>
                      <a:endParaRPr lang="en-PH" sz="1600" dirty="0">
                        <a:effectLst/>
                      </a:endParaRPr>
                    </a:p>
                    <a:p>
                      <a:pPr>
                        <a:spcAft>
                          <a:spcPts val="0"/>
                        </a:spcAft>
                      </a:pPr>
                      <a:r>
                        <a:rPr lang="en-US" sz="1600" dirty="0">
                          <a:effectLst/>
                        </a:rPr>
                        <a:t> </a:t>
                      </a:r>
                      <a:endParaRPr lang="en-PH" sz="1600" dirty="0">
                        <a:effectLst/>
                      </a:endParaRPr>
                    </a:p>
                    <a:p>
                      <a:pPr>
                        <a:spcAft>
                          <a:spcPts val="0"/>
                        </a:spcAft>
                      </a:pPr>
                      <a:r>
                        <a:rPr lang="en-US" sz="1600" dirty="0">
                          <a:effectLst/>
                          <a:sym typeface="Symbol" panose="05050102010706020507" pitchFamily="18" charset="2"/>
                        </a:rPr>
                        <a:t></a:t>
                      </a:r>
                      <a:r>
                        <a:rPr lang="en-US" sz="1600" dirty="0">
                          <a:effectLst/>
                        </a:rPr>
                        <a:t> Associate of Arts ________________ </a:t>
                      </a:r>
                      <a:endParaRPr lang="en-PH" sz="1600" dirty="0">
                        <a:effectLst/>
                      </a:endParaRPr>
                    </a:p>
                    <a:p>
                      <a:pPr>
                        <a:spcAft>
                          <a:spcPts val="0"/>
                        </a:spcAft>
                      </a:pPr>
                      <a:r>
                        <a:rPr lang="en-US" sz="1600" dirty="0">
                          <a:effectLst/>
                          <a:sym typeface="Symbol" panose="05050102010706020507" pitchFamily="18" charset="2"/>
                        </a:rPr>
                        <a:t></a:t>
                      </a:r>
                      <a:r>
                        <a:rPr lang="en-US" sz="1600" dirty="0">
                          <a:effectLst/>
                        </a:rPr>
                        <a:t> Associate of Science _________________</a:t>
                      </a:r>
                      <a:endParaRPr lang="en-PH" sz="1600" dirty="0">
                        <a:effectLst/>
                      </a:endParaRPr>
                    </a:p>
                    <a:p>
                      <a:pPr>
                        <a:spcAft>
                          <a:spcPts val="0"/>
                        </a:spcAft>
                      </a:pPr>
                      <a:r>
                        <a:rPr lang="en-US" sz="1600" dirty="0">
                          <a:effectLst/>
                        </a:rPr>
                        <a:t> </a:t>
                      </a:r>
                      <a:r>
                        <a:rPr lang="en-US" sz="1600" dirty="0">
                          <a:effectLst/>
                          <a:sym typeface="Symbol" panose="05050102010706020507" pitchFamily="18" charset="2"/>
                        </a:rPr>
                        <a:t></a:t>
                      </a:r>
                      <a:r>
                        <a:rPr lang="en-US" sz="1600" dirty="0">
                          <a:effectLst/>
                        </a:rPr>
                        <a:t> Associate of Applied Science </a:t>
                      </a:r>
                      <a:endParaRPr lang="en-PH" sz="1600" dirty="0">
                        <a:effectLst/>
                      </a:endParaRPr>
                    </a:p>
                    <a:p>
                      <a:pPr>
                        <a:spcAft>
                          <a:spcPts val="0"/>
                        </a:spcAft>
                      </a:pPr>
                      <a:r>
                        <a:rPr lang="en-US" sz="1600" dirty="0">
                          <a:effectLst/>
                          <a:sym typeface="Symbol" panose="05050102010706020507" pitchFamily="18" charset="2"/>
                        </a:rPr>
                        <a:t></a:t>
                      </a:r>
                      <a:r>
                        <a:rPr lang="en-US" sz="1600" dirty="0">
                          <a:effectLst/>
                        </a:rPr>
                        <a:t> Other degree type – please provide title and a brief description: _____________________</a:t>
                      </a:r>
                      <a:endParaRPr lang="en-PH" sz="1600" dirty="0">
                        <a:effectLst/>
                      </a:endParaRPr>
                    </a:p>
                    <a:p>
                      <a:pPr>
                        <a:spcAft>
                          <a:spcPts val="0"/>
                        </a:spcAft>
                      </a:pPr>
                      <a:r>
                        <a:rPr lang="en-US" sz="1600" dirty="0">
                          <a:effectLst/>
                        </a:rPr>
                        <a:t>Other sub-associate credential type - _____________________________</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r>
            </a:tbl>
          </a:graphicData>
        </a:graphic>
      </p:graphicFrame>
    </p:spTree>
  </p:cSld>
  <p:clrMapOvr>
    <a:masterClrMapping/>
  </p:clrMapOvr>
</p:sld>
</file>

<file path=ppt/tags/tag1.xml><?xml version="1.0" encoding="utf-8"?>
<p:tagLst xmlns:p="http://schemas.openxmlformats.org/presentationml/2006/main">
  <p:tag name="KSO_WM_UNIT_PLACING_PICTURE_USER_VIEWPORT" val="{&quot;height&quot;:10063,&quot;width&quot;:7329}"/>
</p:tagLst>
</file>

<file path=ppt/tags/tag2.xml><?xml version="1.0" encoding="utf-8"?>
<p:tagLst xmlns:p="http://schemas.openxmlformats.org/presentationml/2006/main">
  <p:tag name="KSO_WM_UNIT_TABLE_BEAUTIFY" val="smartTable{c5d18434-7b28-4fa4-97f5-ffc33c0916c8}"/>
  <p:tag name="TABLE_ENDDRAG_ORIGIN_RECT" val="780*467"/>
  <p:tag name="TABLE_ENDDRAG_RECT" val="160*22*780*467"/>
  <p:tag name="TABLE_AUTOADJUST_FLAG" val="1"/>
</p:tagLst>
</file>

<file path=ppt/tags/tag3.xml><?xml version="1.0" encoding="utf-8"?>
<p:tagLst xmlns:p="http://schemas.openxmlformats.org/presentationml/2006/main">
  <p:tag name="KSO_WM_UNIT_TABLE_BEAUTIFY" val="smartTable{6d9808d7-a0fd-482a-b6cf-2eb489d4fe2d}"/>
  <p:tag name="TABLE_ENDDRAG_ORIGIN_RECT" val="781*444"/>
  <p:tag name="TABLE_ENDDRAG_RECT" val="160*29*781*444"/>
  <p:tag name="TABLE_AUTOADJUST_FLAG" val="1"/>
</p:tagLst>
</file>

<file path=ppt/tags/tag4.xml><?xml version="1.0" encoding="utf-8"?>
<p:tagLst xmlns:p="http://schemas.openxmlformats.org/presentationml/2006/main">
  <p:tag name="KSO_WM_UNIT_TABLE_BEAUTIFY" val="smartTable{12e8550d-a241-41fc-9bb1-dd6fd3c406a6}"/>
  <p:tag name="TABLE_ENDDRAG_ORIGIN_RECT" val="780*421"/>
  <p:tag name="TABLE_ENDDRAG_RECT" val="160*39*780*421"/>
  <p:tag name="TABLE_AUTOADJUST_FLAG" val="1"/>
</p:tagLst>
</file>

<file path=ppt/tags/tag5.xml><?xml version="1.0" encoding="utf-8"?>
<p:tagLst xmlns:p="http://schemas.openxmlformats.org/presentationml/2006/main">
  <p:tag name="KSO_WM_UNIT_TABLE_BEAUTIFY" val="smartTable{4bd1cf50-e713-4522-96f3-acb7c48b049a}"/>
  <p:tag name="TABLE_ENDDRAG_ORIGIN_RECT" val="760*456"/>
  <p:tag name="TABLE_ENDDRAG_RECT" val="160*22*760*456"/>
</p:tagLst>
</file>

<file path=ppt/tags/tag6.xml><?xml version="1.0" encoding="utf-8"?>
<p:tagLst xmlns:p="http://schemas.openxmlformats.org/presentationml/2006/main">
  <p:tag name="KSO_WM_UNIT_TABLE_BEAUTIFY" val="smartTable{879e0268-d218-4b25-80c7-e8ca4d9e665f}"/>
  <p:tag name="TABLE_ENDDRAG_ORIGIN_RECT" val="729*397"/>
  <p:tag name="TABLE_ENDDRAG_RECT" val="192*64*729*39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10859</Words>
  <Application>WPS 演示</Application>
  <PresentationFormat>Widescreen</PresentationFormat>
  <Paragraphs>205</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Trebuchet MS</vt:lpstr>
      <vt:lpstr>Carlito</vt:lpstr>
      <vt:lpstr>Segoe Print</vt:lpstr>
      <vt:lpstr>微软雅黑</vt:lpstr>
      <vt:lpstr>Calibri</vt:lpstr>
      <vt:lpstr>Times New Roman</vt:lpstr>
      <vt:lpstr>Symbol</vt:lpstr>
      <vt:lpstr>Arial Unicode MS</vt:lpstr>
      <vt:lpstr>Office Theme</vt:lpstr>
      <vt:lpstr>PowerPoint 演示文稿</vt:lpstr>
      <vt:lpstr>Name： Wen, Zhaoxian   Birth: 1992- 08-14  EDUCATIONAL BACKGROUND:  Major: marine technology  2011-2015  University: Guangzhou Maritime University (GZMTU)</vt:lpstr>
      <vt:lpstr>BACKGROUND OF THE STUDY</vt:lpstr>
      <vt:lpstr>RESEARCH AIM</vt:lpstr>
      <vt:lpstr>PowerPoint 演示文稿</vt:lpstr>
      <vt:lpstr>PowerPoint 演示文稿</vt:lpstr>
      <vt:lpstr>PowerPoint 演示文稿</vt:lpstr>
      <vt:lpstr>PowerPoint 演示文稿</vt:lpstr>
      <vt:lpstr>PowerPoint 演示文稿</vt:lpstr>
      <vt:lpstr>SCOPE AND LIMITATIONS</vt:lpstr>
      <vt:lpstr>THEORETICAL  FRAMEWORK</vt:lpstr>
      <vt:lpstr>CONCEPTUAL  FRAMEWORK</vt:lpstr>
      <vt:lpstr>RESEARCH DESIGN</vt:lpstr>
      <vt:lpstr>POPULATION AND SAMPLE</vt:lpstr>
      <vt:lpstr>THANK YOU VERY MUCH!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Gino Concan</dc:creator>
  <cp:lastModifiedBy>Arvine</cp:lastModifiedBy>
  <cp:revision>15</cp:revision>
  <dcterms:created xsi:type="dcterms:W3CDTF">2021-11-24T05:26:00Z</dcterms:created>
  <dcterms:modified xsi:type="dcterms:W3CDTF">2021-11-30T11:27:10Z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2021-10-22T08:00:00Z</vt:filetime>
  </property>
  <property fmtid="{D5CDD505-2E9C-101B-9397-08002B2CF9AE}" pid="3" name="Creator">
    <vt:lpwstr>WPS 演示</vt:lpwstr>
  </property>
  <property fmtid="{D5CDD505-2E9C-101B-9397-08002B2CF9AE}" pid="4" name="LastSaved">
    <vt:filetime>2021-11-25T08:00:00Z</vt:filetime>
  </property>
  <property fmtid="{D5CDD505-2E9C-101B-9397-08002B2CF9AE}" pid="5" name="ICV">
    <vt:lpwstr>D8B5A9CAFC3B41F8870F2E8263661867</vt:lpwstr>
  </property>
  <property fmtid="{D5CDD505-2E9C-101B-9397-08002B2CF9AE}" pid="6" name="KSOProductBuildVer">
    <vt:lpwstr>2052-11.1.0.11115</vt:lpwstr>
  </property>
</Properties>
</file>