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notesMasterIdLst>
    <p:notesMasterId r:id="rId48"/>
  </p:notesMasterIdLst>
  <p:sldIdLst>
    <p:sldId id="256" r:id="rId2"/>
    <p:sldId id="257" r:id="rId3"/>
    <p:sldId id="258" r:id="rId4"/>
    <p:sldId id="308" r:id="rId5"/>
    <p:sldId id="261" r:id="rId6"/>
    <p:sldId id="259" r:id="rId7"/>
    <p:sldId id="303" r:id="rId8"/>
    <p:sldId id="309" r:id="rId9"/>
    <p:sldId id="262" r:id="rId10"/>
    <p:sldId id="264" r:id="rId11"/>
    <p:sldId id="263" r:id="rId12"/>
    <p:sldId id="265" r:id="rId13"/>
    <p:sldId id="266" r:id="rId14"/>
    <p:sldId id="268" r:id="rId15"/>
    <p:sldId id="267" r:id="rId16"/>
    <p:sldId id="270" r:id="rId17"/>
    <p:sldId id="271" r:id="rId18"/>
    <p:sldId id="272" r:id="rId19"/>
    <p:sldId id="273" r:id="rId20"/>
    <p:sldId id="306" r:id="rId21"/>
    <p:sldId id="307" r:id="rId22"/>
    <p:sldId id="285" r:id="rId23"/>
    <p:sldId id="275" r:id="rId24"/>
    <p:sldId id="276" r:id="rId25"/>
    <p:sldId id="277" r:id="rId26"/>
    <p:sldId id="278" r:id="rId27"/>
    <p:sldId id="279" r:id="rId28"/>
    <p:sldId id="280" r:id="rId29"/>
    <p:sldId id="282" r:id="rId30"/>
    <p:sldId id="283" r:id="rId31"/>
    <p:sldId id="304" r:id="rId32"/>
    <p:sldId id="288" r:id="rId33"/>
    <p:sldId id="289" r:id="rId34"/>
    <p:sldId id="290" r:id="rId35"/>
    <p:sldId id="291" r:id="rId36"/>
    <p:sldId id="292" r:id="rId37"/>
    <p:sldId id="293" r:id="rId38"/>
    <p:sldId id="294" r:id="rId39"/>
    <p:sldId id="295" r:id="rId40"/>
    <p:sldId id="296" r:id="rId41"/>
    <p:sldId id="297" r:id="rId42"/>
    <p:sldId id="298" r:id="rId43"/>
    <p:sldId id="305" r:id="rId44"/>
    <p:sldId id="299" r:id="rId45"/>
    <p:sldId id="300"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Rahbar" initials="AR"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70475" autoAdjust="0"/>
  </p:normalViewPr>
  <p:slideViewPr>
    <p:cSldViewPr snapToGrid="0">
      <p:cViewPr>
        <p:scale>
          <a:sx n="69" d="100"/>
          <a:sy n="69" d="100"/>
        </p:scale>
        <p:origin x="-83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C17FA-735E-4CA3-9C79-D59475F204BE}" type="datetimeFigureOut">
              <a:rPr lang="en-US" smtClean="0"/>
              <a:t>8/7/2014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A784C-AFBE-4BD4-A7A8-9BFB56BB9133}" type="slidenum">
              <a:rPr lang="en-US" smtClean="0"/>
              <a:t>‹#›</a:t>
            </a:fld>
            <a:endParaRPr lang="en-US"/>
          </a:p>
        </p:txBody>
      </p:sp>
    </p:spTree>
    <p:extLst>
      <p:ext uri="{BB962C8B-B14F-4D97-AF65-F5344CB8AC3E}">
        <p14:creationId xmlns:p14="http://schemas.microsoft.com/office/powerpoint/2010/main" val="203594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A784C-AFBE-4BD4-A7A8-9BFB56BB9133}" type="slidenum">
              <a:rPr lang="en-US" smtClean="0"/>
              <a:t>1</a:t>
            </a:fld>
            <a:endParaRPr lang="en-US"/>
          </a:p>
        </p:txBody>
      </p:sp>
    </p:spTree>
    <p:extLst>
      <p:ext uri="{BB962C8B-B14F-4D97-AF65-F5344CB8AC3E}">
        <p14:creationId xmlns:p14="http://schemas.microsoft.com/office/powerpoint/2010/main" val="2951162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Fixup</a:t>
            </a:r>
            <a:r>
              <a:rPr lang="en-US" dirty="0" smtClean="0"/>
              <a:t> is the code needed to help recreate the original code</a:t>
            </a:r>
            <a:r>
              <a:rPr lang="en-US" baseline="0" dirty="0" smtClean="0"/>
              <a:t> flow for the particular instance.</a:t>
            </a:r>
            <a:endParaRPr lang="en-US" dirty="0"/>
          </a:p>
        </p:txBody>
      </p:sp>
      <p:sp>
        <p:nvSpPr>
          <p:cNvPr id="4" name="Slide Number Placeholder 3"/>
          <p:cNvSpPr>
            <a:spLocks noGrp="1"/>
          </p:cNvSpPr>
          <p:nvPr>
            <p:ph type="sldNum" sz="quarter" idx="10"/>
          </p:nvPr>
        </p:nvSpPr>
        <p:spPr/>
        <p:txBody>
          <a:bodyPr/>
          <a:lstStyle/>
          <a:p>
            <a:fld id="{259A784C-AFBE-4BD4-A7A8-9BFB56BB9133}" type="slidenum">
              <a:rPr lang="en-US" smtClean="0"/>
              <a:t>37</a:t>
            </a:fld>
            <a:endParaRPr lang="en-US"/>
          </a:p>
        </p:txBody>
      </p:sp>
    </p:spTree>
    <p:extLst>
      <p:ext uri="{BB962C8B-B14F-4D97-AF65-F5344CB8AC3E}">
        <p14:creationId xmlns:p14="http://schemas.microsoft.com/office/powerpoint/2010/main" val="3946790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FB600-57F0-4236-B812-E0B333BDCDA4}" type="slidenum">
              <a:rPr lang="en-US" smtClean="0"/>
              <a:t>38</a:t>
            </a:fld>
            <a:endParaRPr lang="en-US"/>
          </a:p>
        </p:txBody>
      </p:sp>
    </p:spTree>
    <p:extLst>
      <p:ext uri="{BB962C8B-B14F-4D97-AF65-F5344CB8AC3E}">
        <p14:creationId xmlns:p14="http://schemas.microsoft.com/office/powerpoint/2010/main" val="306094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Fixups</a:t>
            </a:r>
            <a:r>
              <a:rPr lang="en-US" dirty="0" smtClean="0"/>
              <a:t> are highlighted</a:t>
            </a:r>
          </a:p>
          <a:p>
            <a:r>
              <a:rPr lang="en-US" dirty="0" smtClean="0"/>
              <a:t>Red highlighted block is the patched binary</a:t>
            </a:r>
            <a:endParaRPr lang="en-US" dirty="0"/>
          </a:p>
        </p:txBody>
      </p:sp>
      <p:sp>
        <p:nvSpPr>
          <p:cNvPr id="4" name="Slide Number Placeholder 3"/>
          <p:cNvSpPr>
            <a:spLocks noGrp="1"/>
          </p:cNvSpPr>
          <p:nvPr>
            <p:ph type="sldNum" sz="quarter" idx="10"/>
          </p:nvPr>
        </p:nvSpPr>
        <p:spPr/>
        <p:txBody>
          <a:bodyPr/>
          <a:lstStyle/>
          <a:p>
            <a:fld id="{259A784C-AFBE-4BD4-A7A8-9BFB56BB9133}" type="slidenum">
              <a:rPr lang="en-US" smtClean="0"/>
              <a:t>43</a:t>
            </a:fld>
            <a:endParaRPr lang="en-US"/>
          </a:p>
        </p:txBody>
      </p:sp>
    </p:spTree>
    <p:extLst>
      <p:ext uri="{BB962C8B-B14F-4D97-AF65-F5344CB8AC3E}">
        <p14:creationId xmlns:p14="http://schemas.microsoft.com/office/powerpoint/2010/main" val="266912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f </a:t>
            </a:r>
            <a:r>
              <a:rPr lang="en-US" dirty="0" err="1" smtClean="0"/>
              <a:t>inlining</a:t>
            </a:r>
            <a:endParaRPr lang="en-US" dirty="0" smtClean="0"/>
          </a:p>
          <a:p>
            <a:r>
              <a:rPr lang="en-US" dirty="0" smtClean="0"/>
              <a:t>The effect of </a:t>
            </a:r>
            <a:r>
              <a:rPr lang="en-US" dirty="0" err="1" smtClean="0"/>
              <a:t>inlining</a:t>
            </a:r>
            <a:r>
              <a:rPr lang="en-US" dirty="0" smtClean="0"/>
              <a:t> on RE</a:t>
            </a:r>
          </a:p>
          <a:p>
            <a:endParaRPr lang="en-US" dirty="0"/>
          </a:p>
        </p:txBody>
      </p:sp>
      <p:sp>
        <p:nvSpPr>
          <p:cNvPr id="4" name="Slide Number Placeholder 3"/>
          <p:cNvSpPr>
            <a:spLocks noGrp="1"/>
          </p:cNvSpPr>
          <p:nvPr>
            <p:ph type="sldNum" sz="quarter" idx="10"/>
          </p:nvPr>
        </p:nvSpPr>
        <p:spPr/>
        <p:txBody>
          <a:bodyPr/>
          <a:lstStyle/>
          <a:p>
            <a:fld id="{259A784C-AFBE-4BD4-A7A8-9BFB56BB9133}" type="slidenum">
              <a:rPr lang="en-US" smtClean="0"/>
              <a:t>2</a:t>
            </a:fld>
            <a:endParaRPr lang="en-US"/>
          </a:p>
        </p:txBody>
      </p:sp>
    </p:spTree>
    <p:extLst>
      <p:ext uri="{BB962C8B-B14F-4D97-AF65-F5344CB8AC3E}">
        <p14:creationId xmlns:p14="http://schemas.microsoft.com/office/powerpoint/2010/main" val="110061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inserting the function code at the address of each function call thereby saving the overhead of function invocation and return (register saving and restore) by avoiding a jump to a sub-routine.</a:t>
            </a:r>
          </a:p>
          <a:p>
            <a:r>
              <a:rPr lang="en-US" sz="1200" b="0" i="0" kern="1200" dirty="0" smtClean="0">
                <a:solidFill>
                  <a:schemeClr val="tx1"/>
                </a:solidFill>
                <a:effectLst/>
                <a:latin typeface="+mn-lt"/>
                <a:ea typeface="+mn-ea"/>
                <a:cs typeface="+mn-cs"/>
              </a:rPr>
              <a:t>It is faster, there is no register saving or restoring. It is a waste of memory if the function is</a:t>
            </a:r>
            <a:r>
              <a:rPr lang="en-US" sz="1200" b="0" i="0" kern="1200" baseline="0" dirty="0" smtClean="0">
                <a:solidFill>
                  <a:schemeClr val="tx1"/>
                </a:solidFill>
                <a:effectLst/>
                <a:latin typeface="+mn-lt"/>
                <a:ea typeface="+mn-ea"/>
                <a:cs typeface="+mn-cs"/>
              </a:rPr>
              <a:t> called from 100 places.</a:t>
            </a:r>
          </a:p>
          <a:p>
            <a:r>
              <a:rPr lang="en-US" sz="1200" b="0" i="0" kern="1200" baseline="0" dirty="0" smtClean="0">
                <a:solidFill>
                  <a:schemeClr val="tx1"/>
                </a:solidFill>
                <a:effectLst/>
                <a:latin typeface="+mn-lt"/>
                <a:ea typeface="+mn-ea"/>
                <a:cs typeface="+mn-cs"/>
              </a:rPr>
              <a:t>In C++ the inline keyword can be used to request </a:t>
            </a:r>
            <a:r>
              <a:rPr lang="en-US" sz="1200" b="0" i="0" kern="1200" baseline="0" dirty="0" err="1" smtClean="0">
                <a:solidFill>
                  <a:schemeClr val="tx1"/>
                </a:solidFill>
                <a:effectLst/>
                <a:latin typeface="+mn-lt"/>
                <a:ea typeface="+mn-ea"/>
                <a:cs typeface="+mn-cs"/>
              </a:rPr>
              <a:t>inlining</a:t>
            </a:r>
            <a:r>
              <a:rPr lang="en-US" sz="1200" b="0" i="0" kern="1200" baseline="0" dirty="0" smtClean="0">
                <a:solidFill>
                  <a:schemeClr val="tx1"/>
                </a:solidFill>
                <a:effectLst/>
                <a:latin typeface="+mn-lt"/>
                <a:ea typeface="+mn-ea"/>
                <a:cs typeface="+mn-cs"/>
              </a:rPr>
              <a:t> from the compiler.  There is no guarantee that the compiler will respect that request.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GCC : </a:t>
            </a:r>
            <a:r>
              <a:rPr lang="en-US" sz="1200" kern="1200" dirty="0" smtClean="0">
                <a:solidFill>
                  <a:schemeClr val="tx1"/>
                </a:solidFill>
                <a:effectLst/>
                <a:latin typeface="+mn-lt"/>
                <a:ea typeface="+mn-ea"/>
                <a:cs typeface="+mn-cs"/>
              </a:rPr>
              <a:t>__attribute__((</a:t>
            </a:r>
            <a:r>
              <a:rPr lang="en-US" sz="1200" kern="1200" dirty="0" err="1" smtClean="0">
                <a:solidFill>
                  <a:schemeClr val="tx1"/>
                </a:solidFill>
                <a:effectLst/>
                <a:latin typeface="+mn-lt"/>
                <a:ea typeface="+mn-ea"/>
                <a:cs typeface="+mn-cs"/>
              </a:rPr>
              <a:t>always_inline</a:t>
            </a:r>
            <a:r>
              <a:rPr lang="en-US" sz="1200" kern="120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VC: __</a:t>
            </a:r>
            <a:r>
              <a:rPr lang="en-US" sz="1200" b="0" i="0" kern="1200" baseline="0" dirty="0" err="1" smtClean="0">
                <a:solidFill>
                  <a:schemeClr val="tx1"/>
                </a:solidFill>
                <a:effectLst/>
                <a:latin typeface="+mn-lt"/>
                <a:ea typeface="+mn-ea"/>
                <a:cs typeface="+mn-cs"/>
              </a:rPr>
              <a:t>forceinline</a:t>
            </a:r>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9A784C-AFBE-4BD4-A7A8-9BFB56BB9133}" type="slidenum">
              <a:rPr lang="en-US" smtClean="0"/>
              <a:t>5</a:t>
            </a:fld>
            <a:endParaRPr lang="en-US"/>
          </a:p>
        </p:txBody>
      </p:sp>
    </p:spTree>
    <p:extLst>
      <p:ext uri="{BB962C8B-B14F-4D97-AF65-F5344CB8AC3E}">
        <p14:creationId xmlns:p14="http://schemas.microsoft.com/office/powerpoint/2010/main" val="378685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Forced </a:t>
            </a:r>
            <a:r>
              <a:rPr lang="en-US" dirty="0" err="1" smtClean="0"/>
              <a:t>inlining</a:t>
            </a:r>
            <a:r>
              <a:rPr lang="en-US" dirty="0" smtClean="0"/>
              <a:t> is</a:t>
            </a:r>
            <a:r>
              <a:rPr lang="en-US" baseline="0" dirty="0" smtClean="0"/>
              <a:t> used as a simple form of control flow obfuscation.</a:t>
            </a:r>
          </a:p>
          <a:p>
            <a:r>
              <a:rPr lang="en-US" dirty="0" smtClean="0"/>
              <a:t>It increases the complexity of analysis,</a:t>
            </a:r>
            <a:r>
              <a:rPr lang="en-US" baseline="0" dirty="0" smtClean="0"/>
              <a:t> it is much easier to reverse a set of small functions  with a simple logic than a huge function that does a lot.</a:t>
            </a:r>
          </a:p>
          <a:p>
            <a:r>
              <a:rPr lang="en-US" baseline="0" dirty="0" smtClean="0"/>
              <a:t>While reversing, we get accustomed to the patterns that we see in that binary and tend to recognize them later. But it is still time consuming to reanalyzed the same pattern.</a:t>
            </a:r>
          </a:p>
          <a:p>
            <a:endParaRPr lang="en-US" dirty="0"/>
          </a:p>
        </p:txBody>
      </p:sp>
      <p:sp>
        <p:nvSpPr>
          <p:cNvPr id="4" name="Slide Number Placeholder 3"/>
          <p:cNvSpPr>
            <a:spLocks noGrp="1"/>
          </p:cNvSpPr>
          <p:nvPr>
            <p:ph type="sldNum" sz="quarter" idx="10"/>
          </p:nvPr>
        </p:nvSpPr>
        <p:spPr/>
        <p:txBody>
          <a:bodyPr/>
          <a:lstStyle/>
          <a:p>
            <a:fld id="{259A784C-AFBE-4BD4-A7A8-9BFB56BB9133}" type="slidenum">
              <a:rPr lang="en-US" smtClean="0"/>
              <a:t>6</a:t>
            </a:fld>
            <a:endParaRPr lang="en-US"/>
          </a:p>
        </p:txBody>
      </p:sp>
    </p:spTree>
    <p:extLst>
      <p:ext uri="{BB962C8B-B14F-4D97-AF65-F5344CB8AC3E}">
        <p14:creationId xmlns:p14="http://schemas.microsoft.com/office/powerpoint/2010/main" val="204783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there are three instance of</a:t>
            </a:r>
            <a:r>
              <a:rPr lang="en-US" baseline="0" dirty="0" smtClean="0"/>
              <a:t> the same function </a:t>
            </a:r>
            <a:r>
              <a:rPr lang="en-US" baseline="0" dirty="0" err="1" smtClean="0"/>
              <a:t>inlined</a:t>
            </a:r>
            <a:r>
              <a:rPr lang="en-US" baseline="0" dirty="0" smtClean="0"/>
              <a:t>, we should know that they are the same</a:t>
            </a:r>
          </a:p>
          <a:p>
            <a:endParaRPr lang="en-US" baseline="0" dirty="0" smtClean="0"/>
          </a:p>
          <a:p>
            <a:r>
              <a:rPr lang="en-US" baseline="0" dirty="0" smtClean="0"/>
              <a:t>Interaction with a CFG that has </a:t>
            </a:r>
            <a:r>
              <a:rPr lang="en-US" baseline="0" dirty="0" err="1" smtClean="0"/>
              <a:t>inlined</a:t>
            </a:r>
            <a:r>
              <a:rPr lang="en-US" baseline="0" dirty="0" smtClean="0"/>
              <a:t> function is very difficult if not impossible. Visualization should be simplified by regrouping nodes of an inline function as a single node. </a:t>
            </a:r>
          </a:p>
          <a:p>
            <a:endParaRPr lang="en-US" baseline="0" dirty="0" smtClean="0"/>
          </a:p>
          <a:p>
            <a:r>
              <a:rPr lang="en-US" baseline="0" dirty="0" smtClean="0"/>
              <a:t>We would like to rewrite the binary and outline the functions. This will help for easier </a:t>
            </a:r>
            <a:r>
              <a:rPr lang="en-US" baseline="0" dirty="0" err="1" smtClean="0"/>
              <a:t>decompilation</a:t>
            </a:r>
            <a:r>
              <a:rPr lang="en-US" baseline="0" dirty="0" smtClean="0"/>
              <a:t> and visualization.</a:t>
            </a:r>
            <a:endParaRPr lang="en-US" dirty="0"/>
          </a:p>
        </p:txBody>
      </p:sp>
      <p:sp>
        <p:nvSpPr>
          <p:cNvPr id="4" name="Slide Number Placeholder 3"/>
          <p:cNvSpPr>
            <a:spLocks noGrp="1"/>
          </p:cNvSpPr>
          <p:nvPr>
            <p:ph type="sldNum" sz="quarter" idx="10"/>
          </p:nvPr>
        </p:nvSpPr>
        <p:spPr/>
        <p:txBody>
          <a:bodyPr/>
          <a:lstStyle/>
          <a:p>
            <a:fld id="{259A784C-AFBE-4BD4-A7A8-9BFB56BB9133}" type="slidenum">
              <a:rPr lang="en-US" smtClean="0"/>
              <a:t>10</a:t>
            </a:fld>
            <a:endParaRPr lang="en-US"/>
          </a:p>
        </p:txBody>
      </p:sp>
    </p:spTree>
    <p:extLst>
      <p:ext uri="{BB962C8B-B14F-4D97-AF65-F5344CB8AC3E}">
        <p14:creationId xmlns:p14="http://schemas.microsoft.com/office/powerpoint/2010/main" val="36189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we are looking for a solution to detect </a:t>
            </a:r>
            <a:r>
              <a:rPr lang="en-US" dirty="0" err="1" smtClean="0"/>
              <a:t>inlined</a:t>
            </a:r>
            <a:r>
              <a:rPr lang="en-US" dirty="0" smtClean="0"/>
              <a:t> functions that have</a:t>
            </a:r>
            <a:r>
              <a:rPr lang="en-US" baseline="0" dirty="0" smtClean="0"/>
              <a:t> been created to thwart reverse engineering.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a function has been </a:t>
            </a:r>
            <a:r>
              <a:rPr lang="en-US" baseline="0" dirty="0" err="1" smtClean="0"/>
              <a:t>inlined</a:t>
            </a:r>
            <a:r>
              <a:rPr lang="en-US" baseline="0" dirty="0" smtClean="0"/>
              <a:t> a single time, it does not add to the complexity of our analysis.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has to be </a:t>
            </a:r>
            <a:r>
              <a:rPr lang="en-US" dirty="0" err="1" smtClean="0"/>
              <a:t>inlined</a:t>
            </a:r>
            <a:r>
              <a:rPr lang="en-US" dirty="0" smtClean="0"/>
              <a:t> at least twice to be considered as waste of analysis time for 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there are MACRO’s which produces</a:t>
            </a:r>
            <a:r>
              <a:rPr lang="en-US" baseline="0" dirty="0" smtClean="0"/>
              <a:t>  the same equivalent code multiple time, we still want to match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we need a way to detect multiple equivalent code sequence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problem to overcome is to find a way to detect inline functions.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we are looking for a solution to detect </a:t>
            </a:r>
            <a:r>
              <a:rPr lang="en-US" dirty="0" err="1" smtClean="0"/>
              <a:t>inlined</a:t>
            </a:r>
            <a:r>
              <a:rPr lang="en-US" dirty="0" smtClean="0"/>
              <a:t> functions that have</a:t>
            </a:r>
            <a:r>
              <a:rPr lang="en-US" baseline="0" dirty="0" smtClean="0"/>
              <a:t> been created to thwart reverse engineering.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a function has been </a:t>
            </a:r>
            <a:r>
              <a:rPr lang="en-US" baseline="0" dirty="0" err="1" smtClean="0"/>
              <a:t>inlined</a:t>
            </a:r>
            <a:r>
              <a:rPr lang="en-US" baseline="0" dirty="0" smtClean="0"/>
              <a:t> a single time, it does not add to the complexity of our analysis.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endParaRPr lang="en-US" dirty="0"/>
          </a:p>
        </p:txBody>
      </p:sp>
      <p:sp>
        <p:nvSpPr>
          <p:cNvPr id="4" name="Slide Number Placeholder 3"/>
          <p:cNvSpPr>
            <a:spLocks noGrp="1"/>
          </p:cNvSpPr>
          <p:nvPr>
            <p:ph type="sldNum" sz="quarter" idx="10"/>
          </p:nvPr>
        </p:nvSpPr>
        <p:spPr/>
        <p:txBody>
          <a:bodyPr/>
          <a:lstStyle/>
          <a:p>
            <a:fld id="{259A784C-AFBE-4BD4-A7A8-9BFB56BB9133}" type="slidenum">
              <a:rPr lang="en-US" smtClean="0"/>
              <a:t>11</a:t>
            </a:fld>
            <a:endParaRPr lang="en-US"/>
          </a:p>
        </p:txBody>
      </p:sp>
    </p:spTree>
    <p:extLst>
      <p:ext uri="{BB962C8B-B14F-4D97-AF65-F5344CB8AC3E}">
        <p14:creationId xmlns:p14="http://schemas.microsoft.com/office/powerpoint/2010/main" val="371682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independent from the program’s format either binary or source/</a:t>
            </a:r>
          </a:p>
          <a:p>
            <a:r>
              <a:rPr lang="en-US" dirty="0" smtClean="0"/>
              <a:t>We can detect </a:t>
            </a:r>
            <a:r>
              <a:rPr lang="en-US" dirty="0" err="1" smtClean="0"/>
              <a:t>inlined</a:t>
            </a:r>
            <a:r>
              <a:rPr lang="en-US" dirty="0" smtClean="0"/>
              <a:t> function like this:</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259A784C-AFBE-4BD4-A7A8-9BFB56BB9133}" type="slidenum">
              <a:rPr lang="en-US" smtClean="0"/>
              <a:t>12</a:t>
            </a:fld>
            <a:endParaRPr lang="en-US"/>
          </a:p>
        </p:txBody>
      </p:sp>
    </p:spTree>
    <p:extLst>
      <p:ext uri="{BB962C8B-B14F-4D97-AF65-F5344CB8AC3E}">
        <p14:creationId xmlns:p14="http://schemas.microsoft.com/office/powerpoint/2010/main" val="2911324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Extract some feature from a block and calculate a digest</a:t>
            </a:r>
          </a:p>
          <a:p>
            <a:r>
              <a:rPr lang="en-US" dirty="0" smtClean="0"/>
              <a:t>Simply compare the digest  </a:t>
            </a:r>
          </a:p>
          <a:p>
            <a:endParaRPr lang="en-US" dirty="0"/>
          </a:p>
        </p:txBody>
      </p:sp>
      <p:sp>
        <p:nvSpPr>
          <p:cNvPr id="4" name="Slide Number Placeholder 3"/>
          <p:cNvSpPr>
            <a:spLocks noGrp="1"/>
          </p:cNvSpPr>
          <p:nvPr>
            <p:ph type="sldNum" sz="quarter" idx="10"/>
          </p:nvPr>
        </p:nvSpPr>
        <p:spPr/>
        <p:txBody>
          <a:bodyPr/>
          <a:lstStyle/>
          <a:p>
            <a:fld id="{259A784C-AFBE-4BD4-A7A8-9BFB56BB9133}" type="slidenum">
              <a:rPr lang="en-US" smtClean="0"/>
              <a:t>15</a:t>
            </a:fld>
            <a:endParaRPr lang="en-US"/>
          </a:p>
        </p:txBody>
      </p:sp>
    </p:spTree>
    <p:extLst>
      <p:ext uri="{BB962C8B-B14F-4D97-AF65-F5344CB8AC3E}">
        <p14:creationId xmlns:p14="http://schemas.microsoft.com/office/powerpoint/2010/main" val="1980781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http://static.googleusercontent.com/media/www.zynamics.com/en/us/downloads/bindiffsstic05-1.pdf</a:t>
            </a:r>
          </a:p>
          <a:p>
            <a:r>
              <a:rPr lang="en-US" dirty="0" smtClean="0"/>
              <a:t>SPP(Small Prime Product) </a:t>
            </a:r>
            <a:endParaRPr lang="en-US" dirty="0"/>
          </a:p>
        </p:txBody>
      </p:sp>
      <p:sp>
        <p:nvSpPr>
          <p:cNvPr id="4" name="Slide Number Placeholder 3"/>
          <p:cNvSpPr>
            <a:spLocks noGrp="1"/>
          </p:cNvSpPr>
          <p:nvPr>
            <p:ph type="sldNum" sz="quarter" idx="10"/>
          </p:nvPr>
        </p:nvSpPr>
        <p:spPr/>
        <p:txBody>
          <a:bodyPr/>
          <a:lstStyle/>
          <a:p>
            <a:fld id="{259A784C-AFBE-4BD4-A7A8-9BFB56BB9133}" type="slidenum">
              <a:rPr lang="en-US" smtClean="0"/>
              <a:t>18</a:t>
            </a:fld>
            <a:endParaRPr lang="en-US"/>
          </a:p>
        </p:txBody>
      </p:sp>
    </p:spTree>
    <p:extLst>
      <p:ext uri="{BB962C8B-B14F-4D97-AF65-F5344CB8AC3E}">
        <p14:creationId xmlns:p14="http://schemas.microsoft.com/office/powerpoint/2010/main" val="3216311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3251B0F-4488-47D4-8937-5274CD2D13F6}" type="datetimeFigureOut">
              <a:rPr lang="en-US" smtClean="0"/>
              <a:t>8/7/2014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42656500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51B0F-4488-47D4-8937-5274CD2D13F6}"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32828791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251B0F-4488-47D4-8937-5274CD2D13F6}"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20653724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251B0F-4488-47D4-8937-5274CD2D13F6}"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20825701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251B0F-4488-47D4-8937-5274CD2D13F6}"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34342563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227715"/>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3251B0F-4488-47D4-8937-5274CD2D13F6}" type="datetimeFigureOut">
              <a:rPr lang="en-US" smtClean="0"/>
              <a:t>8/7/2014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2796269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219694"/>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3251B0F-4488-47D4-8937-5274CD2D13F6}" type="datetimeFigureOut">
              <a:rPr lang="en-US" smtClean="0"/>
              <a:t>8/7/2014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28594685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227715"/>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3251B0F-4488-47D4-8937-5274CD2D13F6}"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179700526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3251B0F-4488-47D4-8937-5274CD2D13F6}"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1163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3251B0F-4488-47D4-8937-5274CD2D13F6}"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F80D8-18DE-4603-9166-0EEC77F340F3}" type="slidenum">
              <a:rPr lang="en-US" smtClean="0"/>
              <a:t>‹#›</a:t>
            </a:fld>
            <a:endParaRPr lang="en-US" dirty="0"/>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7315246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1584832"/>
            <a:ext cx="8825659" cy="46475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3251B0F-4488-47D4-8937-5274CD2D13F6}"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F80D8-18DE-4603-9166-0EEC77F340F3}" type="slidenum">
              <a:rPr lang="en-US" smtClean="0"/>
              <a:t>‹#›</a:t>
            </a:fld>
            <a:endParaRPr lang="en-US" dirty="0"/>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7134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251B0F-4488-47D4-8937-5274CD2D13F6}"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15246326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251B0F-4488-47D4-8937-5274CD2D13F6}"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10932778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251B0F-4488-47D4-8937-5274CD2D13F6}" type="datetimeFigureOut">
              <a:rPr lang="en-US" smtClean="0"/>
              <a:t>8/7/2014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12937022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227715"/>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251B0F-4488-47D4-8937-5274CD2D13F6}" type="datetimeFigureOut">
              <a:rPr lang="en-US" smtClean="0"/>
              <a:t>8/7/2014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32944280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51B0F-4488-47D4-8937-5274CD2D13F6}" type="datetimeFigureOut">
              <a:rPr lang="en-US" smtClean="0"/>
              <a:t>8/7/2014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15533430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51B0F-4488-47D4-8937-5274CD2D13F6}"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34312159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51B0F-4488-47D4-8937-5274CD2D13F6}"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0F80D8-18DE-4603-9166-0EEC77F340F3}" type="slidenum">
              <a:rPr lang="en-US" smtClean="0"/>
              <a:t>‹#›</a:t>
            </a:fld>
            <a:endParaRPr lang="en-US"/>
          </a:p>
        </p:txBody>
      </p:sp>
    </p:spTree>
    <p:extLst>
      <p:ext uri="{BB962C8B-B14F-4D97-AF65-F5344CB8AC3E}">
        <p14:creationId xmlns:p14="http://schemas.microsoft.com/office/powerpoint/2010/main" val="38171170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1587"/>
            <a:ext cx="12192000" cy="6856413"/>
            <a:chOff x="0" y="1587"/>
            <a:chExt cx="12192000" cy="6856413"/>
          </a:xfrm>
        </p:grpSpPr>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7" name="Rectangle 6"/>
            <p:cNvSpPr/>
            <p:nvPr/>
          </p:nvSpPr>
          <p:spPr>
            <a:xfrm>
              <a:off x="0" y="114275"/>
              <a:ext cx="12192000" cy="925674"/>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Placeholder 1"/>
          <p:cNvSpPr>
            <a:spLocks noGrp="1"/>
          </p:cNvSpPr>
          <p:nvPr>
            <p:ph type="title"/>
          </p:nvPr>
        </p:nvSpPr>
        <p:spPr bwMode="gray">
          <a:xfrm>
            <a:off x="1154954" y="227715"/>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3251B0F-4488-47D4-8937-5274CD2D13F6}" type="datetimeFigureOut">
              <a:rPr lang="en-US" smtClean="0"/>
              <a:t>8/7/2014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50F80D8-18DE-4603-9166-0EEC77F340F3}" type="slidenum">
              <a:rPr lang="en-US" smtClean="0"/>
              <a:t>‹#›</a:t>
            </a:fld>
            <a:endParaRPr lang="en-US"/>
          </a:p>
        </p:txBody>
      </p:sp>
    </p:spTree>
    <p:extLst>
      <p:ext uri="{BB962C8B-B14F-4D97-AF65-F5344CB8AC3E}">
        <p14:creationId xmlns:p14="http://schemas.microsoft.com/office/powerpoint/2010/main" val="3677050019"/>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 id="2147483929" r:id="rId18"/>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package" Target="../embeddings/Microsoft_Visio_Drawing11.vsd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3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419225"/>
            <a:ext cx="9144000" cy="3743325"/>
          </a:xfrm>
        </p:spPr>
        <p:txBody>
          <a:bodyPr>
            <a:normAutofit fontScale="90000"/>
          </a:bodyPr>
          <a:lstStyle/>
          <a:p>
            <a:pPr algn="ctr"/>
            <a:r>
              <a:rPr lang="en-US" dirty="0" smtClean="0"/>
              <a:t/>
            </a:r>
            <a:br>
              <a:rPr lang="en-US" dirty="0" smtClean="0"/>
            </a:br>
            <a:r>
              <a:rPr lang="en-US" dirty="0"/>
              <a:t/>
            </a:r>
            <a:br>
              <a:rPr lang="en-US" dirty="0"/>
            </a:br>
            <a:r>
              <a:rPr lang="en-US" dirty="0" smtClean="0"/>
              <a:t>Shattering </a:t>
            </a:r>
            <a:r>
              <a:rPr lang="en-US" dirty="0"/>
              <a:t>the </a:t>
            </a:r>
            <a:r>
              <a:rPr lang="en-US" dirty="0" smtClean="0"/>
              <a:t>monolith:</a:t>
            </a:r>
            <a:br>
              <a:rPr lang="en-US" dirty="0" smtClean="0"/>
            </a:br>
            <a:r>
              <a:rPr lang="en-US" dirty="0" smtClean="0"/>
              <a:t/>
            </a:r>
            <a:br>
              <a:rPr lang="en-US" dirty="0" smtClean="0"/>
            </a:br>
            <a:r>
              <a:rPr lang="en-US" dirty="0" smtClean="0"/>
              <a:t> </a:t>
            </a:r>
            <a:r>
              <a:rPr lang="en-US" dirty="0"/>
              <a:t>automatic detection of </a:t>
            </a:r>
            <a:r>
              <a:rPr lang="en-US" dirty="0" err="1"/>
              <a:t>inlined</a:t>
            </a:r>
            <a:r>
              <a:rPr lang="en-US" dirty="0"/>
              <a:t> functions</a:t>
            </a:r>
            <a:br>
              <a:rPr lang="en-US" dirty="0"/>
            </a:br>
            <a:endParaRPr lang="en-US" dirty="0"/>
          </a:p>
        </p:txBody>
      </p:sp>
      <p:sp>
        <p:nvSpPr>
          <p:cNvPr id="3" name="TextBox 2"/>
          <p:cNvSpPr txBox="1"/>
          <p:nvPr/>
        </p:nvSpPr>
        <p:spPr>
          <a:xfrm>
            <a:off x="642745" y="5647955"/>
            <a:ext cx="4668252" cy="369332"/>
          </a:xfrm>
          <a:prstGeom prst="rect">
            <a:avLst/>
          </a:prstGeom>
          <a:noFill/>
        </p:spPr>
        <p:txBody>
          <a:bodyPr wrap="square" rtlCol="0">
            <a:spAutoFit/>
          </a:bodyPr>
          <a:lstStyle/>
          <a:p>
            <a:r>
              <a:rPr lang="en-US" dirty="0" smtClean="0">
                <a:solidFill>
                  <a:schemeClr val="bg1"/>
                </a:solidFill>
              </a:rPr>
              <a:t>Ali Rahbar, Elias Bachaalany, Ali Pezeshk </a:t>
            </a:r>
            <a:endParaRPr lang="en-US" dirty="0">
              <a:solidFill>
                <a:schemeClr val="bg1"/>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4519" y="5269923"/>
            <a:ext cx="3059442" cy="1125396"/>
          </a:xfrm>
          <a:prstGeom prst="rect">
            <a:avLst/>
          </a:prstGeom>
        </p:spPr>
      </p:pic>
    </p:spTree>
    <p:extLst>
      <p:ext uri="{BB962C8B-B14F-4D97-AF65-F5344CB8AC3E}">
        <p14:creationId xmlns:p14="http://schemas.microsoft.com/office/powerpoint/2010/main" val="432733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lnSpc>
                <a:spcPct val="150000"/>
              </a:lnSpc>
            </a:pPr>
            <a:r>
              <a:rPr lang="en-US" sz="2400" dirty="0" smtClean="0"/>
              <a:t>A </a:t>
            </a:r>
            <a:r>
              <a:rPr lang="en-US" sz="2400" dirty="0"/>
              <a:t>tool that can</a:t>
            </a:r>
          </a:p>
          <a:p>
            <a:pPr lvl="2">
              <a:lnSpc>
                <a:spcPct val="150000"/>
              </a:lnSpc>
            </a:pPr>
            <a:r>
              <a:rPr lang="en-US" sz="2200" dirty="0" smtClean="0"/>
              <a:t>Automatically detect </a:t>
            </a:r>
            <a:r>
              <a:rPr lang="en-US" sz="2200" dirty="0" err="1" smtClean="0"/>
              <a:t>inlined</a:t>
            </a:r>
            <a:r>
              <a:rPr lang="en-US" sz="2200" dirty="0" smtClean="0"/>
              <a:t> functions</a:t>
            </a:r>
          </a:p>
          <a:p>
            <a:pPr lvl="2">
              <a:lnSpc>
                <a:spcPct val="150000"/>
              </a:lnSpc>
            </a:pPr>
            <a:r>
              <a:rPr lang="en-US" sz="2200" dirty="0" smtClean="0"/>
              <a:t>Match equivalent </a:t>
            </a:r>
            <a:r>
              <a:rPr lang="en-US" sz="2200" dirty="0" err="1" smtClean="0"/>
              <a:t>inlined</a:t>
            </a:r>
            <a:r>
              <a:rPr lang="en-US" sz="2200" dirty="0" smtClean="0"/>
              <a:t> functions</a:t>
            </a:r>
          </a:p>
          <a:p>
            <a:pPr lvl="2">
              <a:lnSpc>
                <a:spcPct val="150000"/>
              </a:lnSpc>
            </a:pPr>
            <a:r>
              <a:rPr lang="en-US" sz="2200" dirty="0" smtClean="0"/>
              <a:t>Simplify visualization and interaction</a:t>
            </a:r>
          </a:p>
          <a:p>
            <a:pPr lvl="2">
              <a:lnSpc>
                <a:spcPct val="150000"/>
              </a:lnSpc>
            </a:pPr>
            <a:r>
              <a:rPr lang="en-US" sz="2200" dirty="0" smtClean="0"/>
              <a:t>Rewrite the binary to outline </a:t>
            </a:r>
            <a:r>
              <a:rPr lang="en-US" sz="2200" dirty="0" err="1" smtClean="0"/>
              <a:t>inlined</a:t>
            </a:r>
            <a:r>
              <a:rPr lang="en-US" sz="2200" dirty="0" smtClean="0"/>
              <a:t> functions</a:t>
            </a:r>
            <a:endParaRPr lang="en-US" sz="2200" dirty="0"/>
          </a:p>
        </p:txBody>
      </p:sp>
      <p:sp>
        <p:nvSpPr>
          <p:cNvPr id="2" name="Title 1"/>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1230601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2200" dirty="0" smtClean="0"/>
              <a:t>Simplifying the problem:</a:t>
            </a:r>
          </a:p>
          <a:p>
            <a:pPr algn="just">
              <a:lnSpc>
                <a:spcPct val="150000"/>
              </a:lnSpc>
            </a:pPr>
            <a:r>
              <a:rPr lang="en-US" sz="2200" dirty="0" smtClean="0"/>
              <a:t>Only multiple instance of an </a:t>
            </a:r>
            <a:r>
              <a:rPr lang="en-US" sz="2200" dirty="0" err="1" smtClean="0"/>
              <a:t>inlined</a:t>
            </a:r>
            <a:r>
              <a:rPr lang="en-US" sz="2200" dirty="0" smtClean="0"/>
              <a:t> function are important to detect</a:t>
            </a:r>
          </a:p>
          <a:p>
            <a:pPr algn="just">
              <a:lnSpc>
                <a:spcPct val="150000"/>
              </a:lnSpc>
            </a:pPr>
            <a:r>
              <a:rPr lang="en-US" sz="2200" dirty="0" smtClean="0"/>
              <a:t>Multiple equivalent code sequence could be potentially an </a:t>
            </a:r>
            <a:r>
              <a:rPr lang="en-US" sz="2200" dirty="0" err="1" smtClean="0"/>
              <a:t>inlined</a:t>
            </a:r>
            <a:r>
              <a:rPr lang="en-US" sz="2200" dirty="0" smtClean="0"/>
              <a:t> function </a:t>
            </a:r>
          </a:p>
          <a:p>
            <a:pPr marL="0" indent="0" algn="just">
              <a:lnSpc>
                <a:spcPct val="150000"/>
              </a:lnSpc>
              <a:buNone/>
            </a:pPr>
            <a:r>
              <a:rPr lang="en-US" sz="2200" dirty="0" smtClean="0">
                <a:solidFill>
                  <a:schemeClr val="accent1"/>
                </a:solidFill>
              </a:rPr>
              <a:t>We need a way to detect multiple equivalent code sequences</a:t>
            </a:r>
          </a:p>
          <a:p>
            <a:endParaRPr lang="en-US" dirty="0"/>
          </a:p>
        </p:txBody>
      </p:sp>
      <p:sp>
        <p:nvSpPr>
          <p:cNvPr id="2" name="Title 1"/>
          <p:cNvSpPr>
            <a:spLocks noGrp="1"/>
          </p:cNvSpPr>
          <p:nvPr>
            <p:ph type="title"/>
          </p:nvPr>
        </p:nvSpPr>
        <p:spPr/>
        <p:txBody>
          <a:bodyPr/>
          <a:lstStyle/>
          <a:p>
            <a:r>
              <a:rPr lang="en-US" dirty="0" smtClean="0"/>
              <a:t>How to detect </a:t>
            </a:r>
            <a:r>
              <a:rPr lang="en-US" dirty="0" err="1" smtClean="0"/>
              <a:t>inlined</a:t>
            </a:r>
            <a:r>
              <a:rPr lang="en-US" dirty="0" smtClean="0"/>
              <a:t> functions</a:t>
            </a:r>
            <a:endParaRPr lang="en-US" dirty="0"/>
          </a:p>
        </p:txBody>
      </p:sp>
    </p:spTree>
    <p:extLst>
      <p:ext uri="{BB962C8B-B14F-4D97-AF65-F5344CB8AC3E}">
        <p14:creationId xmlns:p14="http://schemas.microsoft.com/office/powerpoint/2010/main" val="4066097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SzPct val="110000"/>
              <a:buFont typeface="+mj-lt"/>
              <a:buAutoNum type="arabicParenR"/>
            </a:pPr>
            <a:r>
              <a:rPr lang="en-US" sz="2400" dirty="0" smtClean="0"/>
              <a:t>Build the CFG and break the program into blocks</a:t>
            </a:r>
          </a:p>
          <a:p>
            <a:pPr algn="just">
              <a:lnSpc>
                <a:spcPct val="150000"/>
              </a:lnSpc>
              <a:buSzPct val="110000"/>
              <a:buFont typeface="+mj-lt"/>
              <a:buAutoNum type="arabicParenR"/>
            </a:pPr>
            <a:r>
              <a:rPr lang="en-US" sz="2400" dirty="0" smtClean="0"/>
              <a:t>Compare all blocks to construct a list of equivalence</a:t>
            </a:r>
          </a:p>
          <a:p>
            <a:pPr algn="just">
              <a:lnSpc>
                <a:spcPct val="150000"/>
              </a:lnSpc>
              <a:buSzPct val="110000"/>
              <a:buFont typeface="+mj-lt"/>
              <a:buAutoNum type="arabicParenR"/>
            </a:pPr>
            <a:r>
              <a:rPr lang="en-US" sz="2400" dirty="0" smtClean="0"/>
              <a:t>For each pair of equivalent blocks, try to construct/find the biggest equivalent </a:t>
            </a:r>
            <a:r>
              <a:rPr lang="en-US" sz="2400" dirty="0" err="1" smtClean="0"/>
              <a:t>subgraphs</a:t>
            </a:r>
            <a:r>
              <a:rPr lang="en-US" sz="2400" dirty="0" smtClean="0"/>
              <a:t> </a:t>
            </a:r>
            <a:endParaRPr lang="en-US" sz="2400" dirty="0"/>
          </a:p>
        </p:txBody>
      </p:sp>
      <p:sp>
        <p:nvSpPr>
          <p:cNvPr id="2" name="Title 1"/>
          <p:cNvSpPr>
            <a:spLocks noGrp="1"/>
          </p:cNvSpPr>
          <p:nvPr>
            <p:ph type="title"/>
          </p:nvPr>
        </p:nvSpPr>
        <p:spPr/>
        <p:txBody>
          <a:bodyPr/>
          <a:lstStyle/>
          <a:p>
            <a:r>
              <a:rPr lang="en-US" dirty="0" smtClean="0"/>
              <a:t>High level algorithm</a:t>
            </a:r>
            <a:endParaRPr lang="en-US" dirty="0"/>
          </a:p>
        </p:txBody>
      </p:sp>
    </p:spTree>
    <p:extLst>
      <p:ext uri="{BB962C8B-B14F-4D97-AF65-F5344CB8AC3E}">
        <p14:creationId xmlns:p14="http://schemas.microsoft.com/office/powerpoint/2010/main" val="1343314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sp>
        <p:nvSpPr>
          <p:cNvPr id="2" name="Title 1"/>
          <p:cNvSpPr>
            <a:spLocks noGrp="1"/>
          </p:cNvSpPr>
          <p:nvPr>
            <p:ph type="title"/>
          </p:nvPr>
        </p:nvSpPr>
        <p:spPr/>
        <p:txBody>
          <a:bodyPr/>
          <a:lstStyle/>
          <a:p>
            <a:r>
              <a:rPr lang="en-US" dirty="0" smtClean="0"/>
              <a:t>Example</a:t>
            </a:r>
            <a:endParaRPr lang="en-US" dirty="0"/>
          </a:p>
        </p:txBody>
      </p:sp>
      <p:sp>
        <p:nvSpPr>
          <p:cNvPr id="4" name="Oval 3"/>
          <p:cNvSpPr/>
          <p:nvPr/>
        </p:nvSpPr>
        <p:spPr>
          <a:xfrm>
            <a:off x="6771085" y="2209393"/>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304348" y="3566860"/>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367377" y="3566860"/>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080716" y="3562542"/>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885545" y="4190331"/>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41648" y="2865466"/>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757515" y="4190331"/>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935010" y="3566860"/>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366476" y="4891125"/>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657091" y="2865466"/>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581728" y="4891125"/>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279828" y="4891125"/>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125844" y="4891125"/>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705972" y="4211667"/>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496411" y="4211667"/>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4" idx="2"/>
            <a:endCxn id="9" idx="7"/>
          </p:cNvCxnSpPr>
          <p:nvPr/>
        </p:nvCxnSpPr>
        <p:spPr>
          <a:xfrm flipH="1">
            <a:off x="6022351" y="2361793"/>
            <a:ext cx="748734" cy="548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5"/>
            <a:endCxn id="13" idx="1"/>
          </p:cNvCxnSpPr>
          <p:nvPr/>
        </p:nvCxnSpPr>
        <p:spPr>
          <a:xfrm>
            <a:off x="7051788" y="2469556"/>
            <a:ext cx="653464" cy="4405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5"/>
            <a:endCxn id="6" idx="1"/>
          </p:cNvCxnSpPr>
          <p:nvPr/>
        </p:nvCxnSpPr>
        <p:spPr>
          <a:xfrm>
            <a:off x="6022351" y="3125629"/>
            <a:ext cx="393187" cy="485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3"/>
            <a:endCxn id="7" idx="7"/>
          </p:cNvCxnSpPr>
          <p:nvPr/>
        </p:nvCxnSpPr>
        <p:spPr>
          <a:xfrm flipH="1">
            <a:off x="5361419" y="3125629"/>
            <a:ext cx="428390" cy="481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3"/>
            <a:endCxn id="11" idx="7"/>
          </p:cNvCxnSpPr>
          <p:nvPr/>
        </p:nvCxnSpPr>
        <p:spPr>
          <a:xfrm flipH="1">
            <a:off x="7215713" y="3125629"/>
            <a:ext cx="489539" cy="485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3" idx="5"/>
            <a:endCxn id="5" idx="0"/>
          </p:cNvCxnSpPr>
          <p:nvPr/>
        </p:nvCxnSpPr>
        <p:spPr>
          <a:xfrm>
            <a:off x="7937794" y="3125629"/>
            <a:ext cx="530986" cy="4412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3"/>
            <a:endCxn id="27" idx="0"/>
          </p:cNvCxnSpPr>
          <p:nvPr/>
        </p:nvCxnSpPr>
        <p:spPr>
          <a:xfrm flipH="1">
            <a:off x="4870404" y="3822705"/>
            <a:ext cx="258473" cy="388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5"/>
            <a:endCxn id="28" idx="0"/>
          </p:cNvCxnSpPr>
          <p:nvPr/>
        </p:nvCxnSpPr>
        <p:spPr>
          <a:xfrm>
            <a:off x="5361419" y="3822705"/>
            <a:ext cx="299424" cy="388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5" idx="3"/>
            <a:endCxn id="10" idx="0"/>
          </p:cNvCxnSpPr>
          <p:nvPr/>
        </p:nvCxnSpPr>
        <p:spPr>
          <a:xfrm flipH="1">
            <a:off x="7921947" y="3827023"/>
            <a:ext cx="430562" cy="363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 idx="5"/>
            <a:endCxn id="8" idx="1"/>
          </p:cNvCxnSpPr>
          <p:nvPr/>
        </p:nvCxnSpPr>
        <p:spPr>
          <a:xfrm>
            <a:off x="8585051" y="3827023"/>
            <a:ext cx="348655" cy="407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0" idx="3"/>
            <a:endCxn id="25" idx="0"/>
          </p:cNvCxnSpPr>
          <p:nvPr/>
        </p:nvCxnSpPr>
        <p:spPr>
          <a:xfrm flipH="1">
            <a:off x="7444260" y="4450494"/>
            <a:ext cx="361416" cy="440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 idx="5"/>
            <a:endCxn id="26" idx="0"/>
          </p:cNvCxnSpPr>
          <p:nvPr/>
        </p:nvCxnSpPr>
        <p:spPr>
          <a:xfrm>
            <a:off x="8038218" y="4450494"/>
            <a:ext cx="252058" cy="440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3"/>
            <a:endCxn id="24" idx="0"/>
          </p:cNvCxnSpPr>
          <p:nvPr/>
        </p:nvCxnSpPr>
        <p:spPr>
          <a:xfrm flipH="1">
            <a:off x="8746160" y="4450494"/>
            <a:ext cx="187546" cy="440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5"/>
            <a:endCxn id="12" idx="1"/>
          </p:cNvCxnSpPr>
          <p:nvPr/>
        </p:nvCxnSpPr>
        <p:spPr>
          <a:xfrm>
            <a:off x="9166248" y="4450494"/>
            <a:ext cx="248389" cy="4852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57436" y="4211667"/>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551381" y="4211667"/>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065" y="4211612"/>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Arrow Connector 61"/>
          <p:cNvCxnSpPr>
            <a:stCxn id="6" idx="3"/>
            <a:endCxn id="58" idx="0"/>
          </p:cNvCxnSpPr>
          <p:nvPr/>
        </p:nvCxnSpPr>
        <p:spPr>
          <a:xfrm flipH="1">
            <a:off x="6121868" y="3827023"/>
            <a:ext cx="293670" cy="384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 idx="4"/>
            <a:endCxn id="59" idx="0"/>
          </p:cNvCxnSpPr>
          <p:nvPr/>
        </p:nvCxnSpPr>
        <p:spPr>
          <a:xfrm>
            <a:off x="6531809" y="3871660"/>
            <a:ext cx="184004" cy="3400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1" idx="4"/>
            <a:endCxn id="59" idx="7"/>
          </p:cNvCxnSpPr>
          <p:nvPr/>
        </p:nvCxnSpPr>
        <p:spPr>
          <a:xfrm flipH="1">
            <a:off x="6832084" y="3871660"/>
            <a:ext cx="267358" cy="384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1" idx="5"/>
            <a:endCxn id="60" idx="0"/>
          </p:cNvCxnSpPr>
          <p:nvPr/>
        </p:nvCxnSpPr>
        <p:spPr>
          <a:xfrm>
            <a:off x="7215713" y="3827023"/>
            <a:ext cx="206784" cy="3845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4236953" y="4891125"/>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16284" y="4901111"/>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359833" y="4891125"/>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859740" y="4901111"/>
            <a:ext cx="328864"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p:cNvCxnSpPr>
            <a:stCxn id="59" idx="5"/>
            <a:endCxn id="75" idx="0"/>
          </p:cNvCxnSpPr>
          <p:nvPr/>
        </p:nvCxnSpPr>
        <p:spPr>
          <a:xfrm>
            <a:off x="6832084" y="4471830"/>
            <a:ext cx="192088" cy="429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9" idx="4"/>
            <a:endCxn id="74" idx="0"/>
          </p:cNvCxnSpPr>
          <p:nvPr/>
        </p:nvCxnSpPr>
        <p:spPr>
          <a:xfrm flipH="1">
            <a:off x="6524265" y="4516467"/>
            <a:ext cx="191548" cy="374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7" idx="4"/>
            <a:endCxn id="71" idx="7"/>
          </p:cNvCxnSpPr>
          <p:nvPr/>
        </p:nvCxnSpPr>
        <p:spPr>
          <a:xfrm>
            <a:off x="4870404" y="4516467"/>
            <a:ext cx="326583" cy="429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7" idx="3"/>
            <a:endCxn id="70" idx="0"/>
          </p:cNvCxnSpPr>
          <p:nvPr/>
        </p:nvCxnSpPr>
        <p:spPr>
          <a:xfrm flipH="1">
            <a:off x="4401385" y="4471830"/>
            <a:ext cx="352748" cy="419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772129" y="2831712"/>
            <a:ext cx="171972" cy="338554"/>
          </a:xfrm>
          <a:prstGeom prst="rect">
            <a:avLst/>
          </a:prstGeom>
          <a:noFill/>
        </p:spPr>
        <p:txBody>
          <a:bodyPr wrap="square" rtlCol="0">
            <a:spAutoFit/>
          </a:bodyPr>
          <a:lstStyle/>
          <a:p>
            <a:r>
              <a:rPr lang="en-US" sz="1600" b="1" dirty="0"/>
              <a:t>2</a:t>
            </a:r>
          </a:p>
        </p:txBody>
      </p:sp>
      <p:sp>
        <p:nvSpPr>
          <p:cNvPr id="90" name="TextBox 89"/>
          <p:cNvSpPr txBox="1"/>
          <p:nvPr/>
        </p:nvSpPr>
        <p:spPr>
          <a:xfrm>
            <a:off x="8321600" y="3546040"/>
            <a:ext cx="448752" cy="338554"/>
          </a:xfrm>
          <a:prstGeom prst="rect">
            <a:avLst/>
          </a:prstGeom>
          <a:noFill/>
        </p:spPr>
        <p:txBody>
          <a:bodyPr wrap="square" rtlCol="0">
            <a:spAutoFit/>
          </a:bodyPr>
          <a:lstStyle/>
          <a:p>
            <a:r>
              <a:rPr lang="en-US" sz="1600" b="1" dirty="0"/>
              <a:t>7</a:t>
            </a:r>
          </a:p>
        </p:txBody>
      </p:sp>
      <p:sp>
        <p:nvSpPr>
          <p:cNvPr id="91" name="TextBox 90"/>
          <p:cNvSpPr txBox="1"/>
          <p:nvPr/>
        </p:nvSpPr>
        <p:spPr>
          <a:xfrm>
            <a:off x="6394360" y="3542146"/>
            <a:ext cx="171972" cy="338554"/>
          </a:xfrm>
          <a:prstGeom prst="rect">
            <a:avLst/>
          </a:prstGeom>
          <a:noFill/>
        </p:spPr>
        <p:txBody>
          <a:bodyPr wrap="square" rtlCol="0">
            <a:spAutoFit/>
          </a:bodyPr>
          <a:lstStyle/>
          <a:p>
            <a:r>
              <a:rPr lang="en-US" sz="1600" b="1" dirty="0" smtClean="0"/>
              <a:t>5</a:t>
            </a:r>
            <a:endParaRPr lang="en-US" sz="1600" b="1" dirty="0"/>
          </a:p>
        </p:txBody>
      </p:sp>
      <p:sp>
        <p:nvSpPr>
          <p:cNvPr id="92" name="TextBox 91"/>
          <p:cNvSpPr txBox="1"/>
          <p:nvPr/>
        </p:nvSpPr>
        <p:spPr>
          <a:xfrm>
            <a:off x="7702925" y="4169232"/>
            <a:ext cx="520481" cy="338554"/>
          </a:xfrm>
          <a:prstGeom prst="rect">
            <a:avLst/>
          </a:prstGeom>
          <a:noFill/>
        </p:spPr>
        <p:txBody>
          <a:bodyPr wrap="square" rtlCol="0">
            <a:spAutoFit/>
          </a:bodyPr>
          <a:lstStyle/>
          <a:p>
            <a:r>
              <a:rPr lang="en-US" sz="1600" b="1" dirty="0" smtClean="0"/>
              <a:t>13</a:t>
            </a:r>
            <a:endParaRPr lang="en-US" sz="1600" b="1" dirty="0"/>
          </a:p>
        </p:txBody>
      </p:sp>
      <p:sp>
        <p:nvSpPr>
          <p:cNvPr id="93" name="TextBox 92"/>
          <p:cNvSpPr txBox="1"/>
          <p:nvPr/>
        </p:nvSpPr>
        <p:spPr>
          <a:xfrm>
            <a:off x="5097101" y="3544961"/>
            <a:ext cx="171972" cy="338554"/>
          </a:xfrm>
          <a:prstGeom prst="rect">
            <a:avLst/>
          </a:prstGeom>
          <a:noFill/>
        </p:spPr>
        <p:txBody>
          <a:bodyPr wrap="square" rtlCol="0">
            <a:spAutoFit/>
          </a:bodyPr>
          <a:lstStyle/>
          <a:p>
            <a:r>
              <a:rPr lang="en-US" sz="1600" b="1" dirty="0"/>
              <a:t>4</a:t>
            </a:r>
          </a:p>
        </p:txBody>
      </p:sp>
      <p:sp>
        <p:nvSpPr>
          <p:cNvPr id="94" name="TextBox 93"/>
          <p:cNvSpPr txBox="1"/>
          <p:nvPr/>
        </p:nvSpPr>
        <p:spPr>
          <a:xfrm>
            <a:off x="8838824" y="4168501"/>
            <a:ext cx="466872" cy="338554"/>
          </a:xfrm>
          <a:prstGeom prst="rect">
            <a:avLst/>
          </a:prstGeom>
          <a:noFill/>
        </p:spPr>
        <p:txBody>
          <a:bodyPr wrap="square" rtlCol="0">
            <a:spAutoFit/>
          </a:bodyPr>
          <a:lstStyle/>
          <a:p>
            <a:r>
              <a:rPr lang="en-US" sz="1600" b="1" dirty="0" smtClean="0"/>
              <a:t>14</a:t>
            </a:r>
            <a:endParaRPr lang="en-US" sz="1600" b="1" dirty="0"/>
          </a:p>
        </p:txBody>
      </p:sp>
      <p:sp>
        <p:nvSpPr>
          <p:cNvPr id="96" name="TextBox 95"/>
          <p:cNvSpPr txBox="1"/>
          <p:nvPr/>
        </p:nvSpPr>
        <p:spPr>
          <a:xfrm>
            <a:off x="5518919" y="4191493"/>
            <a:ext cx="171972" cy="338554"/>
          </a:xfrm>
          <a:prstGeom prst="rect">
            <a:avLst/>
          </a:prstGeom>
          <a:noFill/>
        </p:spPr>
        <p:txBody>
          <a:bodyPr wrap="square" rtlCol="0">
            <a:spAutoFit/>
          </a:bodyPr>
          <a:lstStyle/>
          <a:p>
            <a:r>
              <a:rPr lang="en-US" sz="1600" b="1" dirty="0"/>
              <a:t>9</a:t>
            </a:r>
          </a:p>
        </p:txBody>
      </p:sp>
      <p:sp>
        <p:nvSpPr>
          <p:cNvPr id="98" name="TextBox 97"/>
          <p:cNvSpPr txBox="1"/>
          <p:nvPr/>
        </p:nvSpPr>
        <p:spPr>
          <a:xfrm>
            <a:off x="9329834" y="4865997"/>
            <a:ext cx="415532" cy="338554"/>
          </a:xfrm>
          <a:prstGeom prst="rect">
            <a:avLst/>
          </a:prstGeom>
          <a:noFill/>
        </p:spPr>
        <p:txBody>
          <a:bodyPr wrap="square" rtlCol="0">
            <a:spAutoFit/>
          </a:bodyPr>
          <a:lstStyle/>
          <a:p>
            <a:r>
              <a:rPr lang="en-US" sz="1600" b="1" dirty="0" smtClean="0"/>
              <a:t>22</a:t>
            </a:r>
            <a:endParaRPr lang="en-US" sz="1600" b="1" dirty="0"/>
          </a:p>
        </p:txBody>
      </p:sp>
      <p:sp>
        <p:nvSpPr>
          <p:cNvPr id="14" name="TextBox 13"/>
          <p:cNvSpPr txBox="1"/>
          <p:nvPr/>
        </p:nvSpPr>
        <p:spPr>
          <a:xfrm>
            <a:off x="1219318" y="1906691"/>
            <a:ext cx="4569064" cy="369332"/>
          </a:xfrm>
          <a:prstGeom prst="rect">
            <a:avLst/>
          </a:prstGeom>
          <a:noFill/>
        </p:spPr>
        <p:txBody>
          <a:bodyPr wrap="square" rtlCol="0">
            <a:spAutoFit/>
          </a:bodyPr>
          <a:lstStyle/>
          <a:p>
            <a:r>
              <a:rPr lang="en-US" dirty="0" smtClean="0"/>
              <a:t>[(2,7,26),(5,13,33),(4,14,34),(9,22,42)]</a:t>
            </a:r>
            <a:endParaRPr lang="en-US" dirty="0"/>
          </a:p>
        </p:txBody>
      </p:sp>
      <p:sp>
        <p:nvSpPr>
          <p:cNvPr id="63" name="TextBox 62"/>
          <p:cNvSpPr txBox="1"/>
          <p:nvPr/>
        </p:nvSpPr>
        <p:spPr>
          <a:xfrm>
            <a:off x="6788337" y="2175639"/>
            <a:ext cx="171972" cy="338554"/>
          </a:xfrm>
          <a:prstGeom prst="rect">
            <a:avLst/>
          </a:prstGeom>
          <a:noFill/>
        </p:spPr>
        <p:txBody>
          <a:bodyPr wrap="square" rtlCol="0">
            <a:spAutoFit/>
          </a:bodyPr>
          <a:lstStyle/>
          <a:p>
            <a:r>
              <a:rPr lang="en-US" sz="1600" b="1" dirty="0"/>
              <a:t>1</a:t>
            </a:r>
          </a:p>
        </p:txBody>
      </p:sp>
      <p:sp>
        <p:nvSpPr>
          <p:cNvPr id="65" name="TextBox 64"/>
          <p:cNvSpPr txBox="1"/>
          <p:nvPr/>
        </p:nvSpPr>
        <p:spPr>
          <a:xfrm>
            <a:off x="7672444" y="2848589"/>
            <a:ext cx="171972" cy="338554"/>
          </a:xfrm>
          <a:prstGeom prst="rect">
            <a:avLst/>
          </a:prstGeom>
          <a:noFill/>
        </p:spPr>
        <p:txBody>
          <a:bodyPr wrap="square" rtlCol="0">
            <a:spAutoFit/>
          </a:bodyPr>
          <a:lstStyle/>
          <a:p>
            <a:r>
              <a:rPr lang="en-US" sz="1600" b="1" dirty="0"/>
              <a:t>3</a:t>
            </a:r>
          </a:p>
        </p:txBody>
      </p:sp>
      <p:sp>
        <p:nvSpPr>
          <p:cNvPr id="67" name="TextBox 66"/>
          <p:cNvSpPr txBox="1"/>
          <p:nvPr/>
        </p:nvSpPr>
        <p:spPr>
          <a:xfrm>
            <a:off x="6959575" y="3539179"/>
            <a:ext cx="171972" cy="338554"/>
          </a:xfrm>
          <a:prstGeom prst="rect">
            <a:avLst/>
          </a:prstGeom>
          <a:noFill/>
        </p:spPr>
        <p:txBody>
          <a:bodyPr wrap="square" rtlCol="0">
            <a:spAutoFit/>
          </a:bodyPr>
          <a:lstStyle/>
          <a:p>
            <a:r>
              <a:rPr lang="en-US" sz="1600" b="1" dirty="0" smtClean="0"/>
              <a:t>6</a:t>
            </a:r>
            <a:endParaRPr lang="en-US" sz="1600" b="1" dirty="0"/>
          </a:p>
        </p:txBody>
      </p:sp>
      <p:sp>
        <p:nvSpPr>
          <p:cNvPr id="69" name="TextBox 68"/>
          <p:cNvSpPr txBox="1"/>
          <p:nvPr/>
        </p:nvSpPr>
        <p:spPr>
          <a:xfrm>
            <a:off x="4732903" y="4182695"/>
            <a:ext cx="171972" cy="338554"/>
          </a:xfrm>
          <a:prstGeom prst="rect">
            <a:avLst/>
          </a:prstGeom>
          <a:noFill/>
        </p:spPr>
        <p:txBody>
          <a:bodyPr wrap="square" rtlCol="0">
            <a:spAutoFit/>
          </a:bodyPr>
          <a:lstStyle/>
          <a:p>
            <a:r>
              <a:rPr lang="en-US" sz="1600" b="1" dirty="0"/>
              <a:t>8</a:t>
            </a:r>
          </a:p>
        </p:txBody>
      </p:sp>
      <p:sp>
        <p:nvSpPr>
          <p:cNvPr id="72" name="TextBox 71"/>
          <p:cNvSpPr txBox="1"/>
          <p:nvPr/>
        </p:nvSpPr>
        <p:spPr>
          <a:xfrm>
            <a:off x="5911071" y="4191493"/>
            <a:ext cx="427255" cy="338554"/>
          </a:xfrm>
          <a:prstGeom prst="rect">
            <a:avLst/>
          </a:prstGeom>
          <a:noFill/>
        </p:spPr>
        <p:txBody>
          <a:bodyPr wrap="square" rtlCol="0">
            <a:spAutoFit/>
          </a:bodyPr>
          <a:lstStyle/>
          <a:p>
            <a:r>
              <a:rPr lang="en-US" sz="1600" b="1" dirty="0" smtClean="0"/>
              <a:t>10</a:t>
            </a:r>
            <a:endParaRPr lang="en-US" sz="1600" b="1" dirty="0"/>
          </a:p>
        </p:txBody>
      </p:sp>
      <p:sp>
        <p:nvSpPr>
          <p:cNvPr id="73" name="TextBox 72"/>
          <p:cNvSpPr txBox="1"/>
          <p:nvPr/>
        </p:nvSpPr>
        <p:spPr>
          <a:xfrm>
            <a:off x="6512953" y="4191179"/>
            <a:ext cx="427255" cy="338554"/>
          </a:xfrm>
          <a:prstGeom prst="rect">
            <a:avLst/>
          </a:prstGeom>
          <a:noFill/>
        </p:spPr>
        <p:txBody>
          <a:bodyPr wrap="square" rtlCol="0">
            <a:spAutoFit/>
          </a:bodyPr>
          <a:lstStyle/>
          <a:p>
            <a:r>
              <a:rPr lang="en-US" sz="1600" b="1" dirty="0" smtClean="0"/>
              <a:t>11</a:t>
            </a:r>
            <a:endParaRPr lang="en-US" sz="1600" b="1" dirty="0"/>
          </a:p>
        </p:txBody>
      </p:sp>
      <p:sp>
        <p:nvSpPr>
          <p:cNvPr id="76" name="TextBox 75"/>
          <p:cNvSpPr txBox="1"/>
          <p:nvPr/>
        </p:nvSpPr>
        <p:spPr>
          <a:xfrm>
            <a:off x="7202529" y="4197018"/>
            <a:ext cx="427255" cy="338554"/>
          </a:xfrm>
          <a:prstGeom prst="rect">
            <a:avLst/>
          </a:prstGeom>
          <a:noFill/>
        </p:spPr>
        <p:txBody>
          <a:bodyPr wrap="square" rtlCol="0">
            <a:spAutoFit/>
          </a:bodyPr>
          <a:lstStyle/>
          <a:p>
            <a:r>
              <a:rPr lang="en-US" sz="1600" b="1" dirty="0" smtClean="0"/>
              <a:t>12</a:t>
            </a:r>
            <a:endParaRPr lang="en-US" sz="1600" b="1" dirty="0"/>
          </a:p>
        </p:txBody>
      </p:sp>
      <p:sp>
        <p:nvSpPr>
          <p:cNvPr id="78" name="TextBox 77"/>
          <p:cNvSpPr txBox="1"/>
          <p:nvPr/>
        </p:nvSpPr>
        <p:spPr>
          <a:xfrm>
            <a:off x="4183323" y="4869091"/>
            <a:ext cx="427255" cy="338554"/>
          </a:xfrm>
          <a:prstGeom prst="rect">
            <a:avLst/>
          </a:prstGeom>
          <a:noFill/>
        </p:spPr>
        <p:txBody>
          <a:bodyPr wrap="square" rtlCol="0">
            <a:spAutoFit/>
          </a:bodyPr>
          <a:lstStyle/>
          <a:p>
            <a:r>
              <a:rPr lang="en-US" sz="1600" b="1" dirty="0" smtClean="0"/>
              <a:t>15</a:t>
            </a:r>
            <a:endParaRPr lang="en-US" sz="1600" b="1" dirty="0"/>
          </a:p>
        </p:txBody>
      </p:sp>
      <p:sp>
        <p:nvSpPr>
          <p:cNvPr id="80" name="TextBox 79"/>
          <p:cNvSpPr txBox="1"/>
          <p:nvPr/>
        </p:nvSpPr>
        <p:spPr>
          <a:xfrm>
            <a:off x="4874196" y="4884234"/>
            <a:ext cx="427255" cy="338554"/>
          </a:xfrm>
          <a:prstGeom prst="rect">
            <a:avLst/>
          </a:prstGeom>
          <a:noFill/>
        </p:spPr>
        <p:txBody>
          <a:bodyPr wrap="square" rtlCol="0">
            <a:spAutoFit/>
          </a:bodyPr>
          <a:lstStyle/>
          <a:p>
            <a:r>
              <a:rPr lang="en-US" sz="1600" b="1" dirty="0" smtClean="0"/>
              <a:t>16</a:t>
            </a:r>
            <a:endParaRPr lang="en-US" sz="1600" b="1" dirty="0"/>
          </a:p>
        </p:txBody>
      </p:sp>
      <p:sp>
        <p:nvSpPr>
          <p:cNvPr id="81" name="TextBox 80"/>
          <p:cNvSpPr txBox="1"/>
          <p:nvPr/>
        </p:nvSpPr>
        <p:spPr>
          <a:xfrm>
            <a:off x="6320299" y="4877717"/>
            <a:ext cx="427255" cy="338554"/>
          </a:xfrm>
          <a:prstGeom prst="rect">
            <a:avLst/>
          </a:prstGeom>
          <a:noFill/>
        </p:spPr>
        <p:txBody>
          <a:bodyPr wrap="square" rtlCol="0">
            <a:spAutoFit/>
          </a:bodyPr>
          <a:lstStyle/>
          <a:p>
            <a:r>
              <a:rPr lang="en-US" sz="1600" b="1" dirty="0" smtClean="0"/>
              <a:t>17</a:t>
            </a:r>
            <a:endParaRPr lang="en-US" sz="1600" b="1" dirty="0"/>
          </a:p>
        </p:txBody>
      </p:sp>
      <p:sp>
        <p:nvSpPr>
          <p:cNvPr id="82" name="TextBox 81"/>
          <p:cNvSpPr txBox="1"/>
          <p:nvPr/>
        </p:nvSpPr>
        <p:spPr>
          <a:xfrm>
            <a:off x="6806961" y="4873669"/>
            <a:ext cx="427255" cy="338554"/>
          </a:xfrm>
          <a:prstGeom prst="rect">
            <a:avLst/>
          </a:prstGeom>
          <a:noFill/>
        </p:spPr>
        <p:txBody>
          <a:bodyPr wrap="square" rtlCol="0">
            <a:spAutoFit/>
          </a:bodyPr>
          <a:lstStyle/>
          <a:p>
            <a:r>
              <a:rPr lang="en-US" sz="1600" b="1" dirty="0" smtClean="0"/>
              <a:t>18</a:t>
            </a:r>
            <a:endParaRPr lang="en-US" sz="1600" b="1" dirty="0"/>
          </a:p>
        </p:txBody>
      </p:sp>
      <p:sp>
        <p:nvSpPr>
          <p:cNvPr id="83" name="TextBox 82"/>
          <p:cNvSpPr txBox="1"/>
          <p:nvPr/>
        </p:nvSpPr>
        <p:spPr>
          <a:xfrm>
            <a:off x="7228406" y="4879508"/>
            <a:ext cx="427255" cy="338554"/>
          </a:xfrm>
          <a:prstGeom prst="rect">
            <a:avLst/>
          </a:prstGeom>
          <a:noFill/>
        </p:spPr>
        <p:txBody>
          <a:bodyPr wrap="square" rtlCol="0">
            <a:spAutoFit/>
          </a:bodyPr>
          <a:lstStyle/>
          <a:p>
            <a:r>
              <a:rPr lang="en-US" sz="1600" b="1" dirty="0" smtClean="0"/>
              <a:t>19</a:t>
            </a:r>
            <a:endParaRPr lang="en-US" sz="1600" b="1" dirty="0"/>
          </a:p>
        </p:txBody>
      </p:sp>
      <p:sp>
        <p:nvSpPr>
          <p:cNvPr id="84" name="TextBox 83"/>
          <p:cNvSpPr txBox="1"/>
          <p:nvPr/>
        </p:nvSpPr>
        <p:spPr>
          <a:xfrm>
            <a:off x="8087397" y="4861652"/>
            <a:ext cx="427255" cy="338554"/>
          </a:xfrm>
          <a:prstGeom prst="rect">
            <a:avLst/>
          </a:prstGeom>
          <a:noFill/>
        </p:spPr>
        <p:txBody>
          <a:bodyPr wrap="square" rtlCol="0">
            <a:spAutoFit/>
          </a:bodyPr>
          <a:lstStyle/>
          <a:p>
            <a:r>
              <a:rPr lang="en-US" sz="1600" b="1" dirty="0"/>
              <a:t>2</a:t>
            </a:r>
            <a:r>
              <a:rPr lang="en-US" sz="1600" b="1" dirty="0" smtClean="0"/>
              <a:t>0</a:t>
            </a:r>
            <a:endParaRPr lang="en-US" sz="1600" b="1" dirty="0"/>
          </a:p>
        </p:txBody>
      </p:sp>
      <p:sp>
        <p:nvSpPr>
          <p:cNvPr id="86" name="TextBox 85"/>
          <p:cNvSpPr txBox="1"/>
          <p:nvPr/>
        </p:nvSpPr>
        <p:spPr>
          <a:xfrm>
            <a:off x="8556272" y="4856792"/>
            <a:ext cx="427255" cy="338554"/>
          </a:xfrm>
          <a:prstGeom prst="rect">
            <a:avLst/>
          </a:prstGeom>
          <a:noFill/>
        </p:spPr>
        <p:txBody>
          <a:bodyPr wrap="square" rtlCol="0">
            <a:spAutoFit/>
          </a:bodyPr>
          <a:lstStyle/>
          <a:p>
            <a:r>
              <a:rPr lang="en-US" sz="1600" b="1" dirty="0" smtClean="0"/>
              <a:t>21</a:t>
            </a:r>
            <a:endParaRPr lang="en-US" sz="1600" b="1" dirty="0"/>
          </a:p>
        </p:txBody>
      </p:sp>
      <p:sp>
        <p:nvSpPr>
          <p:cNvPr id="17" name="TextBox 16"/>
          <p:cNvSpPr txBox="1"/>
          <p:nvPr/>
        </p:nvSpPr>
        <p:spPr>
          <a:xfrm>
            <a:off x="1592132" y="5615496"/>
            <a:ext cx="7035501" cy="369332"/>
          </a:xfrm>
          <a:prstGeom prst="rect">
            <a:avLst/>
          </a:prstGeom>
          <a:noFill/>
        </p:spPr>
        <p:txBody>
          <a:bodyPr wrap="square" rtlCol="0">
            <a:spAutoFit/>
          </a:bodyPr>
          <a:lstStyle/>
          <a:p>
            <a:r>
              <a:rPr lang="en-US" dirty="0" smtClean="0">
                <a:solidFill>
                  <a:schemeClr val="accent1"/>
                </a:solidFill>
              </a:rPr>
              <a:t>subgraph</a:t>
            </a:r>
            <a:r>
              <a:rPr lang="en-US" baseline="-25000" dirty="0" smtClean="0">
                <a:solidFill>
                  <a:schemeClr val="accent1"/>
                </a:solidFill>
              </a:rPr>
              <a:t>1</a:t>
            </a:r>
            <a:r>
              <a:rPr lang="en-US" dirty="0" smtClean="0">
                <a:solidFill>
                  <a:schemeClr val="accent1"/>
                </a:solidFill>
              </a:rPr>
              <a:t>{(2,5),(2,4),(4,9)}  == subgraph</a:t>
            </a:r>
            <a:r>
              <a:rPr lang="en-US" baseline="-25000" dirty="0" smtClean="0">
                <a:solidFill>
                  <a:schemeClr val="accent1"/>
                </a:solidFill>
              </a:rPr>
              <a:t>2</a:t>
            </a:r>
            <a:r>
              <a:rPr lang="en-US" dirty="0" smtClean="0">
                <a:solidFill>
                  <a:schemeClr val="accent1"/>
                </a:solidFill>
              </a:rPr>
              <a:t>{(7,13),(7,14),(14,22)}</a:t>
            </a:r>
            <a:endParaRPr lang="en-US" dirty="0">
              <a:solidFill>
                <a:schemeClr val="accent1"/>
              </a:solidFill>
            </a:endParaRPr>
          </a:p>
        </p:txBody>
      </p:sp>
    </p:spTree>
    <p:extLst>
      <p:ext uri="{BB962C8B-B14F-4D97-AF65-F5344CB8AC3E}">
        <p14:creationId xmlns:p14="http://schemas.microsoft.com/office/powerpoint/2010/main" val="415810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9"/>
                                        </p:tgtEl>
                                        <p:attrNameLst>
                                          <p:attrName>style.color</p:attrName>
                                        </p:attrNameLst>
                                      </p:cBhvr>
                                      <p:to>
                                        <a:schemeClr val="accent2"/>
                                      </p:to>
                                    </p:animClr>
                                    <p:animClr clrSpc="rgb" dir="cw">
                                      <p:cBhvr>
                                        <p:cTn id="7" dur="500" fill="hold"/>
                                        <p:tgtEl>
                                          <p:spTgt spid="9"/>
                                        </p:tgtEl>
                                        <p:attrNameLst>
                                          <p:attrName>fillcolor</p:attrName>
                                        </p:attrNameLst>
                                      </p:cBhvr>
                                      <p:to>
                                        <a:schemeClr val="accent2"/>
                                      </p:to>
                                    </p:animClr>
                                    <p:set>
                                      <p:cBhvr>
                                        <p:cTn id="8" dur="500" fill="hold"/>
                                        <p:tgtEl>
                                          <p:spTgt spid="9"/>
                                        </p:tgtEl>
                                        <p:attrNameLst>
                                          <p:attrName>fill.type</p:attrName>
                                        </p:attrNameLst>
                                      </p:cBhvr>
                                      <p:to>
                                        <p:strVal val="solid"/>
                                      </p:to>
                                    </p:set>
                                    <p:set>
                                      <p:cBhvr>
                                        <p:cTn id="9" dur="500" fill="hold"/>
                                        <p:tgtEl>
                                          <p:spTgt spid="9"/>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5"/>
                                        </p:tgtEl>
                                        <p:attrNameLst>
                                          <p:attrName>style.color</p:attrName>
                                        </p:attrNameLst>
                                      </p:cBhvr>
                                      <p:to>
                                        <a:schemeClr val="accent2"/>
                                      </p:to>
                                    </p:animClr>
                                    <p:animClr clrSpc="rgb" dir="cw">
                                      <p:cBhvr>
                                        <p:cTn id="12" dur="500" fill="hold"/>
                                        <p:tgtEl>
                                          <p:spTgt spid="5"/>
                                        </p:tgtEl>
                                        <p:attrNameLst>
                                          <p:attrName>fillcolor</p:attrName>
                                        </p:attrNameLst>
                                      </p:cBhvr>
                                      <p:to>
                                        <a:schemeClr val="accent2"/>
                                      </p:to>
                                    </p:animClr>
                                    <p:set>
                                      <p:cBhvr>
                                        <p:cTn id="13" dur="500" fill="hold"/>
                                        <p:tgtEl>
                                          <p:spTgt spid="5"/>
                                        </p:tgtEl>
                                        <p:attrNameLst>
                                          <p:attrName>fill.type</p:attrName>
                                        </p:attrNameLst>
                                      </p:cBhvr>
                                      <p:to>
                                        <p:strVal val="solid"/>
                                      </p:to>
                                    </p:set>
                                    <p:set>
                                      <p:cBhvr>
                                        <p:cTn id="14" dur="5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grpId="0" nodeType="clickEffect">
                                  <p:stCondLst>
                                    <p:cond delay="0"/>
                                  </p:stCondLst>
                                  <p:childTnLst>
                                    <p:animClr clrSpc="rgb" dir="cw">
                                      <p:cBhvr override="childStyle">
                                        <p:cTn id="18" dur="500" fill="hold"/>
                                        <p:tgtEl>
                                          <p:spTgt spid="10"/>
                                        </p:tgtEl>
                                        <p:attrNameLst>
                                          <p:attrName>style.color</p:attrName>
                                        </p:attrNameLst>
                                      </p:cBhvr>
                                      <p:to>
                                        <a:schemeClr val="accent2"/>
                                      </p:to>
                                    </p:animClr>
                                    <p:animClr clrSpc="rgb" dir="cw">
                                      <p:cBhvr>
                                        <p:cTn id="19" dur="500" fill="hold"/>
                                        <p:tgtEl>
                                          <p:spTgt spid="10"/>
                                        </p:tgtEl>
                                        <p:attrNameLst>
                                          <p:attrName>fillcolor</p:attrName>
                                        </p:attrNameLst>
                                      </p:cBhvr>
                                      <p:to>
                                        <a:schemeClr val="accent2"/>
                                      </p:to>
                                    </p:animClr>
                                    <p:set>
                                      <p:cBhvr>
                                        <p:cTn id="20" dur="500" fill="hold"/>
                                        <p:tgtEl>
                                          <p:spTgt spid="10"/>
                                        </p:tgtEl>
                                        <p:attrNameLst>
                                          <p:attrName>fill.type</p:attrName>
                                        </p:attrNameLst>
                                      </p:cBhvr>
                                      <p:to>
                                        <p:strVal val="solid"/>
                                      </p:to>
                                    </p:set>
                                    <p:set>
                                      <p:cBhvr>
                                        <p:cTn id="21" dur="500" fill="hold"/>
                                        <p:tgtEl>
                                          <p:spTgt spid="10"/>
                                        </p:tgtEl>
                                        <p:attrNameLst>
                                          <p:attrName>fill.on</p:attrName>
                                        </p:attrNameLst>
                                      </p:cBhvr>
                                      <p:to>
                                        <p:strVal val="true"/>
                                      </p:to>
                                    </p:set>
                                  </p:childTnLst>
                                </p:cTn>
                              </p:par>
                              <p:par>
                                <p:cTn id="22" presetID="19" presetClass="emph" presetSubtype="0" fill="hold" grpId="0" nodeType="withEffect">
                                  <p:stCondLst>
                                    <p:cond delay="0"/>
                                  </p:stCondLst>
                                  <p:childTnLst>
                                    <p:animClr clrSpc="rgb" dir="cw">
                                      <p:cBhvr override="childStyle">
                                        <p:cTn id="23" dur="500" fill="hold"/>
                                        <p:tgtEl>
                                          <p:spTgt spid="6"/>
                                        </p:tgtEl>
                                        <p:attrNameLst>
                                          <p:attrName>style.color</p:attrName>
                                        </p:attrNameLst>
                                      </p:cBhvr>
                                      <p:to>
                                        <a:schemeClr val="accent2"/>
                                      </p:to>
                                    </p:animClr>
                                    <p:animClr clrSpc="rgb" dir="cw">
                                      <p:cBhvr>
                                        <p:cTn id="24" dur="500" fill="hold"/>
                                        <p:tgtEl>
                                          <p:spTgt spid="6"/>
                                        </p:tgtEl>
                                        <p:attrNameLst>
                                          <p:attrName>fillcolor</p:attrName>
                                        </p:attrNameLst>
                                      </p:cBhvr>
                                      <p:to>
                                        <a:schemeClr val="accent2"/>
                                      </p:to>
                                    </p:animClr>
                                    <p:set>
                                      <p:cBhvr>
                                        <p:cTn id="25" dur="500" fill="hold"/>
                                        <p:tgtEl>
                                          <p:spTgt spid="6"/>
                                        </p:tgtEl>
                                        <p:attrNameLst>
                                          <p:attrName>fill.type</p:attrName>
                                        </p:attrNameLst>
                                      </p:cBhvr>
                                      <p:to>
                                        <p:strVal val="solid"/>
                                      </p:to>
                                    </p:set>
                                    <p:set>
                                      <p:cBhvr>
                                        <p:cTn id="26" dur="500" fill="hold"/>
                                        <p:tgtEl>
                                          <p:spTgt spid="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grpId="0" nodeType="clickEffect">
                                  <p:stCondLst>
                                    <p:cond delay="0"/>
                                  </p:stCondLst>
                                  <p:childTnLst>
                                    <p:animClr clrSpc="rgb" dir="cw">
                                      <p:cBhvr override="childStyle">
                                        <p:cTn id="30" dur="500" fill="hold"/>
                                        <p:tgtEl>
                                          <p:spTgt spid="7"/>
                                        </p:tgtEl>
                                        <p:attrNameLst>
                                          <p:attrName>style.color</p:attrName>
                                        </p:attrNameLst>
                                      </p:cBhvr>
                                      <p:to>
                                        <a:schemeClr val="accent2"/>
                                      </p:to>
                                    </p:animClr>
                                    <p:animClr clrSpc="rgb" dir="cw">
                                      <p:cBhvr>
                                        <p:cTn id="31" dur="500" fill="hold"/>
                                        <p:tgtEl>
                                          <p:spTgt spid="7"/>
                                        </p:tgtEl>
                                        <p:attrNameLst>
                                          <p:attrName>fillcolor</p:attrName>
                                        </p:attrNameLst>
                                      </p:cBhvr>
                                      <p:to>
                                        <a:schemeClr val="accent2"/>
                                      </p:to>
                                    </p:animClr>
                                    <p:set>
                                      <p:cBhvr>
                                        <p:cTn id="32" dur="500" fill="hold"/>
                                        <p:tgtEl>
                                          <p:spTgt spid="7"/>
                                        </p:tgtEl>
                                        <p:attrNameLst>
                                          <p:attrName>fill.type</p:attrName>
                                        </p:attrNameLst>
                                      </p:cBhvr>
                                      <p:to>
                                        <p:strVal val="solid"/>
                                      </p:to>
                                    </p:set>
                                    <p:set>
                                      <p:cBhvr>
                                        <p:cTn id="33" dur="500" fill="hold"/>
                                        <p:tgtEl>
                                          <p:spTgt spid="7"/>
                                        </p:tgtEl>
                                        <p:attrNameLst>
                                          <p:attrName>fill.on</p:attrName>
                                        </p:attrNameLst>
                                      </p:cBhvr>
                                      <p:to>
                                        <p:strVal val="true"/>
                                      </p:to>
                                    </p:set>
                                  </p:childTnLst>
                                </p:cTn>
                              </p:par>
                              <p:par>
                                <p:cTn id="34" presetID="19" presetClass="emph" presetSubtype="0" fill="hold" grpId="0" nodeType="withEffect">
                                  <p:stCondLst>
                                    <p:cond delay="0"/>
                                  </p:stCondLst>
                                  <p:childTnLst>
                                    <p:animClr clrSpc="rgb" dir="cw">
                                      <p:cBhvr override="childStyle">
                                        <p:cTn id="35" dur="500" fill="hold"/>
                                        <p:tgtEl>
                                          <p:spTgt spid="8"/>
                                        </p:tgtEl>
                                        <p:attrNameLst>
                                          <p:attrName>style.color</p:attrName>
                                        </p:attrNameLst>
                                      </p:cBhvr>
                                      <p:to>
                                        <a:schemeClr val="accent2"/>
                                      </p:to>
                                    </p:animClr>
                                    <p:animClr clrSpc="rgb" dir="cw">
                                      <p:cBhvr>
                                        <p:cTn id="36" dur="500" fill="hold"/>
                                        <p:tgtEl>
                                          <p:spTgt spid="8"/>
                                        </p:tgtEl>
                                        <p:attrNameLst>
                                          <p:attrName>fillcolor</p:attrName>
                                        </p:attrNameLst>
                                      </p:cBhvr>
                                      <p:to>
                                        <a:schemeClr val="accent2"/>
                                      </p:to>
                                    </p:animClr>
                                    <p:set>
                                      <p:cBhvr>
                                        <p:cTn id="37" dur="500" fill="hold"/>
                                        <p:tgtEl>
                                          <p:spTgt spid="8"/>
                                        </p:tgtEl>
                                        <p:attrNameLst>
                                          <p:attrName>fill.type</p:attrName>
                                        </p:attrNameLst>
                                      </p:cBhvr>
                                      <p:to>
                                        <p:strVal val="solid"/>
                                      </p:to>
                                    </p:set>
                                    <p:set>
                                      <p:cBhvr>
                                        <p:cTn id="38" dur="500" fill="hold"/>
                                        <p:tgtEl>
                                          <p:spTgt spid="8"/>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grpId="0" nodeType="clickEffect">
                                  <p:stCondLst>
                                    <p:cond delay="0"/>
                                  </p:stCondLst>
                                  <p:childTnLst>
                                    <p:animClr clrSpc="rgb" dir="cw">
                                      <p:cBhvr override="childStyle">
                                        <p:cTn id="42" dur="500" fill="hold"/>
                                        <p:tgtEl>
                                          <p:spTgt spid="28"/>
                                        </p:tgtEl>
                                        <p:attrNameLst>
                                          <p:attrName>style.color</p:attrName>
                                        </p:attrNameLst>
                                      </p:cBhvr>
                                      <p:to>
                                        <a:schemeClr val="accent2"/>
                                      </p:to>
                                    </p:animClr>
                                    <p:animClr clrSpc="rgb" dir="cw">
                                      <p:cBhvr>
                                        <p:cTn id="43" dur="500" fill="hold"/>
                                        <p:tgtEl>
                                          <p:spTgt spid="28"/>
                                        </p:tgtEl>
                                        <p:attrNameLst>
                                          <p:attrName>fillcolor</p:attrName>
                                        </p:attrNameLst>
                                      </p:cBhvr>
                                      <p:to>
                                        <a:schemeClr val="accent2"/>
                                      </p:to>
                                    </p:animClr>
                                    <p:set>
                                      <p:cBhvr>
                                        <p:cTn id="44" dur="500" fill="hold"/>
                                        <p:tgtEl>
                                          <p:spTgt spid="28"/>
                                        </p:tgtEl>
                                        <p:attrNameLst>
                                          <p:attrName>fill.type</p:attrName>
                                        </p:attrNameLst>
                                      </p:cBhvr>
                                      <p:to>
                                        <p:strVal val="solid"/>
                                      </p:to>
                                    </p:set>
                                    <p:set>
                                      <p:cBhvr>
                                        <p:cTn id="45" dur="500" fill="hold"/>
                                        <p:tgtEl>
                                          <p:spTgt spid="28"/>
                                        </p:tgtEl>
                                        <p:attrNameLst>
                                          <p:attrName>fill.on</p:attrName>
                                        </p:attrNameLst>
                                      </p:cBhvr>
                                      <p:to>
                                        <p:strVal val="true"/>
                                      </p:to>
                                    </p:set>
                                  </p:childTnLst>
                                </p:cTn>
                              </p:par>
                              <p:par>
                                <p:cTn id="46" presetID="19" presetClass="emph" presetSubtype="0" fill="hold" grpId="0" nodeType="withEffect">
                                  <p:stCondLst>
                                    <p:cond delay="0"/>
                                  </p:stCondLst>
                                  <p:childTnLst>
                                    <p:animClr clrSpc="rgb" dir="cw">
                                      <p:cBhvr override="childStyle">
                                        <p:cTn id="47" dur="500" fill="hold"/>
                                        <p:tgtEl>
                                          <p:spTgt spid="12"/>
                                        </p:tgtEl>
                                        <p:attrNameLst>
                                          <p:attrName>style.color</p:attrName>
                                        </p:attrNameLst>
                                      </p:cBhvr>
                                      <p:to>
                                        <a:schemeClr val="accent2"/>
                                      </p:to>
                                    </p:animClr>
                                    <p:animClr clrSpc="rgb" dir="cw">
                                      <p:cBhvr>
                                        <p:cTn id="48" dur="500" fill="hold"/>
                                        <p:tgtEl>
                                          <p:spTgt spid="12"/>
                                        </p:tgtEl>
                                        <p:attrNameLst>
                                          <p:attrName>fillcolor</p:attrName>
                                        </p:attrNameLst>
                                      </p:cBhvr>
                                      <p:to>
                                        <a:schemeClr val="accent2"/>
                                      </p:to>
                                    </p:animClr>
                                    <p:set>
                                      <p:cBhvr>
                                        <p:cTn id="49" dur="500" fill="hold"/>
                                        <p:tgtEl>
                                          <p:spTgt spid="12"/>
                                        </p:tgtEl>
                                        <p:attrNameLst>
                                          <p:attrName>fill.type</p:attrName>
                                        </p:attrNameLst>
                                      </p:cBhvr>
                                      <p:to>
                                        <p:strVal val="solid"/>
                                      </p:to>
                                    </p:set>
                                    <p:set>
                                      <p:cBhvr>
                                        <p:cTn id="50" dur="500" fill="hold"/>
                                        <p:tgtEl>
                                          <p:spTgt spid="12"/>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28" grpId="0" animBg="1"/>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Blocks are “basic block” created from the control flow</a:t>
            </a:r>
          </a:p>
          <a:p>
            <a:r>
              <a:rPr lang="en-US" dirty="0" smtClean="0"/>
              <a:t>A sequence of instruction that do not modify the control flow are in the same block</a:t>
            </a:r>
          </a:p>
          <a:p>
            <a:r>
              <a:rPr lang="en-US" dirty="0" smtClean="0"/>
              <a:t>Any change in the control flow, starts a new block</a:t>
            </a:r>
            <a:endParaRPr lang="en-US" dirty="0"/>
          </a:p>
        </p:txBody>
      </p:sp>
      <p:sp>
        <p:nvSpPr>
          <p:cNvPr id="2" name="Title 1"/>
          <p:cNvSpPr>
            <a:spLocks noGrp="1"/>
          </p:cNvSpPr>
          <p:nvPr>
            <p:ph type="title"/>
          </p:nvPr>
        </p:nvSpPr>
        <p:spPr/>
        <p:txBody>
          <a:bodyPr/>
          <a:lstStyle/>
          <a:p>
            <a:r>
              <a:rPr lang="en-US" dirty="0" smtClean="0"/>
              <a:t>What are blocks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3660141"/>
            <a:ext cx="2732896" cy="2951204"/>
          </a:xfrm>
          <a:prstGeom prst="rect">
            <a:avLst/>
          </a:prstGeom>
        </p:spPr>
      </p:pic>
    </p:spTree>
    <p:extLst>
      <p:ext uri="{BB962C8B-B14F-4D97-AF65-F5344CB8AC3E}">
        <p14:creationId xmlns:p14="http://schemas.microsoft.com/office/powerpoint/2010/main" val="3194212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Can’t simply compare the bytes in two blocks</a:t>
            </a:r>
          </a:p>
          <a:p>
            <a:r>
              <a:rPr lang="en-US" dirty="0" smtClean="0"/>
              <a:t>Registers change(register allocation):</a:t>
            </a:r>
          </a:p>
          <a:p>
            <a:endParaRPr lang="en-US" dirty="0" smtClean="0"/>
          </a:p>
        </p:txBody>
      </p:sp>
      <p:sp>
        <p:nvSpPr>
          <p:cNvPr id="2" name="Title 1"/>
          <p:cNvSpPr>
            <a:spLocks noGrp="1"/>
          </p:cNvSpPr>
          <p:nvPr>
            <p:ph type="title"/>
          </p:nvPr>
        </p:nvSpPr>
        <p:spPr/>
        <p:txBody>
          <a:bodyPr/>
          <a:lstStyle/>
          <a:p>
            <a:r>
              <a:rPr lang="en-US" dirty="0" smtClean="0"/>
              <a:t>Block comparison (1)</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486" y="2929844"/>
            <a:ext cx="1981477" cy="248637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5396" y="2929844"/>
            <a:ext cx="2029108" cy="2467319"/>
          </a:xfrm>
          <a:prstGeom prst="rect">
            <a:avLst/>
          </a:prstGeom>
        </p:spPr>
      </p:pic>
      <p:sp>
        <p:nvSpPr>
          <p:cNvPr id="7" name="Rectangle 6"/>
          <p:cNvSpPr/>
          <p:nvPr/>
        </p:nvSpPr>
        <p:spPr>
          <a:xfrm>
            <a:off x="4745455" y="3468729"/>
            <a:ext cx="1029449"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V</a:t>
            </a:r>
            <a:r>
              <a:rPr lang="en-US" sz="5400" b="1" dirty="0" smtClean="0">
                <a:ln w="22225">
                  <a:solidFill>
                    <a:schemeClr val="accent2"/>
                  </a:solidFill>
                  <a:prstDash val="solid"/>
                </a:ln>
                <a:solidFill>
                  <a:schemeClr val="accent2">
                    <a:lumMod val="40000"/>
                    <a:lumOff val="60000"/>
                  </a:schemeClr>
                </a:solidFill>
              </a:rPr>
              <a:t>S</a:t>
            </a:r>
            <a:endParaRPr lang="en-US" sz="5400" b="1" dirty="0">
              <a:ln w="22225">
                <a:solidFill>
                  <a:schemeClr val="accent2"/>
                </a:solidFill>
                <a:prstDash val="solid"/>
              </a:ln>
              <a:solidFill>
                <a:schemeClr val="accent2">
                  <a:lumMod val="40000"/>
                  <a:lumOff val="60000"/>
                </a:schemeClr>
              </a:solidFill>
            </a:endParaRPr>
          </a:p>
        </p:txBody>
      </p:sp>
      <p:sp>
        <p:nvSpPr>
          <p:cNvPr id="6" name="Rounded Rectangle 5"/>
          <p:cNvSpPr/>
          <p:nvPr/>
        </p:nvSpPr>
        <p:spPr>
          <a:xfrm>
            <a:off x="2819398" y="2929843"/>
            <a:ext cx="657228" cy="330629"/>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753223" y="2929842"/>
            <a:ext cx="657228" cy="330629"/>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19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Instructions are reordered(instruction scheduling):</a:t>
            </a:r>
          </a:p>
          <a:p>
            <a:endParaRPr lang="en-US" dirty="0"/>
          </a:p>
        </p:txBody>
      </p:sp>
      <p:sp>
        <p:nvSpPr>
          <p:cNvPr id="2" name="Title 1"/>
          <p:cNvSpPr>
            <a:spLocks noGrp="1"/>
          </p:cNvSpPr>
          <p:nvPr>
            <p:ph type="title"/>
          </p:nvPr>
        </p:nvSpPr>
        <p:spPr/>
        <p:txBody>
          <a:bodyPr/>
          <a:lstStyle/>
          <a:p>
            <a:r>
              <a:rPr lang="en-US" dirty="0"/>
              <a:t>Block </a:t>
            </a:r>
            <a:r>
              <a:rPr lang="en-US" dirty="0" smtClean="0"/>
              <a:t>comparison (</a:t>
            </a:r>
            <a:r>
              <a:rPr lang="en-US" dirty="0"/>
              <a:t>2</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287" y="3446096"/>
            <a:ext cx="2581635" cy="157184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750" y="3455622"/>
            <a:ext cx="2562583" cy="1562318"/>
          </a:xfrm>
          <a:prstGeom prst="rect">
            <a:avLst/>
          </a:prstGeom>
        </p:spPr>
      </p:pic>
      <p:sp>
        <p:nvSpPr>
          <p:cNvPr id="8" name="Rectangle 7"/>
          <p:cNvSpPr/>
          <p:nvPr/>
        </p:nvSpPr>
        <p:spPr>
          <a:xfrm>
            <a:off x="4713370" y="3634330"/>
            <a:ext cx="1029449"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V</a:t>
            </a:r>
            <a:r>
              <a:rPr lang="en-US" sz="5400" b="1" dirty="0" smtClean="0">
                <a:ln w="22225">
                  <a:solidFill>
                    <a:schemeClr val="accent2"/>
                  </a:solidFill>
                  <a:prstDash val="solid"/>
                </a:ln>
                <a:solidFill>
                  <a:schemeClr val="accent2">
                    <a:lumMod val="40000"/>
                    <a:lumOff val="60000"/>
                  </a:schemeClr>
                </a:solidFill>
              </a:rPr>
              <a:t>S</a:t>
            </a:r>
            <a:endParaRPr lang="en-US" sz="5400" b="1" dirty="0">
              <a:ln w="22225">
                <a:solidFill>
                  <a:schemeClr val="accent2"/>
                </a:solidFill>
                <a:prstDash val="solid"/>
              </a:ln>
              <a:solidFill>
                <a:schemeClr val="accent2">
                  <a:lumMod val="40000"/>
                  <a:lumOff val="60000"/>
                </a:schemeClr>
              </a:solidFill>
            </a:endParaRPr>
          </a:p>
        </p:txBody>
      </p:sp>
      <p:sp>
        <p:nvSpPr>
          <p:cNvPr id="9" name="Rounded Rectangle 8"/>
          <p:cNvSpPr/>
          <p:nvPr/>
        </p:nvSpPr>
        <p:spPr>
          <a:xfrm>
            <a:off x="1721086" y="3417522"/>
            <a:ext cx="2657835" cy="188234"/>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127986" y="3599495"/>
            <a:ext cx="2657835" cy="188234"/>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721085" y="3602669"/>
            <a:ext cx="2657835" cy="188234"/>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127985" y="3412258"/>
            <a:ext cx="2657835" cy="188234"/>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386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Small variations:</a:t>
            </a:r>
          </a:p>
          <a:p>
            <a:endParaRPr lang="en-US" dirty="0"/>
          </a:p>
        </p:txBody>
      </p:sp>
      <p:sp>
        <p:nvSpPr>
          <p:cNvPr id="2" name="Title 1"/>
          <p:cNvSpPr>
            <a:spLocks noGrp="1"/>
          </p:cNvSpPr>
          <p:nvPr>
            <p:ph type="title"/>
          </p:nvPr>
        </p:nvSpPr>
        <p:spPr/>
        <p:txBody>
          <a:bodyPr/>
          <a:lstStyle/>
          <a:p>
            <a:r>
              <a:rPr lang="en-US" dirty="0"/>
              <a:t>Block </a:t>
            </a:r>
            <a:r>
              <a:rPr lang="en-US" dirty="0" smtClean="0"/>
              <a:t>comparison (</a:t>
            </a:r>
            <a:r>
              <a:rPr lang="en-US" dirty="0"/>
              <a:t>3</a:t>
            </a:r>
            <a:r>
              <a:rPr lang="en-US" dirty="0" smtClean="0"/>
              <a: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063" y="3479032"/>
            <a:ext cx="2505425" cy="1276528"/>
          </a:xfrm>
          <a:prstGeom prst="rect">
            <a:avLst/>
          </a:prstGeom>
        </p:spPr>
      </p:pic>
      <p:sp>
        <p:nvSpPr>
          <p:cNvPr id="9" name="Rectangle 8"/>
          <p:cNvSpPr/>
          <p:nvPr/>
        </p:nvSpPr>
        <p:spPr>
          <a:xfrm>
            <a:off x="5030040" y="3655631"/>
            <a:ext cx="1029449"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V</a:t>
            </a:r>
            <a:r>
              <a:rPr lang="en-US" sz="5400" b="1" dirty="0" smtClean="0">
                <a:ln w="22225">
                  <a:solidFill>
                    <a:schemeClr val="accent2"/>
                  </a:solidFill>
                  <a:prstDash val="solid"/>
                </a:ln>
                <a:solidFill>
                  <a:schemeClr val="accent2">
                    <a:lumMod val="40000"/>
                    <a:lumOff val="60000"/>
                  </a:schemeClr>
                </a:solidFill>
              </a:rPr>
              <a:t>S</a:t>
            </a:r>
            <a:endParaRPr lang="en-US" sz="5400" b="1" dirty="0">
              <a:ln w="22225">
                <a:solidFill>
                  <a:schemeClr val="accent2"/>
                </a:solidFill>
                <a:prstDash val="solid"/>
              </a:ln>
              <a:solidFill>
                <a:schemeClr val="accent2">
                  <a:lumMod val="40000"/>
                  <a:lumOff val="60000"/>
                </a:schemeClr>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921" y="3297646"/>
            <a:ext cx="2572790" cy="1457914"/>
          </a:xfrm>
          <a:prstGeom prst="rect">
            <a:avLst/>
          </a:prstGeom>
        </p:spPr>
      </p:pic>
      <p:sp>
        <p:nvSpPr>
          <p:cNvPr id="7" name="Rounded Rectangle 6"/>
          <p:cNvSpPr/>
          <p:nvPr/>
        </p:nvSpPr>
        <p:spPr>
          <a:xfrm>
            <a:off x="1723920" y="3256829"/>
            <a:ext cx="2117829" cy="330629"/>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677063" y="3297646"/>
            <a:ext cx="2117829" cy="330629"/>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45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mj-lt"/>
              <a:buAutoNum type="arabicParenR"/>
            </a:pPr>
            <a:r>
              <a:rPr lang="en-US" dirty="0" smtClean="0"/>
              <a:t>Digest of sequence of instruction types in the block:</a:t>
            </a:r>
          </a:p>
          <a:p>
            <a:pPr marL="0" indent="0">
              <a:buNone/>
            </a:pPr>
            <a:r>
              <a:rPr lang="en-US" dirty="0"/>
              <a:t>	</a:t>
            </a:r>
            <a:r>
              <a:rPr lang="en-US" dirty="0" smtClean="0"/>
              <a:t>An ordered representation of instruction types </a:t>
            </a:r>
          </a:p>
          <a:p>
            <a:pPr>
              <a:buFont typeface="+mj-lt"/>
              <a:buAutoNum type="arabicParenR" startAt="2"/>
            </a:pPr>
            <a:r>
              <a:rPr lang="en-US" dirty="0" smtClean="0"/>
              <a:t>Digest of the set of instructions and operand types in the block:</a:t>
            </a:r>
          </a:p>
          <a:p>
            <a:pPr marL="0" indent="0">
              <a:buNone/>
            </a:pPr>
            <a:r>
              <a:rPr lang="en-US" dirty="0" smtClean="0"/>
              <a:t>	An order agnostic combination of instruction types and operand types</a:t>
            </a:r>
          </a:p>
          <a:p>
            <a:pPr marL="0" indent="0">
              <a:buNone/>
            </a:pPr>
            <a:r>
              <a:rPr lang="en-US" dirty="0" smtClean="0"/>
              <a:t>	(</a:t>
            </a:r>
            <a:r>
              <a:rPr lang="en-US" dirty="0"/>
              <a:t>Small Prime Product)</a:t>
            </a:r>
            <a:endParaRPr lang="en-US" dirty="0" smtClean="0"/>
          </a:p>
          <a:p>
            <a:pPr>
              <a:buFont typeface="+mj-lt"/>
              <a:buAutoNum type="arabicParenR" startAt="3"/>
            </a:pPr>
            <a:r>
              <a:rPr lang="en-US" dirty="0" smtClean="0"/>
              <a:t>Digest of frequency of instruction types and operands types </a:t>
            </a:r>
            <a:endParaRPr lang="en-US" dirty="0"/>
          </a:p>
        </p:txBody>
      </p:sp>
      <p:sp>
        <p:nvSpPr>
          <p:cNvPr id="2" name="Title 1"/>
          <p:cNvSpPr>
            <a:spLocks noGrp="1"/>
          </p:cNvSpPr>
          <p:nvPr>
            <p:ph type="title"/>
          </p:nvPr>
        </p:nvSpPr>
        <p:spPr/>
        <p:txBody>
          <a:bodyPr/>
          <a:lstStyle/>
          <a:p>
            <a:r>
              <a:rPr lang="en-US" dirty="0" smtClean="0"/>
              <a:t>Features</a:t>
            </a:r>
            <a:endParaRPr lang="en-US" dirty="0"/>
          </a:p>
        </p:txBody>
      </p:sp>
    </p:spTree>
    <p:extLst>
      <p:ext uri="{BB962C8B-B14F-4D97-AF65-F5344CB8AC3E}">
        <p14:creationId xmlns:p14="http://schemas.microsoft.com/office/powerpoint/2010/main" val="2001059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7532" y="1584832"/>
            <a:ext cx="8825808" cy="4647525"/>
          </a:xfrm>
        </p:spPr>
        <p:txBody>
          <a:bodyPr/>
          <a:lstStyle/>
          <a:p>
            <a:r>
              <a:rPr lang="en-US" dirty="0" smtClean="0"/>
              <a:t>Build a CFG</a:t>
            </a:r>
          </a:p>
          <a:p>
            <a:r>
              <a:rPr lang="en-US" dirty="0" smtClean="0"/>
              <a:t>Use digest2 to calculate block equivalence of all blocks</a:t>
            </a:r>
          </a:p>
          <a:p>
            <a:r>
              <a:rPr lang="en-US" dirty="0" smtClean="0"/>
              <a:t>Take each pair of equivalent blocks as head nodes</a:t>
            </a:r>
          </a:p>
          <a:p>
            <a:r>
              <a:rPr lang="en-US" dirty="0" smtClean="0"/>
              <a:t>Try to construct the longest equivalent </a:t>
            </a:r>
            <a:r>
              <a:rPr lang="en-US" dirty="0" err="1" smtClean="0"/>
              <a:t>subgraphs</a:t>
            </a:r>
            <a:r>
              <a:rPr lang="en-US" dirty="0" smtClean="0"/>
              <a:t> with the strictest digest</a:t>
            </a:r>
          </a:p>
          <a:p>
            <a:r>
              <a:rPr lang="en-US" dirty="0" smtClean="0"/>
              <a:t>Switch to fuzzier digest if no match is found</a:t>
            </a:r>
          </a:p>
          <a:p>
            <a:pPr marL="0" indent="0">
              <a:buNone/>
            </a:pPr>
            <a:endParaRPr lang="en-US" dirty="0"/>
          </a:p>
        </p:txBody>
      </p:sp>
      <p:sp>
        <p:nvSpPr>
          <p:cNvPr id="2" name="Title 1"/>
          <p:cNvSpPr>
            <a:spLocks noGrp="1"/>
          </p:cNvSpPr>
          <p:nvPr>
            <p:ph type="title"/>
          </p:nvPr>
        </p:nvSpPr>
        <p:spPr/>
        <p:txBody>
          <a:bodyPr/>
          <a:lstStyle/>
          <a:p>
            <a:r>
              <a:rPr lang="en-US" dirty="0" smtClean="0"/>
              <a:t>Algorithm</a:t>
            </a:r>
            <a:endParaRPr lang="en-US" dirty="0"/>
          </a:p>
        </p:txBody>
      </p:sp>
      <p:graphicFrame>
        <p:nvGraphicFramePr>
          <p:cNvPr id="4" name="Content Placeholder 16"/>
          <p:cNvGraphicFramePr>
            <a:graphicFrameLocks noChangeAspect="1"/>
          </p:cNvGraphicFramePr>
          <p:nvPr>
            <p:extLst>
              <p:ext uri="{D42A27DB-BD31-4B8C-83A1-F6EECF244321}">
                <p14:modId xmlns:p14="http://schemas.microsoft.com/office/powerpoint/2010/main" val="2796026517"/>
              </p:ext>
            </p:extLst>
          </p:nvPr>
        </p:nvGraphicFramePr>
        <p:xfrm>
          <a:off x="9172956" y="2095517"/>
          <a:ext cx="3019044" cy="4762483"/>
        </p:xfrm>
        <a:graphic>
          <a:graphicData uri="http://schemas.openxmlformats.org/presentationml/2006/ole">
            <mc:AlternateContent xmlns:mc="http://schemas.openxmlformats.org/markup-compatibility/2006">
              <mc:Choice xmlns:v="urn:schemas-microsoft-com:vml" Requires="v">
                <p:oleObj spid="_x0000_s2081" name="Visio" r:id="rId4" imgW="3581341" imgH="5648325" progId="Visio.Drawing.15">
                  <p:embed/>
                </p:oleObj>
              </mc:Choice>
              <mc:Fallback>
                <p:oleObj name="Visio" r:id="rId4" imgW="3581341" imgH="5648325" progId="Visio.Drawing.15">
                  <p:embed/>
                  <p:pic>
                    <p:nvPicPr>
                      <p:cNvPr id="0" name=""/>
                      <p:cNvPicPr/>
                      <p:nvPr/>
                    </p:nvPicPr>
                    <p:blipFill>
                      <a:blip r:embed="rId5"/>
                      <a:stretch>
                        <a:fillRect/>
                      </a:stretch>
                    </p:blipFill>
                    <p:spPr>
                      <a:xfrm>
                        <a:off x="9172956" y="2095517"/>
                        <a:ext cx="3019044" cy="4762483"/>
                      </a:xfrm>
                      <a:prstGeom prst="rect">
                        <a:avLst/>
                      </a:prstGeom>
                    </p:spPr>
                  </p:pic>
                </p:oleObj>
              </mc:Fallback>
            </mc:AlternateContent>
          </a:graphicData>
        </a:graphic>
      </p:graphicFrame>
    </p:spTree>
    <p:extLst>
      <p:ext uri="{BB962C8B-B14F-4D97-AF65-F5344CB8AC3E}">
        <p14:creationId xmlns:p14="http://schemas.microsoft.com/office/powerpoint/2010/main" val="4218790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t>Who we are</a:t>
            </a:r>
          </a:p>
          <a:p>
            <a:r>
              <a:rPr lang="en-US" sz="2800" dirty="0"/>
              <a:t>F</a:t>
            </a:r>
            <a:r>
              <a:rPr lang="en-US" sz="2800" dirty="0" smtClean="0"/>
              <a:t>unction </a:t>
            </a:r>
            <a:r>
              <a:rPr lang="en-US" sz="2800" dirty="0" err="1" smtClean="0"/>
              <a:t>inlining</a:t>
            </a:r>
            <a:endParaRPr lang="en-US" sz="2800" dirty="0" smtClean="0"/>
          </a:p>
          <a:p>
            <a:r>
              <a:rPr lang="en-US" sz="2800" dirty="0" smtClean="0"/>
              <a:t>Forced </a:t>
            </a:r>
            <a:r>
              <a:rPr lang="en-US" sz="2800" dirty="0" err="1" smtClean="0"/>
              <a:t>inlining</a:t>
            </a:r>
            <a:r>
              <a:rPr lang="en-US" sz="2800" dirty="0" smtClean="0"/>
              <a:t> and reverse engineering</a:t>
            </a:r>
          </a:p>
          <a:p>
            <a:r>
              <a:rPr lang="en-US" sz="2800" dirty="0" smtClean="0"/>
              <a:t>Detecting </a:t>
            </a:r>
            <a:r>
              <a:rPr lang="en-US" sz="2800" dirty="0" err="1" smtClean="0"/>
              <a:t>inlined</a:t>
            </a:r>
            <a:r>
              <a:rPr lang="en-US" sz="2800" dirty="0" smtClean="0"/>
              <a:t> functions(high level)</a:t>
            </a:r>
          </a:p>
          <a:p>
            <a:r>
              <a:rPr lang="en-US" sz="2800" dirty="0" smtClean="0"/>
              <a:t>Detecting </a:t>
            </a:r>
            <a:r>
              <a:rPr lang="en-US" sz="2800" dirty="0" err="1" smtClean="0"/>
              <a:t>inlined</a:t>
            </a:r>
            <a:r>
              <a:rPr lang="en-US" sz="2800" dirty="0" smtClean="0"/>
              <a:t> function in binary</a:t>
            </a:r>
          </a:p>
          <a:p>
            <a:r>
              <a:rPr lang="en-US" sz="2800" dirty="0" smtClean="0"/>
              <a:t>Visualization</a:t>
            </a:r>
          </a:p>
          <a:p>
            <a:r>
              <a:rPr lang="en-US" sz="2800" dirty="0" smtClean="0"/>
              <a:t>Refactoring (Binary rewriting)</a:t>
            </a:r>
          </a:p>
          <a:p>
            <a:endParaRPr 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657281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endParaRPr lang="en-US"/>
          </a:p>
        </p:txBody>
      </p:sp>
      <p:pic>
        <p:nvPicPr>
          <p:cNvPr id="5122" name="Picture 2" descr="C:\Users\alipezes\AppData\Local\Microsoft\Windows\Temporary Internet Files\Content.IE5\QPMLHF96\MC900442144[1].pn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84656" y="5855367"/>
            <a:ext cx="553915" cy="57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898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 Plugin Details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5898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Python library that contains a set of algorithms</a:t>
            </a:r>
          </a:p>
          <a:p>
            <a:pPr lvl="1"/>
            <a:r>
              <a:rPr lang="en-US" sz="2400" dirty="0" smtClean="0"/>
              <a:t>Basic Block abstraction layer (BB_types.py)</a:t>
            </a:r>
          </a:p>
          <a:p>
            <a:pPr lvl="1"/>
            <a:r>
              <a:rPr lang="en-US" sz="2400" dirty="0" smtClean="0"/>
              <a:t>A set of utility functions (BB_util.py)</a:t>
            </a:r>
          </a:p>
          <a:p>
            <a:pPr lvl="1"/>
            <a:r>
              <a:rPr lang="en-US" sz="2400" dirty="0" smtClean="0"/>
              <a:t>An IDA support library (BB_ida.py)</a:t>
            </a:r>
          </a:p>
          <a:p>
            <a:pPr marL="457200" lvl="1" indent="0">
              <a:buNone/>
            </a:pPr>
            <a:endParaRPr lang="en-US" dirty="0"/>
          </a:p>
          <a:p>
            <a:pPr lvl="1"/>
            <a:endParaRPr lang="en-US" dirty="0" smtClean="0"/>
          </a:p>
          <a:p>
            <a:pPr lvl="2"/>
            <a:endParaRPr lang="en-US" dirty="0" smtClean="0"/>
          </a:p>
        </p:txBody>
      </p:sp>
      <p:sp>
        <p:nvSpPr>
          <p:cNvPr id="2" name="Title 1"/>
          <p:cNvSpPr>
            <a:spLocks noGrp="1"/>
          </p:cNvSpPr>
          <p:nvPr>
            <p:ph type="title"/>
          </p:nvPr>
        </p:nvSpPr>
        <p:spPr/>
        <p:txBody>
          <a:bodyPr/>
          <a:lstStyle/>
          <a:p>
            <a:r>
              <a:rPr lang="en-US" dirty="0" err="1" smtClean="0"/>
              <a:t>BBGrouper</a:t>
            </a:r>
            <a:endParaRPr lang="en-US" dirty="0"/>
          </a:p>
        </p:txBody>
      </p:sp>
    </p:spTree>
    <p:extLst>
      <p:ext uri="{BB962C8B-B14F-4D97-AF65-F5344CB8AC3E}">
        <p14:creationId xmlns:p14="http://schemas.microsoft.com/office/powerpoint/2010/main" val="3187428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ormAutofit/>
          </a:bodyPr>
          <a:lstStyle/>
          <a:p>
            <a:r>
              <a:rPr lang="en-US" sz="2400" dirty="0" err="1" smtClean="0"/>
              <a:t>GraphSlick</a:t>
            </a:r>
            <a:r>
              <a:rPr lang="en-US" sz="2400" dirty="0" smtClean="0"/>
              <a:t> is an IDA Pro plugin</a:t>
            </a:r>
          </a:p>
          <a:p>
            <a:r>
              <a:rPr lang="en-US" sz="2400" dirty="0" smtClean="0"/>
              <a:t>Analyze and visualize</a:t>
            </a:r>
          </a:p>
          <a:p>
            <a:r>
              <a:rPr lang="en-US" sz="2400" dirty="0" smtClean="0"/>
              <a:t>Result can be interactively modified by the user</a:t>
            </a:r>
          </a:p>
          <a:p>
            <a:r>
              <a:rPr lang="en-US" sz="2400" dirty="0" smtClean="0"/>
              <a:t>The algorithm is processor agnostic</a:t>
            </a:r>
          </a:p>
        </p:txBody>
      </p:sp>
      <p:sp>
        <p:nvSpPr>
          <p:cNvPr id="2" name="Title 1"/>
          <p:cNvSpPr>
            <a:spLocks noGrp="1"/>
          </p:cNvSpPr>
          <p:nvPr>
            <p:ph type="title"/>
          </p:nvPr>
        </p:nvSpPr>
        <p:spPr/>
        <p:txBody>
          <a:bodyPr/>
          <a:lstStyle/>
          <a:p>
            <a:r>
              <a:rPr lang="en-US" dirty="0" err="1" smtClean="0"/>
              <a:t>GraphSlick</a:t>
            </a:r>
            <a:r>
              <a:rPr lang="en-US" dirty="0" smtClean="0"/>
              <a:t> (1)</a:t>
            </a:r>
            <a:endParaRPr lang="en-US" dirty="0"/>
          </a:p>
        </p:txBody>
      </p:sp>
    </p:spTree>
    <p:extLst>
      <p:ext uri="{BB962C8B-B14F-4D97-AF65-F5344CB8AC3E}">
        <p14:creationId xmlns:p14="http://schemas.microsoft.com/office/powerpoint/2010/main" val="3964968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ormAutofit/>
          </a:bodyPr>
          <a:lstStyle/>
          <a:p>
            <a:r>
              <a:rPr lang="en-US" sz="2800" dirty="0" smtClean="0"/>
              <a:t>The UI represents the results using:</a:t>
            </a:r>
          </a:p>
          <a:p>
            <a:pPr lvl="1"/>
            <a:r>
              <a:rPr lang="en-US" sz="2400" dirty="0" smtClean="0"/>
              <a:t>A chooser window (aka “GS Panel”): displays the BB Analyze() function call results in a list</a:t>
            </a:r>
          </a:p>
          <a:p>
            <a:pPr lvl="1"/>
            <a:r>
              <a:rPr lang="en-US" sz="2400" dirty="0" smtClean="0"/>
              <a:t>A user graph window (aka “GS View”): </a:t>
            </a:r>
          </a:p>
          <a:p>
            <a:pPr lvl="2"/>
            <a:r>
              <a:rPr lang="en-US" sz="2000" dirty="0" smtClean="0"/>
              <a:t>displays a user graph containing the matching results</a:t>
            </a:r>
          </a:p>
          <a:p>
            <a:pPr lvl="2"/>
            <a:r>
              <a:rPr lang="en-US" sz="2000" dirty="0" smtClean="0"/>
              <a:t>Allows interactivity to manipulate the grouping results</a:t>
            </a:r>
          </a:p>
          <a:p>
            <a:pPr lvl="2"/>
            <a:r>
              <a:rPr lang="en-US" sz="2000" dirty="0" smtClean="0"/>
              <a:t>Allows coloring and navigating through the results</a:t>
            </a:r>
          </a:p>
          <a:p>
            <a:endParaRPr lang="en-US" dirty="0" smtClean="0"/>
          </a:p>
          <a:p>
            <a:endParaRPr lang="en-US" dirty="0"/>
          </a:p>
        </p:txBody>
      </p:sp>
      <p:sp>
        <p:nvSpPr>
          <p:cNvPr id="2" name="Title 1"/>
          <p:cNvSpPr>
            <a:spLocks noGrp="1"/>
          </p:cNvSpPr>
          <p:nvPr>
            <p:ph type="title"/>
          </p:nvPr>
        </p:nvSpPr>
        <p:spPr/>
        <p:txBody>
          <a:bodyPr/>
          <a:lstStyle/>
          <a:p>
            <a:r>
              <a:rPr lang="en-US" dirty="0" err="1" smtClean="0"/>
              <a:t>GraphSlick</a:t>
            </a:r>
            <a:r>
              <a:rPr lang="en-US" dirty="0" smtClean="0"/>
              <a:t> (2)</a:t>
            </a:r>
            <a:endParaRPr lang="en-US" dirty="0"/>
          </a:p>
        </p:txBody>
      </p:sp>
    </p:spTree>
    <p:extLst>
      <p:ext uri="{BB962C8B-B14F-4D97-AF65-F5344CB8AC3E}">
        <p14:creationId xmlns:p14="http://schemas.microsoft.com/office/powerpoint/2010/main" val="790443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ormAutofit/>
          </a:bodyPr>
          <a:lstStyle/>
          <a:p>
            <a:r>
              <a:rPr lang="en-US" dirty="0" smtClean="0"/>
              <a:t>The GS panel shows all the nodes and under which parent group they fall</a:t>
            </a:r>
          </a:p>
          <a:p>
            <a:r>
              <a:rPr lang="en-US" dirty="0" smtClean="0"/>
              <a:t>Each parent group contains various group each containing a set of nodes that make up similar code pattern in various program location</a:t>
            </a:r>
          </a:p>
          <a:p>
            <a:r>
              <a:rPr lang="en-US" dirty="0" smtClean="0"/>
              <a:t>“allocate and fill with random” parent group has four groups</a:t>
            </a:r>
          </a:p>
          <a:p>
            <a:pPr lvl="1"/>
            <a:r>
              <a:rPr lang="en-US" dirty="0" smtClean="0"/>
              <a:t>Each group is composed of 9 basic blocks</a:t>
            </a: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err="1" smtClean="0"/>
              <a:t>GraphSlick</a:t>
            </a:r>
            <a:r>
              <a:rPr lang="en-US" dirty="0" smtClean="0"/>
              <a:t> – Panel (1)</a:t>
            </a:r>
            <a:endParaRPr lang="en-US" dirty="0"/>
          </a:p>
        </p:txBody>
      </p:sp>
      <p:pic>
        <p:nvPicPr>
          <p:cNvPr id="6" name="Picture 5"/>
          <p:cNvPicPr>
            <a:picLocks noChangeAspect="1"/>
          </p:cNvPicPr>
          <p:nvPr/>
        </p:nvPicPr>
        <p:blipFill>
          <a:blip r:embed="rId2"/>
          <a:stretch>
            <a:fillRect/>
          </a:stretch>
        </p:blipFill>
        <p:spPr>
          <a:xfrm>
            <a:off x="681088" y="4735068"/>
            <a:ext cx="7991475" cy="1447800"/>
          </a:xfrm>
          <a:prstGeom prst="rect">
            <a:avLst/>
          </a:prstGeom>
        </p:spPr>
      </p:pic>
    </p:spTree>
    <p:extLst>
      <p:ext uri="{BB962C8B-B14F-4D97-AF65-F5344CB8AC3E}">
        <p14:creationId xmlns:p14="http://schemas.microsoft.com/office/powerpoint/2010/main" val="1676525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These are the 9 nodes that make up </a:t>
            </a:r>
            <a:r>
              <a:rPr lang="en-US" dirty="0"/>
              <a:t>“allocate and fill with random”</a:t>
            </a:r>
            <a:r>
              <a:rPr lang="en-US" dirty="0" smtClean="0"/>
              <a:t> code logic</a:t>
            </a:r>
          </a:p>
          <a:p>
            <a:r>
              <a:rPr lang="en-US" dirty="0" smtClean="0"/>
              <a:t>It is composed of 9 basic blocks</a:t>
            </a:r>
          </a:p>
          <a:p>
            <a:r>
              <a:rPr lang="en-US" dirty="0" smtClean="0"/>
              <a:t>These 9 blocks could have been an </a:t>
            </a:r>
            <a:r>
              <a:rPr lang="en-US" dirty="0" err="1" smtClean="0"/>
              <a:t>inlined</a:t>
            </a:r>
            <a:r>
              <a:rPr lang="en-US" dirty="0" smtClean="0"/>
              <a:t> function</a:t>
            </a:r>
          </a:p>
          <a:p>
            <a:r>
              <a:rPr lang="en-US" dirty="0" smtClean="0"/>
              <a:t>Or code that has been copied and pasted</a:t>
            </a:r>
            <a:endParaRPr lang="en-US" dirty="0"/>
          </a:p>
        </p:txBody>
      </p:sp>
      <p:sp>
        <p:nvSpPr>
          <p:cNvPr id="2" name="Title 1"/>
          <p:cNvSpPr>
            <a:spLocks noGrp="1"/>
          </p:cNvSpPr>
          <p:nvPr>
            <p:ph type="title"/>
          </p:nvPr>
        </p:nvSpPr>
        <p:spPr/>
        <p:txBody>
          <a:bodyPr/>
          <a:lstStyle/>
          <a:p>
            <a:r>
              <a:rPr lang="en-US" dirty="0" err="1" smtClean="0"/>
              <a:t>GraphSlick</a:t>
            </a:r>
            <a:r>
              <a:rPr lang="en-US" dirty="0" smtClean="0"/>
              <a:t> – Panel (2)</a:t>
            </a:r>
            <a:endParaRPr lang="en-US" dirty="0"/>
          </a:p>
        </p:txBody>
      </p:sp>
      <p:pic>
        <p:nvPicPr>
          <p:cNvPr id="4" name="Picture 3"/>
          <p:cNvPicPr>
            <a:picLocks noChangeAspect="1"/>
          </p:cNvPicPr>
          <p:nvPr/>
        </p:nvPicPr>
        <p:blipFill>
          <a:blip r:embed="rId2"/>
          <a:stretch>
            <a:fillRect/>
          </a:stretch>
        </p:blipFill>
        <p:spPr>
          <a:xfrm>
            <a:off x="6893819" y="3114129"/>
            <a:ext cx="5158718" cy="3631779"/>
          </a:xfrm>
          <a:prstGeom prst="rect">
            <a:avLst/>
          </a:prstGeom>
        </p:spPr>
      </p:pic>
    </p:spTree>
    <p:extLst>
      <p:ext uri="{BB962C8B-B14F-4D97-AF65-F5344CB8AC3E}">
        <p14:creationId xmlns:p14="http://schemas.microsoft.com/office/powerpoint/2010/main" val="42782121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normAutofit/>
          </a:bodyPr>
          <a:lstStyle/>
          <a:p>
            <a:r>
              <a:rPr lang="en-US" dirty="0" err="1" smtClean="0"/>
              <a:t>GraphSlick</a:t>
            </a:r>
            <a:r>
              <a:rPr lang="en-US" dirty="0" smtClean="0"/>
              <a:t> – Before and after</a:t>
            </a:r>
            <a:endParaRPr lang="en-US" dirty="0"/>
          </a:p>
        </p:txBody>
      </p:sp>
      <p:pic>
        <p:nvPicPr>
          <p:cNvPr id="5" name="Picture 4"/>
          <p:cNvPicPr>
            <a:picLocks noChangeAspect="1"/>
          </p:cNvPicPr>
          <p:nvPr/>
        </p:nvPicPr>
        <p:blipFill>
          <a:blip r:embed="rId2"/>
          <a:stretch>
            <a:fillRect/>
          </a:stretch>
        </p:blipFill>
        <p:spPr>
          <a:xfrm>
            <a:off x="3909434" y="1490140"/>
            <a:ext cx="2673252" cy="5101159"/>
          </a:xfrm>
          <a:prstGeom prst="rect">
            <a:avLst/>
          </a:prstGeom>
        </p:spPr>
      </p:pic>
      <p:pic>
        <p:nvPicPr>
          <p:cNvPr id="6" name="Picture 5"/>
          <p:cNvPicPr>
            <a:picLocks noChangeAspect="1"/>
          </p:cNvPicPr>
          <p:nvPr/>
        </p:nvPicPr>
        <p:blipFill>
          <a:blip r:embed="rId3"/>
          <a:stretch>
            <a:fillRect/>
          </a:stretch>
        </p:blipFill>
        <p:spPr>
          <a:xfrm>
            <a:off x="1983141" y="1490140"/>
            <a:ext cx="691060" cy="5101159"/>
          </a:xfrm>
          <a:prstGeom prst="rect">
            <a:avLst/>
          </a:prstGeom>
        </p:spPr>
      </p:pic>
      <p:sp>
        <p:nvSpPr>
          <p:cNvPr id="7" name="TextBox 6"/>
          <p:cNvSpPr txBox="1"/>
          <p:nvPr/>
        </p:nvSpPr>
        <p:spPr>
          <a:xfrm>
            <a:off x="606242" y="2056020"/>
            <a:ext cx="825867" cy="369332"/>
          </a:xfrm>
          <a:prstGeom prst="rect">
            <a:avLst/>
          </a:prstGeom>
          <a:noFill/>
        </p:spPr>
        <p:txBody>
          <a:bodyPr wrap="none" rtlCol="0">
            <a:spAutoFit/>
          </a:bodyPr>
          <a:lstStyle/>
          <a:p>
            <a:r>
              <a:rPr lang="en-US" u="sng" dirty="0" smtClean="0"/>
              <a:t>Before</a:t>
            </a:r>
            <a:endParaRPr lang="en-US" u="sng" dirty="0"/>
          </a:p>
        </p:txBody>
      </p:sp>
      <p:sp>
        <p:nvSpPr>
          <p:cNvPr id="8" name="TextBox 7"/>
          <p:cNvSpPr txBox="1"/>
          <p:nvPr/>
        </p:nvSpPr>
        <p:spPr>
          <a:xfrm>
            <a:off x="2854751" y="2056020"/>
            <a:ext cx="676788" cy="369332"/>
          </a:xfrm>
          <a:prstGeom prst="rect">
            <a:avLst/>
          </a:prstGeom>
          <a:noFill/>
        </p:spPr>
        <p:txBody>
          <a:bodyPr wrap="none" rtlCol="0">
            <a:spAutoFit/>
          </a:bodyPr>
          <a:lstStyle/>
          <a:p>
            <a:r>
              <a:rPr lang="en-US" u="sng" dirty="0" smtClean="0"/>
              <a:t>After</a:t>
            </a:r>
            <a:endParaRPr lang="en-US" u="sng" dirty="0"/>
          </a:p>
        </p:txBody>
      </p:sp>
      <p:sp>
        <p:nvSpPr>
          <p:cNvPr id="9" name="TextBox 8"/>
          <p:cNvSpPr txBox="1"/>
          <p:nvPr/>
        </p:nvSpPr>
        <p:spPr>
          <a:xfrm>
            <a:off x="6488152" y="2344413"/>
            <a:ext cx="2777768"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this example, we automatically identified similar </a:t>
            </a:r>
            <a:r>
              <a:rPr lang="en-US" dirty="0" err="1" smtClean="0"/>
              <a:t>subgraphs</a:t>
            </a:r>
            <a:r>
              <a:rPr lang="en-US" dirty="0" smtClean="0"/>
              <a:t> and grouped them under a single parent group</a:t>
            </a:r>
          </a:p>
          <a:p>
            <a:pPr marL="285750" indent="-285750">
              <a:buFont typeface="Arial" panose="020B0604020202020204" pitchFamily="34" charset="0"/>
              <a:buChar char="•"/>
            </a:pPr>
            <a:r>
              <a:rPr lang="en-US" dirty="0" smtClean="0"/>
              <a:t>Note how the graph is much more simpler</a:t>
            </a:r>
            <a:endParaRPr lang="en-US" dirty="0"/>
          </a:p>
        </p:txBody>
      </p:sp>
    </p:spTree>
    <p:extLst>
      <p:ext uri="{BB962C8B-B14F-4D97-AF65-F5344CB8AC3E}">
        <p14:creationId xmlns:p14="http://schemas.microsoft.com/office/powerpoint/2010/main" val="1133058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normAutofit fontScale="90000"/>
          </a:bodyPr>
          <a:lstStyle/>
          <a:p>
            <a:r>
              <a:rPr lang="en-US" dirty="0" err="1" smtClean="0"/>
              <a:t>GraphSlick</a:t>
            </a:r>
            <a:r>
              <a:rPr lang="en-US" dirty="0" smtClean="0"/>
              <a:t> – Automatic grouping on x86</a:t>
            </a:r>
            <a:endParaRPr lang="en-US" dirty="0"/>
          </a:p>
        </p:txBody>
      </p:sp>
      <p:pic>
        <p:nvPicPr>
          <p:cNvPr id="4" name="Picture 3"/>
          <p:cNvPicPr>
            <a:picLocks noChangeAspect="1"/>
          </p:cNvPicPr>
          <p:nvPr/>
        </p:nvPicPr>
        <p:blipFill>
          <a:blip r:embed="rId2"/>
          <a:stretch>
            <a:fillRect/>
          </a:stretch>
        </p:blipFill>
        <p:spPr>
          <a:xfrm>
            <a:off x="838200" y="3299621"/>
            <a:ext cx="5127780" cy="3172647"/>
          </a:xfrm>
          <a:prstGeom prst="rect">
            <a:avLst/>
          </a:prstGeom>
        </p:spPr>
      </p:pic>
      <p:pic>
        <p:nvPicPr>
          <p:cNvPr id="5" name="Picture 4"/>
          <p:cNvPicPr>
            <a:picLocks noChangeAspect="1"/>
          </p:cNvPicPr>
          <p:nvPr/>
        </p:nvPicPr>
        <p:blipFill>
          <a:blip r:embed="rId3"/>
          <a:stretch>
            <a:fillRect/>
          </a:stretch>
        </p:blipFill>
        <p:spPr>
          <a:xfrm>
            <a:off x="838200" y="1888236"/>
            <a:ext cx="6429375" cy="1143000"/>
          </a:xfrm>
          <a:prstGeom prst="rect">
            <a:avLst/>
          </a:prstGeom>
        </p:spPr>
      </p:pic>
      <p:sp>
        <p:nvSpPr>
          <p:cNvPr id="6" name="TextBox 5"/>
          <p:cNvSpPr txBox="1"/>
          <p:nvPr/>
        </p:nvSpPr>
        <p:spPr>
          <a:xfrm>
            <a:off x="6400800" y="3535680"/>
            <a:ext cx="5559552" cy="1200329"/>
          </a:xfrm>
          <a:prstGeom prst="rect">
            <a:avLst/>
          </a:prstGeom>
          <a:noFill/>
        </p:spPr>
        <p:txBody>
          <a:bodyPr wrap="square" rtlCol="0">
            <a:spAutoFit/>
          </a:bodyPr>
          <a:lstStyle/>
          <a:p>
            <a:r>
              <a:rPr lang="en-US" dirty="0" smtClean="0"/>
              <a:t>In this example, we can see how the </a:t>
            </a:r>
            <a:r>
              <a:rPr lang="en-US" dirty="0" err="1" smtClean="0"/>
              <a:t>GraphSlick</a:t>
            </a:r>
            <a:r>
              <a:rPr lang="en-US" dirty="0" smtClean="0"/>
              <a:t> panel:</a:t>
            </a:r>
          </a:p>
          <a:p>
            <a:pPr marL="285750" indent="-285750">
              <a:buFont typeface="Arial" panose="020B0604020202020204" pitchFamily="34" charset="0"/>
              <a:buChar char="•"/>
            </a:pPr>
            <a:r>
              <a:rPr lang="en-US" dirty="0" smtClean="0"/>
              <a:t>Created one parent group with 6 sub groups</a:t>
            </a:r>
          </a:p>
          <a:p>
            <a:pPr marL="285750" indent="-285750">
              <a:buFont typeface="Arial" panose="020B0604020202020204" pitchFamily="34" charset="0"/>
              <a:buChar char="•"/>
            </a:pPr>
            <a:r>
              <a:rPr lang="en-US" dirty="0" smtClean="0"/>
              <a:t>Each sub-group is composed of 11 basic blocks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101508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Here we see a function with no similar basic blocks</a:t>
            </a:r>
          </a:p>
          <a:p>
            <a:r>
              <a:rPr lang="en-US" dirty="0" smtClean="0"/>
              <a:t>Each basic block is its own parent block</a:t>
            </a:r>
          </a:p>
          <a:p>
            <a:r>
              <a:rPr lang="en-US" dirty="0" smtClean="0"/>
              <a:t>Each parent block is automatically assigned a distinct color</a:t>
            </a:r>
            <a:endParaRPr lang="en-US" dirty="0"/>
          </a:p>
        </p:txBody>
      </p:sp>
      <p:sp>
        <p:nvSpPr>
          <p:cNvPr id="2" name="Title 1"/>
          <p:cNvSpPr>
            <a:spLocks noGrp="1"/>
          </p:cNvSpPr>
          <p:nvPr>
            <p:ph type="title"/>
          </p:nvPr>
        </p:nvSpPr>
        <p:spPr/>
        <p:txBody>
          <a:bodyPr/>
          <a:lstStyle/>
          <a:p>
            <a:r>
              <a:rPr lang="en-US" dirty="0" err="1" smtClean="0"/>
              <a:t>GraphSlick</a:t>
            </a:r>
            <a:r>
              <a:rPr lang="en-US" dirty="0" smtClean="0"/>
              <a:t> – Automatic coloring</a:t>
            </a:r>
            <a:endParaRPr lang="en-US" dirty="0"/>
          </a:p>
        </p:txBody>
      </p:sp>
      <p:pic>
        <p:nvPicPr>
          <p:cNvPr id="4" name="Picture 3"/>
          <p:cNvPicPr>
            <a:picLocks noChangeAspect="1"/>
          </p:cNvPicPr>
          <p:nvPr/>
        </p:nvPicPr>
        <p:blipFill>
          <a:blip r:embed="rId2"/>
          <a:stretch>
            <a:fillRect/>
          </a:stretch>
        </p:blipFill>
        <p:spPr>
          <a:xfrm>
            <a:off x="3950898" y="3299221"/>
            <a:ext cx="4050500" cy="3395434"/>
          </a:xfrm>
          <a:prstGeom prst="rect">
            <a:avLst/>
          </a:prstGeom>
        </p:spPr>
      </p:pic>
    </p:spTree>
    <p:extLst>
      <p:ext uri="{BB962C8B-B14F-4D97-AF65-F5344CB8AC3E}">
        <p14:creationId xmlns:p14="http://schemas.microsoft.com/office/powerpoint/2010/main" val="942909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sz="2800" dirty="0" smtClean="0"/>
          </a:p>
          <a:p>
            <a:endParaRPr lang="en-US" sz="2800" dirty="0"/>
          </a:p>
          <a:p>
            <a:r>
              <a:rPr lang="en-US" sz="2800" dirty="0" smtClean="0"/>
              <a:t>Ali Rahbar : Microsoft TWC </a:t>
            </a:r>
          </a:p>
          <a:p>
            <a:r>
              <a:rPr lang="en-US" sz="2800" dirty="0" smtClean="0"/>
              <a:t>Elias Bachaalany: Microsoft TWC </a:t>
            </a:r>
          </a:p>
          <a:p>
            <a:r>
              <a:rPr lang="en-US" sz="2800" dirty="0" smtClean="0"/>
              <a:t>Ali Pezeshk: Microsoft TWC</a:t>
            </a:r>
            <a:endParaRPr lang="en-US" sz="2800" dirty="0"/>
          </a:p>
        </p:txBody>
      </p:sp>
      <p:sp>
        <p:nvSpPr>
          <p:cNvPr id="2" name="Title 1"/>
          <p:cNvSpPr>
            <a:spLocks noGrp="1"/>
          </p:cNvSpPr>
          <p:nvPr>
            <p:ph type="title"/>
          </p:nvPr>
        </p:nvSpPr>
        <p:spPr/>
        <p:txBody>
          <a:bodyPr/>
          <a:lstStyle/>
          <a:p>
            <a:r>
              <a:rPr lang="en-US" dirty="0" smtClean="0"/>
              <a:t>Who</a:t>
            </a:r>
            <a:endParaRPr lang="en-US" dirty="0"/>
          </a:p>
        </p:txBody>
      </p:sp>
    </p:spTree>
    <p:extLst>
      <p:ext uri="{BB962C8B-B14F-4D97-AF65-F5344CB8AC3E}">
        <p14:creationId xmlns:p14="http://schemas.microsoft.com/office/powerpoint/2010/main" val="25190699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54954" y="1584832"/>
            <a:ext cx="3322155" cy="4647525"/>
          </a:xfrm>
        </p:spPr>
        <p:txBody>
          <a:bodyPr>
            <a:normAutofit/>
          </a:bodyPr>
          <a:lstStyle/>
          <a:p>
            <a:r>
              <a:rPr lang="en-US" dirty="0" smtClean="0"/>
              <a:t>The “</a:t>
            </a:r>
            <a:r>
              <a:rPr lang="en-US" dirty="0" err="1" smtClean="0"/>
              <a:t>doit</a:t>
            </a:r>
            <a:r>
              <a:rPr lang="en-US" dirty="0" smtClean="0"/>
              <a:t>” function has the body of “simple_loop1” inserted twice</a:t>
            </a:r>
          </a:p>
          <a:p>
            <a:r>
              <a:rPr lang="en-US" dirty="0" smtClean="0"/>
              <a:t>The GS panel detected 6 basic blocks per </a:t>
            </a:r>
            <a:r>
              <a:rPr lang="en-US" dirty="0" err="1" smtClean="0"/>
              <a:t>inlined</a:t>
            </a:r>
            <a:r>
              <a:rPr lang="en-US" dirty="0" smtClean="0"/>
              <a:t> function call</a:t>
            </a:r>
          </a:p>
          <a:p>
            <a:r>
              <a:rPr lang="en-US" dirty="0" smtClean="0"/>
              <a:t>All the groups belonging to the same parent group have the same color but with different shade</a:t>
            </a:r>
          </a:p>
          <a:p>
            <a:r>
              <a:rPr lang="en-US" dirty="0" smtClean="0"/>
              <a:t>The </a:t>
            </a:r>
            <a:r>
              <a:rPr lang="en-US" dirty="0"/>
              <a:t>o</a:t>
            </a:r>
            <a:r>
              <a:rPr lang="en-US" dirty="0" smtClean="0"/>
              <a:t>ther “Orphan nodes” are just regular blocks</a:t>
            </a:r>
            <a:endParaRPr lang="en-US" dirty="0"/>
          </a:p>
        </p:txBody>
      </p:sp>
      <p:sp>
        <p:nvSpPr>
          <p:cNvPr id="2" name="Title 1"/>
          <p:cNvSpPr>
            <a:spLocks noGrp="1"/>
          </p:cNvSpPr>
          <p:nvPr>
            <p:ph type="title"/>
          </p:nvPr>
        </p:nvSpPr>
        <p:spPr/>
        <p:txBody>
          <a:bodyPr>
            <a:normAutofit/>
          </a:bodyPr>
          <a:lstStyle/>
          <a:p>
            <a:r>
              <a:rPr lang="en-US" dirty="0" err="1" smtClean="0"/>
              <a:t>GraphSlick</a:t>
            </a:r>
            <a:r>
              <a:rPr lang="en-US" dirty="0" smtClean="0"/>
              <a:t> – Automatic color shades</a:t>
            </a:r>
            <a:endParaRPr lang="en-US" dirty="0"/>
          </a:p>
        </p:txBody>
      </p:sp>
      <p:pic>
        <p:nvPicPr>
          <p:cNvPr id="4" name="Picture 3"/>
          <p:cNvPicPr>
            <a:picLocks noChangeAspect="1"/>
          </p:cNvPicPr>
          <p:nvPr/>
        </p:nvPicPr>
        <p:blipFill>
          <a:blip r:embed="rId2"/>
          <a:stretch>
            <a:fillRect/>
          </a:stretch>
        </p:blipFill>
        <p:spPr>
          <a:xfrm>
            <a:off x="4597879" y="1412307"/>
            <a:ext cx="6528003" cy="3473172"/>
          </a:xfrm>
          <a:prstGeom prst="rect">
            <a:avLst/>
          </a:prstGeom>
        </p:spPr>
      </p:pic>
      <p:pic>
        <p:nvPicPr>
          <p:cNvPr id="8" name="Picture 7"/>
          <p:cNvPicPr>
            <a:picLocks noChangeAspect="1"/>
          </p:cNvPicPr>
          <p:nvPr/>
        </p:nvPicPr>
        <p:blipFill>
          <a:blip r:embed="rId3"/>
          <a:stretch>
            <a:fillRect/>
          </a:stretch>
        </p:blipFill>
        <p:spPr>
          <a:xfrm>
            <a:off x="8974944" y="3154067"/>
            <a:ext cx="3002439" cy="3078290"/>
          </a:xfrm>
          <a:prstGeom prst="rect">
            <a:avLst/>
          </a:prstGeom>
        </p:spPr>
      </p:pic>
    </p:spTree>
    <p:extLst>
      <p:ext uri="{BB962C8B-B14F-4D97-AF65-F5344CB8AC3E}">
        <p14:creationId xmlns:p14="http://schemas.microsoft.com/office/powerpoint/2010/main" val="36283214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31065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Add a sufficiently large section to the binary</a:t>
            </a:r>
          </a:p>
          <a:p>
            <a:r>
              <a:rPr lang="en-US" dirty="0" smtClean="0"/>
              <a:t>Script will</a:t>
            </a:r>
          </a:p>
          <a:p>
            <a:pPr lvl="1"/>
            <a:r>
              <a:rPr lang="en-US" dirty="0" smtClean="0"/>
              <a:t>Move snippets of code for </a:t>
            </a:r>
            <a:r>
              <a:rPr lang="en-US" dirty="0" err="1" smtClean="0"/>
              <a:t>inlined</a:t>
            </a:r>
            <a:r>
              <a:rPr lang="en-US" dirty="0" smtClean="0"/>
              <a:t> function instances found to the new section</a:t>
            </a:r>
          </a:p>
          <a:p>
            <a:pPr lvl="1"/>
            <a:r>
              <a:rPr lang="en-US" dirty="0" smtClean="0"/>
              <a:t>Fix up the moved code for calls, jumps/branches, and returns</a:t>
            </a:r>
          </a:p>
          <a:p>
            <a:pPr lvl="1"/>
            <a:r>
              <a:rPr lang="en-US" dirty="0" smtClean="0"/>
              <a:t>Patch the original location to do a call in place of the </a:t>
            </a:r>
            <a:r>
              <a:rPr lang="en-US" dirty="0" err="1" smtClean="0"/>
              <a:t>inlined</a:t>
            </a:r>
            <a:r>
              <a:rPr lang="en-US" dirty="0" smtClean="0"/>
              <a:t> function instance</a:t>
            </a:r>
          </a:p>
          <a:p>
            <a:pPr lvl="1"/>
            <a:r>
              <a:rPr lang="en-US" dirty="0" smtClean="0"/>
              <a:t>Patch after the call to handle return value to stitch back the original code flow</a:t>
            </a:r>
          </a:p>
          <a:p>
            <a:pPr lvl="1"/>
            <a:endParaRPr lang="en-US" dirty="0"/>
          </a:p>
          <a:p>
            <a:pPr marL="457200" lvl="1" indent="0">
              <a:buNone/>
            </a:pPr>
            <a:r>
              <a:rPr lang="en-US" dirty="0" smtClean="0"/>
              <a:t>Note that the following description is for ARM</a:t>
            </a:r>
            <a:endParaRPr lang="en-US" dirty="0"/>
          </a:p>
        </p:txBody>
      </p:sp>
      <p:sp>
        <p:nvSpPr>
          <p:cNvPr id="2" name="Title 1"/>
          <p:cNvSpPr>
            <a:spLocks noGrp="1"/>
          </p:cNvSpPr>
          <p:nvPr>
            <p:ph type="title"/>
          </p:nvPr>
        </p:nvSpPr>
        <p:spPr/>
        <p:txBody>
          <a:bodyPr/>
          <a:lstStyle/>
          <a:p>
            <a:r>
              <a:rPr lang="en-US" dirty="0" smtClean="0"/>
              <a:t>Refactoring overview</a:t>
            </a:r>
            <a:endParaRPr lang="en-US" dirty="0"/>
          </a:p>
        </p:txBody>
      </p:sp>
    </p:spTree>
    <p:extLst>
      <p:ext uri="{BB962C8B-B14F-4D97-AF65-F5344CB8AC3E}">
        <p14:creationId xmlns:p14="http://schemas.microsoft.com/office/powerpoint/2010/main" val="2858731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54942"/>
            <a:ext cx="5748338" cy="5491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p:txBody>
          <a:bodyPr/>
          <a:lstStyle/>
          <a:p>
            <a:pPr marL="0" indent="0">
              <a:buNone/>
            </a:pPr>
            <a:endParaRPr lang="en-US" dirty="0"/>
          </a:p>
        </p:txBody>
      </p:sp>
      <p:sp>
        <p:nvSpPr>
          <p:cNvPr id="2" name="Title 1"/>
          <p:cNvSpPr>
            <a:spLocks noGrp="1"/>
          </p:cNvSpPr>
          <p:nvPr>
            <p:ph type="title"/>
          </p:nvPr>
        </p:nvSpPr>
        <p:spPr/>
        <p:txBody>
          <a:bodyPr>
            <a:normAutofit/>
          </a:bodyPr>
          <a:lstStyle/>
          <a:p>
            <a:r>
              <a:rPr lang="en-US" dirty="0" smtClean="0"/>
              <a:t>Glance at an </a:t>
            </a:r>
            <a:r>
              <a:rPr lang="en-US" dirty="0" err="1" smtClean="0"/>
              <a:t>inlined</a:t>
            </a:r>
            <a:r>
              <a:rPr lang="en-US" dirty="0" smtClean="0"/>
              <a:t> function instance </a:t>
            </a:r>
            <a:endParaRPr lang="en-US" dirty="0"/>
          </a:p>
        </p:txBody>
      </p:sp>
      <p:grpSp>
        <p:nvGrpSpPr>
          <p:cNvPr id="39" name="Group 38"/>
          <p:cNvGrpSpPr/>
          <p:nvPr/>
        </p:nvGrpSpPr>
        <p:grpSpPr>
          <a:xfrm>
            <a:off x="2057401" y="4724400"/>
            <a:ext cx="1423199" cy="457200"/>
            <a:chOff x="228600" y="3557587"/>
            <a:chExt cx="1423199" cy="457200"/>
          </a:xfrm>
        </p:grpSpPr>
        <p:sp>
          <p:nvSpPr>
            <p:cNvPr id="40" name="Rectangle 5"/>
            <p:cNvSpPr/>
            <p:nvPr/>
          </p:nvSpPr>
          <p:spPr>
            <a:xfrm>
              <a:off x="228600" y="3557587"/>
              <a:ext cx="1107716" cy="457200"/>
            </a:xfrm>
            <a:custGeom>
              <a:avLst/>
              <a:gdLst>
                <a:gd name="connsiteX0" fmla="*/ 0 w 990600"/>
                <a:gd name="connsiteY0" fmla="*/ 0 h 457200"/>
                <a:gd name="connsiteX1" fmla="*/ 990600 w 990600"/>
                <a:gd name="connsiteY1" fmla="*/ 0 h 457200"/>
                <a:gd name="connsiteX2" fmla="*/ 990600 w 990600"/>
                <a:gd name="connsiteY2" fmla="*/ 457200 h 457200"/>
                <a:gd name="connsiteX3" fmla="*/ 0 w 990600"/>
                <a:gd name="connsiteY3" fmla="*/ 457200 h 457200"/>
                <a:gd name="connsiteX4" fmla="*/ 0 w 990600"/>
                <a:gd name="connsiteY4" fmla="*/ 0 h 457200"/>
                <a:gd name="connsiteX0" fmla="*/ 0 w 1075266"/>
                <a:gd name="connsiteY0" fmla="*/ 0 h 457200"/>
                <a:gd name="connsiteX1" fmla="*/ 990600 w 1075266"/>
                <a:gd name="connsiteY1" fmla="*/ 0 h 457200"/>
                <a:gd name="connsiteX2" fmla="*/ 990600 w 1075266"/>
                <a:gd name="connsiteY2" fmla="*/ 457200 h 457200"/>
                <a:gd name="connsiteX3" fmla="*/ 0 w 1075266"/>
                <a:gd name="connsiteY3" fmla="*/ 457200 h 457200"/>
                <a:gd name="connsiteX4" fmla="*/ 0 w 1075266"/>
                <a:gd name="connsiteY4" fmla="*/ 0 h 457200"/>
                <a:gd name="connsiteX0" fmla="*/ 0 w 1117075"/>
                <a:gd name="connsiteY0" fmla="*/ 0 h 457200"/>
                <a:gd name="connsiteX1" fmla="*/ 990600 w 1117075"/>
                <a:gd name="connsiteY1" fmla="*/ 0 h 457200"/>
                <a:gd name="connsiteX2" fmla="*/ 990600 w 1117075"/>
                <a:gd name="connsiteY2" fmla="*/ 457200 h 457200"/>
                <a:gd name="connsiteX3" fmla="*/ 0 w 1117075"/>
                <a:gd name="connsiteY3" fmla="*/ 457200 h 457200"/>
                <a:gd name="connsiteX4" fmla="*/ 0 w 1117075"/>
                <a:gd name="connsiteY4" fmla="*/ 0 h 457200"/>
                <a:gd name="connsiteX0" fmla="*/ 0 w 1107716"/>
                <a:gd name="connsiteY0" fmla="*/ 0 h 457200"/>
                <a:gd name="connsiteX1" fmla="*/ 990600 w 1107716"/>
                <a:gd name="connsiteY1" fmla="*/ 0 h 457200"/>
                <a:gd name="connsiteX2" fmla="*/ 990600 w 1107716"/>
                <a:gd name="connsiteY2" fmla="*/ 457200 h 457200"/>
                <a:gd name="connsiteX3" fmla="*/ 0 w 1107716"/>
                <a:gd name="connsiteY3" fmla="*/ 457200 h 457200"/>
                <a:gd name="connsiteX4" fmla="*/ 0 w 1107716"/>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16" h="457200">
                  <a:moveTo>
                    <a:pt x="0" y="0"/>
                  </a:moveTo>
                  <a:lnTo>
                    <a:pt x="990600" y="0"/>
                  </a:lnTo>
                  <a:cubicBezTo>
                    <a:pt x="1157287" y="0"/>
                    <a:pt x="1135857" y="457200"/>
                    <a:pt x="990600" y="457200"/>
                  </a:cubicBezTo>
                  <a:lnTo>
                    <a:pt x="0" y="457200"/>
                  </a:lnTo>
                  <a:lnTo>
                    <a:pt x="0" y="0"/>
                  </a:lnTo>
                  <a:close/>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dirty="0">
                  <a:solidFill>
                    <a:schemeClr val="tx1"/>
                  </a:solidFill>
                </a:rPr>
                <a:t>Exit 1</a:t>
              </a:r>
            </a:p>
          </p:txBody>
        </p:sp>
        <p:sp>
          <p:nvSpPr>
            <p:cNvPr id="41" name="Line Callout 2 (Accent Bar) 31"/>
            <p:cNvSpPr/>
            <p:nvPr/>
          </p:nvSpPr>
          <p:spPr>
            <a:xfrm flipH="1">
              <a:off x="1393030" y="3557588"/>
              <a:ext cx="258769" cy="457199"/>
            </a:xfrm>
            <a:custGeom>
              <a:avLst/>
              <a:gdLst>
                <a:gd name="connsiteX0" fmla="*/ 0 w 762000"/>
                <a:gd name="connsiteY0" fmla="*/ 0 h 381000"/>
                <a:gd name="connsiteX1" fmla="*/ 762000 w 762000"/>
                <a:gd name="connsiteY1" fmla="*/ 0 h 381000"/>
                <a:gd name="connsiteX2" fmla="*/ 762000 w 762000"/>
                <a:gd name="connsiteY2" fmla="*/ 381000 h 381000"/>
                <a:gd name="connsiteX3" fmla="*/ 0 w 762000"/>
                <a:gd name="connsiteY3" fmla="*/ 381000 h 381000"/>
                <a:gd name="connsiteX4" fmla="*/ 0 w 762000"/>
                <a:gd name="connsiteY4" fmla="*/ 0 h 381000"/>
                <a:gd name="connsiteX0" fmla="*/ -63497 w 762000"/>
                <a:gd name="connsiteY0" fmla="*/ 0 h 381000"/>
                <a:gd name="connsiteX1" fmla="*/ -63497 w 762000"/>
                <a:gd name="connsiteY1" fmla="*/ 381000 h 381000"/>
                <a:gd name="connsiteX0" fmla="*/ -63497 w 762000"/>
                <a:gd name="connsiteY0" fmla="*/ 71438 h 381000"/>
                <a:gd name="connsiteX1" fmla="*/ -127003 w 762000"/>
                <a:gd name="connsiteY1" fmla="*/ 71438 h 381000"/>
                <a:gd name="connsiteX2" fmla="*/ -355603 w 762000"/>
                <a:gd name="connsiteY2" fmla="*/ 428625 h 381000"/>
                <a:gd name="connsiteX0" fmla="*/ 355603 w 1117603"/>
                <a:gd name="connsiteY0" fmla="*/ 381000 h 428625"/>
                <a:gd name="connsiteX1" fmla="*/ 1117603 w 1117603"/>
                <a:gd name="connsiteY1" fmla="*/ 0 h 428625"/>
                <a:gd name="connsiteX2" fmla="*/ 1117603 w 1117603"/>
                <a:gd name="connsiteY2" fmla="*/ 381000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355603 w 1117603"/>
                <a:gd name="connsiteY2"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436567 w 1117603"/>
                <a:gd name="connsiteY2" fmla="*/ 378619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469903"/>
                <a:gd name="connsiteY0" fmla="*/ 381000 h 428625"/>
                <a:gd name="connsiteX1" fmla="*/ 469903 w 469903"/>
                <a:gd name="connsiteY1" fmla="*/ 383381 h 428625"/>
                <a:gd name="connsiteX2" fmla="*/ 436567 w 469903"/>
                <a:gd name="connsiteY2" fmla="*/ 378619 h 428625"/>
                <a:gd name="connsiteX3" fmla="*/ 355603 w 469903"/>
                <a:gd name="connsiteY3" fmla="*/ 381000 h 428625"/>
                <a:gd name="connsiteX0" fmla="*/ 292106 w 469903"/>
                <a:gd name="connsiteY0" fmla="*/ 0 h 428625"/>
                <a:gd name="connsiteX1" fmla="*/ 292106 w 469903"/>
                <a:gd name="connsiteY1" fmla="*/ 381000 h 428625"/>
                <a:gd name="connsiteX0" fmla="*/ 292106 w 469903"/>
                <a:gd name="connsiteY0" fmla="*/ 71438 h 428625"/>
                <a:gd name="connsiteX1" fmla="*/ 228600 w 469903"/>
                <a:gd name="connsiteY1" fmla="*/ 71438 h 428625"/>
                <a:gd name="connsiteX2" fmla="*/ 0 w 469903"/>
                <a:gd name="connsiteY2" fmla="*/ 428625 h 428625"/>
                <a:gd name="connsiteX0" fmla="*/ 355603 w 436567"/>
                <a:gd name="connsiteY0" fmla="*/ 381000 h 428625"/>
                <a:gd name="connsiteX1" fmla="*/ 436567 w 436567"/>
                <a:gd name="connsiteY1" fmla="*/ 378619 h 428625"/>
                <a:gd name="connsiteX2" fmla="*/ 355603 w 436567"/>
                <a:gd name="connsiteY2" fmla="*/ 381000 h 428625"/>
                <a:gd name="connsiteX0" fmla="*/ 292106 w 436567"/>
                <a:gd name="connsiteY0" fmla="*/ 0 h 428625"/>
                <a:gd name="connsiteX1" fmla="*/ 292106 w 436567"/>
                <a:gd name="connsiteY1" fmla="*/ 381000 h 428625"/>
                <a:gd name="connsiteX0" fmla="*/ 292106 w 436567"/>
                <a:gd name="connsiteY0" fmla="*/ 71438 h 428625"/>
                <a:gd name="connsiteX1" fmla="*/ 228600 w 436567"/>
                <a:gd name="connsiteY1" fmla="*/ 71438 h 428625"/>
                <a:gd name="connsiteX2" fmla="*/ 0 w 436567"/>
                <a:gd name="connsiteY2" fmla="*/ 428625 h 428625"/>
                <a:gd name="connsiteX0" fmla="*/ 355603 w 355603"/>
                <a:gd name="connsiteY0" fmla="*/ 381000 h 428625"/>
                <a:gd name="connsiteX1" fmla="*/ 291311 w 355603"/>
                <a:gd name="connsiteY1" fmla="*/ 238125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355603 w 355603"/>
                <a:gd name="connsiteY0" fmla="*/ 381000 h 428625"/>
                <a:gd name="connsiteX1" fmla="*/ 284167 w 355603"/>
                <a:gd name="connsiteY1" fmla="*/ 381000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284165 w 292106"/>
                <a:gd name="connsiteY0" fmla="*/ 376238 h 428625"/>
                <a:gd name="connsiteX1" fmla="*/ 284167 w 292106"/>
                <a:gd name="connsiteY1" fmla="*/ 381000 h 428625"/>
                <a:gd name="connsiteX2" fmla="*/ 284165 w 292106"/>
                <a:gd name="connsiteY2" fmla="*/ 376238 h 428625"/>
                <a:gd name="connsiteX0" fmla="*/ 292106 w 292106"/>
                <a:gd name="connsiteY0" fmla="*/ 0 h 428625"/>
                <a:gd name="connsiteX1" fmla="*/ 292106 w 292106"/>
                <a:gd name="connsiteY1" fmla="*/ 381000 h 428625"/>
                <a:gd name="connsiteX0" fmla="*/ 292106 w 292106"/>
                <a:gd name="connsiteY0" fmla="*/ 71438 h 428625"/>
                <a:gd name="connsiteX1" fmla="*/ 228600 w 292106"/>
                <a:gd name="connsiteY1" fmla="*/ 71438 h 428625"/>
                <a:gd name="connsiteX2" fmla="*/ 0 w 292106"/>
                <a:gd name="connsiteY2" fmla="*/ 428625 h 428625"/>
                <a:gd name="connsiteX0" fmla="*/ 246065 w 254006"/>
                <a:gd name="connsiteY0" fmla="*/ 376238 h 381000"/>
                <a:gd name="connsiteX1" fmla="*/ 246067 w 254006"/>
                <a:gd name="connsiteY1" fmla="*/ 381000 h 381000"/>
                <a:gd name="connsiteX2" fmla="*/ 246065 w 254006"/>
                <a:gd name="connsiteY2" fmla="*/ 376238 h 381000"/>
                <a:gd name="connsiteX0" fmla="*/ 254006 w 254006"/>
                <a:gd name="connsiteY0" fmla="*/ 0 h 381000"/>
                <a:gd name="connsiteX1" fmla="*/ 254006 w 254006"/>
                <a:gd name="connsiteY1" fmla="*/ 381000 h 381000"/>
                <a:gd name="connsiteX0" fmla="*/ 254006 w 254006"/>
                <a:gd name="connsiteY0" fmla="*/ 71438 h 381000"/>
                <a:gd name="connsiteX1" fmla="*/ 190500 w 254006"/>
                <a:gd name="connsiteY1" fmla="*/ 71438 h 381000"/>
                <a:gd name="connsiteX2" fmla="*/ 0 w 254006"/>
                <a:gd name="connsiteY2" fmla="*/ 371333 h 381000"/>
                <a:gd name="connsiteX0" fmla="*/ 250828 w 258769"/>
                <a:gd name="connsiteY0" fmla="*/ 376238 h 386187"/>
                <a:gd name="connsiteX1" fmla="*/ 250830 w 258769"/>
                <a:gd name="connsiteY1" fmla="*/ 381000 h 386187"/>
                <a:gd name="connsiteX2" fmla="*/ 250828 w 258769"/>
                <a:gd name="connsiteY2" fmla="*/ 376238 h 386187"/>
                <a:gd name="connsiteX0" fmla="*/ 258769 w 258769"/>
                <a:gd name="connsiteY0" fmla="*/ 0 h 386187"/>
                <a:gd name="connsiteX1" fmla="*/ 258769 w 258769"/>
                <a:gd name="connsiteY1" fmla="*/ 381000 h 386187"/>
                <a:gd name="connsiteX0" fmla="*/ 258769 w 258769"/>
                <a:gd name="connsiteY0" fmla="*/ 71438 h 386187"/>
                <a:gd name="connsiteX1" fmla="*/ 195263 w 258769"/>
                <a:gd name="connsiteY1" fmla="*/ 71438 h 386187"/>
                <a:gd name="connsiteX2" fmla="*/ 0 w 258769"/>
                <a:gd name="connsiteY2" fmla="*/ 386187 h 386187"/>
                <a:gd name="connsiteX0" fmla="*/ 250828 w 258769"/>
                <a:gd name="connsiteY0" fmla="*/ 376238 h 387366"/>
                <a:gd name="connsiteX1" fmla="*/ 250830 w 258769"/>
                <a:gd name="connsiteY1" fmla="*/ 381000 h 387366"/>
                <a:gd name="connsiteX2" fmla="*/ 250828 w 258769"/>
                <a:gd name="connsiteY2" fmla="*/ 376238 h 387366"/>
                <a:gd name="connsiteX0" fmla="*/ 258769 w 258769"/>
                <a:gd name="connsiteY0" fmla="*/ 0 h 387366"/>
                <a:gd name="connsiteX1" fmla="*/ 258769 w 258769"/>
                <a:gd name="connsiteY1" fmla="*/ 387366 h 387366"/>
                <a:gd name="connsiteX0" fmla="*/ 258769 w 258769"/>
                <a:gd name="connsiteY0" fmla="*/ 71438 h 387366"/>
                <a:gd name="connsiteX1" fmla="*/ 195263 w 258769"/>
                <a:gd name="connsiteY1" fmla="*/ 71438 h 387366"/>
                <a:gd name="connsiteX2" fmla="*/ 0 w 258769"/>
                <a:gd name="connsiteY2" fmla="*/ 386187 h 387366"/>
              </a:gdLst>
              <a:ahLst/>
              <a:cxnLst>
                <a:cxn ang="0">
                  <a:pos x="connsiteX0" y="connsiteY0"/>
                </a:cxn>
                <a:cxn ang="0">
                  <a:pos x="connsiteX1" y="connsiteY1"/>
                </a:cxn>
                <a:cxn ang="0">
                  <a:pos x="connsiteX2" y="connsiteY2"/>
                </a:cxn>
              </a:cxnLst>
              <a:rect l="l" t="t" r="r" b="b"/>
              <a:pathLst>
                <a:path w="258769" h="387366" stroke="0" extrusionOk="0">
                  <a:moveTo>
                    <a:pt x="250828" y="376238"/>
                  </a:moveTo>
                  <a:cubicBezTo>
                    <a:pt x="250829" y="377825"/>
                    <a:pt x="250829" y="379413"/>
                    <a:pt x="250830" y="381000"/>
                  </a:cubicBezTo>
                  <a:cubicBezTo>
                    <a:pt x="250829" y="379413"/>
                    <a:pt x="250829" y="377825"/>
                    <a:pt x="250828" y="376238"/>
                  </a:cubicBezTo>
                  <a:close/>
                </a:path>
                <a:path w="258769" h="387366" fill="none" extrusionOk="0">
                  <a:moveTo>
                    <a:pt x="258769" y="0"/>
                  </a:moveTo>
                  <a:close/>
                  <a:cubicBezTo>
                    <a:pt x="258769" y="127000"/>
                    <a:pt x="258769" y="260366"/>
                    <a:pt x="258769" y="387366"/>
                  </a:cubicBezTo>
                </a:path>
                <a:path w="258769" h="387366" fill="none" extrusionOk="0">
                  <a:moveTo>
                    <a:pt x="258769" y="71438"/>
                  </a:moveTo>
                  <a:lnTo>
                    <a:pt x="195263" y="71438"/>
                  </a:lnTo>
                  <a:lnTo>
                    <a:pt x="0" y="386187"/>
                  </a:lnTo>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a:solidFill>
                  <a:schemeClr val="tx1"/>
                </a:solidFill>
              </a:endParaRPr>
            </a:p>
          </p:txBody>
        </p:sp>
      </p:grpSp>
      <p:grpSp>
        <p:nvGrpSpPr>
          <p:cNvPr id="42" name="Group 41"/>
          <p:cNvGrpSpPr/>
          <p:nvPr/>
        </p:nvGrpSpPr>
        <p:grpSpPr>
          <a:xfrm flipH="1">
            <a:off x="6096001" y="4343400"/>
            <a:ext cx="1423199" cy="457200"/>
            <a:chOff x="228600" y="3557587"/>
            <a:chExt cx="1423199" cy="457200"/>
          </a:xfrm>
        </p:grpSpPr>
        <p:sp>
          <p:nvSpPr>
            <p:cNvPr id="43" name="Rectangle 5"/>
            <p:cNvSpPr/>
            <p:nvPr/>
          </p:nvSpPr>
          <p:spPr>
            <a:xfrm>
              <a:off x="228600" y="3557587"/>
              <a:ext cx="1107716" cy="457200"/>
            </a:xfrm>
            <a:custGeom>
              <a:avLst/>
              <a:gdLst>
                <a:gd name="connsiteX0" fmla="*/ 0 w 990600"/>
                <a:gd name="connsiteY0" fmla="*/ 0 h 457200"/>
                <a:gd name="connsiteX1" fmla="*/ 990600 w 990600"/>
                <a:gd name="connsiteY1" fmla="*/ 0 h 457200"/>
                <a:gd name="connsiteX2" fmla="*/ 990600 w 990600"/>
                <a:gd name="connsiteY2" fmla="*/ 457200 h 457200"/>
                <a:gd name="connsiteX3" fmla="*/ 0 w 990600"/>
                <a:gd name="connsiteY3" fmla="*/ 457200 h 457200"/>
                <a:gd name="connsiteX4" fmla="*/ 0 w 990600"/>
                <a:gd name="connsiteY4" fmla="*/ 0 h 457200"/>
                <a:gd name="connsiteX0" fmla="*/ 0 w 1075266"/>
                <a:gd name="connsiteY0" fmla="*/ 0 h 457200"/>
                <a:gd name="connsiteX1" fmla="*/ 990600 w 1075266"/>
                <a:gd name="connsiteY1" fmla="*/ 0 h 457200"/>
                <a:gd name="connsiteX2" fmla="*/ 990600 w 1075266"/>
                <a:gd name="connsiteY2" fmla="*/ 457200 h 457200"/>
                <a:gd name="connsiteX3" fmla="*/ 0 w 1075266"/>
                <a:gd name="connsiteY3" fmla="*/ 457200 h 457200"/>
                <a:gd name="connsiteX4" fmla="*/ 0 w 1075266"/>
                <a:gd name="connsiteY4" fmla="*/ 0 h 457200"/>
                <a:gd name="connsiteX0" fmla="*/ 0 w 1117075"/>
                <a:gd name="connsiteY0" fmla="*/ 0 h 457200"/>
                <a:gd name="connsiteX1" fmla="*/ 990600 w 1117075"/>
                <a:gd name="connsiteY1" fmla="*/ 0 h 457200"/>
                <a:gd name="connsiteX2" fmla="*/ 990600 w 1117075"/>
                <a:gd name="connsiteY2" fmla="*/ 457200 h 457200"/>
                <a:gd name="connsiteX3" fmla="*/ 0 w 1117075"/>
                <a:gd name="connsiteY3" fmla="*/ 457200 h 457200"/>
                <a:gd name="connsiteX4" fmla="*/ 0 w 1117075"/>
                <a:gd name="connsiteY4" fmla="*/ 0 h 457200"/>
                <a:gd name="connsiteX0" fmla="*/ 0 w 1107716"/>
                <a:gd name="connsiteY0" fmla="*/ 0 h 457200"/>
                <a:gd name="connsiteX1" fmla="*/ 990600 w 1107716"/>
                <a:gd name="connsiteY1" fmla="*/ 0 h 457200"/>
                <a:gd name="connsiteX2" fmla="*/ 990600 w 1107716"/>
                <a:gd name="connsiteY2" fmla="*/ 457200 h 457200"/>
                <a:gd name="connsiteX3" fmla="*/ 0 w 1107716"/>
                <a:gd name="connsiteY3" fmla="*/ 457200 h 457200"/>
                <a:gd name="connsiteX4" fmla="*/ 0 w 1107716"/>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16" h="457200">
                  <a:moveTo>
                    <a:pt x="0" y="0"/>
                  </a:moveTo>
                  <a:lnTo>
                    <a:pt x="990600" y="0"/>
                  </a:lnTo>
                  <a:cubicBezTo>
                    <a:pt x="1157287" y="0"/>
                    <a:pt x="1135857" y="457200"/>
                    <a:pt x="990600" y="457200"/>
                  </a:cubicBezTo>
                  <a:lnTo>
                    <a:pt x="0" y="457200"/>
                  </a:lnTo>
                  <a:lnTo>
                    <a:pt x="0" y="0"/>
                  </a:lnTo>
                  <a:close/>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dirty="0">
                  <a:solidFill>
                    <a:schemeClr val="tx1"/>
                  </a:solidFill>
                </a:rPr>
                <a:t>Exit 2</a:t>
              </a:r>
            </a:p>
          </p:txBody>
        </p:sp>
        <p:sp>
          <p:nvSpPr>
            <p:cNvPr id="44" name="Line Callout 2 (Accent Bar) 31"/>
            <p:cNvSpPr/>
            <p:nvPr/>
          </p:nvSpPr>
          <p:spPr>
            <a:xfrm flipH="1">
              <a:off x="1393030" y="3557588"/>
              <a:ext cx="258769" cy="457199"/>
            </a:xfrm>
            <a:custGeom>
              <a:avLst/>
              <a:gdLst>
                <a:gd name="connsiteX0" fmla="*/ 0 w 762000"/>
                <a:gd name="connsiteY0" fmla="*/ 0 h 381000"/>
                <a:gd name="connsiteX1" fmla="*/ 762000 w 762000"/>
                <a:gd name="connsiteY1" fmla="*/ 0 h 381000"/>
                <a:gd name="connsiteX2" fmla="*/ 762000 w 762000"/>
                <a:gd name="connsiteY2" fmla="*/ 381000 h 381000"/>
                <a:gd name="connsiteX3" fmla="*/ 0 w 762000"/>
                <a:gd name="connsiteY3" fmla="*/ 381000 h 381000"/>
                <a:gd name="connsiteX4" fmla="*/ 0 w 762000"/>
                <a:gd name="connsiteY4" fmla="*/ 0 h 381000"/>
                <a:gd name="connsiteX0" fmla="*/ -63497 w 762000"/>
                <a:gd name="connsiteY0" fmla="*/ 0 h 381000"/>
                <a:gd name="connsiteX1" fmla="*/ -63497 w 762000"/>
                <a:gd name="connsiteY1" fmla="*/ 381000 h 381000"/>
                <a:gd name="connsiteX0" fmla="*/ -63497 w 762000"/>
                <a:gd name="connsiteY0" fmla="*/ 71438 h 381000"/>
                <a:gd name="connsiteX1" fmla="*/ -127003 w 762000"/>
                <a:gd name="connsiteY1" fmla="*/ 71438 h 381000"/>
                <a:gd name="connsiteX2" fmla="*/ -355603 w 762000"/>
                <a:gd name="connsiteY2" fmla="*/ 428625 h 381000"/>
                <a:gd name="connsiteX0" fmla="*/ 355603 w 1117603"/>
                <a:gd name="connsiteY0" fmla="*/ 381000 h 428625"/>
                <a:gd name="connsiteX1" fmla="*/ 1117603 w 1117603"/>
                <a:gd name="connsiteY1" fmla="*/ 0 h 428625"/>
                <a:gd name="connsiteX2" fmla="*/ 1117603 w 1117603"/>
                <a:gd name="connsiteY2" fmla="*/ 381000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355603 w 1117603"/>
                <a:gd name="connsiteY2"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436567 w 1117603"/>
                <a:gd name="connsiteY2" fmla="*/ 378619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469903"/>
                <a:gd name="connsiteY0" fmla="*/ 381000 h 428625"/>
                <a:gd name="connsiteX1" fmla="*/ 469903 w 469903"/>
                <a:gd name="connsiteY1" fmla="*/ 383381 h 428625"/>
                <a:gd name="connsiteX2" fmla="*/ 436567 w 469903"/>
                <a:gd name="connsiteY2" fmla="*/ 378619 h 428625"/>
                <a:gd name="connsiteX3" fmla="*/ 355603 w 469903"/>
                <a:gd name="connsiteY3" fmla="*/ 381000 h 428625"/>
                <a:gd name="connsiteX0" fmla="*/ 292106 w 469903"/>
                <a:gd name="connsiteY0" fmla="*/ 0 h 428625"/>
                <a:gd name="connsiteX1" fmla="*/ 292106 w 469903"/>
                <a:gd name="connsiteY1" fmla="*/ 381000 h 428625"/>
                <a:gd name="connsiteX0" fmla="*/ 292106 w 469903"/>
                <a:gd name="connsiteY0" fmla="*/ 71438 h 428625"/>
                <a:gd name="connsiteX1" fmla="*/ 228600 w 469903"/>
                <a:gd name="connsiteY1" fmla="*/ 71438 h 428625"/>
                <a:gd name="connsiteX2" fmla="*/ 0 w 469903"/>
                <a:gd name="connsiteY2" fmla="*/ 428625 h 428625"/>
                <a:gd name="connsiteX0" fmla="*/ 355603 w 436567"/>
                <a:gd name="connsiteY0" fmla="*/ 381000 h 428625"/>
                <a:gd name="connsiteX1" fmla="*/ 436567 w 436567"/>
                <a:gd name="connsiteY1" fmla="*/ 378619 h 428625"/>
                <a:gd name="connsiteX2" fmla="*/ 355603 w 436567"/>
                <a:gd name="connsiteY2" fmla="*/ 381000 h 428625"/>
                <a:gd name="connsiteX0" fmla="*/ 292106 w 436567"/>
                <a:gd name="connsiteY0" fmla="*/ 0 h 428625"/>
                <a:gd name="connsiteX1" fmla="*/ 292106 w 436567"/>
                <a:gd name="connsiteY1" fmla="*/ 381000 h 428625"/>
                <a:gd name="connsiteX0" fmla="*/ 292106 w 436567"/>
                <a:gd name="connsiteY0" fmla="*/ 71438 h 428625"/>
                <a:gd name="connsiteX1" fmla="*/ 228600 w 436567"/>
                <a:gd name="connsiteY1" fmla="*/ 71438 h 428625"/>
                <a:gd name="connsiteX2" fmla="*/ 0 w 436567"/>
                <a:gd name="connsiteY2" fmla="*/ 428625 h 428625"/>
                <a:gd name="connsiteX0" fmla="*/ 355603 w 355603"/>
                <a:gd name="connsiteY0" fmla="*/ 381000 h 428625"/>
                <a:gd name="connsiteX1" fmla="*/ 291311 w 355603"/>
                <a:gd name="connsiteY1" fmla="*/ 238125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355603 w 355603"/>
                <a:gd name="connsiteY0" fmla="*/ 381000 h 428625"/>
                <a:gd name="connsiteX1" fmla="*/ 284167 w 355603"/>
                <a:gd name="connsiteY1" fmla="*/ 381000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284165 w 292106"/>
                <a:gd name="connsiteY0" fmla="*/ 376238 h 428625"/>
                <a:gd name="connsiteX1" fmla="*/ 284167 w 292106"/>
                <a:gd name="connsiteY1" fmla="*/ 381000 h 428625"/>
                <a:gd name="connsiteX2" fmla="*/ 284165 w 292106"/>
                <a:gd name="connsiteY2" fmla="*/ 376238 h 428625"/>
                <a:gd name="connsiteX0" fmla="*/ 292106 w 292106"/>
                <a:gd name="connsiteY0" fmla="*/ 0 h 428625"/>
                <a:gd name="connsiteX1" fmla="*/ 292106 w 292106"/>
                <a:gd name="connsiteY1" fmla="*/ 381000 h 428625"/>
                <a:gd name="connsiteX0" fmla="*/ 292106 w 292106"/>
                <a:gd name="connsiteY0" fmla="*/ 71438 h 428625"/>
                <a:gd name="connsiteX1" fmla="*/ 228600 w 292106"/>
                <a:gd name="connsiteY1" fmla="*/ 71438 h 428625"/>
                <a:gd name="connsiteX2" fmla="*/ 0 w 292106"/>
                <a:gd name="connsiteY2" fmla="*/ 428625 h 428625"/>
                <a:gd name="connsiteX0" fmla="*/ 246065 w 254006"/>
                <a:gd name="connsiteY0" fmla="*/ 376238 h 381000"/>
                <a:gd name="connsiteX1" fmla="*/ 246067 w 254006"/>
                <a:gd name="connsiteY1" fmla="*/ 381000 h 381000"/>
                <a:gd name="connsiteX2" fmla="*/ 246065 w 254006"/>
                <a:gd name="connsiteY2" fmla="*/ 376238 h 381000"/>
                <a:gd name="connsiteX0" fmla="*/ 254006 w 254006"/>
                <a:gd name="connsiteY0" fmla="*/ 0 h 381000"/>
                <a:gd name="connsiteX1" fmla="*/ 254006 w 254006"/>
                <a:gd name="connsiteY1" fmla="*/ 381000 h 381000"/>
                <a:gd name="connsiteX0" fmla="*/ 254006 w 254006"/>
                <a:gd name="connsiteY0" fmla="*/ 71438 h 381000"/>
                <a:gd name="connsiteX1" fmla="*/ 190500 w 254006"/>
                <a:gd name="connsiteY1" fmla="*/ 71438 h 381000"/>
                <a:gd name="connsiteX2" fmla="*/ 0 w 254006"/>
                <a:gd name="connsiteY2" fmla="*/ 371333 h 381000"/>
                <a:gd name="connsiteX0" fmla="*/ 250828 w 258769"/>
                <a:gd name="connsiteY0" fmla="*/ 376238 h 386187"/>
                <a:gd name="connsiteX1" fmla="*/ 250830 w 258769"/>
                <a:gd name="connsiteY1" fmla="*/ 381000 h 386187"/>
                <a:gd name="connsiteX2" fmla="*/ 250828 w 258769"/>
                <a:gd name="connsiteY2" fmla="*/ 376238 h 386187"/>
                <a:gd name="connsiteX0" fmla="*/ 258769 w 258769"/>
                <a:gd name="connsiteY0" fmla="*/ 0 h 386187"/>
                <a:gd name="connsiteX1" fmla="*/ 258769 w 258769"/>
                <a:gd name="connsiteY1" fmla="*/ 381000 h 386187"/>
                <a:gd name="connsiteX0" fmla="*/ 258769 w 258769"/>
                <a:gd name="connsiteY0" fmla="*/ 71438 h 386187"/>
                <a:gd name="connsiteX1" fmla="*/ 195263 w 258769"/>
                <a:gd name="connsiteY1" fmla="*/ 71438 h 386187"/>
                <a:gd name="connsiteX2" fmla="*/ 0 w 258769"/>
                <a:gd name="connsiteY2" fmla="*/ 386187 h 386187"/>
                <a:gd name="connsiteX0" fmla="*/ 250828 w 258769"/>
                <a:gd name="connsiteY0" fmla="*/ 376238 h 387366"/>
                <a:gd name="connsiteX1" fmla="*/ 250830 w 258769"/>
                <a:gd name="connsiteY1" fmla="*/ 381000 h 387366"/>
                <a:gd name="connsiteX2" fmla="*/ 250828 w 258769"/>
                <a:gd name="connsiteY2" fmla="*/ 376238 h 387366"/>
                <a:gd name="connsiteX0" fmla="*/ 258769 w 258769"/>
                <a:gd name="connsiteY0" fmla="*/ 0 h 387366"/>
                <a:gd name="connsiteX1" fmla="*/ 258769 w 258769"/>
                <a:gd name="connsiteY1" fmla="*/ 387366 h 387366"/>
                <a:gd name="connsiteX0" fmla="*/ 258769 w 258769"/>
                <a:gd name="connsiteY0" fmla="*/ 71438 h 387366"/>
                <a:gd name="connsiteX1" fmla="*/ 195263 w 258769"/>
                <a:gd name="connsiteY1" fmla="*/ 71438 h 387366"/>
                <a:gd name="connsiteX2" fmla="*/ 0 w 258769"/>
                <a:gd name="connsiteY2" fmla="*/ 386187 h 387366"/>
              </a:gdLst>
              <a:ahLst/>
              <a:cxnLst>
                <a:cxn ang="0">
                  <a:pos x="connsiteX0" y="connsiteY0"/>
                </a:cxn>
                <a:cxn ang="0">
                  <a:pos x="connsiteX1" y="connsiteY1"/>
                </a:cxn>
                <a:cxn ang="0">
                  <a:pos x="connsiteX2" y="connsiteY2"/>
                </a:cxn>
              </a:cxnLst>
              <a:rect l="l" t="t" r="r" b="b"/>
              <a:pathLst>
                <a:path w="258769" h="387366" stroke="0" extrusionOk="0">
                  <a:moveTo>
                    <a:pt x="250828" y="376238"/>
                  </a:moveTo>
                  <a:cubicBezTo>
                    <a:pt x="250829" y="377825"/>
                    <a:pt x="250829" y="379413"/>
                    <a:pt x="250830" y="381000"/>
                  </a:cubicBezTo>
                  <a:cubicBezTo>
                    <a:pt x="250829" y="379413"/>
                    <a:pt x="250829" y="377825"/>
                    <a:pt x="250828" y="376238"/>
                  </a:cubicBezTo>
                  <a:close/>
                </a:path>
                <a:path w="258769" h="387366" fill="none" extrusionOk="0">
                  <a:moveTo>
                    <a:pt x="258769" y="0"/>
                  </a:moveTo>
                  <a:close/>
                  <a:cubicBezTo>
                    <a:pt x="258769" y="127000"/>
                    <a:pt x="258769" y="260366"/>
                    <a:pt x="258769" y="387366"/>
                  </a:cubicBezTo>
                </a:path>
                <a:path w="258769" h="387366" fill="none" extrusionOk="0">
                  <a:moveTo>
                    <a:pt x="258769" y="71438"/>
                  </a:moveTo>
                  <a:lnTo>
                    <a:pt x="195263" y="71438"/>
                  </a:lnTo>
                  <a:lnTo>
                    <a:pt x="0" y="386187"/>
                  </a:lnTo>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a:solidFill>
                  <a:schemeClr val="tx1"/>
                </a:solidFill>
              </a:endParaRPr>
            </a:p>
          </p:txBody>
        </p:sp>
      </p:grpSp>
      <p:grpSp>
        <p:nvGrpSpPr>
          <p:cNvPr id="45" name="Group 44"/>
          <p:cNvGrpSpPr/>
          <p:nvPr/>
        </p:nvGrpSpPr>
        <p:grpSpPr>
          <a:xfrm flipH="1">
            <a:off x="5257801" y="5715000"/>
            <a:ext cx="1423199" cy="457200"/>
            <a:chOff x="228600" y="3557587"/>
            <a:chExt cx="1423199" cy="457200"/>
          </a:xfrm>
        </p:grpSpPr>
        <p:sp>
          <p:nvSpPr>
            <p:cNvPr id="46" name="Rectangle 5"/>
            <p:cNvSpPr/>
            <p:nvPr/>
          </p:nvSpPr>
          <p:spPr>
            <a:xfrm>
              <a:off x="228600" y="3557587"/>
              <a:ext cx="1107716" cy="457200"/>
            </a:xfrm>
            <a:custGeom>
              <a:avLst/>
              <a:gdLst>
                <a:gd name="connsiteX0" fmla="*/ 0 w 990600"/>
                <a:gd name="connsiteY0" fmla="*/ 0 h 457200"/>
                <a:gd name="connsiteX1" fmla="*/ 990600 w 990600"/>
                <a:gd name="connsiteY1" fmla="*/ 0 h 457200"/>
                <a:gd name="connsiteX2" fmla="*/ 990600 w 990600"/>
                <a:gd name="connsiteY2" fmla="*/ 457200 h 457200"/>
                <a:gd name="connsiteX3" fmla="*/ 0 w 990600"/>
                <a:gd name="connsiteY3" fmla="*/ 457200 h 457200"/>
                <a:gd name="connsiteX4" fmla="*/ 0 w 990600"/>
                <a:gd name="connsiteY4" fmla="*/ 0 h 457200"/>
                <a:gd name="connsiteX0" fmla="*/ 0 w 1075266"/>
                <a:gd name="connsiteY0" fmla="*/ 0 h 457200"/>
                <a:gd name="connsiteX1" fmla="*/ 990600 w 1075266"/>
                <a:gd name="connsiteY1" fmla="*/ 0 h 457200"/>
                <a:gd name="connsiteX2" fmla="*/ 990600 w 1075266"/>
                <a:gd name="connsiteY2" fmla="*/ 457200 h 457200"/>
                <a:gd name="connsiteX3" fmla="*/ 0 w 1075266"/>
                <a:gd name="connsiteY3" fmla="*/ 457200 h 457200"/>
                <a:gd name="connsiteX4" fmla="*/ 0 w 1075266"/>
                <a:gd name="connsiteY4" fmla="*/ 0 h 457200"/>
                <a:gd name="connsiteX0" fmla="*/ 0 w 1117075"/>
                <a:gd name="connsiteY0" fmla="*/ 0 h 457200"/>
                <a:gd name="connsiteX1" fmla="*/ 990600 w 1117075"/>
                <a:gd name="connsiteY1" fmla="*/ 0 h 457200"/>
                <a:gd name="connsiteX2" fmla="*/ 990600 w 1117075"/>
                <a:gd name="connsiteY2" fmla="*/ 457200 h 457200"/>
                <a:gd name="connsiteX3" fmla="*/ 0 w 1117075"/>
                <a:gd name="connsiteY3" fmla="*/ 457200 h 457200"/>
                <a:gd name="connsiteX4" fmla="*/ 0 w 1117075"/>
                <a:gd name="connsiteY4" fmla="*/ 0 h 457200"/>
                <a:gd name="connsiteX0" fmla="*/ 0 w 1107716"/>
                <a:gd name="connsiteY0" fmla="*/ 0 h 457200"/>
                <a:gd name="connsiteX1" fmla="*/ 990600 w 1107716"/>
                <a:gd name="connsiteY1" fmla="*/ 0 h 457200"/>
                <a:gd name="connsiteX2" fmla="*/ 990600 w 1107716"/>
                <a:gd name="connsiteY2" fmla="*/ 457200 h 457200"/>
                <a:gd name="connsiteX3" fmla="*/ 0 w 1107716"/>
                <a:gd name="connsiteY3" fmla="*/ 457200 h 457200"/>
                <a:gd name="connsiteX4" fmla="*/ 0 w 1107716"/>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16" h="457200">
                  <a:moveTo>
                    <a:pt x="0" y="0"/>
                  </a:moveTo>
                  <a:lnTo>
                    <a:pt x="990600" y="0"/>
                  </a:lnTo>
                  <a:cubicBezTo>
                    <a:pt x="1157287" y="0"/>
                    <a:pt x="1135857" y="457200"/>
                    <a:pt x="990600" y="457200"/>
                  </a:cubicBezTo>
                  <a:lnTo>
                    <a:pt x="0" y="457200"/>
                  </a:lnTo>
                  <a:lnTo>
                    <a:pt x="0" y="0"/>
                  </a:lnTo>
                  <a:close/>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dirty="0">
                  <a:solidFill>
                    <a:schemeClr val="tx1"/>
                  </a:solidFill>
                </a:rPr>
                <a:t>Exit 3</a:t>
              </a:r>
            </a:p>
          </p:txBody>
        </p:sp>
        <p:sp>
          <p:nvSpPr>
            <p:cNvPr id="47" name="Line Callout 2 (Accent Bar) 31"/>
            <p:cNvSpPr/>
            <p:nvPr/>
          </p:nvSpPr>
          <p:spPr>
            <a:xfrm flipH="1">
              <a:off x="1393030" y="3557588"/>
              <a:ext cx="258769" cy="457199"/>
            </a:xfrm>
            <a:custGeom>
              <a:avLst/>
              <a:gdLst>
                <a:gd name="connsiteX0" fmla="*/ 0 w 762000"/>
                <a:gd name="connsiteY0" fmla="*/ 0 h 381000"/>
                <a:gd name="connsiteX1" fmla="*/ 762000 w 762000"/>
                <a:gd name="connsiteY1" fmla="*/ 0 h 381000"/>
                <a:gd name="connsiteX2" fmla="*/ 762000 w 762000"/>
                <a:gd name="connsiteY2" fmla="*/ 381000 h 381000"/>
                <a:gd name="connsiteX3" fmla="*/ 0 w 762000"/>
                <a:gd name="connsiteY3" fmla="*/ 381000 h 381000"/>
                <a:gd name="connsiteX4" fmla="*/ 0 w 762000"/>
                <a:gd name="connsiteY4" fmla="*/ 0 h 381000"/>
                <a:gd name="connsiteX0" fmla="*/ -63497 w 762000"/>
                <a:gd name="connsiteY0" fmla="*/ 0 h 381000"/>
                <a:gd name="connsiteX1" fmla="*/ -63497 w 762000"/>
                <a:gd name="connsiteY1" fmla="*/ 381000 h 381000"/>
                <a:gd name="connsiteX0" fmla="*/ -63497 w 762000"/>
                <a:gd name="connsiteY0" fmla="*/ 71438 h 381000"/>
                <a:gd name="connsiteX1" fmla="*/ -127003 w 762000"/>
                <a:gd name="connsiteY1" fmla="*/ 71438 h 381000"/>
                <a:gd name="connsiteX2" fmla="*/ -355603 w 762000"/>
                <a:gd name="connsiteY2" fmla="*/ 428625 h 381000"/>
                <a:gd name="connsiteX0" fmla="*/ 355603 w 1117603"/>
                <a:gd name="connsiteY0" fmla="*/ 381000 h 428625"/>
                <a:gd name="connsiteX1" fmla="*/ 1117603 w 1117603"/>
                <a:gd name="connsiteY1" fmla="*/ 0 h 428625"/>
                <a:gd name="connsiteX2" fmla="*/ 1117603 w 1117603"/>
                <a:gd name="connsiteY2" fmla="*/ 381000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355603 w 1117603"/>
                <a:gd name="connsiteY2"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436567 w 1117603"/>
                <a:gd name="connsiteY2" fmla="*/ 378619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469903"/>
                <a:gd name="connsiteY0" fmla="*/ 381000 h 428625"/>
                <a:gd name="connsiteX1" fmla="*/ 469903 w 469903"/>
                <a:gd name="connsiteY1" fmla="*/ 383381 h 428625"/>
                <a:gd name="connsiteX2" fmla="*/ 436567 w 469903"/>
                <a:gd name="connsiteY2" fmla="*/ 378619 h 428625"/>
                <a:gd name="connsiteX3" fmla="*/ 355603 w 469903"/>
                <a:gd name="connsiteY3" fmla="*/ 381000 h 428625"/>
                <a:gd name="connsiteX0" fmla="*/ 292106 w 469903"/>
                <a:gd name="connsiteY0" fmla="*/ 0 h 428625"/>
                <a:gd name="connsiteX1" fmla="*/ 292106 w 469903"/>
                <a:gd name="connsiteY1" fmla="*/ 381000 h 428625"/>
                <a:gd name="connsiteX0" fmla="*/ 292106 w 469903"/>
                <a:gd name="connsiteY0" fmla="*/ 71438 h 428625"/>
                <a:gd name="connsiteX1" fmla="*/ 228600 w 469903"/>
                <a:gd name="connsiteY1" fmla="*/ 71438 h 428625"/>
                <a:gd name="connsiteX2" fmla="*/ 0 w 469903"/>
                <a:gd name="connsiteY2" fmla="*/ 428625 h 428625"/>
                <a:gd name="connsiteX0" fmla="*/ 355603 w 436567"/>
                <a:gd name="connsiteY0" fmla="*/ 381000 h 428625"/>
                <a:gd name="connsiteX1" fmla="*/ 436567 w 436567"/>
                <a:gd name="connsiteY1" fmla="*/ 378619 h 428625"/>
                <a:gd name="connsiteX2" fmla="*/ 355603 w 436567"/>
                <a:gd name="connsiteY2" fmla="*/ 381000 h 428625"/>
                <a:gd name="connsiteX0" fmla="*/ 292106 w 436567"/>
                <a:gd name="connsiteY0" fmla="*/ 0 h 428625"/>
                <a:gd name="connsiteX1" fmla="*/ 292106 w 436567"/>
                <a:gd name="connsiteY1" fmla="*/ 381000 h 428625"/>
                <a:gd name="connsiteX0" fmla="*/ 292106 w 436567"/>
                <a:gd name="connsiteY0" fmla="*/ 71438 h 428625"/>
                <a:gd name="connsiteX1" fmla="*/ 228600 w 436567"/>
                <a:gd name="connsiteY1" fmla="*/ 71438 h 428625"/>
                <a:gd name="connsiteX2" fmla="*/ 0 w 436567"/>
                <a:gd name="connsiteY2" fmla="*/ 428625 h 428625"/>
                <a:gd name="connsiteX0" fmla="*/ 355603 w 355603"/>
                <a:gd name="connsiteY0" fmla="*/ 381000 h 428625"/>
                <a:gd name="connsiteX1" fmla="*/ 291311 w 355603"/>
                <a:gd name="connsiteY1" fmla="*/ 238125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355603 w 355603"/>
                <a:gd name="connsiteY0" fmla="*/ 381000 h 428625"/>
                <a:gd name="connsiteX1" fmla="*/ 284167 w 355603"/>
                <a:gd name="connsiteY1" fmla="*/ 381000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284165 w 292106"/>
                <a:gd name="connsiteY0" fmla="*/ 376238 h 428625"/>
                <a:gd name="connsiteX1" fmla="*/ 284167 w 292106"/>
                <a:gd name="connsiteY1" fmla="*/ 381000 h 428625"/>
                <a:gd name="connsiteX2" fmla="*/ 284165 w 292106"/>
                <a:gd name="connsiteY2" fmla="*/ 376238 h 428625"/>
                <a:gd name="connsiteX0" fmla="*/ 292106 w 292106"/>
                <a:gd name="connsiteY0" fmla="*/ 0 h 428625"/>
                <a:gd name="connsiteX1" fmla="*/ 292106 w 292106"/>
                <a:gd name="connsiteY1" fmla="*/ 381000 h 428625"/>
                <a:gd name="connsiteX0" fmla="*/ 292106 w 292106"/>
                <a:gd name="connsiteY0" fmla="*/ 71438 h 428625"/>
                <a:gd name="connsiteX1" fmla="*/ 228600 w 292106"/>
                <a:gd name="connsiteY1" fmla="*/ 71438 h 428625"/>
                <a:gd name="connsiteX2" fmla="*/ 0 w 292106"/>
                <a:gd name="connsiteY2" fmla="*/ 428625 h 428625"/>
                <a:gd name="connsiteX0" fmla="*/ 246065 w 254006"/>
                <a:gd name="connsiteY0" fmla="*/ 376238 h 381000"/>
                <a:gd name="connsiteX1" fmla="*/ 246067 w 254006"/>
                <a:gd name="connsiteY1" fmla="*/ 381000 h 381000"/>
                <a:gd name="connsiteX2" fmla="*/ 246065 w 254006"/>
                <a:gd name="connsiteY2" fmla="*/ 376238 h 381000"/>
                <a:gd name="connsiteX0" fmla="*/ 254006 w 254006"/>
                <a:gd name="connsiteY0" fmla="*/ 0 h 381000"/>
                <a:gd name="connsiteX1" fmla="*/ 254006 w 254006"/>
                <a:gd name="connsiteY1" fmla="*/ 381000 h 381000"/>
                <a:gd name="connsiteX0" fmla="*/ 254006 w 254006"/>
                <a:gd name="connsiteY0" fmla="*/ 71438 h 381000"/>
                <a:gd name="connsiteX1" fmla="*/ 190500 w 254006"/>
                <a:gd name="connsiteY1" fmla="*/ 71438 h 381000"/>
                <a:gd name="connsiteX2" fmla="*/ 0 w 254006"/>
                <a:gd name="connsiteY2" fmla="*/ 371333 h 381000"/>
                <a:gd name="connsiteX0" fmla="*/ 250828 w 258769"/>
                <a:gd name="connsiteY0" fmla="*/ 376238 h 386187"/>
                <a:gd name="connsiteX1" fmla="*/ 250830 w 258769"/>
                <a:gd name="connsiteY1" fmla="*/ 381000 h 386187"/>
                <a:gd name="connsiteX2" fmla="*/ 250828 w 258769"/>
                <a:gd name="connsiteY2" fmla="*/ 376238 h 386187"/>
                <a:gd name="connsiteX0" fmla="*/ 258769 w 258769"/>
                <a:gd name="connsiteY0" fmla="*/ 0 h 386187"/>
                <a:gd name="connsiteX1" fmla="*/ 258769 w 258769"/>
                <a:gd name="connsiteY1" fmla="*/ 381000 h 386187"/>
                <a:gd name="connsiteX0" fmla="*/ 258769 w 258769"/>
                <a:gd name="connsiteY0" fmla="*/ 71438 h 386187"/>
                <a:gd name="connsiteX1" fmla="*/ 195263 w 258769"/>
                <a:gd name="connsiteY1" fmla="*/ 71438 h 386187"/>
                <a:gd name="connsiteX2" fmla="*/ 0 w 258769"/>
                <a:gd name="connsiteY2" fmla="*/ 386187 h 386187"/>
                <a:gd name="connsiteX0" fmla="*/ 250828 w 258769"/>
                <a:gd name="connsiteY0" fmla="*/ 376238 h 387366"/>
                <a:gd name="connsiteX1" fmla="*/ 250830 w 258769"/>
                <a:gd name="connsiteY1" fmla="*/ 381000 h 387366"/>
                <a:gd name="connsiteX2" fmla="*/ 250828 w 258769"/>
                <a:gd name="connsiteY2" fmla="*/ 376238 h 387366"/>
                <a:gd name="connsiteX0" fmla="*/ 258769 w 258769"/>
                <a:gd name="connsiteY0" fmla="*/ 0 h 387366"/>
                <a:gd name="connsiteX1" fmla="*/ 258769 w 258769"/>
                <a:gd name="connsiteY1" fmla="*/ 387366 h 387366"/>
                <a:gd name="connsiteX0" fmla="*/ 258769 w 258769"/>
                <a:gd name="connsiteY0" fmla="*/ 71438 h 387366"/>
                <a:gd name="connsiteX1" fmla="*/ 195263 w 258769"/>
                <a:gd name="connsiteY1" fmla="*/ 71438 h 387366"/>
                <a:gd name="connsiteX2" fmla="*/ 0 w 258769"/>
                <a:gd name="connsiteY2" fmla="*/ 386187 h 387366"/>
              </a:gdLst>
              <a:ahLst/>
              <a:cxnLst>
                <a:cxn ang="0">
                  <a:pos x="connsiteX0" y="connsiteY0"/>
                </a:cxn>
                <a:cxn ang="0">
                  <a:pos x="connsiteX1" y="connsiteY1"/>
                </a:cxn>
                <a:cxn ang="0">
                  <a:pos x="connsiteX2" y="connsiteY2"/>
                </a:cxn>
              </a:cxnLst>
              <a:rect l="l" t="t" r="r" b="b"/>
              <a:pathLst>
                <a:path w="258769" h="387366" stroke="0" extrusionOk="0">
                  <a:moveTo>
                    <a:pt x="250828" y="376238"/>
                  </a:moveTo>
                  <a:cubicBezTo>
                    <a:pt x="250829" y="377825"/>
                    <a:pt x="250829" y="379413"/>
                    <a:pt x="250830" y="381000"/>
                  </a:cubicBezTo>
                  <a:cubicBezTo>
                    <a:pt x="250829" y="379413"/>
                    <a:pt x="250829" y="377825"/>
                    <a:pt x="250828" y="376238"/>
                  </a:cubicBezTo>
                  <a:close/>
                </a:path>
                <a:path w="258769" h="387366" fill="none" extrusionOk="0">
                  <a:moveTo>
                    <a:pt x="258769" y="0"/>
                  </a:moveTo>
                  <a:close/>
                  <a:cubicBezTo>
                    <a:pt x="258769" y="127000"/>
                    <a:pt x="258769" y="260366"/>
                    <a:pt x="258769" y="387366"/>
                  </a:cubicBezTo>
                </a:path>
                <a:path w="258769" h="387366" fill="none" extrusionOk="0">
                  <a:moveTo>
                    <a:pt x="258769" y="71438"/>
                  </a:moveTo>
                  <a:lnTo>
                    <a:pt x="195263" y="71438"/>
                  </a:lnTo>
                  <a:lnTo>
                    <a:pt x="0" y="386187"/>
                  </a:lnTo>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a:solidFill>
                  <a:schemeClr val="tx1"/>
                </a:solidFill>
              </a:endParaRPr>
            </a:p>
          </p:txBody>
        </p:sp>
      </p:grpSp>
      <p:grpSp>
        <p:nvGrpSpPr>
          <p:cNvPr id="48" name="Group 47"/>
          <p:cNvGrpSpPr/>
          <p:nvPr/>
        </p:nvGrpSpPr>
        <p:grpSpPr>
          <a:xfrm flipH="1">
            <a:off x="4988285" y="1676401"/>
            <a:ext cx="1423199" cy="457200"/>
            <a:chOff x="228600" y="3557587"/>
            <a:chExt cx="1423199" cy="457200"/>
          </a:xfrm>
        </p:grpSpPr>
        <p:sp>
          <p:nvSpPr>
            <p:cNvPr id="49" name="Rectangle 5"/>
            <p:cNvSpPr/>
            <p:nvPr/>
          </p:nvSpPr>
          <p:spPr>
            <a:xfrm>
              <a:off x="228600" y="3557587"/>
              <a:ext cx="1107716" cy="457200"/>
            </a:xfrm>
            <a:custGeom>
              <a:avLst/>
              <a:gdLst>
                <a:gd name="connsiteX0" fmla="*/ 0 w 990600"/>
                <a:gd name="connsiteY0" fmla="*/ 0 h 457200"/>
                <a:gd name="connsiteX1" fmla="*/ 990600 w 990600"/>
                <a:gd name="connsiteY1" fmla="*/ 0 h 457200"/>
                <a:gd name="connsiteX2" fmla="*/ 990600 w 990600"/>
                <a:gd name="connsiteY2" fmla="*/ 457200 h 457200"/>
                <a:gd name="connsiteX3" fmla="*/ 0 w 990600"/>
                <a:gd name="connsiteY3" fmla="*/ 457200 h 457200"/>
                <a:gd name="connsiteX4" fmla="*/ 0 w 990600"/>
                <a:gd name="connsiteY4" fmla="*/ 0 h 457200"/>
                <a:gd name="connsiteX0" fmla="*/ 0 w 1075266"/>
                <a:gd name="connsiteY0" fmla="*/ 0 h 457200"/>
                <a:gd name="connsiteX1" fmla="*/ 990600 w 1075266"/>
                <a:gd name="connsiteY1" fmla="*/ 0 h 457200"/>
                <a:gd name="connsiteX2" fmla="*/ 990600 w 1075266"/>
                <a:gd name="connsiteY2" fmla="*/ 457200 h 457200"/>
                <a:gd name="connsiteX3" fmla="*/ 0 w 1075266"/>
                <a:gd name="connsiteY3" fmla="*/ 457200 h 457200"/>
                <a:gd name="connsiteX4" fmla="*/ 0 w 1075266"/>
                <a:gd name="connsiteY4" fmla="*/ 0 h 457200"/>
                <a:gd name="connsiteX0" fmla="*/ 0 w 1117075"/>
                <a:gd name="connsiteY0" fmla="*/ 0 h 457200"/>
                <a:gd name="connsiteX1" fmla="*/ 990600 w 1117075"/>
                <a:gd name="connsiteY1" fmla="*/ 0 h 457200"/>
                <a:gd name="connsiteX2" fmla="*/ 990600 w 1117075"/>
                <a:gd name="connsiteY2" fmla="*/ 457200 h 457200"/>
                <a:gd name="connsiteX3" fmla="*/ 0 w 1117075"/>
                <a:gd name="connsiteY3" fmla="*/ 457200 h 457200"/>
                <a:gd name="connsiteX4" fmla="*/ 0 w 1117075"/>
                <a:gd name="connsiteY4" fmla="*/ 0 h 457200"/>
                <a:gd name="connsiteX0" fmla="*/ 0 w 1107716"/>
                <a:gd name="connsiteY0" fmla="*/ 0 h 457200"/>
                <a:gd name="connsiteX1" fmla="*/ 990600 w 1107716"/>
                <a:gd name="connsiteY1" fmla="*/ 0 h 457200"/>
                <a:gd name="connsiteX2" fmla="*/ 990600 w 1107716"/>
                <a:gd name="connsiteY2" fmla="*/ 457200 h 457200"/>
                <a:gd name="connsiteX3" fmla="*/ 0 w 1107716"/>
                <a:gd name="connsiteY3" fmla="*/ 457200 h 457200"/>
                <a:gd name="connsiteX4" fmla="*/ 0 w 1107716"/>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16" h="457200">
                  <a:moveTo>
                    <a:pt x="0" y="0"/>
                  </a:moveTo>
                  <a:lnTo>
                    <a:pt x="990600" y="0"/>
                  </a:lnTo>
                  <a:cubicBezTo>
                    <a:pt x="1157287" y="0"/>
                    <a:pt x="1135857" y="457200"/>
                    <a:pt x="990600" y="457200"/>
                  </a:cubicBezTo>
                  <a:lnTo>
                    <a:pt x="0" y="457200"/>
                  </a:lnTo>
                  <a:lnTo>
                    <a:pt x="0" y="0"/>
                  </a:lnTo>
                  <a:close/>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dirty="0">
                  <a:solidFill>
                    <a:schemeClr val="tx1"/>
                  </a:solidFill>
                </a:rPr>
                <a:t>Single entry</a:t>
              </a:r>
            </a:p>
          </p:txBody>
        </p:sp>
        <p:sp>
          <p:nvSpPr>
            <p:cNvPr id="50" name="Line Callout 2 (Accent Bar) 31"/>
            <p:cNvSpPr/>
            <p:nvPr/>
          </p:nvSpPr>
          <p:spPr>
            <a:xfrm flipH="1">
              <a:off x="1393030" y="3557588"/>
              <a:ext cx="258769" cy="457199"/>
            </a:xfrm>
            <a:custGeom>
              <a:avLst/>
              <a:gdLst>
                <a:gd name="connsiteX0" fmla="*/ 0 w 762000"/>
                <a:gd name="connsiteY0" fmla="*/ 0 h 381000"/>
                <a:gd name="connsiteX1" fmla="*/ 762000 w 762000"/>
                <a:gd name="connsiteY1" fmla="*/ 0 h 381000"/>
                <a:gd name="connsiteX2" fmla="*/ 762000 w 762000"/>
                <a:gd name="connsiteY2" fmla="*/ 381000 h 381000"/>
                <a:gd name="connsiteX3" fmla="*/ 0 w 762000"/>
                <a:gd name="connsiteY3" fmla="*/ 381000 h 381000"/>
                <a:gd name="connsiteX4" fmla="*/ 0 w 762000"/>
                <a:gd name="connsiteY4" fmla="*/ 0 h 381000"/>
                <a:gd name="connsiteX0" fmla="*/ -63497 w 762000"/>
                <a:gd name="connsiteY0" fmla="*/ 0 h 381000"/>
                <a:gd name="connsiteX1" fmla="*/ -63497 w 762000"/>
                <a:gd name="connsiteY1" fmla="*/ 381000 h 381000"/>
                <a:gd name="connsiteX0" fmla="*/ -63497 w 762000"/>
                <a:gd name="connsiteY0" fmla="*/ 71438 h 381000"/>
                <a:gd name="connsiteX1" fmla="*/ -127003 w 762000"/>
                <a:gd name="connsiteY1" fmla="*/ 71438 h 381000"/>
                <a:gd name="connsiteX2" fmla="*/ -355603 w 762000"/>
                <a:gd name="connsiteY2" fmla="*/ 428625 h 381000"/>
                <a:gd name="connsiteX0" fmla="*/ 355603 w 1117603"/>
                <a:gd name="connsiteY0" fmla="*/ 381000 h 428625"/>
                <a:gd name="connsiteX1" fmla="*/ 1117603 w 1117603"/>
                <a:gd name="connsiteY1" fmla="*/ 0 h 428625"/>
                <a:gd name="connsiteX2" fmla="*/ 1117603 w 1117603"/>
                <a:gd name="connsiteY2" fmla="*/ 381000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355603 w 1117603"/>
                <a:gd name="connsiteY2"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436567 w 1117603"/>
                <a:gd name="connsiteY2" fmla="*/ 378619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469903"/>
                <a:gd name="connsiteY0" fmla="*/ 381000 h 428625"/>
                <a:gd name="connsiteX1" fmla="*/ 469903 w 469903"/>
                <a:gd name="connsiteY1" fmla="*/ 383381 h 428625"/>
                <a:gd name="connsiteX2" fmla="*/ 436567 w 469903"/>
                <a:gd name="connsiteY2" fmla="*/ 378619 h 428625"/>
                <a:gd name="connsiteX3" fmla="*/ 355603 w 469903"/>
                <a:gd name="connsiteY3" fmla="*/ 381000 h 428625"/>
                <a:gd name="connsiteX0" fmla="*/ 292106 w 469903"/>
                <a:gd name="connsiteY0" fmla="*/ 0 h 428625"/>
                <a:gd name="connsiteX1" fmla="*/ 292106 w 469903"/>
                <a:gd name="connsiteY1" fmla="*/ 381000 h 428625"/>
                <a:gd name="connsiteX0" fmla="*/ 292106 w 469903"/>
                <a:gd name="connsiteY0" fmla="*/ 71438 h 428625"/>
                <a:gd name="connsiteX1" fmla="*/ 228600 w 469903"/>
                <a:gd name="connsiteY1" fmla="*/ 71438 h 428625"/>
                <a:gd name="connsiteX2" fmla="*/ 0 w 469903"/>
                <a:gd name="connsiteY2" fmla="*/ 428625 h 428625"/>
                <a:gd name="connsiteX0" fmla="*/ 355603 w 436567"/>
                <a:gd name="connsiteY0" fmla="*/ 381000 h 428625"/>
                <a:gd name="connsiteX1" fmla="*/ 436567 w 436567"/>
                <a:gd name="connsiteY1" fmla="*/ 378619 h 428625"/>
                <a:gd name="connsiteX2" fmla="*/ 355603 w 436567"/>
                <a:gd name="connsiteY2" fmla="*/ 381000 h 428625"/>
                <a:gd name="connsiteX0" fmla="*/ 292106 w 436567"/>
                <a:gd name="connsiteY0" fmla="*/ 0 h 428625"/>
                <a:gd name="connsiteX1" fmla="*/ 292106 w 436567"/>
                <a:gd name="connsiteY1" fmla="*/ 381000 h 428625"/>
                <a:gd name="connsiteX0" fmla="*/ 292106 w 436567"/>
                <a:gd name="connsiteY0" fmla="*/ 71438 h 428625"/>
                <a:gd name="connsiteX1" fmla="*/ 228600 w 436567"/>
                <a:gd name="connsiteY1" fmla="*/ 71438 h 428625"/>
                <a:gd name="connsiteX2" fmla="*/ 0 w 436567"/>
                <a:gd name="connsiteY2" fmla="*/ 428625 h 428625"/>
                <a:gd name="connsiteX0" fmla="*/ 355603 w 355603"/>
                <a:gd name="connsiteY0" fmla="*/ 381000 h 428625"/>
                <a:gd name="connsiteX1" fmla="*/ 291311 w 355603"/>
                <a:gd name="connsiteY1" fmla="*/ 238125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355603 w 355603"/>
                <a:gd name="connsiteY0" fmla="*/ 381000 h 428625"/>
                <a:gd name="connsiteX1" fmla="*/ 284167 w 355603"/>
                <a:gd name="connsiteY1" fmla="*/ 381000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284165 w 292106"/>
                <a:gd name="connsiteY0" fmla="*/ 376238 h 428625"/>
                <a:gd name="connsiteX1" fmla="*/ 284167 w 292106"/>
                <a:gd name="connsiteY1" fmla="*/ 381000 h 428625"/>
                <a:gd name="connsiteX2" fmla="*/ 284165 w 292106"/>
                <a:gd name="connsiteY2" fmla="*/ 376238 h 428625"/>
                <a:gd name="connsiteX0" fmla="*/ 292106 w 292106"/>
                <a:gd name="connsiteY0" fmla="*/ 0 h 428625"/>
                <a:gd name="connsiteX1" fmla="*/ 292106 w 292106"/>
                <a:gd name="connsiteY1" fmla="*/ 381000 h 428625"/>
                <a:gd name="connsiteX0" fmla="*/ 292106 w 292106"/>
                <a:gd name="connsiteY0" fmla="*/ 71438 h 428625"/>
                <a:gd name="connsiteX1" fmla="*/ 228600 w 292106"/>
                <a:gd name="connsiteY1" fmla="*/ 71438 h 428625"/>
                <a:gd name="connsiteX2" fmla="*/ 0 w 292106"/>
                <a:gd name="connsiteY2" fmla="*/ 428625 h 428625"/>
                <a:gd name="connsiteX0" fmla="*/ 246065 w 254006"/>
                <a:gd name="connsiteY0" fmla="*/ 376238 h 381000"/>
                <a:gd name="connsiteX1" fmla="*/ 246067 w 254006"/>
                <a:gd name="connsiteY1" fmla="*/ 381000 h 381000"/>
                <a:gd name="connsiteX2" fmla="*/ 246065 w 254006"/>
                <a:gd name="connsiteY2" fmla="*/ 376238 h 381000"/>
                <a:gd name="connsiteX0" fmla="*/ 254006 w 254006"/>
                <a:gd name="connsiteY0" fmla="*/ 0 h 381000"/>
                <a:gd name="connsiteX1" fmla="*/ 254006 w 254006"/>
                <a:gd name="connsiteY1" fmla="*/ 381000 h 381000"/>
                <a:gd name="connsiteX0" fmla="*/ 254006 w 254006"/>
                <a:gd name="connsiteY0" fmla="*/ 71438 h 381000"/>
                <a:gd name="connsiteX1" fmla="*/ 190500 w 254006"/>
                <a:gd name="connsiteY1" fmla="*/ 71438 h 381000"/>
                <a:gd name="connsiteX2" fmla="*/ 0 w 254006"/>
                <a:gd name="connsiteY2" fmla="*/ 371333 h 381000"/>
                <a:gd name="connsiteX0" fmla="*/ 250828 w 258769"/>
                <a:gd name="connsiteY0" fmla="*/ 376238 h 386187"/>
                <a:gd name="connsiteX1" fmla="*/ 250830 w 258769"/>
                <a:gd name="connsiteY1" fmla="*/ 381000 h 386187"/>
                <a:gd name="connsiteX2" fmla="*/ 250828 w 258769"/>
                <a:gd name="connsiteY2" fmla="*/ 376238 h 386187"/>
                <a:gd name="connsiteX0" fmla="*/ 258769 w 258769"/>
                <a:gd name="connsiteY0" fmla="*/ 0 h 386187"/>
                <a:gd name="connsiteX1" fmla="*/ 258769 w 258769"/>
                <a:gd name="connsiteY1" fmla="*/ 381000 h 386187"/>
                <a:gd name="connsiteX0" fmla="*/ 258769 w 258769"/>
                <a:gd name="connsiteY0" fmla="*/ 71438 h 386187"/>
                <a:gd name="connsiteX1" fmla="*/ 195263 w 258769"/>
                <a:gd name="connsiteY1" fmla="*/ 71438 h 386187"/>
                <a:gd name="connsiteX2" fmla="*/ 0 w 258769"/>
                <a:gd name="connsiteY2" fmla="*/ 386187 h 386187"/>
                <a:gd name="connsiteX0" fmla="*/ 250828 w 258769"/>
                <a:gd name="connsiteY0" fmla="*/ 376238 h 387366"/>
                <a:gd name="connsiteX1" fmla="*/ 250830 w 258769"/>
                <a:gd name="connsiteY1" fmla="*/ 381000 h 387366"/>
                <a:gd name="connsiteX2" fmla="*/ 250828 w 258769"/>
                <a:gd name="connsiteY2" fmla="*/ 376238 h 387366"/>
                <a:gd name="connsiteX0" fmla="*/ 258769 w 258769"/>
                <a:gd name="connsiteY0" fmla="*/ 0 h 387366"/>
                <a:gd name="connsiteX1" fmla="*/ 258769 w 258769"/>
                <a:gd name="connsiteY1" fmla="*/ 387366 h 387366"/>
                <a:gd name="connsiteX0" fmla="*/ 258769 w 258769"/>
                <a:gd name="connsiteY0" fmla="*/ 71438 h 387366"/>
                <a:gd name="connsiteX1" fmla="*/ 195263 w 258769"/>
                <a:gd name="connsiteY1" fmla="*/ 71438 h 387366"/>
                <a:gd name="connsiteX2" fmla="*/ 0 w 258769"/>
                <a:gd name="connsiteY2" fmla="*/ 386187 h 387366"/>
              </a:gdLst>
              <a:ahLst/>
              <a:cxnLst>
                <a:cxn ang="0">
                  <a:pos x="connsiteX0" y="connsiteY0"/>
                </a:cxn>
                <a:cxn ang="0">
                  <a:pos x="connsiteX1" y="connsiteY1"/>
                </a:cxn>
                <a:cxn ang="0">
                  <a:pos x="connsiteX2" y="connsiteY2"/>
                </a:cxn>
              </a:cxnLst>
              <a:rect l="l" t="t" r="r" b="b"/>
              <a:pathLst>
                <a:path w="258769" h="387366" stroke="0" extrusionOk="0">
                  <a:moveTo>
                    <a:pt x="250828" y="376238"/>
                  </a:moveTo>
                  <a:cubicBezTo>
                    <a:pt x="250829" y="377825"/>
                    <a:pt x="250829" y="379413"/>
                    <a:pt x="250830" y="381000"/>
                  </a:cubicBezTo>
                  <a:cubicBezTo>
                    <a:pt x="250829" y="379413"/>
                    <a:pt x="250829" y="377825"/>
                    <a:pt x="250828" y="376238"/>
                  </a:cubicBezTo>
                  <a:close/>
                </a:path>
                <a:path w="258769" h="387366" fill="none" extrusionOk="0">
                  <a:moveTo>
                    <a:pt x="258769" y="0"/>
                  </a:moveTo>
                  <a:close/>
                  <a:cubicBezTo>
                    <a:pt x="258769" y="127000"/>
                    <a:pt x="258769" y="260366"/>
                    <a:pt x="258769" y="387366"/>
                  </a:cubicBezTo>
                </a:path>
                <a:path w="258769" h="387366" fill="none" extrusionOk="0">
                  <a:moveTo>
                    <a:pt x="258769" y="71438"/>
                  </a:moveTo>
                  <a:lnTo>
                    <a:pt x="195263" y="71438"/>
                  </a:lnTo>
                  <a:lnTo>
                    <a:pt x="0" y="386187"/>
                  </a:lnTo>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a:solidFill>
                  <a:schemeClr val="tx1"/>
                </a:solidFill>
              </a:endParaRPr>
            </a:p>
          </p:txBody>
        </p:sp>
      </p:grpSp>
    </p:spTree>
    <p:extLst>
      <p:ext uri="{BB962C8B-B14F-4D97-AF65-F5344CB8AC3E}">
        <p14:creationId xmlns:p14="http://schemas.microsoft.com/office/powerpoint/2010/main" val="220284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normAutofit fontScale="90000"/>
          </a:bodyPr>
          <a:lstStyle/>
          <a:p>
            <a:r>
              <a:rPr lang="en-US" dirty="0" smtClean="0"/>
              <a:t>Moving an </a:t>
            </a:r>
            <a:r>
              <a:rPr lang="en-US" dirty="0" err="1" smtClean="0"/>
              <a:t>inlined</a:t>
            </a:r>
            <a:r>
              <a:rPr lang="en-US" dirty="0" smtClean="0"/>
              <a:t> function instance (1)</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1" y="1295401"/>
            <a:ext cx="2691721"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2438400" y="1717675"/>
            <a:ext cx="1828800" cy="1804194"/>
            <a:chOff x="914400" y="1717675"/>
            <a:chExt cx="1828800" cy="1804194"/>
          </a:xfrm>
        </p:grpSpPr>
        <mc:AlternateContent xmlns:mc="http://schemas.openxmlformats.org/markup-compatibility/2006" xmlns:a14="http://schemas.microsoft.com/office/drawing/2010/main">
          <mc:Choice Requires="a14">
            <p:sp>
              <p:nvSpPr>
                <p:cNvPr id="4" name="Rectangle 3"/>
                <p:cNvSpPr/>
                <p:nvPr/>
              </p:nvSpPr>
              <p:spPr>
                <a:xfrm flipH="1">
                  <a:off x="914400" y="1724025"/>
                  <a:ext cx="1828800" cy="1797844"/>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gradFill flip="none" rotWithShape="1">
                  <a:gsLst>
                    <a:gs pos="0">
                      <a:srgbClr val="FFC000"/>
                    </a:gs>
                    <a:gs pos="55000">
                      <a:srgbClr val="FFC000">
                        <a:tint val="44500"/>
                        <a:satMod val="160000"/>
                      </a:srgbClr>
                    </a:gs>
                    <a:gs pos="100000">
                      <a:srgbClr val="FFC000">
                        <a:tint val="23500"/>
                        <a:satMod val="160000"/>
                      </a:srgbClr>
                    </a:gs>
                  </a:gsLst>
                  <a:lin ang="10800000" scaled="1"/>
                  <a:tileRect/>
                </a:gra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Relative distance = </a:t>
                  </a:r>
                  <a14:m>
                    <m:oMath xmlns:m="http://schemas.openxmlformats.org/officeDocument/2006/math">
                      <m:sSub>
                        <m:sSubPr>
                          <m:ctrlPr>
                            <a:rPr lang="en-US" i="1">
                              <a:solidFill>
                                <a:schemeClr val="tx1"/>
                              </a:solidFill>
                              <a:latin typeface="Cambria Math"/>
                            </a:rPr>
                          </m:ctrlPr>
                        </m:sSubPr>
                        <m:e>
                          <m:r>
                            <m:rPr>
                              <m:sty m:val="p"/>
                            </m:rPr>
                            <a:rPr lang="en-US">
                              <a:solidFill>
                                <a:schemeClr val="tx1"/>
                              </a:solidFill>
                              <a:latin typeface="Cambria Math"/>
                            </a:rPr>
                            <m:t>Δ</m:t>
                          </m:r>
                        </m:e>
                        <m:sub>
                          <m:r>
                            <a:rPr lang="en-US" i="1">
                              <a:solidFill>
                                <a:schemeClr val="tx1"/>
                              </a:solidFill>
                              <a:latin typeface="Cambria Math"/>
                            </a:rPr>
                            <m:t>1,2</m:t>
                          </m:r>
                        </m:sub>
                      </m:sSub>
                    </m:oMath>
                  </a14:m>
                  <a:endParaRPr lang="en-US"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flipH="1">
                  <a:off x="914400" y="1724025"/>
                  <a:ext cx="1828800" cy="1797844"/>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blipFill rotWithShape="0">
                  <a:blip r:embed="rId3"/>
                  <a:stretch>
                    <a:fillRect l="-993"/>
                  </a:stretch>
                </a:blipFill>
                <a:ln w="12700">
                  <a:solidFill>
                    <a:schemeClr val="accent4">
                      <a:lumMod val="50000"/>
                    </a:schemeClr>
                  </a:solidFill>
                </a:ln>
              </p:spPr>
              <p:txBody>
                <a:bodyPr/>
                <a:lstStyle/>
                <a:p>
                  <a:r>
                    <a:rPr lang="en-US">
                      <a:noFill/>
                    </a:rPr>
                    <a:t> </a:t>
                  </a:r>
                </a:p>
              </p:txBody>
            </p:sp>
          </mc:Fallback>
        </mc:AlternateContent>
        <p:cxnSp>
          <p:nvCxnSpPr>
            <p:cNvPr id="7" name="Straight Arrow Connector 6"/>
            <p:cNvCxnSpPr/>
            <p:nvPr/>
          </p:nvCxnSpPr>
          <p:spPr>
            <a:xfrm>
              <a:off x="915621" y="1717675"/>
              <a:ext cx="0" cy="17978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438400" y="3516710"/>
            <a:ext cx="1828800" cy="315913"/>
            <a:chOff x="914400" y="3516709"/>
            <a:chExt cx="1828800" cy="315913"/>
          </a:xfrm>
        </p:grpSpPr>
        <mc:AlternateContent xmlns:mc="http://schemas.openxmlformats.org/markup-compatibility/2006" xmlns:a14="http://schemas.microsoft.com/office/drawing/2010/main">
          <mc:Choice Requires="a14">
            <p:sp>
              <p:nvSpPr>
                <p:cNvPr id="10" name="Rectangle 3"/>
                <p:cNvSpPr/>
                <p:nvPr/>
              </p:nvSpPr>
              <p:spPr>
                <a:xfrm flipH="1">
                  <a:off x="914400" y="3530204"/>
                  <a:ext cx="1828800" cy="302418"/>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gradFill flip="none" rotWithShape="1">
                  <a:gsLst>
                    <a:gs pos="0">
                      <a:schemeClr val="accent3">
                        <a:lumMod val="60000"/>
                        <a:lumOff val="40000"/>
                      </a:schemeClr>
                    </a:gs>
                    <a:gs pos="55000">
                      <a:srgbClr val="FFC000">
                        <a:tint val="44500"/>
                        <a:satMod val="160000"/>
                      </a:srgbClr>
                    </a:gs>
                    <a:gs pos="100000">
                      <a:srgbClr val="FFC000">
                        <a:tint val="23500"/>
                        <a:satMod val="160000"/>
                      </a:srgbClr>
                    </a:gs>
                  </a:gsLst>
                  <a:lin ang="10800000" scaled="1"/>
                  <a:tileRect/>
                </a:gra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a:rPr>
                            </m:ctrlPr>
                          </m:sSubPr>
                          <m:e>
                            <m:r>
                              <m:rPr>
                                <m:sty m:val="p"/>
                              </m:rPr>
                              <a:rPr lang="en-US">
                                <a:solidFill>
                                  <a:schemeClr val="tx1"/>
                                </a:solidFill>
                                <a:latin typeface="Cambria Math"/>
                              </a:rPr>
                              <m:t>Δ</m:t>
                            </m:r>
                          </m:e>
                          <m:sub>
                            <m:r>
                              <a:rPr lang="en-US" i="1">
                                <a:solidFill>
                                  <a:schemeClr val="tx1"/>
                                </a:solidFill>
                                <a:latin typeface="Cambria Math"/>
                              </a:rPr>
                              <m:t>1,5</m:t>
                            </m:r>
                          </m:sub>
                        </m:sSub>
                      </m:oMath>
                    </m:oMathPara>
                  </a14:m>
                  <a:endParaRPr lang="en-US" dirty="0">
                    <a:solidFill>
                      <a:schemeClr val="tx1"/>
                    </a:solidFill>
                  </a:endParaRPr>
                </a:p>
              </p:txBody>
            </p:sp>
          </mc:Choice>
          <mc:Fallback xmlns="">
            <p:sp>
              <p:nvSpPr>
                <p:cNvPr id="10" name="Rectangle 3"/>
                <p:cNvSpPr>
                  <a:spLocks noRot="1" noChangeAspect="1" noMove="1" noResize="1" noEditPoints="1" noAdjustHandles="1" noChangeArrowheads="1" noChangeShapeType="1" noTextEdit="1"/>
                </p:cNvSpPr>
                <p:nvPr/>
              </p:nvSpPr>
              <p:spPr>
                <a:xfrm flipH="1">
                  <a:off x="914400" y="3530204"/>
                  <a:ext cx="1828800" cy="302418"/>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blipFill rotWithShape="0">
                  <a:blip r:embed="rId4"/>
                  <a:stretch>
                    <a:fillRect b="-7692"/>
                  </a:stretch>
                </a:blipFill>
                <a:ln w="12700">
                  <a:solidFill>
                    <a:schemeClr val="accent4">
                      <a:lumMod val="50000"/>
                    </a:schemeClr>
                  </a:solidFill>
                </a:ln>
              </p:spPr>
              <p:txBody>
                <a:bodyPr/>
                <a:lstStyle/>
                <a:p>
                  <a:r>
                    <a:rPr lang="en-US">
                      <a:noFill/>
                    </a:rPr>
                    <a:t> </a:t>
                  </a:r>
                </a:p>
              </p:txBody>
            </p:sp>
          </mc:Fallback>
        </mc:AlternateContent>
        <p:cxnSp>
          <p:nvCxnSpPr>
            <p:cNvPr id="12" name="Straight Arrow Connector 11"/>
            <p:cNvCxnSpPr/>
            <p:nvPr/>
          </p:nvCxnSpPr>
          <p:spPr>
            <a:xfrm>
              <a:off x="914400" y="3516709"/>
              <a:ext cx="0" cy="31511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flipH="1">
            <a:off x="6956502" y="1699399"/>
            <a:ext cx="1828800" cy="1804194"/>
            <a:chOff x="914400" y="1717675"/>
            <a:chExt cx="1828800" cy="1804194"/>
          </a:xfrm>
        </p:grpSpPr>
        <mc:AlternateContent xmlns:mc="http://schemas.openxmlformats.org/markup-compatibility/2006" xmlns:a14="http://schemas.microsoft.com/office/drawing/2010/main">
          <mc:Choice Requires="a14">
            <p:sp>
              <p:nvSpPr>
                <p:cNvPr id="17" name="Rectangle 3"/>
                <p:cNvSpPr/>
                <p:nvPr/>
              </p:nvSpPr>
              <p:spPr>
                <a:xfrm flipH="1">
                  <a:off x="914400" y="1724025"/>
                  <a:ext cx="1828800" cy="1797844"/>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gradFill flip="none" rotWithShape="1">
                  <a:gsLst>
                    <a:gs pos="0">
                      <a:srgbClr val="FFC000"/>
                    </a:gs>
                    <a:gs pos="55000">
                      <a:srgbClr val="FFC000">
                        <a:tint val="44500"/>
                        <a:satMod val="160000"/>
                      </a:srgbClr>
                    </a:gs>
                    <a:gs pos="100000">
                      <a:srgbClr val="FFC000">
                        <a:tint val="23500"/>
                        <a:satMod val="160000"/>
                      </a:srgbClr>
                    </a:gs>
                  </a:gsLst>
                  <a:lin ang="10800000" scaled="1"/>
                  <a:tileRect/>
                </a:gra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Relative distance = </a:t>
                  </a:r>
                  <a14:m>
                    <m:oMath xmlns:m="http://schemas.openxmlformats.org/officeDocument/2006/math">
                      <m:sSub>
                        <m:sSubPr>
                          <m:ctrlPr>
                            <a:rPr lang="en-US" i="1">
                              <a:solidFill>
                                <a:schemeClr val="tx1"/>
                              </a:solidFill>
                              <a:latin typeface="Cambria Math"/>
                            </a:rPr>
                          </m:ctrlPr>
                        </m:sSubPr>
                        <m:e>
                          <m:r>
                            <m:rPr>
                              <m:sty m:val="p"/>
                            </m:rPr>
                            <a:rPr lang="en-US">
                              <a:solidFill>
                                <a:schemeClr val="tx1"/>
                              </a:solidFill>
                              <a:latin typeface="Cambria Math"/>
                            </a:rPr>
                            <m:t>Δ</m:t>
                          </m:r>
                        </m:e>
                        <m:sub>
                          <m:r>
                            <a:rPr lang="en-US" i="1">
                              <a:solidFill>
                                <a:schemeClr val="tx1"/>
                              </a:solidFill>
                              <a:latin typeface="Cambria Math"/>
                            </a:rPr>
                            <m:t>1,2</m:t>
                          </m:r>
                        </m:sub>
                      </m:sSub>
                    </m:oMath>
                  </a14:m>
                  <a:endParaRPr lang="en-US" dirty="0">
                    <a:solidFill>
                      <a:schemeClr val="tx1"/>
                    </a:solidFill>
                  </a:endParaRPr>
                </a:p>
              </p:txBody>
            </p:sp>
          </mc:Choice>
          <mc:Fallback xmlns="">
            <p:sp>
              <p:nvSpPr>
                <p:cNvPr id="17" name="Rectangle 3"/>
                <p:cNvSpPr>
                  <a:spLocks noRot="1" noChangeAspect="1" noMove="1" noResize="1" noEditPoints="1" noAdjustHandles="1" noChangeArrowheads="1" noChangeShapeType="1" noTextEdit="1"/>
                </p:cNvSpPr>
                <p:nvPr/>
              </p:nvSpPr>
              <p:spPr>
                <a:xfrm flipH="1">
                  <a:off x="914400" y="1724025"/>
                  <a:ext cx="1828800" cy="1797844"/>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blipFill rotWithShape="0">
                  <a:blip r:embed="rId5"/>
                  <a:stretch>
                    <a:fillRect l="-993"/>
                  </a:stretch>
                </a:blipFill>
                <a:ln w="12700">
                  <a:solidFill>
                    <a:schemeClr val="accent4">
                      <a:lumMod val="50000"/>
                    </a:schemeClr>
                  </a:solidFill>
                </a:ln>
              </p:spPr>
              <p:txBody>
                <a:bodyPr/>
                <a:lstStyle/>
                <a:p>
                  <a:r>
                    <a:rPr lang="en-US">
                      <a:noFill/>
                    </a:rPr>
                    <a:t> </a:t>
                  </a:r>
                </a:p>
              </p:txBody>
            </p:sp>
          </mc:Fallback>
        </mc:AlternateContent>
        <p:cxnSp>
          <p:nvCxnSpPr>
            <p:cNvPr id="18" name="Straight Arrow Connector 17"/>
            <p:cNvCxnSpPr/>
            <p:nvPr/>
          </p:nvCxnSpPr>
          <p:spPr>
            <a:xfrm>
              <a:off x="915621" y="1717675"/>
              <a:ext cx="0" cy="17978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flipH="1">
            <a:off x="6956502" y="3498434"/>
            <a:ext cx="1828800" cy="315913"/>
            <a:chOff x="914400" y="3516709"/>
            <a:chExt cx="1828800" cy="315913"/>
          </a:xfrm>
        </p:grpSpPr>
        <mc:AlternateContent xmlns:mc="http://schemas.openxmlformats.org/markup-compatibility/2006" xmlns:a14="http://schemas.microsoft.com/office/drawing/2010/main">
          <mc:Choice Requires="a14">
            <p:sp>
              <p:nvSpPr>
                <p:cNvPr id="20" name="Rectangle 3"/>
                <p:cNvSpPr/>
                <p:nvPr/>
              </p:nvSpPr>
              <p:spPr>
                <a:xfrm flipH="1">
                  <a:off x="914400" y="3530204"/>
                  <a:ext cx="1828800" cy="302418"/>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gradFill flip="none" rotWithShape="1">
                  <a:gsLst>
                    <a:gs pos="0">
                      <a:schemeClr val="accent3">
                        <a:lumMod val="60000"/>
                        <a:lumOff val="40000"/>
                      </a:schemeClr>
                    </a:gs>
                    <a:gs pos="55000">
                      <a:srgbClr val="FFC000">
                        <a:tint val="44500"/>
                        <a:satMod val="160000"/>
                      </a:srgbClr>
                    </a:gs>
                    <a:gs pos="100000">
                      <a:srgbClr val="FFC000">
                        <a:tint val="23500"/>
                        <a:satMod val="160000"/>
                      </a:srgbClr>
                    </a:gs>
                  </a:gsLst>
                  <a:lin ang="10800000" scaled="1"/>
                  <a:tileRect/>
                </a:gra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a:rPr>
                            </m:ctrlPr>
                          </m:sSubPr>
                          <m:e>
                            <m:r>
                              <m:rPr>
                                <m:sty m:val="p"/>
                              </m:rPr>
                              <a:rPr lang="en-US">
                                <a:solidFill>
                                  <a:schemeClr val="tx1"/>
                                </a:solidFill>
                                <a:latin typeface="Cambria Math"/>
                              </a:rPr>
                              <m:t>Δ</m:t>
                            </m:r>
                          </m:e>
                          <m:sub>
                            <m:r>
                              <a:rPr lang="en-US" i="1">
                                <a:solidFill>
                                  <a:schemeClr val="tx1"/>
                                </a:solidFill>
                                <a:latin typeface="Cambria Math"/>
                              </a:rPr>
                              <m:t>1,5</m:t>
                            </m:r>
                          </m:sub>
                        </m:sSub>
                      </m:oMath>
                    </m:oMathPara>
                  </a14:m>
                  <a:endParaRPr lang="en-US" dirty="0">
                    <a:solidFill>
                      <a:schemeClr val="tx1"/>
                    </a:solidFill>
                  </a:endParaRPr>
                </a:p>
              </p:txBody>
            </p:sp>
          </mc:Choice>
          <mc:Fallback xmlns="">
            <p:sp>
              <p:nvSpPr>
                <p:cNvPr id="20" name="Rectangle 3"/>
                <p:cNvSpPr>
                  <a:spLocks noRot="1" noChangeAspect="1" noMove="1" noResize="1" noEditPoints="1" noAdjustHandles="1" noChangeArrowheads="1" noChangeShapeType="1" noTextEdit="1"/>
                </p:cNvSpPr>
                <p:nvPr/>
              </p:nvSpPr>
              <p:spPr>
                <a:xfrm flipH="1">
                  <a:off x="914400" y="3530204"/>
                  <a:ext cx="1828800" cy="302418"/>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blipFill rotWithShape="0">
                  <a:blip r:embed="rId6"/>
                  <a:stretch>
                    <a:fillRect b="-7692"/>
                  </a:stretch>
                </a:blipFill>
                <a:ln w="12700">
                  <a:solidFill>
                    <a:schemeClr val="accent4">
                      <a:lumMod val="50000"/>
                    </a:schemeClr>
                  </a:solidFill>
                </a:ln>
              </p:spPr>
              <p:txBody>
                <a:bodyPr/>
                <a:lstStyle/>
                <a:p>
                  <a:r>
                    <a:rPr lang="en-US">
                      <a:noFill/>
                    </a:rPr>
                    <a:t> </a:t>
                  </a:r>
                </a:p>
              </p:txBody>
            </p:sp>
          </mc:Fallback>
        </mc:AlternateContent>
        <p:cxnSp>
          <p:nvCxnSpPr>
            <p:cNvPr id="21" name="Straight Arrow Connector 20"/>
            <p:cNvCxnSpPr/>
            <p:nvPr/>
          </p:nvCxnSpPr>
          <p:spPr>
            <a:xfrm>
              <a:off x="914400" y="3516709"/>
              <a:ext cx="0" cy="31511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952999" y="2753895"/>
            <a:ext cx="1223212" cy="2351505"/>
            <a:chOff x="3429000" y="2753894"/>
            <a:chExt cx="990600" cy="2351505"/>
          </a:xfrm>
        </p:grpSpPr>
        <mc:AlternateContent xmlns:mc="http://schemas.openxmlformats.org/markup-compatibility/2006" xmlns:a14="http://schemas.microsoft.com/office/drawing/2010/main">
          <mc:Choice Requires="a14">
            <p:sp>
              <p:nvSpPr>
                <p:cNvPr id="23" name="Rectangle 3"/>
                <p:cNvSpPr/>
                <p:nvPr/>
              </p:nvSpPr>
              <p:spPr>
                <a:xfrm>
                  <a:off x="3429000" y="2762170"/>
                  <a:ext cx="990600" cy="2343229"/>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gradFill flip="none" rotWithShape="1">
                  <a:gsLst>
                    <a:gs pos="0">
                      <a:schemeClr val="accent4">
                        <a:lumMod val="75000"/>
                      </a:schemeClr>
                    </a:gs>
                    <a:gs pos="50000">
                      <a:schemeClr val="bg1"/>
                    </a:gs>
                    <a:gs pos="100000">
                      <a:schemeClr val="bg1"/>
                    </a:gs>
                  </a:gsLst>
                  <a:lin ang="10800000" scaled="1"/>
                  <a:tileRect/>
                </a:gra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Relative distance = </a:t>
                  </a:r>
                  <a14:m>
                    <m:oMath xmlns:m="http://schemas.openxmlformats.org/officeDocument/2006/math">
                      <m:sSub>
                        <m:sSubPr>
                          <m:ctrlPr>
                            <a:rPr lang="en-US" i="1">
                              <a:solidFill>
                                <a:schemeClr val="tx1"/>
                              </a:solidFill>
                              <a:latin typeface="Cambria Math"/>
                            </a:rPr>
                          </m:ctrlPr>
                        </m:sSubPr>
                        <m:e>
                          <m:r>
                            <m:rPr>
                              <m:sty m:val="p"/>
                            </m:rPr>
                            <a:rPr lang="en-US">
                              <a:solidFill>
                                <a:schemeClr val="tx1"/>
                              </a:solidFill>
                              <a:latin typeface="Cambria Math"/>
                            </a:rPr>
                            <m:t>Δ</m:t>
                          </m:r>
                        </m:e>
                        <m:sub>
                          <m:r>
                            <a:rPr lang="en-US" i="1">
                              <a:solidFill>
                                <a:schemeClr val="tx1"/>
                              </a:solidFill>
                              <a:latin typeface="Cambria Math"/>
                            </a:rPr>
                            <m:t>4,</m:t>
                          </m:r>
                          <m:r>
                            <a:rPr lang="en-US" i="1">
                              <a:solidFill>
                                <a:schemeClr val="tx1"/>
                              </a:solidFill>
                              <a:latin typeface="Cambria Math"/>
                            </a:rPr>
                            <m:t>𝐴</m:t>
                          </m:r>
                        </m:sub>
                      </m:sSub>
                    </m:oMath>
                  </a14:m>
                  <a:endParaRPr lang="en-US" dirty="0">
                    <a:solidFill>
                      <a:schemeClr val="tx1"/>
                    </a:solidFill>
                  </a:endParaRPr>
                </a:p>
              </p:txBody>
            </p:sp>
          </mc:Choice>
          <mc:Fallback xmlns="">
            <p:sp>
              <p:nvSpPr>
                <p:cNvPr id="23" name="Rectangle 3"/>
                <p:cNvSpPr>
                  <a:spLocks noRot="1" noChangeAspect="1" noMove="1" noResize="1" noEditPoints="1" noAdjustHandles="1" noChangeArrowheads="1" noChangeShapeType="1" noTextEdit="1"/>
                </p:cNvSpPr>
                <p:nvPr/>
              </p:nvSpPr>
              <p:spPr>
                <a:xfrm>
                  <a:off x="3429000" y="2762170"/>
                  <a:ext cx="990600" cy="2343229"/>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blipFill rotWithShape="0">
                  <a:blip r:embed="rId7"/>
                  <a:stretch>
                    <a:fillRect l="-2439" r="-1829"/>
                  </a:stretch>
                </a:blipFill>
                <a:ln w="12700">
                  <a:solidFill>
                    <a:schemeClr val="accent4">
                      <a:lumMod val="50000"/>
                    </a:schemeClr>
                  </a:solidFill>
                </a:ln>
              </p:spPr>
              <p:txBody>
                <a:bodyPr/>
                <a:lstStyle/>
                <a:p>
                  <a:r>
                    <a:rPr lang="en-US">
                      <a:noFill/>
                    </a:rPr>
                    <a:t> </a:t>
                  </a:r>
                </a:p>
              </p:txBody>
            </p:sp>
          </mc:Fallback>
        </mc:AlternateContent>
        <p:cxnSp>
          <p:nvCxnSpPr>
            <p:cNvPr id="24" name="Straight Arrow Connector 23"/>
            <p:cNvCxnSpPr/>
            <p:nvPr/>
          </p:nvCxnSpPr>
          <p:spPr>
            <a:xfrm flipH="1">
              <a:off x="4418939" y="2753894"/>
              <a:ext cx="0" cy="234322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flipH="1">
            <a:off x="7010399" y="4800600"/>
            <a:ext cx="2362200" cy="457200"/>
            <a:chOff x="228600" y="3557587"/>
            <a:chExt cx="1423199" cy="457200"/>
          </a:xfrm>
        </p:grpSpPr>
        <p:sp>
          <p:nvSpPr>
            <p:cNvPr id="27" name="Rectangle 5"/>
            <p:cNvSpPr/>
            <p:nvPr/>
          </p:nvSpPr>
          <p:spPr>
            <a:xfrm>
              <a:off x="228600" y="3557587"/>
              <a:ext cx="1107716" cy="457200"/>
            </a:xfrm>
            <a:custGeom>
              <a:avLst/>
              <a:gdLst>
                <a:gd name="connsiteX0" fmla="*/ 0 w 990600"/>
                <a:gd name="connsiteY0" fmla="*/ 0 h 457200"/>
                <a:gd name="connsiteX1" fmla="*/ 990600 w 990600"/>
                <a:gd name="connsiteY1" fmla="*/ 0 h 457200"/>
                <a:gd name="connsiteX2" fmla="*/ 990600 w 990600"/>
                <a:gd name="connsiteY2" fmla="*/ 457200 h 457200"/>
                <a:gd name="connsiteX3" fmla="*/ 0 w 990600"/>
                <a:gd name="connsiteY3" fmla="*/ 457200 h 457200"/>
                <a:gd name="connsiteX4" fmla="*/ 0 w 990600"/>
                <a:gd name="connsiteY4" fmla="*/ 0 h 457200"/>
                <a:gd name="connsiteX0" fmla="*/ 0 w 1075266"/>
                <a:gd name="connsiteY0" fmla="*/ 0 h 457200"/>
                <a:gd name="connsiteX1" fmla="*/ 990600 w 1075266"/>
                <a:gd name="connsiteY1" fmla="*/ 0 h 457200"/>
                <a:gd name="connsiteX2" fmla="*/ 990600 w 1075266"/>
                <a:gd name="connsiteY2" fmla="*/ 457200 h 457200"/>
                <a:gd name="connsiteX3" fmla="*/ 0 w 1075266"/>
                <a:gd name="connsiteY3" fmla="*/ 457200 h 457200"/>
                <a:gd name="connsiteX4" fmla="*/ 0 w 1075266"/>
                <a:gd name="connsiteY4" fmla="*/ 0 h 457200"/>
                <a:gd name="connsiteX0" fmla="*/ 0 w 1117075"/>
                <a:gd name="connsiteY0" fmla="*/ 0 h 457200"/>
                <a:gd name="connsiteX1" fmla="*/ 990600 w 1117075"/>
                <a:gd name="connsiteY1" fmla="*/ 0 h 457200"/>
                <a:gd name="connsiteX2" fmla="*/ 990600 w 1117075"/>
                <a:gd name="connsiteY2" fmla="*/ 457200 h 457200"/>
                <a:gd name="connsiteX3" fmla="*/ 0 w 1117075"/>
                <a:gd name="connsiteY3" fmla="*/ 457200 h 457200"/>
                <a:gd name="connsiteX4" fmla="*/ 0 w 1117075"/>
                <a:gd name="connsiteY4" fmla="*/ 0 h 457200"/>
                <a:gd name="connsiteX0" fmla="*/ 0 w 1107716"/>
                <a:gd name="connsiteY0" fmla="*/ 0 h 457200"/>
                <a:gd name="connsiteX1" fmla="*/ 990600 w 1107716"/>
                <a:gd name="connsiteY1" fmla="*/ 0 h 457200"/>
                <a:gd name="connsiteX2" fmla="*/ 990600 w 1107716"/>
                <a:gd name="connsiteY2" fmla="*/ 457200 h 457200"/>
                <a:gd name="connsiteX3" fmla="*/ 0 w 1107716"/>
                <a:gd name="connsiteY3" fmla="*/ 457200 h 457200"/>
                <a:gd name="connsiteX4" fmla="*/ 0 w 1107716"/>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16" h="457200">
                  <a:moveTo>
                    <a:pt x="0" y="0"/>
                  </a:moveTo>
                  <a:lnTo>
                    <a:pt x="990600" y="0"/>
                  </a:lnTo>
                  <a:cubicBezTo>
                    <a:pt x="1157287" y="0"/>
                    <a:pt x="1135857" y="457200"/>
                    <a:pt x="990600" y="457200"/>
                  </a:cubicBezTo>
                  <a:lnTo>
                    <a:pt x="0" y="457200"/>
                  </a:lnTo>
                  <a:lnTo>
                    <a:pt x="0" y="0"/>
                  </a:lnTo>
                  <a:close/>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dirty="0">
                  <a:solidFill>
                    <a:schemeClr val="tx1"/>
                  </a:solidFill>
                </a:rPr>
                <a:t>Block A is not part of the instance</a:t>
              </a:r>
            </a:p>
          </p:txBody>
        </p:sp>
        <p:sp>
          <p:nvSpPr>
            <p:cNvPr id="28" name="Line Callout 2 (Accent Bar) 31"/>
            <p:cNvSpPr/>
            <p:nvPr/>
          </p:nvSpPr>
          <p:spPr>
            <a:xfrm flipH="1">
              <a:off x="1393030" y="3557588"/>
              <a:ext cx="258769" cy="457199"/>
            </a:xfrm>
            <a:custGeom>
              <a:avLst/>
              <a:gdLst>
                <a:gd name="connsiteX0" fmla="*/ 0 w 762000"/>
                <a:gd name="connsiteY0" fmla="*/ 0 h 381000"/>
                <a:gd name="connsiteX1" fmla="*/ 762000 w 762000"/>
                <a:gd name="connsiteY1" fmla="*/ 0 h 381000"/>
                <a:gd name="connsiteX2" fmla="*/ 762000 w 762000"/>
                <a:gd name="connsiteY2" fmla="*/ 381000 h 381000"/>
                <a:gd name="connsiteX3" fmla="*/ 0 w 762000"/>
                <a:gd name="connsiteY3" fmla="*/ 381000 h 381000"/>
                <a:gd name="connsiteX4" fmla="*/ 0 w 762000"/>
                <a:gd name="connsiteY4" fmla="*/ 0 h 381000"/>
                <a:gd name="connsiteX0" fmla="*/ -63497 w 762000"/>
                <a:gd name="connsiteY0" fmla="*/ 0 h 381000"/>
                <a:gd name="connsiteX1" fmla="*/ -63497 w 762000"/>
                <a:gd name="connsiteY1" fmla="*/ 381000 h 381000"/>
                <a:gd name="connsiteX0" fmla="*/ -63497 w 762000"/>
                <a:gd name="connsiteY0" fmla="*/ 71438 h 381000"/>
                <a:gd name="connsiteX1" fmla="*/ -127003 w 762000"/>
                <a:gd name="connsiteY1" fmla="*/ 71438 h 381000"/>
                <a:gd name="connsiteX2" fmla="*/ -355603 w 762000"/>
                <a:gd name="connsiteY2" fmla="*/ 428625 h 381000"/>
                <a:gd name="connsiteX0" fmla="*/ 355603 w 1117603"/>
                <a:gd name="connsiteY0" fmla="*/ 381000 h 428625"/>
                <a:gd name="connsiteX1" fmla="*/ 1117603 w 1117603"/>
                <a:gd name="connsiteY1" fmla="*/ 0 h 428625"/>
                <a:gd name="connsiteX2" fmla="*/ 1117603 w 1117603"/>
                <a:gd name="connsiteY2" fmla="*/ 381000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355603 w 1117603"/>
                <a:gd name="connsiteY2"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436567 w 1117603"/>
                <a:gd name="connsiteY2" fmla="*/ 378619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469903"/>
                <a:gd name="connsiteY0" fmla="*/ 381000 h 428625"/>
                <a:gd name="connsiteX1" fmla="*/ 469903 w 469903"/>
                <a:gd name="connsiteY1" fmla="*/ 383381 h 428625"/>
                <a:gd name="connsiteX2" fmla="*/ 436567 w 469903"/>
                <a:gd name="connsiteY2" fmla="*/ 378619 h 428625"/>
                <a:gd name="connsiteX3" fmla="*/ 355603 w 469903"/>
                <a:gd name="connsiteY3" fmla="*/ 381000 h 428625"/>
                <a:gd name="connsiteX0" fmla="*/ 292106 w 469903"/>
                <a:gd name="connsiteY0" fmla="*/ 0 h 428625"/>
                <a:gd name="connsiteX1" fmla="*/ 292106 w 469903"/>
                <a:gd name="connsiteY1" fmla="*/ 381000 h 428625"/>
                <a:gd name="connsiteX0" fmla="*/ 292106 w 469903"/>
                <a:gd name="connsiteY0" fmla="*/ 71438 h 428625"/>
                <a:gd name="connsiteX1" fmla="*/ 228600 w 469903"/>
                <a:gd name="connsiteY1" fmla="*/ 71438 h 428625"/>
                <a:gd name="connsiteX2" fmla="*/ 0 w 469903"/>
                <a:gd name="connsiteY2" fmla="*/ 428625 h 428625"/>
                <a:gd name="connsiteX0" fmla="*/ 355603 w 436567"/>
                <a:gd name="connsiteY0" fmla="*/ 381000 h 428625"/>
                <a:gd name="connsiteX1" fmla="*/ 436567 w 436567"/>
                <a:gd name="connsiteY1" fmla="*/ 378619 h 428625"/>
                <a:gd name="connsiteX2" fmla="*/ 355603 w 436567"/>
                <a:gd name="connsiteY2" fmla="*/ 381000 h 428625"/>
                <a:gd name="connsiteX0" fmla="*/ 292106 w 436567"/>
                <a:gd name="connsiteY0" fmla="*/ 0 h 428625"/>
                <a:gd name="connsiteX1" fmla="*/ 292106 w 436567"/>
                <a:gd name="connsiteY1" fmla="*/ 381000 h 428625"/>
                <a:gd name="connsiteX0" fmla="*/ 292106 w 436567"/>
                <a:gd name="connsiteY0" fmla="*/ 71438 h 428625"/>
                <a:gd name="connsiteX1" fmla="*/ 228600 w 436567"/>
                <a:gd name="connsiteY1" fmla="*/ 71438 h 428625"/>
                <a:gd name="connsiteX2" fmla="*/ 0 w 436567"/>
                <a:gd name="connsiteY2" fmla="*/ 428625 h 428625"/>
                <a:gd name="connsiteX0" fmla="*/ 355603 w 355603"/>
                <a:gd name="connsiteY0" fmla="*/ 381000 h 428625"/>
                <a:gd name="connsiteX1" fmla="*/ 291311 w 355603"/>
                <a:gd name="connsiteY1" fmla="*/ 238125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355603 w 355603"/>
                <a:gd name="connsiteY0" fmla="*/ 381000 h 428625"/>
                <a:gd name="connsiteX1" fmla="*/ 284167 w 355603"/>
                <a:gd name="connsiteY1" fmla="*/ 381000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284165 w 292106"/>
                <a:gd name="connsiteY0" fmla="*/ 376238 h 428625"/>
                <a:gd name="connsiteX1" fmla="*/ 284167 w 292106"/>
                <a:gd name="connsiteY1" fmla="*/ 381000 h 428625"/>
                <a:gd name="connsiteX2" fmla="*/ 284165 w 292106"/>
                <a:gd name="connsiteY2" fmla="*/ 376238 h 428625"/>
                <a:gd name="connsiteX0" fmla="*/ 292106 w 292106"/>
                <a:gd name="connsiteY0" fmla="*/ 0 h 428625"/>
                <a:gd name="connsiteX1" fmla="*/ 292106 w 292106"/>
                <a:gd name="connsiteY1" fmla="*/ 381000 h 428625"/>
                <a:gd name="connsiteX0" fmla="*/ 292106 w 292106"/>
                <a:gd name="connsiteY0" fmla="*/ 71438 h 428625"/>
                <a:gd name="connsiteX1" fmla="*/ 228600 w 292106"/>
                <a:gd name="connsiteY1" fmla="*/ 71438 h 428625"/>
                <a:gd name="connsiteX2" fmla="*/ 0 w 292106"/>
                <a:gd name="connsiteY2" fmla="*/ 428625 h 428625"/>
                <a:gd name="connsiteX0" fmla="*/ 246065 w 254006"/>
                <a:gd name="connsiteY0" fmla="*/ 376238 h 381000"/>
                <a:gd name="connsiteX1" fmla="*/ 246067 w 254006"/>
                <a:gd name="connsiteY1" fmla="*/ 381000 h 381000"/>
                <a:gd name="connsiteX2" fmla="*/ 246065 w 254006"/>
                <a:gd name="connsiteY2" fmla="*/ 376238 h 381000"/>
                <a:gd name="connsiteX0" fmla="*/ 254006 w 254006"/>
                <a:gd name="connsiteY0" fmla="*/ 0 h 381000"/>
                <a:gd name="connsiteX1" fmla="*/ 254006 w 254006"/>
                <a:gd name="connsiteY1" fmla="*/ 381000 h 381000"/>
                <a:gd name="connsiteX0" fmla="*/ 254006 w 254006"/>
                <a:gd name="connsiteY0" fmla="*/ 71438 h 381000"/>
                <a:gd name="connsiteX1" fmla="*/ 190500 w 254006"/>
                <a:gd name="connsiteY1" fmla="*/ 71438 h 381000"/>
                <a:gd name="connsiteX2" fmla="*/ 0 w 254006"/>
                <a:gd name="connsiteY2" fmla="*/ 371333 h 381000"/>
                <a:gd name="connsiteX0" fmla="*/ 250828 w 258769"/>
                <a:gd name="connsiteY0" fmla="*/ 376238 h 386187"/>
                <a:gd name="connsiteX1" fmla="*/ 250830 w 258769"/>
                <a:gd name="connsiteY1" fmla="*/ 381000 h 386187"/>
                <a:gd name="connsiteX2" fmla="*/ 250828 w 258769"/>
                <a:gd name="connsiteY2" fmla="*/ 376238 h 386187"/>
                <a:gd name="connsiteX0" fmla="*/ 258769 w 258769"/>
                <a:gd name="connsiteY0" fmla="*/ 0 h 386187"/>
                <a:gd name="connsiteX1" fmla="*/ 258769 w 258769"/>
                <a:gd name="connsiteY1" fmla="*/ 381000 h 386187"/>
                <a:gd name="connsiteX0" fmla="*/ 258769 w 258769"/>
                <a:gd name="connsiteY0" fmla="*/ 71438 h 386187"/>
                <a:gd name="connsiteX1" fmla="*/ 195263 w 258769"/>
                <a:gd name="connsiteY1" fmla="*/ 71438 h 386187"/>
                <a:gd name="connsiteX2" fmla="*/ 0 w 258769"/>
                <a:gd name="connsiteY2" fmla="*/ 386187 h 386187"/>
                <a:gd name="connsiteX0" fmla="*/ 250828 w 258769"/>
                <a:gd name="connsiteY0" fmla="*/ 376238 h 387366"/>
                <a:gd name="connsiteX1" fmla="*/ 250830 w 258769"/>
                <a:gd name="connsiteY1" fmla="*/ 381000 h 387366"/>
                <a:gd name="connsiteX2" fmla="*/ 250828 w 258769"/>
                <a:gd name="connsiteY2" fmla="*/ 376238 h 387366"/>
                <a:gd name="connsiteX0" fmla="*/ 258769 w 258769"/>
                <a:gd name="connsiteY0" fmla="*/ 0 h 387366"/>
                <a:gd name="connsiteX1" fmla="*/ 258769 w 258769"/>
                <a:gd name="connsiteY1" fmla="*/ 387366 h 387366"/>
                <a:gd name="connsiteX0" fmla="*/ 258769 w 258769"/>
                <a:gd name="connsiteY0" fmla="*/ 71438 h 387366"/>
                <a:gd name="connsiteX1" fmla="*/ 195263 w 258769"/>
                <a:gd name="connsiteY1" fmla="*/ 71438 h 387366"/>
                <a:gd name="connsiteX2" fmla="*/ 0 w 258769"/>
                <a:gd name="connsiteY2" fmla="*/ 386187 h 387366"/>
              </a:gdLst>
              <a:ahLst/>
              <a:cxnLst>
                <a:cxn ang="0">
                  <a:pos x="connsiteX0" y="connsiteY0"/>
                </a:cxn>
                <a:cxn ang="0">
                  <a:pos x="connsiteX1" y="connsiteY1"/>
                </a:cxn>
                <a:cxn ang="0">
                  <a:pos x="connsiteX2" y="connsiteY2"/>
                </a:cxn>
              </a:cxnLst>
              <a:rect l="l" t="t" r="r" b="b"/>
              <a:pathLst>
                <a:path w="258769" h="387366" stroke="0" extrusionOk="0">
                  <a:moveTo>
                    <a:pt x="250828" y="376238"/>
                  </a:moveTo>
                  <a:cubicBezTo>
                    <a:pt x="250829" y="377825"/>
                    <a:pt x="250829" y="379413"/>
                    <a:pt x="250830" y="381000"/>
                  </a:cubicBezTo>
                  <a:cubicBezTo>
                    <a:pt x="250829" y="379413"/>
                    <a:pt x="250829" y="377825"/>
                    <a:pt x="250828" y="376238"/>
                  </a:cubicBezTo>
                  <a:close/>
                </a:path>
                <a:path w="258769" h="387366" fill="none" extrusionOk="0">
                  <a:moveTo>
                    <a:pt x="258769" y="0"/>
                  </a:moveTo>
                  <a:close/>
                  <a:cubicBezTo>
                    <a:pt x="258769" y="127000"/>
                    <a:pt x="258769" y="260366"/>
                    <a:pt x="258769" y="387366"/>
                  </a:cubicBezTo>
                </a:path>
                <a:path w="258769" h="387366" fill="none" extrusionOk="0">
                  <a:moveTo>
                    <a:pt x="258769" y="71438"/>
                  </a:moveTo>
                  <a:lnTo>
                    <a:pt x="195263" y="71438"/>
                  </a:lnTo>
                  <a:lnTo>
                    <a:pt x="0" y="386187"/>
                  </a:lnTo>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a:solidFill>
                  <a:schemeClr val="tx1"/>
                </a:solidFill>
              </a:endParaRPr>
            </a:p>
          </p:txBody>
        </p:sp>
      </p:grpSp>
    </p:spTree>
    <p:extLst>
      <p:ext uri="{BB962C8B-B14F-4D97-AF65-F5344CB8AC3E}">
        <p14:creationId xmlns:p14="http://schemas.microsoft.com/office/powerpoint/2010/main" val="145693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Gaps are preserved when creating the clone</a:t>
            </a:r>
          </a:p>
          <a:p>
            <a:pPr lvl="1"/>
            <a:r>
              <a:rPr lang="en-US" sz="2400" dirty="0" smtClean="0"/>
              <a:t>Relative branches/jumps that fall back into the instance are good to go</a:t>
            </a:r>
          </a:p>
          <a:p>
            <a:pPr lvl="1"/>
            <a:r>
              <a:rPr lang="en-US" sz="2400" dirty="0" smtClean="0"/>
              <a:t>Calls outside the instance are good to go as well (absolute address)</a:t>
            </a:r>
          </a:p>
          <a:p>
            <a:pPr lvl="1"/>
            <a:r>
              <a:rPr lang="en-US" sz="2400" dirty="0" smtClean="0"/>
              <a:t>Any absolute jumps/branches into the instance need to be patched</a:t>
            </a:r>
          </a:p>
          <a:p>
            <a:pPr lvl="1"/>
            <a:r>
              <a:rPr lang="en-US" sz="2400" dirty="0" smtClean="0"/>
              <a:t>Relative jumps may need to be patched as well</a:t>
            </a:r>
          </a:p>
          <a:p>
            <a:pPr marL="457200" lvl="1" indent="0">
              <a:buNone/>
            </a:pPr>
            <a:endParaRPr lang="en-US" dirty="0"/>
          </a:p>
        </p:txBody>
      </p:sp>
      <p:sp>
        <p:nvSpPr>
          <p:cNvPr id="2" name="Title 1"/>
          <p:cNvSpPr>
            <a:spLocks noGrp="1"/>
          </p:cNvSpPr>
          <p:nvPr>
            <p:ph type="title"/>
          </p:nvPr>
        </p:nvSpPr>
        <p:spPr/>
        <p:txBody>
          <a:bodyPr/>
          <a:lstStyle/>
          <a:p>
            <a:r>
              <a:rPr lang="en-US" dirty="0" smtClean="0"/>
              <a:t>Fixing branches/jumps</a:t>
            </a:r>
            <a:endParaRPr lang="en-US" dirty="0"/>
          </a:p>
        </p:txBody>
      </p:sp>
    </p:spTree>
    <p:extLst>
      <p:ext uri="{BB962C8B-B14F-4D97-AF65-F5344CB8AC3E}">
        <p14:creationId xmlns:p14="http://schemas.microsoft.com/office/powerpoint/2010/main" val="15168118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373" y="1390876"/>
            <a:ext cx="5185290" cy="5267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p:txBody>
          <a:bodyPr/>
          <a:lstStyle/>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Moving an </a:t>
            </a:r>
            <a:r>
              <a:rPr lang="en-US" dirty="0" err="1" smtClean="0"/>
              <a:t>inlined</a:t>
            </a:r>
            <a:r>
              <a:rPr lang="en-US" dirty="0" smtClean="0"/>
              <a:t> function instance (2): Envelope</a:t>
            </a:r>
            <a:endParaRPr lang="en-US" dirty="0"/>
          </a:p>
        </p:txBody>
      </p:sp>
      <p:sp>
        <p:nvSpPr>
          <p:cNvPr id="7" name="Rectangle 3"/>
          <p:cNvSpPr/>
          <p:nvPr/>
        </p:nvSpPr>
        <p:spPr>
          <a:xfrm>
            <a:off x="8077201" y="1637158"/>
            <a:ext cx="1371599" cy="572641"/>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gradFill flip="none" rotWithShape="1">
            <a:gsLst>
              <a:gs pos="0">
                <a:srgbClr val="FFC000"/>
              </a:gs>
              <a:gs pos="55000">
                <a:srgbClr val="FFC000">
                  <a:tint val="44500"/>
                  <a:satMod val="160000"/>
                </a:srgbClr>
              </a:gs>
              <a:gs pos="100000">
                <a:srgbClr val="FFC000">
                  <a:tint val="23500"/>
                  <a:satMod val="160000"/>
                  <a:alpha val="0"/>
                </a:srgbClr>
              </a:gs>
            </a:gsLst>
            <a:lin ang="10800000" scaled="1"/>
            <a:tileRect/>
          </a:gradFill>
          <a:ln w="12700">
            <a:solidFill>
              <a:schemeClr val="accent4">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270 </a:t>
            </a:r>
            <a:r>
              <a:rPr lang="en-US" sz="1200" dirty="0">
                <a:solidFill>
                  <a:schemeClr val="tx1"/>
                </a:solidFill>
              </a:rPr>
              <a:t>byte pre-landing pad</a:t>
            </a:r>
          </a:p>
        </p:txBody>
      </p:sp>
      <p:sp>
        <p:nvSpPr>
          <p:cNvPr id="9" name="Rectangle 3"/>
          <p:cNvSpPr/>
          <p:nvPr/>
        </p:nvSpPr>
        <p:spPr>
          <a:xfrm>
            <a:off x="8077199" y="4801967"/>
            <a:ext cx="1371601" cy="569450"/>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gradFill flip="none" rotWithShape="1">
            <a:gsLst>
              <a:gs pos="0">
                <a:srgbClr val="FFC000"/>
              </a:gs>
              <a:gs pos="55000">
                <a:srgbClr val="FFC000">
                  <a:tint val="44500"/>
                  <a:satMod val="160000"/>
                </a:srgbClr>
              </a:gs>
              <a:gs pos="100000">
                <a:srgbClr val="FFC000">
                  <a:tint val="23500"/>
                  <a:satMod val="160000"/>
                  <a:alpha val="0"/>
                </a:srgbClr>
              </a:gs>
            </a:gsLst>
            <a:lin ang="10800000" scaled="1"/>
            <a:tileRect/>
          </a:gradFill>
          <a:ln w="12700">
            <a:solidFill>
              <a:schemeClr val="accent4">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270 </a:t>
            </a:r>
            <a:r>
              <a:rPr lang="en-US" sz="1200" dirty="0">
                <a:solidFill>
                  <a:schemeClr val="tx1"/>
                </a:solidFill>
              </a:rPr>
              <a:t>byte post-landing pad</a:t>
            </a:r>
          </a:p>
        </p:txBody>
      </p:sp>
      <p:sp>
        <p:nvSpPr>
          <p:cNvPr id="10" name="Rectangle 3"/>
          <p:cNvSpPr/>
          <p:nvPr/>
        </p:nvSpPr>
        <p:spPr>
          <a:xfrm>
            <a:off x="8077200" y="5360464"/>
            <a:ext cx="1371600" cy="1297682"/>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gradFill flip="none" rotWithShape="1">
            <a:gsLst>
              <a:gs pos="0">
                <a:srgbClr val="FFC000"/>
              </a:gs>
              <a:gs pos="55000">
                <a:srgbClr val="FFC000">
                  <a:tint val="44500"/>
                  <a:satMod val="160000"/>
                </a:srgbClr>
              </a:gs>
              <a:gs pos="100000">
                <a:srgbClr val="FFC000">
                  <a:tint val="23500"/>
                  <a:satMod val="160000"/>
                  <a:alpha val="0"/>
                </a:srgbClr>
              </a:gs>
            </a:gsLst>
            <a:lin ang="10800000" scaled="1"/>
            <a:tileRect/>
          </a:gradFill>
          <a:ln w="12700">
            <a:solidFill>
              <a:schemeClr val="accent4">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Fixup</a:t>
            </a:r>
            <a:r>
              <a:rPr lang="en-US" sz="1200" dirty="0">
                <a:solidFill>
                  <a:schemeClr val="tx1"/>
                </a:solidFill>
              </a:rPr>
              <a:t> pad</a:t>
            </a:r>
          </a:p>
        </p:txBody>
      </p:sp>
    </p:spTree>
    <p:extLst>
      <p:ext uri="{BB962C8B-B14F-4D97-AF65-F5344CB8AC3E}">
        <p14:creationId xmlns:p14="http://schemas.microsoft.com/office/powerpoint/2010/main" val="109104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174" y="1572629"/>
            <a:ext cx="5175966" cy="5257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154954" y="1584832"/>
            <a:ext cx="4460842" cy="4647525"/>
          </a:xfrm>
        </p:spPr>
        <p:txBody>
          <a:bodyPr>
            <a:normAutofit/>
          </a:bodyPr>
          <a:lstStyle/>
          <a:p>
            <a:r>
              <a:rPr lang="en-US" dirty="0" smtClean="0"/>
              <a:t>If jump/branch destination falls in a gap or the pre/post landing pads we just add a jump to the fix up at that location</a:t>
            </a:r>
          </a:p>
          <a:p>
            <a:pPr marL="0" indent="0">
              <a:buNone/>
            </a:pPr>
            <a:endParaRPr lang="en-US" dirty="0" smtClean="0"/>
          </a:p>
          <a:p>
            <a:r>
              <a:rPr lang="en-US" dirty="0" smtClean="0"/>
              <a:t>This helps handling thumb mode 2-byte relative jumps/branches, since the </a:t>
            </a:r>
            <a:r>
              <a:rPr lang="en-US" dirty="0" err="1" smtClean="0"/>
              <a:t>fixup</a:t>
            </a:r>
            <a:r>
              <a:rPr lang="en-US" dirty="0" smtClean="0"/>
              <a:t> pad can be farther than </a:t>
            </a:r>
            <a:r>
              <a:rPr lang="en-US" dirty="0" smtClean="0"/>
              <a:t>258 </a:t>
            </a:r>
            <a:r>
              <a:rPr lang="en-US" dirty="0" smtClean="0"/>
              <a:t>bytes away and the instruction size won’t allow larger distance specified otherwise</a:t>
            </a:r>
            <a:endParaRPr lang="en-US" dirty="0"/>
          </a:p>
        </p:txBody>
      </p:sp>
      <p:sp>
        <p:nvSpPr>
          <p:cNvPr id="2" name="Title 1"/>
          <p:cNvSpPr>
            <a:spLocks noGrp="1"/>
          </p:cNvSpPr>
          <p:nvPr>
            <p:ph type="title"/>
          </p:nvPr>
        </p:nvSpPr>
        <p:spPr/>
        <p:txBody>
          <a:bodyPr>
            <a:normAutofit/>
          </a:bodyPr>
          <a:lstStyle/>
          <a:p>
            <a:r>
              <a:rPr lang="en-US" dirty="0" smtClean="0"/>
              <a:t>Relative address </a:t>
            </a:r>
            <a:r>
              <a:rPr lang="en-US" dirty="0" err="1" smtClean="0"/>
              <a:t>fixups</a:t>
            </a:r>
            <a:r>
              <a:rPr lang="en-US" dirty="0" smtClean="0"/>
              <a:t> (1)</a:t>
            </a:r>
            <a:endParaRPr lang="en-US" dirty="0"/>
          </a:p>
        </p:txBody>
      </p:sp>
      <mc:AlternateContent xmlns:mc="http://schemas.openxmlformats.org/markup-compatibility/2006" xmlns:a14="http://schemas.microsoft.com/office/drawing/2010/main">
        <mc:Choice Requires="a14">
          <p:sp>
            <p:nvSpPr>
              <p:cNvPr id="5" name="Rectangle 3"/>
              <p:cNvSpPr/>
              <p:nvPr/>
            </p:nvSpPr>
            <p:spPr>
              <a:xfrm>
                <a:off x="11082293" y="3267977"/>
                <a:ext cx="990600" cy="2062877"/>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gradFill flip="none" rotWithShape="1">
                <a:gsLst>
                  <a:gs pos="0">
                    <a:schemeClr val="accent4">
                      <a:lumMod val="75000"/>
                    </a:schemeClr>
                  </a:gs>
                  <a:gs pos="50000">
                    <a:schemeClr val="bg1"/>
                  </a:gs>
                  <a:gs pos="100000">
                    <a:schemeClr val="bg1"/>
                  </a:gs>
                </a:gsLst>
                <a:lin ang="10800000" scaled="1"/>
                <a:tileRect/>
              </a:gradFill>
              <a:ln w="12700">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Relative distance = </a:t>
                </a:r>
                <a14:m>
                  <m:oMath xmlns:m="http://schemas.openxmlformats.org/officeDocument/2006/math">
                    <m:sSub>
                      <m:sSubPr>
                        <m:ctrlPr>
                          <a:rPr lang="en-US" sz="1400" i="1">
                            <a:solidFill>
                              <a:schemeClr val="tx1"/>
                            </a:solidFill>
                            <a:latin typeface="Cambria Math"/>
                          </a:rPr>
                        </m:ctrlPr>
                      </m:sSubPr>
                      <m:e>
                        <m:r>
                          <m:rPr>
                            <m:sty m:val="p"/>
                          </m:rPr>
                          <a:rPr lang="en-US" sz="1400">
                            <a:solidFill>
                              <a:schemeClr val="tx1"/>
                            </a:solidFill>
                            <a:latin typeface="Cambria Math"/>
                          </a:rPr>
                          <m:t>Δ</m:t>
                        </m:r>
                      </m:e>
                      <m:sub>
                        <m:r>
                          <a:rPr lang="en-US" sz="1400" i="1">
                            <a:solidFill>
                              <a:schemeClr val="tx1"/>
                            </a:solidFill>
                            <a:latin typeface="Cambria Math"/>
                          </a:rPr>
                          <m:t>4,</m:t>
                        </m:r>
                        <m:r>
                          <a:rPr lang="en-US" sz="1400" i="1">
                            <a:solidFill>
                              <a:schemeClr val="tx1"/>
                            </a:solidFill>
                            <a:latin typeface="Cambria Math"/>
                          </a:rPr>
                          <m:t>𝐴</m:t>
                        </m:r>
                      </m:sub>
                    </m:sSub>
                  </m:oMath>
                </a14:m>
                <a:endParaRPr lang="en-US" sz="1400" dirty="0">
                  <a:solidFill>
                    <a:schemeClr val="tx1"/>
                  </a:solidFill>
                </a:endParaRPr>
              </a:p>
              <a:p>
                <a:pPr algn="ctr"/>
                <a:endParaRPr lang="en-US" sz="1400" dirty="0">
                  <a:solidFill>
                    <a:schemeClr val="tx1"/>
                  </a:solidFill>
                </a:endParaRPr>
              </a:p>
              <a:p>
                <a:pPr algn="ctr"/>
                <a:r>
                  <a:rPr lang="en-US" sz="1400" dirty="0">
                    <a:solidFill>
                      <a:schemeClr val="tx1"/>
                    </a:solidFill>
                  </a:rPr>
                  <a:t>Happens to fall in the post-landing pad</a:t>
                </a:r>
              </a:p>
            </p:txBody>
          </p:sp>
        </mc:Choice>
        <mc:Fallback xmlns="">
          <p:sp>
            <p:nvSpPr>
              <p:cNvPr id="5" name="Rectangle 3"/>
              <p:cNvSpPr>
                <a:spLocks noRot="1" noChangeAspect="1" noMove="1" noResize="1" noEditPoints="1" noAdjustHandles="1" noChangeArrowheads="1" noChangeShapeType="1" noTextEdit="1"/>
              </p:cNvSpPr>
              <p:nvPr/>
            </p:nvSpPr>
            <p:spPr>
              <a:xfrm>
                <a:off x="11082293" y="3267977"/>
                <a:ext cx="990600" cy="2062877"/>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blipFill rotWithShape="0">
                <a:blip r:embed="rId4"/>
                <a:stretch>
                  <a:fillRect/>
                </a:stretch>
              </a:blipFill>
              <a:ln w="12700">
                <a:solidFill>
                  <a:schemeClr val="accent4">
                    <a:lumMod val="50000"/>
                  </a:schemeClr>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3355408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54955" y="1584832"/>
                <a:ext cx="3684464" cy="4647525"/>
              </a:xfrm>
            </p:spPr>
            <p:txBody>
              <a:bodyPr>
                <a:normAutofit/>
              </a:bodyPr>
              <a:lstStyle/>
              <a:p>
                <a:r>
                  <a:rPr lang="en-US" dirty="0" smtClean="0"/>
                  <a:t>Depending on </a:t>
                </a:r>
                <a14:m>
                  <m:oMath xmlns:m="http://schemas.openxmlformats.org/officeDocument/2006/math">
                    <m:sSub>
                      <m:sSubPr>
                        <m:ctrlPr>
                          <a:rPr lang="en-US" i="1" smtClean="0">
                            <a:solidFill>
                              <a:schemeClr val="tx1"/>
                            </a:solidFill>
                            <a:latin typeface="Cambria Math"/>
                          </a:rPr>
                        </m:ctrlPr>
                      </m:sSubPr>
                      <m:e>
                        <m:r>
                          <m:rPr>
                            <m:sty m:val="p"/>
                          </m:rPr>
                          <a:rPr lang="en-US">
                            <a:solidFill>
                              <a:schemeClr val="tx1"/>
                            </a:solidFill>
                            <a:latin typeface="Cambria Math"/>
                          </a:rPr>
                          <m:t>Δ</m:t>
                        </m:r>
                      </m:e>
                      <m:sub>
                        <m:r>
                          <a:rPr lang="en-US" b="0" i="1" smtClean="0">
                            <a:solidFill>
                              <a:schemeClr val="tx1"/>
                            </a:solidFill>
                            <a:latin typeface="Cambria Math"/>
                          </a:rPr>
                          <m:t>6,</m:t>
                        </m:r>
                        <m:r>
                          <a:rPr lang="en-US" b="0" i="1" smtClean="0">
                            <a:solidFill>
                              <a:schemeClr val="tx1"/>
                            </a:solidFill>
                            <a:latin typeface="Cambria Math"/>
                          </a:rPr>
                          <m:t>𝐵</m:t>
                        </m:r>
                      </m:sub>
                    </m:sSub>
                  </m:oMath>
                </a14:m>
                <a:r>
                  <a:rPr lang="en-US" dirty="0" smtClean="0"/>
                  <a:t> we need to patch the branch/jump instruction to go to the </a:t>
                </a:r>
                <a:r>
                  <a:rPr lang="en-US" dirty="0" err="1" smtClean="0"/>
                  <a:t>fixup</a:t>
                </a:r>
                <a:r>
                  <a:rPr lang="en-US" dirty="0" smtClean="0"/>
                  <a:t> location in the </a:t>
                </a:r>
                <a:r>
                  <a:rPr lang="en-US" dirty="0" err="1" smtClean="0"/>
                  <a:t>fixup</a:t>
                </a:r>
                <a:r>
                  <a:rPr lang="en-US" dirty="0" smtClean="0"/>
                  <a:t> pad</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54955" y="1584832"/>
                <a:ext cx="3684464" cy="4647525"/>
              </a:xfrm>
              <a:blipFill rotWithShape="1">
                <a:blip r:embed="rId3"/>
                <a:stretch>
                  <a:fillRect l="-331" t="-787" r="-2479"/>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Relative address </a:t>
            </a:r>
            <a:r>
              <a:rPr lang="en-US" dirty="0" err="1" smtClean="0"/>
              <a:t>fixups</a:t>
            </a:r>
            <a:r>
              <a:rPr lang="en-US" dirty="0" smtClean="0"/>
              <a:t> (2)</a:t>
            </a:r>
            <a:endParaRPr lang="en-US" dirty="0"/>
          </a:p>
        </p:txBody>
      </p:sp>
      <p:pic>
        <p:nvPicPr>
          <p:cNvPr id="1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171" y="1595181"/>
            <a:ext cx="5175966"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13" name="Rectangle 3"/>
              <p:cNvSpPr/>
              <p:nvPr/>
            </p:nvSpPr>
            <p:spPr>
              <a:xfrm>
                <a:off x="10090137" y="4391309"/>
                <a:ext cx="2018384" cy="2057400"/>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gradFill flip="none" rotWithShape="1">
                <a:gsLst>
                  <a:gs pos="0">
                    <a:schemeClr val="accent4">
                      <a:lumMod val="75000"/>
                    </a:schemeClr>
                  </a:gs>
                  <a:gs pos="50000">
                    <a:schemeClr val="bg1"/>
                  </a:gs>
                  <a:gs pos="100000">
                    <a:schemeClr val="bg1"/>
                  </a:gs>
                </a:gsLst>
                <a:lin ang="10800000" scaled="1"/>
                <a:tileRect/>
              </a:gradFill>
              <a:ln w="12700">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Relative distance = </a:t>
                </a:r>
                <a14:m>
                  <m:oMath xmlns:m="http://schemas.openxmlformats.org/officeDocument/2006/math">
                    <m:sSub>
                      <m:sSubPr>
                        <m:ctrlPr>
                          <a:rPr lang="en-US" sz="1400" i="1">
                            <a:solidFill>
                              <a:schemeClr val="tx1"/>
                            </a:solidFill>
                            <a:latin typeface="Cambria Math"/>
                          </a:rPr>
                        </m:ctrlPr>
                      </m:sSubPr>
                      <m:e>
                        <m:r>
                          <m:rPr>
                            <m:sty m:val="p"/>
                          </m:rPr>
                          <a:rPr lang="en-US" sz="1400">
                            <a:solidFill>
                              <a:schemeClr val="tx1"/>
                            </a:solidFill>
                            <a:latin typeface="Cambria Math"/>
                          </a:rPr>
                          <m:t>Δ</m:t>
                        </m:r>
                      </m:e>
                      <m:sub>
                        <m:r>
                          <a:rPr lang="en-US" sz="1400" i="1">
                            <a:solidFill>
                              <a:schemeClr val="tx1"/>
                            </a:solidFill>
                            <a:latin typeface="Cambria Math"/>
                          </a:rPr>
                          <m:t>6,</m:t>
                        </m:r>
                        <m:r>
                          <a:rPr lang="en-US" sz="1400" b="0" i="1" smtClean="0">
                            <a:solidFill>
                              <a:schemeClr val="tx1"/>
                            </a:solidFill>
                            <a:latin typeface="Cambria Math"/>
                          </a:rPr>
                          <m:t>𝐵</m:t>
                        </m:r>
                      </m:sub>
                    </m:sSub>
                  </m:oMath>
                </a14:m>
                <a:endParaRPr lang="en-US" sz="1400" dirty="0">
                  <a:solidFill>
                    <a:schemeClr val="tx1"/>
                  </a:solidFill>
                </a:endParaRPr>
              </a:p>
              <a:p>
                <a:pPr algn="ctr"/>
                <a:endParaRPr lang="en-US" sz="1400" dirty="0">
                  <a:solidFill>
                    <a:schemeClr val="tx1"/>
                  </a:solidFill>
                </a:endParaRPr>
              </a:p>
              <a:p>
                <a:pPr algn="ctr"/>
                <a:r>
                  <a:rPr lang="en-US" sz="1400" dirty="0">
                    <a:solidFill>
                      <a:schemeClr val="tx1"/>
                    </a:solidFill>
                  </a:rPr>
                  <a:t>Happens to fall </a:t>
                </a:r>
                <a:r>
                  <a:rPr lang="en-US" sz="1400" dirty="0" err="1">
                    <a:solidFill>
                      <a:schemeClr val="tx1"/>
                    </a:solidFill>
                  </a:rPr>
                  <a:t>outisde</a:t>
                </a:r>
                <a:r>
                  <a:rPr lang="en-US" sz="1400" dirty="0">
                    <a:solidFill>
                      <a:schemeClr val="tx1"/>
                    </a:solidFill>
                  </a:rPr>
                  <a:t> the post-landing pad</a:t>
                </a:r>
              </a:p>
              <a:p>
                <a:pPr algn="ctr"/>
                <a:r>
                  <a:rPr lang="en-US" sz="1400" dirty="0">
                    <a:solidFill>
                      <a:schemeClr val="tx1"/>
                    </a:solidFill>
                  </a:rPr>
                  <a:t>So here the branch/jump needs to be patched</a:t>
                </a:r>
              </a:p>
            </p:txBody>
          </p:sp>
        </mc:Choice>
        <mc:Fallback>
          <p:sp>
            <p:nvSpPr>
              <p:cNvPr id="13" name="Rectangle 3"/>
              <p:cNvSpPr>
                <a:spLocks noRot="1" noChangeAspect="1" noMove="1" noResize="1" noEditPoints="1" noAdjustHandles="1" noChangeArrowheads="1" noChangeShapeType="1" noTextEdit="1"/>
              </p:cNvSpPr>
              <p:nvPr/>
            </p:nvSpPr>
            <p:spPr>
              <a:xfrm>
                <a:off x="10090137" y="4391309"/>
                <a:ext cx="2018384" cy="2057400"/>
              </a:xfrm>
              <a:custGeom>
                <a:avLst/>
                <a:gdLst>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0 w 838200"/>
                  <a:gd name="connsiteY4" fmla="*/ 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91440 w 838200"/>
                  <a:gd name="connsiteY4" fmla="*/ 91440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 name="connsiteX4" fmla="*/ 2230 w 838200"/>
                  <a:gd name="connsiteY4" fmla="*/ 91440 h 1752600"/>
                  <a:gd name="connsiteX0" fmla="*/ 21582 w 859782"/>
                  <a:gd name="connsiteY0" fmla="*/ 0 h 1752600"/>
                  <a:gd name="connsiteX1" fmla="*/ 859782 w 859782"/>
                  <a:gd name="connsiteY1" fmla="*/ 0 h 1752600"/>
                  <a:gd name="connsiteX2" fmla="*/ 859782 w 859782"/>
                  <a:gd name="connsiteY2" fmla="*/ 1752600 h 1752600"/>
                  <a:gd name="connsiteX3" fmla="*/ 21582 w 859782"/>
                  <a:gd name="connsiteY3" fmla="*/ 1752600 h 1752600"/>
                  <a:gd name="connsiteX4" fmla="*/ 0 w 859782"/>
                  <a:gd name="connsiteY4" fmla="*/ 1260633 h 1752600"/>
                  <a:gd name="connsiteX0" fmla="*/ 0 w 838200"/>
                  <a:gd name="connsiteY0" fmla="*/ 0 h 1752600"/>
                  <a:gd name="connsiteX1" fmla="*/ 838200 w 838200"/>
                  <a:gd name="connsiteY1" fmla="*/ 0 h 1752600"/>
                  <a:gd name="connsiteX2" fmla="*/ 838200 w 838200"/>
                  <a:gd name="connsiteY2" fmla="*/ 1752600 h 1752600"/>
                  <a:gd name="connsiteX3" fmla="*/ 0 w 8382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838200" h="1752600">
                    <a:moveTo>
                      <a:pt x="0" y="0"/>
                    </a:moveTo>
                    <a:lnTo>
                      <a:pt x="838200" y="0"/>
                    </a:lnTo>
                    <a:lnTo>
                      <a:pt x="838200" y="1752600"/>
                    </a:lnTo>
                    <a:lnTo>
                      <a:pt x="0" y="1752600"/>
                    </a:lnTo>
                  </a:path>
                </a:pathLst>
              </a:custGeom>
              <a:blipFill rotWithShape="1">
                <a:blip r:embed="rId5"/>
                <a:stretch>
                  <a:fillRect/>
                </a:stretch>
              </a:blipFill>
              <a:ln w="12700">
                <a:solidFill>
                  <a:schemeClr val="accent4">
                    <a:lumMod val="50000"/>
                  </a:schemeClr>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7474142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idx="1"/>
          </p:nvPr>
        </p:nvSpPr>
        <p:spPr>
          <a:xfrm>
            <a:off x="1154954" y="1584832"/>
            <a:ext cx="3951884" cy="4647525"/>
          </a:xfrm>
        </p:spPr>
        <p:txBody>
          <a:bodyPr>
            <a:normAutofit/>
          </a:bodyPr>
          <a:lstStyle/>
          <a:p>
            <a:r>
              <a:rPr lang="en-US" dirty="0" smtClean="0"/>
              <a:t>Fall through location is the instruction address right after end of block 7, which happens to fall outside the instance</a:t>
            </a:r>
          </a:p>
          <a:p>
            <a:endParaRPr lang="en-US" dirty="0" smtClean="0"/>
          </a:p>
          <a:p>
            <a:r>
              <a:rPr lang="en-US" dirty="0" smtClean="0"/>
              <a:t>We put a jump to the </a:t>
            </a:r>
            <a:r>
              <a:rPr lang="en-US" dirty="0" err="1" smtClean="0"/>
              <a:t>fixup</a:t>
            </a:r>
            <a:r>
              <a:rPr lang="en-US" dirty="0" smtClean="0"/>
              <a:t> for C at this location (there’s either a gap here or we’re in the post-landing pad)</a:t>
            </a:r>
            <a:endParaRPr lang="en-US" dirty="0"/>
          </a:p>
        </p:txBody>
      </p:sp>
      <p:sp>
        <p:nvSpPr>
          <p:cNvPr id="2" name="Title 1"/>
          <p:cNvSpPr>
            <a:spLocks noGrp="1"/>
          </p:cNvSpPr>
          <p:nvPr>
            <p:ph type="title"/>
          </p:nvPr>
        </p:nvSpPr>
        <p:spPr/>
        <p:txBody>
          <a:bodyPr>
            <a:normAutofit fontScale="90000"/>
          </a:bodyPr>
          <a:lstStyle/>
          <a:p>
            <a:r>
              <a:rPr lang="en-US" dirty="0" smtClean="0"/>
              <a:t>Fixing the fall through to outside of instance</a:t>
            </a:r>
            <a:endParaRPr lang="en-US" dirty="0"/>
          </a:p>
        </p:txBody>
      </p:sp>
      <p:pic>
        <p:nvPicPr>
          <p:cNvPr id="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033" y="1558674"/>
            <a:ext cx="5175966"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7928121" y="4144440"/>
            <a:ext cx="1707211" cy="679149"/>
            <a:chOff x="7928121" y="4144440"/>
            <a:chExt cx="1707211" cy="679149"/>
          </a:xfrm>
        </p:grpSpPr>
        <p:sp>
          <p:nvSpPr>
            <p:cNvPr id="14" name="Rectangle 5"/>
            <p:cNvSpPr/>
            <p:nvPr/>
          </p:nvSpPr>
          <p:spPr>
            <a:xfrm>
              <a:off x="7928121" y="4144440"/>
              <a:ext cx="1379956" cy="679149"/>
            </a:xfrm>
            <a:custGeom>
              <a:avLst/>
              <a:gdLst>
                <a:gd name="connsiteX0" fmla="*/ 0 w 990600"/>
                <a:gd name="connsiteY0" fmla="*/ 0 h 457200"/>
                <a:gd name="connsiteX1" fmla="*/ 990600 w 990600"/>
                <a:gd name="connsiteY1" fmla="*/ 0 h 457200"/>
                <a:gd name="connsiteX2" fmla="*/ 990600 w 990600"/>
                <a:gd name="connsiteY2" fmla="*/ 457200 h 457200"/>
                <a:gd name="connsiteX3" fmla="*/ 0 w 990600"/>
                <a:gd name="connsiteY3" fmla="*/ 457200 h 457200"/>
                <a:gd name="connsiteX4" fmla="*/ 0 w 990600"/>
                <a:gd name="connsiteY4" fmla="*/ 0 h 457200"/>
                <a:gd name="connsiteX0" fmla="*/ 0 w 1075266"/>
                <a:gd name="connsiteY0" fmla="*/ 0 h 457200"/>
                <a:gd name="connsiteX1" fmla="*/ 990600 w 1075266"/>
                <a:gd name="connsiteY1" fmla="*/ 0 h 457200"/>
                <a:gd name="connsiteX2" fmla="*/ 990600 w 1075266"/>
                <a:gd name="connsiteY2" fmla="*/ 457200 h 457200"/>
                <a:gd name="connsiteX3" fmla="*/ 0 w 1075266"/>
                <a:gd name="connsiteY3" fmla="*/ 457200 h 457200"/>
                <a:gd name="connsiteX4" fmla="*/ 0 w 1075266"/>
                <a:gd name="connsiteY4" fmla="*/ 0 h 457200"/>
                <a:gd name="connsiteX0" fmla="*/ 0 w 1117075"/>
                <a:gd name="connsiteY0" fmla="*/ 0 h 457200"/>
                <a:gd name="connsiteX1" fmla="*/ 990600 w 1117075"/>
                <a:gd name="connsiteY1" fmla="*/ 0 h 457200"/>
                <a:gd name="connsiteX2" fmla="*/ 990600 w 1117075"/>
                <a:gd name="connsiteY2" fmla="*/ 457200 h 457200"/>
                <a:gd name="connsiteX3" fmla="*/ 0 w 1117075"/>
                <a:gd name="connsiteY3" fmla="*/ 457200 h 457200"/>
                <a:gd name="connsiteX4" fmla="*/ 0 w 1117075"/>
                <a:gd name="connsiteY4" fmla="*/ 0 h 457200"/>
                <a:gd name="connsiteX0" fmla="*/ 0 w 1107716"/>
                <a:gd name="connsiteY0" fmla="*/ 0 h 457200"/>
                <a:gd name="connsiteX1" fmla="*/ 990600 w 1107716"/>
                <a:gd name="connsiteY1" fmla="*/ 0 h 457200"/>
                <a:gd name="connsiteX2" fmla="*/ 990600 w 1107716"/>
                <a:gd name="connsiteY2" fmla="*/ 457200 h 457200"/>
                <a:gd name="connsiteX3" fmla="*/ 0 w 1107716"/>
                <a:gd name="connsiteY3" fmla="*/ 457200 h 457200"/>
                <a:gd name="connsiteX4" fmla="*/ 0 w 1107716"/>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16" h="457200">
                  <a:moveTo>
                    <a:pt x="0" y="0"/>
                  </a:moveTo>
                  <a:lnTo>
                    <a:pt x="990600" y="0"/>
                  </a:lnTo>
                  <a:cubicBezTo>
                    <a:pt x="1157287" y="0"/>
                    <a:pt x="1135857" y="457200"/>
                    <a:pt x="990600" y="457200"/>
                  </a:cubicBezTo>
                  <a:lnTo>
                    <a:pt x="0" y="457200"/>
                  </a:lnTo>
                  <a:lnTo>
                    <a:pt x="0" y="0"/>
                  </a:lnTo>
                  <a:close/>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100" dirty="0">
                  <a:solidFill>
                    <a:schemeClr val="tx1"/>
                  </a:solidFill>
                </a:rPr>
                <a:t>Jump to </a:t>
              </a:r>
              <a:r>
                <a:rPr lang="en-US" sz="1100" dirty="0" err="1">
                  <a:solidFill>
                    <a:schemeClr val="tx1"/>
                  </a:solidFill>
                </a:rPr>
                <a:t>fixup</a:t>
              </a:r>
              <a:r>
                <a:rPr lang="en-US" sz="1100" dirty="0">
                  <a:solidFill>
                    <a:schemeClr val="tx1"/>
                  </a:solidFill>
                </a:rPr>
                <a:t> C is added immediately after fall through </a:t>
              </a:r>
            </a:p>
          </p:txBody>
        </p:sp>
        <p:sp>
          <p:nvSpPr>
            <p:cNvPr id="15" name="Line Callout 2 (Accent Bar) 31"/>
            <p:cNvSpPr/>
            <p:nvPr/>
          </p:nvSpPr>
          <p:spPr>
            <a:xfrm flipH="1">
              <a:off x="9384169" y="4144441"/>
              <a:ext cx="251163" cy="679148"/>
            </a:xfrm>
            <a:custGeom>
              <a:avLst/>
              <a:gdLst>
                <a:gd name="connsiteX0" fmla="*/ 0 w 762000"/>
                <a:gd name="connsiteY0" fmla="*/ 0 h 381000"/>
                <a:gd name="connsiteX1" fmla="*/ 762000 w 762000"/>
                <a:gd name="connsiteY1" fmla="*/ 0 h 381000"/>
                <a:gd name="connsiteX2" fmla="*/ 762000 w 762000"/>
                <a:gd name="connsiteY2" fmla="*/ 381000 h 381000"/>
                <a:gd name="connsiteX3" fmla="*/ 0 w 762000"/>
                <a:gd name="connsiteY3" fmla="*/ 381000 h 381000"/>
                <a:gd name="connsiteX4" fmla="*/ 0 w 762000"/>
                <a:gd name="connsiteY4" fmla="*/ 0 h 381000"/>
                <a:gd name="connsiteX0" fmla="*/ -63497 w 762000"/>
                <a:gd name="connsiteY0" fmla="*/ 0 h 381000"/>
                <a:gd name="connsiteX1" fmla="*/ -63497 w 762000"/>
                <a:gd name="connsiteY1" fmla="*/ 381000 h 381000"/>
                <a:gd name="connsiteX0" fmla="*/ -63497 w 762000"/>
                <a:gd name="connsiteY0" fmla="*/ 71438 h 381000"/>
                <a:gd name="connsiteX1" fmla="*/ -127003 w 762000"/>
                <a:gd name="connsiteY1" fmla="*/ 71438 h 381000"/>
                <a:gd name="connsiteX2" fmla="*/ -355603 w 762000"/>
                <a:gd name="connsiteY2" fmla="*/ 428625 h 381000"/>
                <a:gd name="connsiteX0" fmla="*/ 355603 w 1117603"/>
                <a:gd name="connsiteY0" fmla="*/ 381000 h 428625"/>
                <a:gd name="connsiteX1" fmla="*/ 1117603 w 1117603"/>
                <a:gd name="connsiteY1" fmla="*/ 0 h 428625"/>
                <a:gd name="connsiteX2" fmla="*/ 1117603 w 1117603"/>
                <a:gd name="connsiteY2" fmla="*/ 381000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355603 w 1117603"/>
                <a:gd name="connsiteY2"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436567 w 1117603"/>
                <a:gd name="connsiteY2" fmla="*/ 378619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469903"/>
                <a:gd name="connsiteY0" fmla="*/ 381000 h 428625"/>
                <a:gd name="connsiteX1" fmla="*/ 469903 w 469903"/>
                <a:gd name="connsiteY1" fmla="*/ 383381 h 428625"/>
                <a:gd name="connsiteX2" fmla="*/ 436567 w 469903"/>
                <a:gd name="connsiteY2" fmla="*/ 378619 h 428625"/>
                <a:gd name="connsiteX3" fmla="*/ 355603 w 469903"/>
                <a:gd name="connsiteY3" fmla="*/ 381000 h 428625"/>
                <a:gd name="connsiteX0" fmla="*/ 292106 w 469903"/>
                <a:gd name="connsiteY0" fmla="*/ 0 h 428625"/>
                <a:gd name="connsiteX1" fmla="*/ 292106 w 469903"/>
                <a:gd name="connsiteY1" fmla="*/ 381000 h 428625"/>
                <a:gd name="connsiteX0" fmla="*/ 292106 w 469903"/>
                <a:gd name="connsiteY0" fmla="*/ 71438 h 428625"/>
                <a:gd name="connsiteX1" fmla="*/ 228600 w 469903"/>
                <a:gd name="connsiteY1" fmla="*/ 71438 h 428625"/>
                <a:gd name="connsiteX2" fmla="*/ 0 w 469903"/>
                <a:gd name="connsiteY2" fmla="*/ 428625 h 428625"/>
                <a:gd name="connsiteX0" fmla="*/ 355603 w 436567"/>
                <a:gd name="connsiteY0" fmla="*/ 381000 h 428625"/>
                <a:gd name="connsiteX1" fmla="*/ 436567 w 436567"/>
                <a:gd name="connsiteY1" fmla="*/ 378619 h 428625"/>
                <a:gd name="connsiteX2" fmla="*/ 355603 w 436567"/>
                <a:gd name="connsiteY2" fmla="*/ 381000 h 428625"/>
                <a:gd name="connsiteX0" fmla="*/ 292106 w 436567"/>
                <a:gd name="connsiteY0" fmla="*/ 0 h 428625"/>
                <a:gd name="connsiteX1" fmla="*/ 292106 w 436567"/>
                <a:gd name="connsiteY1" fmla="*/ 381000 h 428625"/>
                <a:gd name="connsiteX0" fmla="*/ 292106 w 436567"/>
                <a:gd name="connsiteY0" fmla="*/ 71438 h 428625"/>
                <a:gd name="connsiteX1" fmla="*/ 228600 w 436567"/>
                <a:gd name="connsiteY1" fmla="*/ 71438 h 428625"/>
                <a:gd name="connsiteX2" fmla="*/ 0 w 436567"/>
                <a:gd name="connsiteY2" fmla="*/ 428625 h 428625"/>
                <a:gd name="connsiteX0" fmla="*/ 355603 w 355603"/>
                <a:gd name="connsiteY0" fmla="*/ 381000 h 428625"/>
                <a:gd name="connsiteX1" fmla="*/ 291311 w 355603"/>
                <a:gd name="connsiteY1" fmla="*/ 238125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355603 w 355603"/>
                <a:gd name="connsiteY0" fmla="*/ 381000 h 428625"/>
                <a:gd name="connsiteX1" fmla="*/ 284167 w 355603"/>
                <a:gd name="connsiteY1" fmla="*/ 381000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284165 w 292106"/>
                <a:gd name="connsiteY0" fmla="*/ 376238 h 428625"/>
                <a:gd name="connsiteX1" fmla="*/ 284167 w 292106"/>
                <a:gd name="connsiteY1" fmla="*/ 381000 h 428625"/>
                <a:gd name="connsiteX2" fmla="*/ 284165 w 292106"/>
                <a:gd name="connsiteY2" fmla="*/ 376238 h 428625"/>
                <a:gd name="connsiteX0" fmla="*/ 292106 w 292106"/>
                <a:gd name="connsiteY0" fmla="*/ 0 h 428625"/>
                <a:gd name="connsiteX1" fmla="*/ 292106 w 292106"/>
                <a:gd name="connsiteY1" fmla="*/ 381000 h 428625"/>
                <a:gd name="connsiteX0" fmla="*/ 292106 w 292106"/>
                <a:gd name="connsiteY0" fmla="*/ 71438 h 428625"/>
                <a:gd name="connsiteX1" fmla="*/ 228600 w 292106"/>
                <a:gd name="connsiteY1" fmla="*/ 71438 h 428625"/>
                <a:gd name="connsiteX2" fmla="*/ 0 w 292106"/>
                <a:gd name="connsiteY2" fmla="*/ 428625 h 428625"/>
                <a:gd name="connsiteX0" fmla="*/ 246065 w 254006"/>
                <a:gd name="connsiteY0" fmla="*/ 376238 h 381000"/>
                <a:gd name="connsiteX1" fmla="*/ 246067 w 254006"/>
                <a:gd name="connsiteY1" fmla="*/ 381000 h 381000"/>
                <a:gd name="connsiteX2" fmla="*/ 246065 w 254006"/>
                <a:gd name="connsiteY2" fmla="*/ 376238 h 381000"/>
                <a:gd name="connsiteX0" fmla="*/ 254006 w 254006"/>
                <a:gd name="connsiteY0" fmla="*/ 0 h 381000"/>
                <a:gd name="connsiteX1" fmla="*/ 254006 w 254006"/>
                <a:gd name="connsiteY1" fmla="*/ 381000 h 381000"/>
                <a:gd name="connsiteX0" fmla="*/ 254006 w 254006"/>
                <a:gd name="connsiteY0" fmla="*/ 71438 h 381000"/>
                <a:gd name="connsiteX1" fmla="*/ 190500 w 254006"/>
                <a:gd name="connsiteY1" fmla="*/ 71438 h 381000"/>
                <a:gd name="connsiteX2" fmla="*/ 0 w 254006"/>
                <a:gd name="connsiteY2" fmla="*/ 371333 h 381000"/>
                <a:gd name="connsiteX0" fmla="*/ 250828 w 258769"/>
                <a:gd name="connsiteY0" fmla="*/ 376238 h 386187"/>
                <a:gd name="connsiteX1" fmla="*/ 250830 w 258769"/>
                <a:gd name="connsiteY1" fmla="*/ 381000 h 386187"/>
                <a:gd name="connsiteX2" fmla="*/ 250828 w 258769"/>
                <a:gd name="connsiteY2" fmla="*/ 376238 h 386187"/>
                <a:gd name="connsiteX0" fmla="*/ 258769 w 258769"/>
                <a:gd name="connsiteY0" fmla="*/ 0 h 386187"/>
                <a:gd name="connsiteX1" fmla="*/ 258769 w 258769"/>
                <a:gd name="connsiteY1" fmla="*/ 381000 h 386187"/>
                <a:gd name="connsiteX0" fmla="*/ 258769 w 258769"/>
                <a:gd name="connsiteY0" fmla="*/ 71438 h 386187"/>
                <a:gd name="connsiteX1" fmla="*/ 195263 w 258769"/>
                <a:gd name="connsiteY1" fmla="*/ 71438 h 386187"/>
                <a:gd name="connsiteX2" fmla="*/ 0 w 258769"/>
                <a:gd name="connsiteY2" fmla="*/ 386187 h 386187"/>
                <a:gd name="connsiteX0" fmla="*/ 250828 w 258769"/>
                <a:gd name="connsiteY0" fmla="*/ 376238 h 387366"/>
                <a:gd name="connsiteX1" fmla="*/ 250830 w 258769"/>
                <a:gd name="connsiteY1" fmla="*/ 381000 h 387366"/>
                <a:gd name="connsiteX2" fmla="*/ 250828 w 258769"/>
                <a:gd name="connsiteY2" fmla="*/ 376238 h 387366"/>
                <a:gd name="connsiteX0" fmla="*/ 258769 w 258769"/>
                <a:gd name="connsiteY0" fmla="*/ 0 h 387366"/>
                <a:gd name="connsiteX1" fmla="*/ 258769 w 258769"/>
                <a:gd name="connsiteY1" fmla="*/ 387366 h 387366"/>
                <a:gd name="connsiteX0" fmla="*/ 258769 w 258769"/>
                <a:gd name="connsiteY0" fmla="*/ 71438 h 387366"/>
                <a:gd name="connsiteX1" fmla="*/ 195263 w 258769"/>
                <a:gd name="connsiteY1" fmla="*/ 71438 h 387366"/>
                <a:gd name="connsiteX2" fmla="*/ 0 w 258769"/>
                <a:gd name="connsiteY2" fmla="*/ 386187 h 387366"/>
              </a:gdLst>
              <a:ahLst/>
              <a:cxnLst>
                <a:cxn ang="0">
                  <a:pos x="connsiteX0" y="connsiteY0"/>
                </a:cxn>
                <a:cxn ang="0">
                  <a:pos x="connsiteX1" y="connsiteY1"/>
                </a:cxn>
                <a:cxn ang="0">
                  <a:pos x="connsiteX2" y="connsiteY2"/>
                </a:cxn>
              </a:cxnLst>
              <a:rect l="l" t="t" r="r" b="b"/>
              <a:pathLst>
                <a:path w="258769" h="387366" stroke="0" extrusionOk="0">
                  <a:moveTo>
                    <a:pt x="250828" y="376238"/>
                  </a:moveTo>
                  <a:cubicBezTo>
                    <a:pt x="250829" y="377825"/>
                    <a:pt x="250829" y="379413"/>
                    <a:pt x="250830" y="381000"/>
                  </a:cubicBezTo>
                  <a:cubicBezTo>
                    <a:pt x="250829" y="379413"/>
                    <a:pt x="250829" y="377825"/>
                    <a:pt x="250828" y="376238"/>
                  </a:cubicBezTo>
                  <a:close/>
                </a:path>
                <a:path w="258769" h="387366" fill="none" extrusionOk="0">
                  <a:moveTo>
                    <a:pt x="258769" y="0"/>
                  </a:moveTo>
                  <a:close/>
                  <a:cubicBezTo>
                    <a:pt x="258769" y="127000"/>
                    <a:pt x="258769" y="260366"/>
                    <a:pt x="258769" y="387366"/>
                  </a:cubicBezTo>
                </a:path>
                <a:path w="258769" h="387366" fill="none" extrusionOk="0">
                  <a:moveTo>
                    <a:pt x="258769" y="71438"/>
                  </a:moveTo>
                  <a:lnTo>
                    <a:pt x="195263" y="71438"/>
                  </a:lnTo>
                  <a:lnTo>
                    <a:pt x="0" y="386187"/>
                  </a:lnTo>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a:solidFill>
                  <a:schemeClr val="tx1"/>
                </a:solidFill>
              </a:endParaRPr>
            </a:p>
          </p:txBody>
        </p:sp>
      </p:grpSp>
    </p:spTree>
    <p:extLst>
      <p:ext uri="{BB962C8B-B14F-4D97-AF65-F5344CB8AC3E}">
        <p14:creationId xmlns:p14="http://schemas.microsoft.com/office/powerpoint/2010/main" val="4183829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58986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a:t>
            </a:r>
            <a:r>
              <a:rPr lang="en-US" dirty="0" err="1" smtClean="0"/>
              <a:t>fixup</a:t>
            </a:r>
            <a:r>
              <a:rPr lang="en-US" dirty="0" smtClean="0"/>
              <a:t> block for each branch/jump to outside the instance sets a constructed unique return value and returns</a:t>
            </a:r>
          </a:p>
          <a:p>
            <a:endParaRPr lang="en-US" dirty="0" smtClean="0"/>
          </a:p>
          <a:p>
            <a:r>
              <a:rPr lang="en-US" dirty="0" smtClean="0"/>
              <a:t>For instance </a:t>
            </a:r>
            <a:r>
              <a:rPr lang="en-US" dirty="0" err="1" smtClean="0"/>
              <a:t>fixup</a:t>
            </a:r>
            <a:r>
              <a:rPr lang="en-US" dirty="0" smtClean="0"/>
              <a:t> for A looks like this</a:t>
            </a:r>
          </a:p>
          <a:p>
            <a:pPr marL="457200" lvl="1" indent="0">
              <a:buNone/>
            </a:pPr>
            <a:r>
              <a:rPr lang="en-US" dirty="0" smtClean="0"/>
              <a:t>	</a:t>
            </a:r>
            <a:r>
              <a:rPr lang="en-US" sz="2200" dirty="0">
                <a:latin typeface="Consolas" panose="020B0609020204030204" pitchFamily="49" charset="0"/>
                <a:cs typeface="Consolas" panose="020B0609020204030204" pitchFamily="49" charset="0"/>
              </a:rPr>
              <a:t>MOV.W           R0, #1; return value for </a:t>
            </a:r>
            <a:r>
              <a:rPr lang="en-US" sz="2200" dirty="0" err="1">
                <a:latin typeface="Consolas" panose="020B0609020204030204" pitchFamily="49" charset="0"/>
                <a:cs typeface="Consolas" panose="020B0609020204030204" pitchFamily="49" charset="0"/>
              </a:rPr>
              <a:t>fixup</a:t>
            </a:r>
            <a:r>
              <a:rPr lang="en-US" sz="2200" dirty="0">
                <a:latin typeface="Consolas" panose="020B0609020204030204" pitchFamily="49" charset="0"/>
                <a:cs typeface="Consolas" panose="020B0609020204030204" pitchFamily="49" charset="0"/>
              </a:rPr>
              <a:t> A</a:t>
            </a:r>
          </a:p>
          <a:p>
            <a:pPr marL="457200" lvl="1" indent="0">
              <a:buNone/>
            </a:pPr>
            <a:r>
              <a:rPr lang="en-US" sz="2200" dirty="0">
                <a:latin typeface="Consolas" panose="020B0609020204030204" pitchFamily="49" charset="0"/>
                <a:cs typeface="Consolas" panose="020B0609020204030204" pitchFamily="49" charset="0"/>
              </a:rPr>
              <a:t>	MOV             PC, LR</a:t>
            </a:r>
          </a:p>
          <a:p>
            <a:pPr lvl="1"/>
            <a:endParaRPr lang="en-US" dirty="0" smtClean="0"/>
          </a:p>
          <a:p>
            <a:r>
              <a:rPr lang="en-US" dirty="0" smtClean="0"/>
              <a:t>Then at call location we can use the return value and stich back the flow to the original form with a decision tree</a:t>
            </a:r>
            <a:endParaRPr lang="en-US" dirty="0"/>
          </a:p>
        </p:txBody>
      </p:sp>
      <p:sp>
        <p:nvSpPr>
          <p:cNvPr id="2" name="Title 1"/>
          <p:cNvSpPr>
            <a:spLocks noGrp="1"/>
          </p:cNvSpPr>
          <p:nvPr>
            <p:ph type="title"/>
          </p:nvPr>
        </p:nvSpPr>
        <p:spPr/>
        <p:txBody>
          <a:bodyPr>
            <a:normAutofit/>
          </a:bodyPr>
          <a:lstStyle/>
          <a:p>
            <a:r>
              <a:rPr lang="en-US" dirty="0" smtClean="0"/>
              <a:t>Fixing up flow to outside of instance</a:t>
            </a:r>
            <a:endParaRPr lang="en-US" dirty="0"/>
          </a:p>
        </p:txBody>
      </p:sp>
    </p:spTree>
    <p:extLst>
      <p:ext uri="{BB962C8B-B14F-4D97-AF65-F5344CB8AC3E}">
        <p14:creationId xmlns:p14="http://schemas.microsoft.com/office/powerpoint/2010/main" val="346007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154954" y="1584832"/>
            <a:ext cx="4512601" cy="4647525"/>
          </a:xfrm>
        </p:spPr>
        <p:txBody>
          <a:bodyPr/>
          <a:lstStyle/>
          <a:p>
            <a:r>
              <a:rPr lang="en-US" dirty="0" smtClean="0"/>
              <a:t>We need at least 4 bytes for the call, so we put restrictions on the size of the first block of the instance</a:t>
            </a:r>
          </a:p>
          <a:p>
            <a:endParaRPr lang="en-US" dirty="0"/>
          </a:p>
          <a:p>
            <a:pPr marL="0" indent="0">
              <a:buNone/>
            </a:pPr>
            <a:endParaRPr lang="en-US" dirty="0" smtClean="0"/>
          </a:p>
        </p:txBody>
      </p:sp>
      <p:sp>
        <p:nvSpPr>
          <p:cNvPr id="2" name="Title 1"/>
          <p:cNvSpPr>
            <a:spLocks noGrp="1"/>
          </p:cNvSpPr>
          <p:nvPr>
            <p:ph type="title"/>
          </p:nvPr>
        </p:nvSpPr>
        <p:spPr/>
        <p:txBody>
          <a:bodyPr/>
          <a:lstStyle/>
          <a:p>
            <a:r>
              <a:rPr lang="en-US" dirty="0" smtClean="0"/>
              <a:t>Patching the call site</a:t>
            </a: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3855" y="1371600"/>
            <a:ext cx="5340059" cy="5424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8511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154955" y="1584832"/>
            <a:ext cx="5237220" cy="4647525"/>
          </a:xfrm>
        </p:spPr>
        <p:txBody>
          <a:bodyPr/>
          <a:lstStyle/>
          <a:p>
            <a:r>
              <a:rPr lang="en-US" dirty="0" smtClean="0"/>
              <a:t>We need another 4 bytes for the jump to the return value handler logic which we place in the </a:t>
            </a:r>
            <a:r>
              <a:rPr lang="en-US" dirty="0" err="1" smtClean="0"/>
              <a:t>fixup</a:t>
            </a:r>
            <a:r>
              <a:rPr lang="en-US" dirty="0" smtClean="0"/>
              <a:t> pad after the </a:t>
            </a:r>
            <a:r>
              <a:rPr lang="en-US" dirty="0" err="1" smtClean="0"/>
              <a:t>fixup</a:t>
            </a:r>
            <a:r>
              <a:rPr lang="en-US" dirty="0" smtClean="0"/>
              <a:t> blocks</a:t>
            </a:r>
          </a:p>
          <a:p>
            <a:endParaRPr lang="en-US" dirty="0" smtClean="0"/>
          </a:p>
          <a:p>
            <a:r>
              <a:rPr lang="en-US" dirty="0" smtClean="0"/>
              <a:t>Sample code for the patch</a:t>
            </a:r>
          </a:p>
          <a:p>
            <a:endParaRPr lang="en-US" dirty="0"/>
          </a:p>
          <a:p>
            <a:r>
              <a:rPr lang="en-US" dirty="0" smtClean="0"/>
              <a:t>Sample code for return value logic</a:t>
            </a:r>
          </a:p>
          <a:p>
            <a:endParaRPr lang="en-US" dirty="0"/>
          </a:p>
          <a:p>
            <a:pPr marL="0" indent="0">
              <a:buNone/>
            </a:pPr>
            <a:endParaRPr lang="en-US" dirty="0" smtClean="0"/>
          </a:p>
          <a:p>
            <a:pPr marL="0" indent="0">
              <a:buNone/>
            </a:pPr>
            <a:endParaRPr lang="en-US" dirty="0" smtClean="0"/>
          </a:p>
        </p:txBody>
      </p:sp>
      <p:sp>
        <p:nvSpPr>
          <p:cNvPr id="2" name="Title 1"/>
          <p:cNvSpPr>
            <a:spLocks noGrp="1"/>
          </p:cNvSpPr>
          <p:nvPr>
            <p:ph type="title"/>
          </p:nvPr>
        </p:nvSpPr>
        <p:spPr/>
        <p:txBody>
          <a:bodyPr/>
          <a:lstStyle/>
          <a:p>
            <a:r>
              <a:rPr lang="en-US" dirty="0" smtClean="0"/>
              <a:t>Adding return value handling</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4186" y="1362974"/>
            <a:ext cx="5337997" cy="5422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18" y="3686276"/>
            <a:ext cx="6821107" cy="246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7987" y="4568105"/>
            <a:ext cx="3713595" cy="1105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2573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691" y="2189883"/>
            <a:ext cx="2747963"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64978" y="1988125"/>
            <a:ext cx="3756749"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07035" y="3291751"/>
            <a:ext cx="3131127" cy="1863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p:cNvGrpSpPr/>
          <p:nvPr/>
        </p:nvGrpSpPr>
        <p:grpSpPr>
          <a:xfrm flipH="1">
            <a:off x="5769837" y="1835729"/>
            <a:ext cx="1815526" cy="457200"/>
            <a:chOff x="228600" y="3557587"/>
            <a:chExt cx="1423199" cy="457200"/>
          </a:xfrm>
        </p:grpSpPr>
        <p:sp>
          <p:nvSpPr>
            <p:cNvPr id="8" name="Rectangle 5"/>
            <p:cNvSpPr/>
            <p:nvPr/>
          </p:nvSpPr>
          <p:spPr>
            <a:xfrm>
              <a:off x="228600" y="3557587"/>
              <a:ext cx="1107716" cy="457200"/>
            </a:xfrm>
            <a:custGeom>
              <a:avLst/>
              <a:gdLst>
                <a:gd name="connsiteX0" fmla="*/ 0 w 990600"/>
                <a:gd name="connsiteY0" fmla="*/ 0 h 457200"/>
                <a:gd name="connsiteX1" fmla="*/ 990600 w 990600"/>
                <a:gd name="connsiteY1" fmla="*/ 0 h 457200"/>
                <a:gd name="connsiteX2" fmla="*/ 990600 w 990600"/>
                <a:gd name="connsiteY2" fmla="*/ 457200 h 457200"/>
                <a:gd name="connsiteX3" fmla="*/ 0 w 990600"/>
                <a:gd name="connsiteY3" fmla="*/ 457200 h 457200"/>
                <a:gd name="connsiteX4" fmla="*/ 0 w 990600"/>
                <a:gd name="connsiteY4" fmla="*/ 0 h 457200"/>
                <a:gd name="connsiteX0" fmla="*/ 0 w 1075266"/>
                <a:gd name="connsiteY0" fmla="*/ 0 h 457200"/>
                <a:gd name="connsiteX1" fmla="*/ 990600 w 1075266"/>
                <a:gd name="connsiteY1" fmla="*/ 0 h 457200"/>
                <a:gd name="connsiteX2" fmla="*/ 990600 w 1075266"/>
                <a:gd name="connsiteY2" fmla="*/ 457200 h 457200"/>
                <a:gd name="connsiteX3" fmla="*/ 0 w 1075266"/>
                <a:gd name="connsiteY3" fmla="*/ 457200 h 457200"/>
                <a:gd name="connsiteX4" fmla="*/ 0 w 1075266"/>
                <a:gd name="connsiteY4" fmla="*/ 0 h 457200"/>
                <a:gd name="connsiteX0" fmla="*/ 0 w 1117075"/>
                <a:gd name="connsiteY0" fmla="*/ 0 h 457200"/>
                <a:gd name="connsiteX1" fmla="*/ 990600 w 1117075"/>
                <a:gd name="connsiteY1" fmla="*/ 0 h 457200"/>
                <a:gd name="connsiteX2" fmla="*/ 990600 w 1117075"/>
                <a:gd name="connsiteY2" fmla="*/ 457200 h 457200"/>
                <a:gd name="connsiteX3" fmla="*/ 0 w 1117075"/>
                <a:gd name="connsiteY3" fmla="*/ 457200 h 457200"/>
                <a:gd name="connsiteX4" fmla="*/ 0 w 1117075"/>
                <a:gd name="connsiteY4" fmla="*/ 0 h 457200"/>
                <a:gd name="connsiteX0" fmla="*/ 0 w 1107716"/>
                <a:gd name="connsiteY0" fmla="*/ 0 h 457200"/>
                <a:gd name="connsiteX1" fmla="*/ 990600 w 1107716"/>
                <a:gd name="connsiteY1" fmla="*/ 0 h 457200"/>
                <a:gd name="connsiteX2" fmla="*/ 990600 w 1107716"/>
                <a:gd name="connsiteY2" fmla="*/ 457200 h 457200"/>
                <a:gd name="connsiteX3" fmla="*/ 0 w 1107716"/>
                <a:gd name="connsiteY3" fmla="*/ 457200 h 457200"/>
                <a:gd name="connsiteX4" fmla="*/ 0 w 1107716"/>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16" h="457200">
                  <a:moveTo>
                    <a:pt x="0" y="0"/>
                  </a:moveTo>
                  <a:lnTo>
                    <a:pt x="990600" y="0"/>
                  </a:lnTo>
                  <a:cubicBezTo>
                    <a:pt x="1157287" y="0"/>
                    <a:pt x="1135857" y="457200"/>
                    <a:pt x="990600" y="457200"/>
                  </a:cubicBezTo>
                  <a:lnTo>
                    <a:pt x="0" y="457200"/>
                  </a:lnTo>
                  <a:lnTo>
                    <a:pt x="0" y="0"/>
                  </a:lnTo>
                  <a:close/>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200" dirty="0" err="1" smtClean="0">
                  <a:solidFill>
                    <a:schemeClr val="tx1"/>
                  </a:solidFill>
                </a:rPr>
                <a:t>Inlined</a:t>
              </a:r>
              <a:r>
                <a:rPr lang="en-US" sz="1200" dirty="0" smtClean="0">
                  <a:solidFill>
                    <a:schemeClr val="tx1"/>
                  </a:solidFill>
                </a:rPr>
                <a:t> function instance</a:t>
              </a:r>
              <a:endParaRPr lang="en-US" sz="1200" dirty="0">
                <a:solidFill>
                  <a:schemeClr val="tx1"/>
                </a:solidFill>
              </a:endParaRPr>
            </a:p>
          </p:txBody>
        </p:sp>
        <p:sp>
          <p:nvSpPr>
            <p:cNvPr id="9" name="Line Callout 2 (Accent Bar) 31"/>
            <p:cNvSpPr/>
            <p:nvPr/>
          </p:nvSpPr>
          <p:spPr>
            <a:xfrm flipH="1">
              <a:off x="1393030" y="3557588"/>
              <a:ext cx="258769" cy="457199"/>
            </a:xfrm>
            <a:custGeom>
              <a:avLst/>
              <a:gdLst>
                <a:gd name="connsiteX0" fmla="*/ 0 w 762000"/>
                <a:gd name="connsiteY0" fmla="*/ 0 h 381000"/>
                <a:gd name="connsiteX1" fmla="*/ 762000 w 762000"/>
                <a:gd name="connsiteY1" fmla="*/ 0 h 381000"/>
                <a:gd name="connsiteX2" fmla="*/ 762000 w 762000"/>
                <a:gd name="connsiteY2" fmla="*/ 381000 h 381000"/>
                <a:gd name="connsiteX3" fmla="*/ 0 w 762000"/>
                <a:gd name="connsiteY3" fmla="*/ 381000 h 381000"/>
                <a:gd name="connsiteX4" fmla="*/ 0 w 762000"/>
                <a:gd name="connsiteY4" fmla="*/ 0 h 381000"/>
                <a:gd name="connsiteX0" fmla="*/ -63497 w 762000"/>
                <a:gd name="connsiteY0" fmla="*/ 0 h 381000"/>
                <a:gd name="connsiteX1" fmla="*/ -63497 w 762000"/>
                <a:gd name="connsiteY1" fmla="*/ 381000 h 381000"/>
                <a:gd name="connsiteX0" fmla="*/ -63497 w 762000"/>
                <a:gd name="connsiteY0" fmla="*/ 71438 h 381000"/>
                <a:gd name="connsiteX1" fmla="*/ -127003 w 762000"/>
                <a:gd name="connsiteY1" fmla="*/ 71438 h 381000"/>
                <a:gd name="connsiteX2" fmla="*/ -355603 w 762000"/>
                <a:gd name="connsiteY2" fmla="*/ 428625 h 381000"/>
                <a:gd name="connsiteX0" fmla="*/ 355603 w 1117603"/>
                <a:gd name="connsiteY0" fmla="*/ 381000 h 428625"/>
                <a:gd name="connsiteX1" fmla="*/ 1117603 w 1117603"/>
                <a:gd name="connsiteY1" fmla="*/ 0 h 428625"/>
                <a:gd name="connsiteX2" fmla="*/ 1117603 w 1117603"/>
                <a:gd name="connsiteY2" fmla="*/ 381000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355603 w 1117603"/>
                <a:gd name="connsiteY2"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436567 w 1117603"/>
                <a:gd name="connsiteY2" fmla="*/ 378619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469903"/>
                <a:gd name="connsiteY0" fmla="*/ 381000 h 428625"/>
                <a:gd name="connsiteX1" fmla="*/ 469903 w 469903"/>
                <a:gd name="connsiteY1" fmla="*/ 383381 h 428625"/>
                <a:gd name="connsiteX2" fmla="*/ 436567 w 469903"/>
                <a:gd name="connsiteY2" fmla="*/ 378619 h 428625"/>
                <a:gd name="connsiteX3" fmla="*/ 355603 w 469903"/>
                <a:gd name="connsiteY3" fmla="*/ 381000 h 428625"/>
                <a:gd name="connsiteX0" fmla="*/ 292106 w 469903"/>
                <a:gd name="connsiteY0" fmla="*/ 0 h 428625"/>
                <a:gd name="connsiteX1" fmla="*/ 292106 w 469903"/>
                <a:gd name="connsiteY1" fmla="*/ 381000 h 428625"/>
                <a:gd name="connsiteX0" fmla="*/ 292106 w 469903"/>
                <a:gd name="connsiteY0" fmla="*/ 71438 h 428625"/>
                <a:gd name="connsiteX1" fmla="*/ 228600 w 469903"/>
                <a:gd name="connsiteY1" fmla="*/ 71438 h 428625"/>
                <a:gd name="connsiteX2" fmla="*/ 0 w 469903"/>
                <a:gd name="connsiteY2" fmla="*/ 428625 h 428625"/>
                <a:gd name="connsiteX0" fmla="*/ 355603 w 436567"/>
                <a:gd name="connsiteY0" fmla="*/ 381000 h 428625"/>
                <a:gd name="connsiteX1" fmla="*/ 436567 w 436567"/>
                <a:gd name="connsiteY1" fmla="*/ 378619 h 428625"/>
                <a:gd name="connsiteX2" fmla="*/ 355603 w 436567"/>
                <a:gd name="connsiteY2" fmla="*/ 381000 h 428625"/>
                <a:gd name="connsiteX0" fmla="*/ 292106 w 436567"/>
                <a:gd name="connsiteY0" fmla="*/ 0 h 428625"/>
                <a:gd name="connsiteX1" fmla="*/ 292106 w 436567"/>
                <a:gd name="connsiteY1" fmla="*/ 381000 h 428625"/>
                <a:gd name="connsiteX0" fmla="*/ 292106 w 436567"/>
                <a:gd name="connsiteY0" fmla="*/ 71438 h 428625"/>
                <a:gd name="connsiteX1" fmla="*/ 228600 w 436567"/>
                <a:gd name="connsiteY1" fmla="*/ 71438 h 428625"/>
                <a:gd name="connsiteX2" fmla="*/ 0 w 436567"/>
                <a:gd name="connsiteY2" fmla="*/ 428625 h 428625"/>
                <a:gd name="connsiteX0" fmla="*/ 355603 w 355603"/>
                <a:gd name="connsiteY0" fmla="*/ 381000 h 428625"/>
                <a:gd name="connsiteX1" fmla="*/ 291311 w 355603"/>
                <a:gd name="connsiteY1" fmla="*/ 238125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355603 w 355603"/>
                <a:gd name="connsiteY0" fmla="*/ 381000 h 428625"/>
                <a:gd name="connsiteX1" fmla="*/ 284167 w 355603"/>
                <a:gd name="connsiteY1" fmla="*/ 381000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284165 w 292106"/>
                <a:gd name="connsiteY0" fmla="*/ 376238 h 428625"/>
                <a:gd name="connsiteX1" fmla="*/ 284167 w 292106"/>
                <a:gd name="connsiteY1" fmla="*/ 381000 h 428625"/>
                <a:gd name="connsiteX2" fmla="*/ 284165 w 292106"/>
                <a:gd name="connsiteY2" fmla="*/ 376238 h 428625"/>
                <a:gd name="connsiteX0" fmla="*/ 292106 w 292106"/>
                <a:gd name="connsiteY0" fmla="*/ 0 h 428625"/>
                <a:gd name="connsiteX1" fmla="*/ 292106 w 292106"/>
                <a:gd name="connsiteY1" fmla="*/ 381000 h 428625"/>
                <a:gd name="connsiteX0" fmla="*/ 292106 w 292106"/>
                <a:gd name="connsiteY0" fmla="*/ 71438 h 428625"/>
                <a:gd name="connsiteX1" fmla="*/ 228600 w 292106"/>
                <a:gd name="connsiteY1" fmla="*/ 71438 h 428625"/>
                <a:gd name="connsiteX2" fmla="*/ 0 w 292106"/>
                <a:gd name="connsiteY2" fmla="*/ 428625 h 428625"/>
                <a:gd name="connsiteX0" fmla="*/ 246065 w 254006"/>
                <a:gd name="connsiteY0" fmla="*/ 376238 h 381000"/>
                <a:gd name="connsiteX1" fmla="*/ 246067 w 254006"/>
                <a:gd name="connsiteY1" fmla="*/ 381000 h 381000"/>
                <a:gd name="connsiteX2" fmla="*/ 246065 w 254006"/>
                <a:gd name="connsiteY2" fmla="*/ 376238 h 381000"/>
                <a:gd name="connsiteX0" fmla="*/ 254006 w 254006"/>
                <a:gd name="connsiteY0" fmla="*/ 0 h 381000"/>
                <a:gd name="connsiteX1" fmla="*/ 254006 w 254006"/>
                <a:gd name="connsiteY1" fmla="*/ 381000 h 381000"/>
                <a:gd name="connsiteX0" fmla="*/ 254006 w 254006"/>
                <a:gd name="connsiteY0" fmla="*/ 71438 h 381000"/>
                <a:gd name="connsiteX1" fmla="*/ 190500 w 254006"/>
                <a:gd name="connsiteY1" fmla="*/ 71438 h 381000"/>
                <a:gd name="connsiteX2" fmla="*/ 0 w 254006"/>
                <a:gd name="connsiteY2" fmla="*/ 371333 h 381000"/>
                <a:gd name="connsiteX0" fmla="*/ 250828 w 258769"/>
                <a:gd name="connsiteY0" fmla="*/ 376238 h 386187"/>
                <a:gd name="connsiteX1" fmla="*/ 250830 w 258769"/>
                <a:gd name="connsiteY1" fmla="*/ 381000 h 386187"/>
                <a:gd name="connsiteX2" fmla="*/ 250828 w 258769"/>
                <a:gd name="connsiteY2" fmla="*/ 376238 h 386187"/>
                <a:gd name="connsiteX0" fmla="*/ 258769 w 258769"/>
                <a:gd name="connsiteY0" fmla="*/ 0 h 386187"/>
                <a:gd name="connsiteX1" fmla="*/ 258769 w 258769"/>
                <a:gd name="connsiteY1" fmla="*/ 381000 h 386187"/>
                <a:gd name="connsiteX0" fmla="*/ 258769 w 258769"/>
                <a:gd name="connsiteY0" fmla="*/ 71438 h 386187"/>
                <a:gd name="connsiteX1" fmla="*/ 195263 w 258769"/>
                <a:gd name="connsiteY1" fmla="*/ 71438 h 386187"/>
                <a:gd name="connsiteX2" fmla="*/ 0 w 258769"/>
                <a:gd name="connsiteY2" fmla="*/ 386187 h 386187"/>
                <a:gd name="connsiteX0" fmla="*/ 250828 w 258769"/>
                <a:gd name="connsiteY0" fmla="*/ 376238 h 387366"/>
                <a:gd name="connsiteX1" fmla="*/ 250830 w 258769"/>
                <a:gd name="connsiteY1" fmla="*/ 381000 h 387366"/>
                <a:gd name="connsiteX2" fmla="*/ 250828 w 258769"/>
                <a:gd name="connsiteY2" fmla="*/ 376238 h 387366"/>
                <a:gd name="connsiteX0" fmla="*/ 258769 w 258769"/>
                <a:gd name="connsiteY0" fmla="*/ 0 h 387366"/>
                <a:gd name="connsiteX1" fmla="*/ 258769 w 258769"/>
                <a:gd name="connsiteY1" fmla="*/ 387366 h 387366"/>
                <a:gd name="connsiteX0" fmla="*/ 258769 w 258769"/>
                <a:gd name="connsiteY0" fmla="*/ 71438 h 387366"/>
                <a:gd name="connsiteX1" fmla="*/ 195263 w 258769"/>
                <a:gd name="connsiteY1" fmla="*/ 71438 h 387366"/>
                <a:gd name="connsiteX2" fmla="*/ 0 w 258769"/>
                <a:gd name="connsiteY2" fmla="*/ 386187 h 387366"/>
              </a:gdLst>
              <a:ahLst/>
              <a:cxnLst>
                <a:cxn ang="0">
                  <a:pos x="connsiteX0" y="connsiteY0"/>
                </a:cxn>
                <a:cxn ang="0">
                  <a:pos x="connsiteX1" y="connsiteY1"/>
                </a:cxn>
                <a:cxn ang="0">
                  <a:pos x="connsiteX2" y="connsiteY2"/>
                </a:cxn>
              </a:cxnLst>
              <a:rect l="l" t="t" r="r" b="b"/>
              <a:pathLst>
                <a:path w="258769" h="387366" stroke="0" extrusionOk="0">
                  <a:moveTo>
                    <a:pt x="250828" y="376238"/>
                  </a:moveTo>
                  <a:cubicBezTo>
                    <a:pt x="250829" y="377825"/>
                    <a:pt x="250829" y="379413"/>
                    <a:pt x="250830" y="381000"/>
                  </a:cubicBezTo>
                  <a:cubicBezTo>
                    <a:pt x="250829" y="379413"/>
                    <a:pt x="250829" y="377825"/>
                    <a:pt x="250828" y="376238"/>
                  </a:cubicBezTo>
                  <a:close/>
                </a:path>
                <a:path w="258769" h="387366" fill="none" extrusionOk="0">
                  <a:moveTo>
                    <a:pt x="258769" y="0"/>
                  </a:moveTo>
                  <a:close/>
                  <a:cubicBezTo>
                    <a:pt x="258769" y="127000"/>
                    <a:pt x="258769" y="260366"/>
                    <a:pt x="258769" y="387366"/>
                  </a:cubicBezTo>
                </a:path>
                <a:path w="258769" h="387366" fill="none" extrusionOk="0">
                  <a:moveTo>
                    <a:pt x="258769" y="71438"/>
                  </a:moveTo>
                  <a:lnTo>
                    <a:pt x="195263" y="71438"/>
                  </a:lnTo>
                  <a:lnTo>
                    <a:pt x="0" y="386187"/>
                  </a:lnTo>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a:solidFill>
                  <a:schemeClr val="tx1"/>
                </a:solidFill>
              </a:endParaRPr>
            </a:p>
          </p:txBody>
        </p:sp>
      </p:grpSp>
      <p:grpSp>
        <p:nvGrpSpPr>
          <p:cNvPr id="10" name="Group 9"/>
          <p:cNvGrpSpPr/>
          <p:nvPr/>
        </p:nvGrpSpPr>
        <p:grpSpPr>
          <a:xfrm flipH="1">
            <a:off x="8859401" y="2722420"/>
            <a:ext cx="1815526" cy="457200"/>
            <a:chOff x="228600" y="3557587"/>
            <a:chExt cx="1423199" cy="457200"/>
          </a:xfrm>
        </p:grpSpPr>
        <p:sp>
          <p:nvSpPr>
            <p:cNvPr id="11" name="Rectangle 5"/>
            <p:cNvSpPr/>
            <p:nvPr/>
          </p:nvSpPr>
          <p:spPr>
            <a:xfrm>
              <a:off x="228600" y="3557587"/>
              <a:ext cx="1107716" cy="457200"/>
            </a:xfrm>
            <a:custGeom>
              <a:avLst/>
              <a:gdLst>
                <a:gd name="connsiteX0" fmla="*/ 0 w 990600"/>
                <a:gd name="connsiteY0" fmla="*/ 0 h 457200"/>
                <a:gd name="connsiteX1" fmla="*/ 990600 w 990600"/>
                <a:gd name="connsiteY1" fmla="*/ 0 h 457200"/>
                <a:gd name="connsiteX2" fmla="*/ 990600 w 990600"/>
                <a:gd name="connsiteY2" fmla="*/ 457200 h 457200"/>
                <a:gd name="connsiteX3" fmla="*/ 0 w 990600"/>
                <a:gd name="connsiteY3" fmla="*/ 457200 h 457200"/>
                <a:gd name="connsiteX4" fmla="*/ 0 w 990600"/>
                <a:gd name="connsiteY4" fmla="*/ 0 h 457200"/>
                <a:gd name="connsiteX0" fmla="*/ 0 w 1075266"/>
                <a:gd name="connsiteY0" fmla="*/ 0 h 457200"/>
                <a:gd name="connsiteX1" fmla="*/ 990600 w 1075266"/>
                <a:gd name="connsiteY1" fmla="*/ 0 h 457200"/>
                <a:gd name="connsiteX2" fmla="*/ 990600 w 1075266"/>
                <a:gd name="connsiteY2" fmla="*/ 457200 h 457200"/>
                <a:gd name="connsiteX3" fmla="*/ 0 w 1075266"/>
                <a:gd name="connsiteY3" fmla="*/ 457200 h 457200"/>
                <a:gd name="connsiteX4" fmla="*/ 0 w 1075266"/>
                <a:gd name="connsiteY4" fmla="*/ 0 h 457200"/>
                <a:gd name="connsiteX0" fmla="*/ 0 w 1117075"/>
                <a:gd name="connsiteY0" fmla="*/ 0 h 457200"/>
                <a:gd name="connsiteX1" fmla="*/ 990600 w 1117075"/>
                <a:gd name="connsiteY1" fmla="*/ 0 h 457200"/>
                <a:gd name="connsiteX2" fmla="*/ 990600 w 1117075"/>
                <a:gd name="connsiteY2" fmla="*/ 457200 h 457200"/>
                <a:gd name="connsiteX3" fmla="*/ 0 w 1117075"/>
                <a:gd name="connsiteY3" fmla="*/ 457200 h 457200"/>
                <a:gd name="connsiteX4" fmla="*/ 0 w 1117075"/>
                <a:gd name="connsiteY4" fmla="*/ 0 h 457200"/>
                <a:gd name="connsiteX0" fmla="*/ 0 w 1107716"/>
                <a:gd name="connsiteY0" fmla="*/ 0 h 457200"/>
                <a:gd name="connsiteX1" fmla="*/ 990600 w 1107716"/>
                <a:gd name="connsiteY1" fmla="*/ 0 h 457200"/>
                <a:gd name="connsiteX2" fmla="*/ 990600 w 1107716"/>
                <a:gd name="connsiteY2" fmla="*/ 457200 h 457200"/>
                <a:gd name="connsiteX3" fmla="*/ 0 w 1107716"/>
                <a:gd name="connsiteY3" fmla="*/ 457200 h 457200"/>
                <a:gd name="connsiteX4" fmla="*/ 0 w 1107716"/>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16" h="457200">
                  <a:moveTo>
                    <a:pt x="0" y="0"/>
                  </a:moveTo>
                  <a:lnTo>
                    <a:pt x="990600" y="0"/>
                  </a:lnTo>
                  <a:cubicBezTo>
                    <a:pt x="1157287" y="0"/>
                    <a:pt x="1135857" y="457200"/>
                    <a:pt x="990600" y="457200"/>
                  </a:cubicBezTo>
                  <a:lnTo>
                    <a:pt x="0" y="457200"/>
                  </a:lnTo>
                  <a:lnTo>
                    <a:pt x="0" y="0"/>
                  </a:lnTo>
                  <a:close/>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200" dirty="0" smtClean="0">
                  <a:solidFill>
                    <a:schemeClr val="tx1"/>
                  </a:solidFill>
                </a:rPr>
                <a:t>Refactored binary</a:t>
              </a:r>
              <a:endParaRPr lang="en-US" sz="1200" dirty="0">
                <a:solidFill>
                  <a:schemeClr val="tx1"/>
                </a:solidFill>
              </a:endParaRPr>
            </a:p>
          </p:txBody>
        </p:sp>
        <p:sp>
          <p:nvSpPr>
            <p:cNvPr id="12" name="Line Callout 2 (Accent Bar) 31"/>
            <p:cNvSpPr/>
            <p:nvPr/>
          </p:nvSpPr>
          <p:spPr>
            <a:xfrm flipH="1">
              <a:off x="1393030" y="3557588"/>
              <a:ext cx="258769" cy="457199"/>
            </a:xfrm>
            <a:custGeom>
              <a:avLst/>
              <a:gdLst>
                <a:gd name="connsiteX0" fmla="*/ 0 w 762000"/>
                <a:gd name="connsiteY0" fmla="*/ 0 h 381000"/>
                <a:gd name="connsiteX1" fmla="*/ 762000 w 762000"/>
                <a:gd name="connsiteY1" fmla="*/ 0 h 381000"/>
                <a:gd name="connsiteX2" fmla="*/ 762000 w 762000"/>
                <a:gd name="connsiteY2" fmla="*/ 381000 h 381000"/>
                <a:gd name="connsiteX3" fmla="*/ 0 w 762000"/>
                <a:gd name="connsiteY3" fmla="*/ 381000 h 381000"/>
                <a:gd name="connsiteX4" fmla="*/ 0 w 762000"/>
                <a:gd name="connsiteY4" fmla="*/ 0 h 381000"/>
                <a:gd name="connsiteX0" fmla="*/ -63497 w 762000"/>
                <a:gd name="connsiteY0" fmla="*/ 0 h 381000"/>
                <a:gd name="connsiteX1" fmla="*/ -63497 w 762000"/>
                <a:gd name="connsiteY1" fmla="*/ 381000 h 381000"/>
                <a:gd name="connsiteX0" fmla="*/ -63497 w 762000"/>
                <a:gd name="connsiteY0" fmla="*/ 71438 h 381000"/>
                <a:gd name="connsiteX1" fmla="*/ -127003 w 762000"/>
                <a:gd name="connsiteY1" fmla="*/ 71438 h 381000"/>
                <a:gd name="connsiteX2" fmla="*/ -355603 w 762000"/>
                <a:gd name="connsiteY2" fmla="*/ 428625 h 381000"/>
                <a:gd name="connsiteX0" fmla="*/ 355603 w 1117603"/>
                <a:gd name="connsiteY0" fmla="*/ 381000 h 428625"/>
                <a:gd name="connsiteX1" fmla="*/ 1117603 w 1117603"/>
                <a:gd name="connsiteY1" fmla="*/ 0 h 428625"/>
                <a:gd name="connsiteX2" fmla="*/ 1117603 w 1117603"/>
                <a:gd name="connsiteY2" fmla="*/ 381000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355603 w 1117603"/>
                <a:gd name="connsiteY2"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436567 w 1117603"/>
                <a:gd name="connsiteY2" fmla="*/ 378619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469903"/>
                <a:gd name="connsiteY0" fmla="*/ 381000 h 428625"/>
                <a:gd name="connsiteX1" fmla="*/ 469903 w 469903"/>
                <a:gd name="connsiteY1" fmla="*/ 383381 h 428625"/>
                <a:gd name="connsiteX2" fmla="*/ 436567 w 469903"/>
                <a:gd name="connsiteY2" fmla="*/ 378619 h 428625"/>
                <a:gd name="connsiteX3" fmla="*/ 355603 w 469903"/>
                <a:gd name="connsiteY3" fmla="*/ 381000 h 428625"/>
                <a:gd name="connsiteX0" fmla="*/ 292106 w 469903"/>
                <a:gd name="connsiteY0" fmla="*/ 0 h 428625"/>
                <a:gd name="connsiteX1" fmla="*/ 292106 w 469903"/>
                <a:gd name="connsiteY1" fmla="*/ 381000 h 428625"/>
                <a:gd name="connsiteX0" fmla="*/ 292106 w 469903"/>
                <a:gd name="connsiteY0" fmla="*/ 71438 h 428625"/>
                <a:gd name="connsiteX1" fmla="*/ 228600 w 469903"/>
                <a:gd name="connsiteY1" fmla="*/ 71438 h 428625"/>
                <a:gd name="connsiteX2" fmla="*/ 0 w 469903"/>
                <a:gd name="connsiteY2" fmla="*/ 428625 h 428625"/>
                <a:gd name="connsiteX0" fmla="*/ 355603 w 436567"/>
                <a:gd name="connsiteY0" fmla="*/ 381000 h 428625"/>
                <a:gd name="connsiteX1" fmla="*/ 436567 w 436567"/>
                <a:gd name="connsiteY1" fmla="*/ 378619 h 428625"/>
                <a:gd name="connsiteX2" fmla="*/ 355603 w 436567"/>
                <a:gd name="connsiteY2" fmla="*/ 381000 h 428625"/>
                <a:gd name="connsiteX0" fmla="*/ 292106 w 436567"/>
                <a:gd name="connsiteY0" fmla="*/ 0 h 428625"/>
                <a:gd name="connsiteX1" fmla="*/ 292106 w 436567"/>
                <a:gd name="connsiteY1" fmla="*/ 381000 h 428625"/>
                <a:gd name="connsiteX0" fmla="*/ 292106 w 436567"/>
                <a:gd name="connsiteY0" fmla="*/ 71438 h 428625"/>
                <a:gd name="connsiteX1" fmla="*/ 228600 w 436567"/>
                <a:gd name="connsiteY1" fmla="*/ 71438 h 428625"/>
                <a:gd name="connsiteX2" fmla="*/ 0 w 436567"/>
                <a:gd name="connsiteY2" fmla="*/ 428625 h 428625"/>
                <a:gd name="connsiteX0" fmla="*/ 355603 w 355603"/>
                <a:gd name="connsiteY0" fmla="*/ 381000 h 428625"/>
                <a:gd name="connsiteX1" fmla="*/ 291311 w 355603"/>
                <a:gd name="connsiteY1" fmla="*/ 238125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355603 w 355603"/>
                <a:gd name="connsiteY0" fmla="*/ 381000 h 428625"/>
                <a:gd name="connsiteX1" fmla="*/ 284167 w 355603"/>
                <a:gd name="connsiteY1" fmla="*/ 381000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284165 w 292106"/>
                <a:gd name="connsiteY0" fmla="*/ 376238 h 428625"/>
                <a:gd name="connsiteX1" fmla="*/ 284167 w 292106"/>
                <a:gd name="connsiteY1" fmla="*/ 381000 h 428625"/>
                <a:gd name="connsiteX2" fmla="*/ 284165 w 292106"/>
                <a:gd name="connsiteY2" fmla="*/ 376238 h 428625"/>
                <a:gd name="connsiteX0" fmla="*/ 292106 w 292106"/>
                <a:gd name="connsiteY0" fmla="*/ 0 h 428625"/>
                <a:gd name="connsiteX1" fmla="*/ 292106 w 292106"/>
                <a:gd name="connsiteY1" fmla="*/ 381000 h 428625"/>
                <a:gd name="connsiteX0" fmla="*/ 292106 w 292106"/>
                <a:gd name="connsiteY0" fmla="*/ 71438 h 428625"/>
                <a:gd name="connsiteX1" fmla="*/ 228600 w 292106"/>
                <a:gd name="connsiteY1" fmla="*/ 71438 h 428625"/>
                <a:gd name="connsiteX2" fmla="*/ 0 w 292106"/>
                <a:gd name="connsiteY2" fmla="*/ 428625 h 428625"/>
                <a:gd name="connsiteX0" fmla="*/ 246065 w 254006"/>
                <a:gd name="connsiteY0" fmla="*/ 376238 h 381000"/>
                <a:gd name="connsiteX1" fmla="*/ 246067 w 254006"/>
                <a:gd name="connsiteY1" fmla="*/ 381000 h 381000"/>
                <a:gd name="connsiteX2" fmla="*/ 246065 w 254006"/>
                <a:gd name="connsiteY2" fmla="*/ 376238 h 381000"/>
                <a:gd name="connsiteX0" fmla="*/ 254006 w 254006"/>
                <a:gd name="connsiteY0" fmla="*/ 0 h 381000"/>
                <a:gd name="connsiteX1" fmla="*/ 254006 w 254006"/>
                <a:gd name="connsiteY1" fmla="*/ 381000 h 381000"/>
                <a:gd name="connsiteX0" fmla="*/ 254006 w 254006"/>
                <a:gd name="connsiteY0" fmla="*/ 71438 h 381000"/>
                <a:gd name="connsiteX1" fmla="*/ 190500 w 254006"/>
                <a:gd name="connsiteY1" fmla="*/ 71438 h 381000"/>
                <a:gd name="connsiteX2" fmla="*/ 0 w 254006"/>
                <a:gd name="connsiteY2" fmla="*/ 371333 h 381000"/>
                <a:gd name="connsiteX0" fmla="*/ 250828 w 258769"/>
                <a:gd name="connsiteY0" fmla="*/ 376238 h 386187"/>
                <a:gd name="connsiteX1" fmla="*/ 250830 w 258769"/>
                <a:gd name="connsiteY1" fmla="*/ 381000 h 386187"/>
                <a:gd name="connsiteX2" fmla="*/ 250828 w 258769"/>
                <a:gd name="connsiteY2" fmla="*/ 376238 h 386187"/>
                <a:gd name="connsiteX0" fmla="*/ 258769 w 258769"/>
                <a:gd name="connsiteY0" fmla="*/ 0 h 386187"/>
                <a:gd name="connsiteX1" fmla="*/ 258769 w 258769"/>
                <a:gd name="connsiteY1" fmla="*/ 381000 h 386187"/>
                <a:gd name="connsiteX0" fmla="*/ 258769 w 258769"/>
                <a:gd name="connsiteY0" fmla="*/ 71438 h 386187"/>
                <a:gd name="connsiteX1" fmla="*/ 195263 w 258769"/>
                <a:gd name="connsiteY1" fmla="*/ 71438 h 386187"/>
                <a:gd name="connsiteX2" fmla="*/ 0 w 258769"/>
                <a:gd name="connsiteY2" fmla="*/ 386187 h 386187"/>
                <a:gd name="connsiteX0" fmla="*/ 250828 w 258769"/>
                <a:gd name="connsiteY0" fmla="*/ 376238 h 387366"/>
                <a:gd name="connsiteX1" fmla="*/ 250830 w 258769"/>
                <a:gd name="connsiteY1" fmla="*/ 381000 h 387366"/>
                <a:gd name="connsiteX2" fmla="*/ 250828 w 258769"/>
                <a:gd name="connsiteY2" fmla="*/ 376238 h 387366"/>
                <a:gd name="connsiteX0" fmla="*/ 258769 w 258769"/>
                <a:gd name="connsiteY0" fmla="*/ 0 h 387366"/>
                <a:gd name="connsiteX1" fmla="*/ 258769 w 258769"/>
                <a:gd name="connsiteY1" fmla="*/ 387366 h 387366"/>
                <a:gd name="connsiteX0" fmla="*/ 258769 w 258769"/>
                <a:gd name="connsiteY0" fmla="*/ 71438 h 387366"/>
                <a:gd name="connsiteX1" fmla="*/ 195263 w 258769"/>
                <a:gd name="connsiteY1" fmla="*/ 71438 h 387366"/>
                <a:gd name="connsiteX2" fmla="*/ 0 w 258769"/>
                <a:gd name="connsiteY2" fmla="*/ 386187 h 387366"/>
              </a:gdLst>
              <a:ahLst/>
              <a:cxnLst>
                <a:cxn ang="0">
                  <a:pos x="connsiteX0" y="connsiteY0"/>
                </a:cxn>
                <a:cxn ang="0">
                  <a:pos x="connsiteX1" y="connsiteY1"/>
                </a:cxn>
                <a:cxn ang="0">
                  <a:pos x="connsiteX2" y="connsiteY2"/>
                </a:cxn>
              </a:cxnLst>
              <a:rect l="l" t="t" r="r" b="b"/>
              <a:pathLst>
                <a:path w="258769" h="387366" stroke="0" extrusionOk="0">
                  <a:moveTo>
                    <a:pt x="250828" y="376238"/>
                  </a:moveTo>
                  <a:cubicBezTo>
                    <a:pt x="250829" y="377825"/>
                    <a:pt x="250829" y="379413"/>
                    <a:pt x="250830" y="381000"/>
                  </a:cubicBezTo>
                  <a:cubicBezTo>
                    <a:pt x="250829" y="379413"/>
                    <a:pt x="250829" y="377825"/>
                    <a:pt x="250828" y="376238"/>
                  </a:cubicBezTo>
                  <a:close/>
                </a:path>
                <a:path w="258769" h="387366" fill="none" extrusionOk="0">
                  <a:moveTo>
                    <a:pt x="258769" y="0"/>
                  </a:moveTo>
                  <a:close/>
                  <a:cubicBezTo>
                    <a:pt x="258769" y="127000"/>
                    <a:pt x="258769" y="260366"/>
                    <a:pt x="258769" y="387366"/>
                  </a:cubicBezTo>
                </a:path>
                <a:path w="258769" h="387366" fill="none" extrusionOk="0">
                  <a:moveTo>
                    <a:pt x="258769" y="71438"/>
                  </a:moveTo>
                  <a:lnTo>
                    <a:pt x="195263" y="71438"/>
                  </a:lnTo>
                  <a:lnTo>
                    <a:pt x="0" y="386187"/>
                  </a:lnTo>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a:solidFill>
                  <a:schemeClr val="tx1"/>
                </a:solidFill>
              </a:endParaRPr>
            </a:p>
          </p:txBody>
        </p:sp>
      </p:grpSp>
      <p:grpSp>
        <p:nvGrpSpPr>
          <p:cNvPr id="13" name="Group 12"/>
          <p:cNvGrpSpPr/>
          <p:nvPr/>
        </p:nvGrpSpPr>
        <p:grpSpPr>
          <a:xfrm>
            <a:off x="470474" y="1454730"/>
            <a:ext cx="1815526" cy="457200"/>
            <a:chOff x="228600" y="3557587"/>
            <a:chExt cx="1423199" cy="457200"/>
          </a:xfrm>
        </p:grpSpPr>
        <p:sp>
          <p:nvSpPr>
            <p:cNvPr id="14" name="Rectangle 5"/>
            <p:cNvSpPr/>
            <p:nvPr/>
          </p:nvSpPr>
          <p:spPr>
            <a:xfrm>
              <a:off x="228600" y="3557587"/>
              <a:ext cx="1107716" cy="457200"/>
            </a:xfrm>
            <a:custGeom>
              <a:avLst/>
              <a:gdLst>
                <a:gd name="connsiteX0" fmla="*/ 0 w 990600"/>
                <a:gd name="connsiteY0" fmla="*/ 0 h 457200"/>
                <a:gd name="connsiteX1" fmla="*/ 990600 w 990600"/>
                <a:gd name="connsiteY1" fmla="*/ 0 h 457200"/>
                <a:gd name="connsiteX2" fmla="*/ 990600 w 990600"/>
                <a:gd name="connsiteY2" fmla="*/ 457200 h 457200"/>
                <a:gd name="connsiteX3" fmla="*/ 0 w 990600"/>
                <a:gd name="connsiteY3" fmla="*/ 457200 h 457200"/>
                <a:gd name="connsiteX4" fmla="*/ 0 w 990600"/>
                <a:gd name="connsiteY4" fmla="*/ 0 h 457200"/>
                <a:gd name="connsiteX0" fmla="*/ 0 w 1075266"/>
                <a:gd name="connsiteY0" fmla="*/ 0 h 457200"/>
                <a:gd name="connsiteX1" fmla="*/ 990600 w 1075266"/>
                <a:gd name="connsiteY1" fmla="*/ 0 h 457200"/>
                <a:gd name="connsiteX2" fmla="*/ 990600 w 1075266"/>
                <a:gd name="connsiteY2" fmla="*/ 457200 h 457200"/>
                <a:gd name="connsiteX3" fmla="*/ 0 w 1075266"/>
                <a:gd name="connsiteY3" fmla="*/ 457200 h 457200"/>
                <a:gd name="connsiteX4" fmla="*/ 0 w 1075266"/>
                <a:gd name="connsiteY4" fmla="*/ 0 h 457200"/>
                <a:gd name="connsiteX0" fmla="*/ 0 w 1117075"/>
                <a:gd name="connsiteY0" fmla="*/ 0 h 457200"/>
                <a:gd name="connsiteX1" fmla="*/ 990600 w 1117075"/>
                <a:gd name="connsiteY1" fmla="*/ 0 h 457200"/>
                <a:gd name="connsiteX2" fmla="*/ 990600 w 1117075"/>
                <a:gd name="connsiteY2" fmla="*/ 457200 h 457200"/>
                <a:gd name="connsiteX3" fmla="*/ 0 w 1117075"/>
                <a:gd name="connsiteY3" fmla="*/ 457200 h 457200"/>
                <a:gd name="connsiteX4" fmla="*/ 0 w 1117075"/>
                <a:gd name="connsiteY4" fmla="*/ 0 h 457200"/>
                <a:gd name="connsiteX0" fmla="*/ 0 w 1107716"/>
                <a:gd name="connsiteY0" fmla="*/ 0 h 457200"/>
                <a:gd name="connsiteX1" fmla="*/ 990600 w 1107716"/>
                <a:gd name="connsiteY1" fmla="*/ 0 h 457200"/>
                <a:gd name="connsiteX2" fmla="*/ 990600 w 1107716"/>
                <a:gd name="connsiteY2" fmla="*/ 457200 h 457200"/>
                <a:gd name="connsiteX3" fmla="*/ 0 w 1107716"/>
                <a:gd name="connsiteY3" fmla="*/ 457200 h 457200"/>
                <a:gd name="connsiteX4" fmla="*/ 0 w 1107716"/>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16" h="457200">
                  <a:moveTo>
                    <a:pt x="0" y="0"/>
                  </a:moveTo>
                  <a:lnTo>
                    <a:pt x="990600" y="0"/>
                  </a:lnTo>
                  <a:cubicBezTo>
                    <a:pt x="1157287" y="0"/>
                    <a:pt x="1135857" y="457200"/>
                    <a:pt x="990600" y="457200"/>
                  </a:cubicBezTo>
                  <a:lnTo>
                    <a:pt x="0" y="457200"/>
                  </a:lnTo>
                  <a:lnTo>
                    <a:pt x="0" y="0"/>
                  </a:lnTo>
                  <a:close/>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200" dirty="0" smtClean="0">
                  <a:solidFill>
                    <a:schemeClr val="tx1"/>
                  </a:solidFill>
                </a:rPr>
                <a:t>Original binary</a:t>
              </a:r>
              <a:endParaRPr lang="en-US" sz="1200" dirty="0">
                <a:solidFill>
                  <a:schemeClr val="tx1"/>
                </a:solidFill>
              </a:endParaRPr>
            </a:p>
          </p:txBody>
        </p:sp>
        <p:sp>
          <p:nvSpPr>
            <p:cNvPr id="15" name="Line Callout 2 (Accent Bar) 31"/>
            <p:cNvSpPr/>
            <p:nvPr/>
          </p:nvSpPr>
          <p:spPr>
            <a:xfrm flipH="1">
              <a:off x="1393030" y="3557588"/>
              <a:ext cx="258769" cy="457199"/>
            </a:xfrm>
            <a:custGeom>
              <a:avLst/>
              <a:gdLst>
                <a:gd name="connsiteX0" fmla="*/ 0 w 762000"/>
                <a:gd name="connsiteY0" fmla="*/ 0 h 381000"/>
                <a:gd name="connsiteX1" fmla="*/ 762000 w 762000"/>
                <a:gd name="connsiteY1" fmla="*/ 0 h 381000"/>
                <a:gd name="connsiteX2" fmla="*/ 762000 w 762000"/>
                <a:gd name="connsiteY2" fmla="*/ 381000 h 381000"/>
                <a:gd name="connsiteX3" fmla="*/ 0 w 762000"/>
                <a:gd name="connsiteY3" fmla="*/ 381000 h 381000"/>
                <a:gd name="connsiteX4" fmla="*/ 0 w 762000"/>
                <a:gd name="connsiteY4" fmla="*/ 0 h 381000"/>
                <a:gd name="connsiteX0" fmla="*/ -63497 w 762000"/>
                <a:gd name="connsiteY0" fmla="*/ 0 h 381000"/>
                <a:gd name="connsiteX1" fmla="*/ -63497 w 762000"/>
                <a:gd name="connsiteY1" fmla="*/ 381000 h 381000"/>
                <a:gd name="connsiteX0" fmla="*/ -63497 w 762000"/>
                <a:gd name="connsiteY0" fmla="*/ 71438 h 381000"/>
                <a:gd name="connsiteX1" fmla="*/ -127003 w 762000"/>
                <a:gd name="connsiteY1" fmla="*/ 71438 h 381000"/>
                <a:gd name="connsiteX2" fmla="*/ -355603 w 762000"/>
                <a:gd name="connsiteY2" fmla="*/ 428625 h 381000"/>
                <a:gd name="connsiteX0" fmla="*/ 355603 w 1117603"/>
                <a:gd name="connsiteY0" fmla="*/ 381000 h 428625"/>
                <a:gd name="connsiteX1" fmla="*/ 1117603 w 1117603"/>
                <a:gd name="connsiteY1" fmla="*/ 0 h 428625"/>
                <a:gd name="connsiteX2" fmla="*/ 1117603 w 1117603"/>
                <a:gd name="connsiteY2" fmla="*/ 381000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355603 w 1117603"/>
                <a:gd name="connsiteY2"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1117603"/>
                <a:gd name="connsiteY0" fmla="*/ 381000 h 428625"/>
                <a:gd name="connsiteX1" fmla="*/ 1117603 w 1117603"/>
                <a:gd name="connsiteY1" fmla="*/ 381000 h 428625"/>
                <a:gd name="connsiteX2" fmla="*/ 436567 w 1117603"/>
                <a:gd name="connsiteY2" fmla="*/ 378619 h 428625"/>
                <a:gd name="connsiteX3" fmla="*/ 355603 w 1117603"/>
                <a:gd name="connsiteY3" fmla="*/ 381000 h 428625"/>
                <a:gd name="connsiteX0" fmla="*/ 292106 w 1117603"/>
                <a:gd name="connsiteY0" fmla="*/ 0 h 428625"/>
                <a:gd name="connsiteX1" fmla="*/ 292106 w 1117603"/>
                <a:gd name="connsiteY1" fmla="*/ 381000 h 428625"/>
                <a:gd name="connsiteX0" fmla="*/ 292106 w 1117603"/>
                <a:gd name="connsiteY0" fmla="*/ 71438 h 428625"/>
                <a:gd name="connsiteX1" fmla="*/ 228600 w 1117603"/>
                <a:gd name="connsiteY1" fmla="*/ 71438 h 428625"/>
                <a:gd name="connsiteX2" fmla="*/ 0 w 1117603"/>
                <a:gd name="connsiteY2" fmla="*/ 428625 h 428625"/>
                <a:gd name="connsiteX0" fmla="*/ 355603 w 469903"/>
                <a:gd name="connsiteY0" fmla="*/ 381000 h 428625"/>
                <a:gd name="connsiteX1" fmla="*/ 469903 w 469903"/>
                <a:gd name="connsiteY1" fmla="*/ 383381 h 428625"/>
                <a:gd name="connsiteX2" fmla="*/ 436567 w 469903"/>
                <a:gd name="connsiteY2" fmla="*/ 378619 h 428625"/>
                <a:gd name="connsiteX3" fmla="*/ 355603 w 469903"/>
                <a:gd name="connsiteY3" fmla="*/ 381000 h 428625"/>
                <a:gd name="connsiteX0" fmla="*/ 292106 w 469903"/>
                <a:gd name="connsiteY0" fmla="*/ 0 h 428625"/>
                <a:gd name="connsiteX1" fmla="*/ 292106 w 469903"/>
                <a:gd name="connsiteY1" fmla="*/ 381000 h 428625"/>
                <a:gd name="connsiteX0" fmla="*/ 292106 w 469903"/>
                <a:gd name="connsiteY0" fmla="*/ 71438 h 428625"/>
                <a:gd name="connsiteX1" fmla="*/ 228600 w 469903"/>
                <a:gd name="connsiteY1" fmla="*/ 71438 h 428625"/>
                <a:gd name="connsiteX2" fmla="*/ 0 w 469903"/>
                <a:gd name="connsiteY2" fmla="*/ 428625 h 428625"/>
                <a:gd name="connsiteX0" fmla="*/ 355603 w 436567"/>
                <a:gd name="connsiteY0" fmla="*/ 381000 h 428625"/>
                <a:gd name="connsiteX1" fmla="*/ 436567 w 436567"/>
                <a:gd name="connsiteY1" fmla="*/ 378619 h 428625"/>
                <a:gd name="connsiteX2" fmla="*/ 355603 w 436567"/>
                <a:gd name="connsiteY2" fmla="*/ 381000 h 428625"/>
                <a:gd name="connsiteX0" fmla="*/ 292106 w 436567"/>
                <a:gd name="connsiteY0" fmla="*/ 0 h 428625"/>
                <a:gd name="connsiteX1" fmla="*/ 292106 w 436567"/>
                <a:gd name="connsiteY1" fmla="*/ 381000 h 428625"/>
                <a:gd name="connsiteX0" fmla="*/ 292106 w 436567"/>
                <a:gd name="connsiteY0" fmla="*/ 71438 h 428625"/>
                <a:gd name="connsiteX1" fmla="*/ 228600 w 436567"/>
                <a:gd name="connsiteY1" fmla="*/ 71438 h 428625"/>
                <a:gd name="connsiteX2" fmla="*/ 0 w 436567"/>
                <a:gd name="connsiteY2" fmla="*/ 428625 h 428625"/>
                <a:gd name="connsiteX0" fmla="*/ 355603 w 355603"/>
                <a:gd name="connsiteY0" fmla="*/ 381000 h 428625"/>
                <a:gd name="connsiteX1" fmla="*/ 291311 w 355603"/>
                <a:gd name="connsiteY1" fmla="*/ 238125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355603 w 355603"/>
                <a:gd name="connsiteY0" fmla="*/ 381000 h 428625"/>
                <a:gd name="connsiteX1" fmla="*/ 284167 w 355603"/>
                <a:gd name="connsiteY1" fmla="*/ 381000 h 428625"/>
                <a:gd name="connsiteX2" fmla="*/ 355603 w 355603"/>
                <a:gd name="connsiteY2" fmla="*/ 381000 h 428625"/>
                <a:gd name="connsiteX0" fmla="*/ 292106 w 355603"/>
                <a:gd name="connsiteY0" fmla="*/ 0 h 428625"/>
                <a:gd name="connsiteX1" fmla="*/ 292106 w 355603"/>
                <a:gd name="connsiteY1" fmla="*/ 381000 h 428625"/>
                <a:gd name="connsiteX0" fmla="*/ 292106 w 355603"/>
                <a:gd name="connsiteY0" fmla="*/ 71438 h 428625"/>
                <a:gd name="connsiteX1" fmla="*/ 228600 w 355603"/>
                <a:gd name="connsiteY1" fmla="*/ 71438 h 428625"/>
                <a:gd name="connsiteX2" fmla="*/ 0 w 355603"/>
                <a:gd name="connsiteY2" fmla="*/ 428625 h 428625"/>
                <a:gd name="connsiteX0" fmla="*/ 284165 w 292106"/>
                <a:gd name="connsiteY0" fmla="*/ 376238 h 428625"/>
                <a:gd name="connsiteX1" fmla="*/ 284167 w 292106"/>
                <a:gd name="connsiteY1" fmla="*/ 381000 h 428625"/>
                <a:gd name="connsiteX2" fmla="*/ 284165 w 292106"/>
                <a:gd name="connsiteY2" fmla="*/ 376238 h 428625"/>
                <a:gd name="connsiteX0" fmla="*/ 292106 w 292106"/>
                <a:gd name="connsiteY0" fmla="*/ 0 h 428625"/>
                <a:gd name="connsiteX1" fmla="*/ 292106 w 292106"/>
                <a:gd name="connsiteY1" fmla="*/ 381000 h 428625"/>
                <a:gd name="connsiteX0" fmla="*/ 292106 w 292106"/>
                <a:gd name="connsiteY0" fmla="*/ 71438 h 428625"/>
                <a:gd name="connsiteX1" fmla="*/ 228600 w 292106"/>
                <a:gd name="connsiteY1" fmla="*/ 71438 h 428625"/>
                <a:gd name="connsiteX2" fmla="*/ 0 w 292106"/>
                <a:gd name="connsiteY2" fmla="*/ 428625 h 428625"/>
                <a:gd name="connsiteX0" fmla="*/ 246065 w 254006"/>
                <a:gd name="connsiteY0" fmla="*/ 376238 h 381000"/>
                <a:gd name="connsiteX1" fmla="*/ 246067 w 254006"/>
                <a:gd name="connsiteY1" fmla="*/ 381000 h 381000"/>
                <a:gd name="connsiteX2" fmla="*/ 246065 w 254006"/>
                <a:gd name="connsiteY2" fmla="*/ 376238 h 381000"/>
                <a:gd name="connsiteX0" fmla="*/ 254006 w 254006"/>
                <a:gd name="connsiteY0" fmla="*/ 0 h 381000"/>
                <a:gd name="connsiteX1" fmla="*/ 254006 w 254006"/>
                <a:gd name="connsiteY1" fmla="*/ 381000 h 381000"/>
                <a:gd name="connsiteX0" fmla="*/ 254006 w 254006"/>
                <a:gd name="connsiteY0" fmla="*/ 71438 h 381000"/>
                <a:gd name="connsiteX1" fmla="*/ 190500 w 254006"/>
                <a:gd name="connsiteY1" fmla="*/ 71438 h 381000"/>
                <a:gd name="connsiteX2" fmla="*/ 0 w 254006"/>
                <a:gd name="connsiteY2" fmla="*/ 371333 h 381000"/>
                <a:gd name="connsiteX0" fmla="*/ 250828 w 258769"/>
                <a:gd name="connsiteY0" fmla="*/ 376238 h 386187"/>
                <a:gd name="connsiteX1" fmla="*/ 250830 w 258769"/>
                <a:gd name="connsiteY1" fmla="*/ 381000 h 386187"/>
                <a:gd name="connsiteX2" fmla="*/ 250828 w 258769"/>
                <a:gd name="connsiteY2" fmla="*/ 376238 h 386187"/>
                <a:gd name="connsiteX0" fmla="*/ 258769 w 258769"/>
                <a:gd name="connsiteY0" fmla="*/ 0 h 386187"/>
                <a:gd name="connsiteX1" fmla="*/ 258769 w 258769"/>
                <a:gd name="connsiteY1" fmla="*/ 381000 h 386187"/>
                <a:gd name="connsiteX0" fmla="*/ 258769 w 258769"/>
                <a:gd name="connsiteY0" fmla="*/ 71438 h 386187"/>
                <a:gd name="connsiteX1" fmla="*/ 195263 w 258769"/>
                <a:gd name="connsiteY1" fmla="*/ 71438 h 386187"/>
                <a:gd name="connsiteX2" fmla="*/ 0 w 258769"/>
                <a:gd name="connsiteY2" fmla="*/ 386187 h 386187"/>
                <a:gd name="connsiteX0" fmla="*/ 250828 w 258769"/>
                <a:gd name="connsiteY0" fmla="*/ 376238 h 387366"/>
                <a:gd name="connsiteX1" fmla="*/ 250830 w 258769"/>
                <a:gd name="connsiteY1" fmla="*/ 381000 h 387366"/>
                <a:gd name="connsiteX2" fmla="*/ 250828 w 258769"/>
                <a:gd name="connsiteY2" fmla="*/ 376238 h 387366"/>
                <a:gd name="connsiteX0" fmla="*/ 258769 w 258769"/>
                <a:gd name="connsiteY0" fmla="*/ 0 h 387366"/>
                <a:gd name="connsiteX1" fmla="*/ 258769 w 258769"/>
                <a:gd name="connsiteY1" fmla="*/ 387366 h 387366"/>
                <a:gd name="connsiteX0" fmla="*/ 258769 w 258769"/>
                <a:gd name="connsiteY0" fmla="*/ 71438 h 387366"/>
                <a:gd name="connsiteX1" fmla="*/ 195263 w 258769"/>
                <a:gd name="connsiteY1" fmla="*/ 71438 h 387366"/>
                <a:gd name="connsiteX2" fmla="*/ 0 w 258769"/>
                <a:gd name="connsiteY2" fmla="*/ 386187 h 387366"/>
              </a:gdLst>
              <a:ahLst/>
              <a:cxnLst>
                <a:cxn ang="0">
                  <a:pos x="connsiteX0" y="connsiteY0"/>
                </a:cxn>
                <a:cxn ang="0">
                  <a:pos x="connsiteX1" y="connsiteY1"/>
                </a:cxn>
                <a:cxn ang="0">
                  <a:pos x="connsiteX2" y="connsiteY2"/>
                </a:cxn>
              </a:cxnLst>
              <a:rect l="l" t="t" r="r" b="b"/>
              <a:pathLst>
                <a:path w="258769" h="387366" stroke="0" extrusionOk="0">
                  <a:moveTo>
                    <a:pt x="250828" y="376238"/>
                  </a:moveTo>
                  <a:cubicBezTo>
                    <a:pt x="250829" y="377825"/>
                    <a:pt x="250829" y="379413"/>
                    <a:pt x="250830" y="381000"/>
                  </a:cubicBezTo>
                  <a:cubicBezTo>
                    <a:pt x="250829" y="379413"/>
                    <a:pt x="250829" y="377825"/>
                    <a:pt x="250828" y="376238"/>
                  </a:cubicBezTo>
                  <a:close/>
                </a:path>
                <a:path w="258769" h="387366" fill="none" extrusionOk="0">
                  <a:moveTo>
                    <a:pt x="258769" y="0"/>
                  </a:moveTo>
                  <a:close/>
                  <a:cubicBezTo>
                    <a:pt x="258769" y="127000"/>
                    <a:pt x="258769" y="260366"/>
                    <a:pt x="258769" y="387366"/>
                  </a:cubicBezTo>
                </a:path>
                <a:path w="258769" h="387366" fill="none" extrusionOk="0">
                  <a:moveTo>
                    <a:pt x="258769" y="71438"/>
                  </a:moveTo>
                  <a:lnTo>
                    <a:pt x="195263" y="71438"/>
                  </a:lnTo>
                  <a:lnTo>
                    <a:pt x="0" y="386187"/>
                  </a:lnTo>
                </a:path>
              </a:pathLst>
            </a:custGeom>
            <a:gradFill flip="none" rotWithShape="1">
              <a:gsLst>
                <a:gs pos="0">
                  <a:srgbClr val="FFC000"/>
                </a:gs>
                <a:gs pos="66000">
                  <a:srgbClr val="FFC000">
                    <a:tint val="44500"/>
                    <a:satMod val="160000"/>
                  </a:srgbClr>
                </a:gs>
                <a:gs pos="100000">
                  <a:srgbClr val="FFC000">
                    <a:tint val="23500"/>
                    <a:satMod val="160000"/>
                  </a:srgbClr>
                </a:gs>
              </a:gsLst>
              <a:path path="circle">
                <a:fillToRect r="100000" b="100000"/>
              </a:path>
              <a:tileRect l="-100000" t="-100000"/>
            </a:gradFill>
            <a:ln w="127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1400">
                <a:solidFill>
                  <a:schemeClr val="tx1"/>
                </a:solidFill>
              </a:endParaRPr>
            </a:p>
          </p:txBody>
        </p:sp>
      </p:grpSp>
    </p:spTree>
    <p:extLst>
      <p:ext uri="{BB962C8B-B14F-4D97-AF65-F5344CB8AC3E}">
        <p14:creationId xmlns:p14="http://schemas.microsoft.com/office/powerpoint/2010/main" val="40989789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Different instances of an </a:t>
            </a:r>
            <a:r>
              <a:rPr lang="en-US" dirty="0" err="1" smtClean="0"/>
              <a:t>inlined</a:t>
            </a:r>
            <a:r>
              <a:rPr lang="en-US" dirty="0" smtClean="0"/>
              <a:t> function may use different registers and parameters may be passed to them through different registers through optimization</a:t>
            </a:r>
          </a:p>
          <a:p>
            <a:r>
              <a:rPr lang="en-US" dirty="0" smtClean="0"/>
              <a:t>We can clone each instance as described and then in </a:t>
            </a:r>
            <a:r>
              <a:rPr lang="en-US" dirty="0" err="1" smtClean="0"/>
              <a:t>decompilation</a:t>
            </a:r>
            <a:r>
              <a:rPr lang="en-US" dirty="0" smtClean="0"/>
              <a:t> have the different instances be renamed to the same function</a:t>
            </a:r>
            <a:endParaRPr lang="en-US" dirty="0"/>
          </a:p>
        </p:txBody>
      </p:sp>
      <p:sp>
        <p:nvSpPr>
          <p:cNvPr id="2" name="Title 1"/>
          <p:cNvSpPr>
            <a:spLocks noGrp="1"/>
          </p:cNvSpPr>
          <p:nvPr>
            <p:ph type="title"/>
          </p:nvPr>
        </p:nvSpPr>
        <p:spPr/>
        <p:txBody>
          <a:bodyPr>
            <a:normAutofit/>
          </a:bodyPr>
          <a:lstStyle/>
          <a:p>
            <a:r>
              <a:rPr lang="en-US" dirty="0" smtClean="0"/>
              <a:t>What about different register usages</a:t>
            </a:r>
            <a:endParaRPr lang="en-US" dirty="0"/>
          </a:p>
        </p:txBody>
      </p:sp>
    </p:spTree>
    <p:extLst>
      <p:ext uri="{BB962C8B-B14F-4D97-AF65-F5344CB8AC3E}">
        <p14:creationId xmlns:p14="http://schemas.microsoft.com/office/powerpoint/2010/main" val="3444416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ARM only</a:t>
            </a:r>
          </a:p>
          <a:p>
            <a:r>
              <a:rPr lang="en-US" dirty="0" smtClean="0"/>
              <a:t>We currently don’t handle jump tables</a:t>
            </a:r>
          </a:p>
          <a:p>
            <a:r>
              <a:rPr lang="en-US" dirty="0" smtClean="0"/>
              <a:t>Some corner cases still problematic </a:t>
            </a:r>
            <a:r>
              <a:rPr lang="en-US" dirty="0" smtClean="0">
                <a:sym typeface="Wingdings" panose="05000000000000000000" pitchFamily="2" charset="2"/>
              </a:rPr>
              <a:t></a:t>
            </a:r>
            <a:endParaRPr lang="en-US" dirty="0" smtClean="0"/>
          </a:p>
        </p:txBody>
      </p:sp>
      <p:sp>
        <p:nvSpPr>
          <p:cNvPr id="2" name="Title 1"/>
          <p:cNvSpPr>
            <a:spLocks noGrp="1"/>
          </p:cNvSpPr>
          <p:nvPr>
            <p:ph type="title"/>
          </p:nvPr>
        </p:nvSpPr>
        <p:spPr/>
        <p:txBody>
          <a:bodyPr/>
          <a:lstStyle/>
          <a:p>
            <a:r>
              <a:rPr lang="en-US" dirty="0" smtClean="0"/>
              <a:t>Current implementation limitations</a:t>
            </a:r>
            <a:endParaRPr lang="en-US" dirty="0"/>
          </a:p>
        </p:txBody>
      </p:sp>
    </p:spTree>
    <p:extLst>
      <p:ext uri="{BB962C8B-B14F-4D97-AF65-F5344CB8AC3E}">
        <p14:creationId xmlns:p14="http://schemas.microsoft.com/office/powerpoint/2010/main" val="35512137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sz="9600" dirty="0"/>
          </a:p>
        </p:txBody>
      </p:sp>
      <p:sp>
        <p:nvSpPr>
          <p:cNvPr id="3" name="Title 2"/>
          <p:cNvSpPr>
            <a:spLocks noGrp="1"/>
          </p:cNvSpPr>
          <p:nvPr>
            <p:ph type="title"/>
          </p:nvPr>
        </p:nvSpPr>
        <p:spPr/>
        <p:txBody>
          <a:bodyPr/>
          <a:lstStyle/>
          <a:p>
            <a:r>
              <a:rPr lang="en-US" dirty="0" smtClean="0"/>
              <a:t>Questions</a:t>
            </a:r>
            <a:endParaRPr lang="en-US" dirty="0"/>
          </a:p>
        </p:txBody>
      </p:sp>
      <p:sp>
        <p:nvSpPr>
          <p:cNvPr id="4" name="Rectangle 3"/>
          <p:cNvSpPr/>
          <p:nvPr/>
        </p:nvSpPr>
        <p:spPr>
          <a:xfrm>
            <a:off x="4768525" y="2354322"/>
            <a:ext cx="1598516" cy="3108543"/>
          </a:xfrm>
          <a:prstGeom prst="rect">
            <a:avLst/>
          </a:prstGeom>
          <a:noFill/>
        </p:spPr>
        <p:txBody>
          <a:bodyPr wrap="none" lIns="91440" tIns="45720" rIns="91440" bIns="45720">
            <a:spAutoFit/>
          </a:bodyPr>
          <a:lstStyle/>
          <a:p>
            <a:pPr algn="ctr"/>
            <a:r>
              <a:rPr lang="en-US" sz="19600" b="1"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a:t>
            </a:r>
            <a:endParaRPr lang="en-US" sz="19600" b="1" cap="none" spc="50" dirty="0">
              <a:ln w="9525" cmpd="sng">
                <a:solidFill>
                  <a:schemeClr val="accent1"/>
                </a:solidFill>
                <a:prstDash val="solid"/>
              </a:ln>
              <a:solidFill>
                <a:schemeClr val="accent1"/>
              </a:solidFill>
              <a:effectLst>
                <a:glow rad="38100">
                  <a:schemeClr val="accent1">
                    <a:alpha val="40000"/>
                  </a:schemeClr>
                </a:glow>
              </a:effectLst>
            </a:endParaRPr>
          </a:p>
        </p:txBody>
      </p:sp>
    </p:spTree>
    <p:extLst>
      <p:ext uri="{BB962C8B-B14F-4D97-AF65-F5344CB8AC3E}">
        <p14:creationId xmlns:p14="http://schemas.microsoft.com/office/powerpoint/2010/main" val="2757704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nSpc>
                <a:spcPct val="150000"/>
              </a:lnSpc>
            </a:pPr>
            <a:r>
              <a:rPr lang="en-US" sz="2400" dirty="0" smtClean="0"/>
              <a:t>Embedding the function body in place of a function call</a:t>
            </a:r>
          </a:p>
          <a:p>
            <a:pPr>
              <a:lnSpc>
                <a:spcPct val="150000"/>
              </a:lnSpc>
            </a:pPr>
            <a:r>
              <a:rPr lang="en-US" sz="2400" dirty="0" smtClean="0"/>
              <a:t>Used as an optimization by compilers</a:t>
            </a:r>
          </a:p>
          <a:p>
            <a:pPr>
              <a:lnSpc>
                <a:spcPct val="150000"/>
              </a:lnSpc>
            </a:pPr>
            <a:r>
              <a:rPr lang="en-US" sz="2400" dirty="0"/>
              <a:t> </a:t>
            </a:r>
            <a:r>
              <a:rPr lang="en-US" sz="2400" dirty="0" smtClean="0"/>
              <a:t>In C </a:t>
            </a:r>
            <a:r>
              <a:rPr lang="en-US" sz="2400" dirty="0"/>
              <a:t>and C</a:t>
            </a:r>
            <a:r>
              <a:rPr lang="en-US" sz="2400" dirty="0" smtClean="0"/>
              <a:t>++ users can request </a:t>
            </a:r>
            <a:r>
              <a:rPr lang="en-US" sz="2400" dirty="0" err="1" smtClean="0"/>
              <a:t>inlining</a:t>
            </a:r>
            <a:endParaRPr lang="en-US" sz="2400" dirty="0" smtClean="0"/>
          </a:p>
          <a:p>
            <a:pPr marL="0" marR="0" fontAlgn="t">
              <a:lnSpc>
                <a:spcPts val="144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0" marR="0" fontAlgn="t">
              <a:lnSpc>
                <a:spcPts val="144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0" marR="0" indent="0" fontAlgn="t">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inline</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993333"/>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max</a:t>
            </a:r>
            <a:r>
              <a:rPr lang="en-US"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993333"/>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a:t>
            </a:r>
            <a:r>
              <a:rPr lang="en-US"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993333"/>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t>
            </a:r>
            <a:r>
              <a:rPr lang="en-US"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t">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t">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B1B100"/>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&gt;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t>
            </a:r>
            <a:r>
              <a:rPr lang="en-US" dirty="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 </a:t>
            </a:r>
            <a:r>
              <a:rPr lang="en-US"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a:t>
            </a:r>
            <a:r>
              <a:rPr lang="en-US" dirty="0">
                <a:solidFill>
                  <a:srgbClr val="3399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t">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9900"/>
                </a:solidFill>
                <a:latin typeface="Courier New" panose="02070309020205020404" pitchFamily="49" charset="0"/>
                <a:ea typeface="Times New Roman" panose="02020603050405020304" pitchFamily="18" charset="0"/>
                <a:cs typeface="Times New Roman" panose="02020603050405020304" pitchFamily="18" charset="0"/>
              </a:rPr>
              <a:t>}</a:t>
            </a:r>
          </a:p>
          <a:p>
            <a:pPr marL="0" marR="0" indent="0" fontAlgn="t">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smtClean="0">
              <a:solidFill>
                <a:srgbClr val="009900"/>
              </a:solidFill>
              <a:latin typeface="Courier New" panose="02070309020205020404" pitchFamily="49" charset="0"/>
              <a:ea typeface="Times New Roman" panose="02020603050405020304" pitchFamily="18" charset="0"/>
              <a:cs typeface="Times New Roman" panose="02020603050405020304" pitchFamily="18" charset="0"/>
            </a:endParaRPr>
          </a:p>
          <a:p>
            <a:pPr fontAlgn="t">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Could be </a:t>
            </a:r>
            <a:r>
              <a:rPr lang="en-US" sz="2400" dirty="0" smtClean="0"/>
              <a:t>forced in various compilers:</a:t>
            </a:r>
          </a:p>
          <a:p>
            <a:pPr marL="0" indent="0" fontAlgn="t">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smtClean="0"/>
          </a:p>
          <a:p>
            <a:pPr marL="400050" lvl="1" indent="0" fontAlgn="t">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000000"/>
                </a:solidFill>
                <a:latin typeface="+mj-lt"/>
                <a:ea typeface="Times New Roman" panose="02020603050405020304" pitchFamily="18" charset="0"/>
                <a:cs typeface="Times New Roman" panose="02020603050405020304" pitchFamily="18" charset="0"/>
              </a:rPr>
              <a:t>Gcc</a:t>
            </a:r>
            <a:r>
              <a:rPr lang="en-US" dirty="0" smtClean="0">
                <a:solidFill>
                  <a:srgbClr val="000000"/>
                </a:solidFill>
                <a:latin typeface="+mj-lt"/>
                <a:ea typeface="Times New Roman" panose="02020603050405020304" pitchFamily="18" charset="0"/>
                <a:cs typeface="Times New Roman" panose="02020603050405020304" pitchFamily="18" charset="0"/>
              </a:rPr>
              <a:t> </a:t>
            </a:r>
            <a:r>
              <a:rPr lang="en-US" b="1"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:__</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attribute__((</a:t>
            </a:r>
            <a:r>
              <a:rPr lang="en-US"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always_inline</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fontAlgn="t">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400050" lvl="1" indent="0" fontAlgn="t">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latin typeface="+mj-lt"/>
                <a:ea typeface="Times New Roman" panose="02020603050405020304" pitchFamily="18" charset="0"/>
                <a:cs typeface="Times New Roman" panose="02020603050405020304" pitchFamily="18" charset="0"/>
              </a:rPr>
              <a:t>MSVC</a:t>
            </a:r>
            <a:r>
              <a:rPr lang="en-US" b="1"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:__</a:t>
            </a:r>
            <a:r>
              <a:rPr lang="en-US"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forceinline</a:t>
            </a:r>
            <a:endPar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fontAlgn="t">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smtClean="0">
              <a:solidFill>
                <a:schemeClr val="tx1"/>
              </a:solidFill>
            </a:endParaRPr>
          </a:p>
          <a:p>
            <a:pPr fontAlgn="t">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p>
          <a:p>
            <a:pPr marL="0" marR="0" indent="0" fontAlgn="t">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3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Title 1"/>
          <p:cNvSpPr>
            <a:spLocks noGrp="1"/>
          </p:cNvSpPr>
          <p:nvPr>
            <p:ph type="title"/>
          </p:nvPr>
        </p:nvSpPr>
        <p:spPr/>
        <p:txBody>
          <a:bodyPr/>
          <a:lstStyle/>
          <a:p>
            <a:r>
              <a:rPr lang="en-US" dirty="0" smtClean="0"/>
              <a:t>Function </a:t>
            </a:r>
            <a:r>
              <a:rPr lang="en-US" dirty="0" err="1" smtClean="0"/>
              <a:t>Inlining</a:t>
            </a:r>
            <a:endParaRPr lang="en-US" dirty="0"/>
          </a:p>
        </p:txBody>
      </p:sp>
    </p:spTree>
    <p:extLst>
      <p:ext uri="{BB962C8B-B14F-4D97-AF65-F5344CB8AC3E}">
        <p14:creationId xmlns:p14="http://schemas.microsoft.com/office/powerpoint/2010/main" val="2372155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sz="2400" dirty="0" smtClean="0"/>
              <a:t>Simple control flow obfuscation</a:t>
            </a:r>
          </a:p>
          <a:p>
            <a:pPr>
              <a:lnSpc>
                <a:spcPct val="150000"/>
              </a:lnSpc>
            </a:pPr>
            <a:r>
              <a:rPr lang="en-US" sz="2400" dirty="0" smtClean="0"/>
              <a:t>Increases code size</a:t>
            </a:r>
          </a:p>
          <a:p>
            <a:pPr>
              <a:lnSpc>
                <a:spcPct val="150000"/>
              </a:lnSpc>
            </a:pPr>
            <a:r>
              <a:rPr lang="en-US" sz="2400" dirty="0" smtClean="0"/>
              <a:t>Increases complexity of analysis</a:t>
            </a:r>
          </a:p>
          <a:p>
            <a:pPr>
              <a:lnSpc>
                <a:spcPct val="150000"/>
              </a:lnSpc>
            </a:pPr>
            <a:r>
              <a:rPr lang="en-US" sz="2400" dirty="0" smtClean="0"/>
              <a:t>Identification of equivalent code is not trivial</a:t>
            </a:r>
          </a:p>
          <a:p>
            <a:endParaRPr lang="en-US" dirty="0"/>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Forced </a:t>
            </a:r>
            <a:r>
              <a:rPr lang="en-US" dirty="0" err="1" smtClean="0"/>
              <a:t>inlining</a:t>
            </a:r>
            <a:r>
              <a:rPr lang="en-US" dirty="0" smtClean="0"/>
              <a:t> and reverse engineering</a:t>
            </a:r>
            <a:endParaRPr lang="en-US" dirty="0"/>
          </a:p>
        </p:txBody>
      </p:sp>
    </p:spTree>
    <p:extLst>
      <p:ext uri="{BB962C8B-B14F-4D97-AF65-F5344CB8AC3E}">
        <p14:creationId xmlns:p14="http://schemas.microsoft.com/office/powerpoint/2010/main" val="1672214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6568" y="288758"/>
            <a:ext cx="1315453" cy="2013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996863" y="8021"/>
            <a:ext cx="938463" cy="20934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814" y="0"/>
            <a:ext cx="1226372" cy="68580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790565"/>
            <a:ext cx="190527" cy="13336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2362" y="0"/>
            <a:ext cx="5987275" cy="6858000"/>
          </a:xfrm>
          <a:prstGeom prst="rect">
            <a:avLst/>
          </a:prstGeom>
        </p:spPr>
      </p:pic>
    </p:spTree>
    <p:extLst>
      <p:ext uri="{BB962C8B-B14F-4D97-AF65-F5344CB8AC3E}">
        <p14:creationId xmlns:p14="http://schemas.microsoft.com/office/powerpoint/2010/main" val="109243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12"/>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53" presetClass="entr" presetSubtype="52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2000" fill="hold"/>
                                        <p:tgtEl>
                                          <p:spTgt spid="11"/>
                                        </p:tgtEl>
                                        <p:attrNameLst>
                                          <p:attrName>ppt_w</p:attrName>
                                        </p:attrNameLst>
                                      </p:cBhvr>
                                      <p:tavLst>
                                        <p:tav tm="0">
                                          <p:val>
                                            <p:fltVal val="0"/>
                                          </p:val>
                                        </p:tav>
                                        <p:tav tm="100000">
                                          <p:val>
                                            <p:strVal val="#ppt_w"/>
                                          </p:val>
                                        </p:tav>
                                      </p:tavLst>
                                    </p:anim>
                                    <p:anim calcmode="lin" valueType="num">
                                      <p:cBhvr>
                                        <p:cTn id="11" dur="2000" fill="hold"/>
                                        <p:tgtEl>
                                          <p:spTgt spid="11"/>
                                        </p:tgtEl>
                                        <p:attrNameLst>
                                          <p:attrName>ppt_h</p:attrName>
                                        </p:attrNameLst>
                                      </p:cBhvr>
                                      <p:tavLst>
                                        <p:tav tm="0">
                                          <p:val>
                                            <p:fltVal val="0"/>
                                          </p:val>
                                        </p:tav>
                                        <p:tav tm="100000">
                                          <p:val>
                                            <p:strVal val="#ppt_h"/>
                                          </p:val>
                                        </p:tav>
                                      </p:tavLst>
                                    </p:anim>
                                    <p:animEffect transition="in" filter="fade">
                                      <p:cBhvr>
                                        <p:cTn id="12" dur="2000"/>
                                        <p:tgtEl>
                                          <p:spTgt spid="11"/>
                                        </p:tgtEl>
                                      </p:cBhvr>
                                    </p:animEffect>
                                    <p:anim calcmode="lin" valueType="num">
                                      <p:cBhvr>
                                        <p:cTn id="13" dur="2000" fill="hold"/>
                                        <p:tgtEl>
                                          <p:spTgt spid="11"/>
                                        </p:tgtEl>
                                        <p:attrNameLst>
                                          <p:attrName>ppt_x</p:attrName>
                                        </p:attrNameLst>
                                      </p:cBhvr>
                                      <p:tavLst>
                                        <p:tav tm="0">
                                          <p:val>
                                            <p:fltVal val="0.5"/>
                                          </p:val>
                                        </p:tav>
                                        <p:tav tm="100000">
                                          <p:val>
                                            <p:strVal val="#ppt_x"/>
                                          </p:val>
                                        </p:tav>
                                      </p:tavLst>
                                    </p:anim>
                                    <p:anim calcmode="lin" valueType="num">
                                      <p:cBhvr>
                                        <p:cTn id="14" dur="2000" fill="hold"/>
                                        <p:tgtEl>
                                          <p:spTgt spid="1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5898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50000"/>
              </a:lnSpc>
            </a:pPr>
            <a:r>
              <a:rPr lang="en-US" sz="2400" dirty="0" smtClean="0"/>
              <a:t>We don’t want to re-analyze a code snippet only to find out that we had already seen that before</a:t>
            </a:r>
          </a:p>
          <a:p>
            <a:pPr>
              <a:lnSpc>
                <a:spcPct val="150000"/>
              </a:lnSpc>
            </a:pPr>
            <a:r>
              <a:rPr lang="en-US" sz="2400" dirty="0" smtClean="0"/>
              <a:t> Recognizing similar code by hand can become difficult when looking at a large  number of </a:t>
            </a:r>
            <a:r>
              <a:rPr lang="en-US" sz="2400" dirty="0" err="1" smtClean="0"/>
              <a:t>inlined</a:t>
            </a:r>
            <a:r>
              <a:rPr lang="en-US" sz="2400" dirty="0" smtClean="0"/>
              <a:t> functions</a:t>
            </a:r>
          </a:p>
          <a:p>
            <a:pPr>
              <a:lnSpc>
                <a:spcPct val="150000"/>
              </a:lnSpc>
            </a:pPr>
            <a:r>
              <a:rPr lang="en-US" sz="2400" dirty="0" smtClean="0"/>
              <a:t>Complex navigation and visualization</a:t>
            </a:r>
          </a:p>
          <a:p>
            <a:pPr>
              <a:lnSpc>
                <a:spcPct val="150000"/>
              </a:lnSpc>
            </a:pPr>
            <a:r>
              <a:rPr lang="en-US" sz="2400" dirty="0" smtClean="0"/>
              <a:t>Dirty after </a:t>
            </a:r>
            <a:r>
              <a:rPr lang="en-US" sz="2400" dirty="0" err="1" smtClean="0"/>
              <a:t>decompilation</a:t>
            </a:r>
            <a:endParaRPr lang="en-US" sz="2400" dirty="0"/>
          </a:p>
        </p:txBody>
      </p:sp>
      <p:sp>
        <p:nvSpPr>
          <p:cNvPr id="2" name="Title 1"/>
          <p:cNvSpPr>
            <a:spLocks noGrp="1"/>
          </p:cNvSpPr>
          <p:nvPr>
            <p:ph type="title"/>
          </p:nvPr>
        </p:nvSpPr>
        <p:spPr/>
        <p:txBody>
          <a:bodyPr/>
          <a:lstStyle/>
          <a:p>
            <a:r>
              <a:rPr lang="en-US" dirty="0" smtClean="0"/>
              <a:t>Problem</a:t>
            </a:r>
            <a:endParaRPr lang="en-US" dirty="0"/>
          </a:p>
        </p:txBody>
      </p:sp>
    </p:spTree>
    <p:extLst>
      <p:ext uri="{BB962C8B-B14F-4D97-AF65-F5344CB8AC3E}">
        <p14:creationId xmlns:p14="http://schemas.microsoft.com/office/powerpoint/2010/main" val="32966928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B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BEBE" id="{7CA8F13B-DDA3-4646-9444-263D498A77E7}" vid="{A7E3E8EC-0B15-4930-8CD8-0E456BB85B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BEBE</Template>
  <TotalTime>6223</TotalTime>
  <Words>1936</Words>
  <Application>Microsoft Office PowerPoint</Application>
  <PresentationFormat>Custom</PresentationFormat>
  <Paragraphs>297</Paragraphs>
  <Slides>46</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BEBE</vt:lpstr>
      <vt:lpstr>Visio</vt:lpstr>
      <vt:lpstr>  Shattering the monolith:   automatic detection of inlined functions </vt:lpstr>
      <vt:lpstr>Agenda</vt:lpstr>
      <vt:lpstr>Who</vt:lpstr>
      <vt:lpstr>Background</vt:lpstr>
      <vt:lpstr>Function Inlining</vt:lpstr>
      <vt:lpstr>Forced inlining and reverse engineering</vt:lpstr>
      <vt:lpstr>PowerPoint Presentation</vt:lpstr>
      <vt:lpstr>Algorithm</vt:lpstr>
      <vt:lpstr>Problem</vt:lpstr>
      <vt:lpstr>Solution</vt:lpstr>
      <vt:lpstr>How to detect inlined functions</vt:lpstr>
      <vt:lpstr>High level algorithm</vt:lpstr>
      <vt:lpstr>Example</vt:lpstr>
      <vt:lpstr>What are blocks</vt:lpstr>
      <vt:lpstr>Block comparison (1)</vt:lpstr>
      <vt:lpstr>Block comparison (2)</vt:lpstr>
      <vt:lpstr>Block comparison (3)</vt:lpstr>
      <vt:lpstr>Features</vt:lpstr>
      <vt:lpstr>Algorithm</vt:lpstr>
      <vt:lpstr>DEMO</vt:lpstr>
      <vt:lpstr>IDA Plugin Details</vt:lpstr>
      <vt:lpstr>BBGrouper</vt:lpstr>
      <vt:lpstr>GraphSlick (1)</vt:lpstr>
      <vt:lpstr>GraphSlick (2)</vt:lpstr>
      <vt:lpstr>GraphSlick – Panel (1)</vt:lpstr>
      <vt:lpstr>GraphSlick – Panel (2)</vt:lpstr>
      <vt:lpstr>GraphSlick – Before and after</vt:lpstr>
      <vt:lpstr>GraphSlick – Automatic grouping on x86</vt:lpstr>
      <vt:lpstr>GraphSlick – Automatic coloring</vt:lpstr>
      <vt:lpstr>GraphSlick – Automatic color shades</vt:lpstr>
      <vt:lpstr>Refactoring</vt:lpstr>
      <vt:lpstr>Refactoring overview</vt:lpstr>
      <vt:lpstr>Glance at an inlined function instance </vt:lpstr>
      <vt:lpstr>Moving an inlined function instance (1)</vt:lpstr>
      <vt:lpstr>Fixing branches/jumps</vt:lpstr>
      <vt:lpstr>Moving an inlined function instance (2): Envelope</vt:lpstr>
      <vt:lpstr>Relative address fixups (1)</vt:lpstr>
      <vt:lpstr>Relative address fixups (2)</vt:lpstr>
      <vt:lpstr>Fixing the fall through to outside of instance</vt:lpstr>
      <vt:lpstr>Fixing up flow to outside of instance</vt:lpstr>
      <vt:lpstr>Patching the call site</vt:lpstr>
      <vt:lpstr>Adding return value handling</vt:lpstr>
      <vt:lpstr>Sample</vt:lpstr>
      <vt:lpstr>What about different register usages</vt:lpstr>
      <vt:lpstr>Current implementation limitations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Shattering the monolith: automatic detection of inlined functions</dc:title>
  <dc:creator>Ali Rahbar</dc:creator>
  <cp:lastModifiedBy>Ali Rahbar</cp:lastModifiedBy>
  <cp:revision>114</cp:revision>
  <dcterms:created xsi:type="dcterms:W3CDTF">2014-06-11T01:01:43Z</dcterms:created>
  <dcterms:modified xsi:type="dcterms:W3CDTF">2014-08-07T19:11:17Z</dcterms:modified>
</cp:coreProperties>
</file>