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11/01/2021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2060848"/>
            <a:ext cx="5248016" cy="3672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1835696" y="1268760"/>
            <a:ext cx="48442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/>
              <a:t>Travaux pratiques </a:t>
            </a:r>
            <a:r>
              <a:rPr lang="fr-FR" sz="2400" b="1" i="1" dirty="0" smtClean="0"/>
              <a:t>de l’immunologie </a:t>
            </a:r>
            <a:endParaRPr lang="fr-FR" sz="2400" dirty="0"/>
          </a:p>
        </p:txBody>
      </p:sp>
      <p:sp>
        <p:nvSpPr>
          <p:cNvPr id="3" name="Rectangle 2"/>
          <p:cNvSpPr/>
          <p:nvPr/>
        </p:nvSpPr>
        <p:spPr>
          <a:xfrm>
            <a:off x="3275856" y="6011996"/>
            <a:ext cx="21676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400" b="1" i="1" dirty="0"/>
              <a:t>Pr. K. AZELMAD</a:t>
            </a:r>
          </a:p>
        </p:txBody>
      </p:sp>
      <p:pic>
        <p:nvPicPr>
          <p:cNvPr id="5" name="Picture 1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16632"/>
            <a:ext cx="590465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75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16632"/>
            <a:ext cx="835292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dirty="0" smtClean="0"/>
              <a:t>I- Observation de frottis sanguin</a:t>
            </a:r>
            <a:endParaRPr lang="fr-FR" sz="2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813839"/>
            <a:ext cx="6227002" cy="2999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012160" y="5589240"/>
            <a:ext cx="36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 smtClean="0">
                <a:latin typeface="Agency FB" pitchFamily="34" charset="0"/>
              </a:rPr>
              <a:t>Réalisation de la frottis sanguin </a:t>
            </a:r>
            <a:endParaRPr lang="fr-FR" sz="1600" dirty="0">
              <a:latin typeface="Agency FB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7504" y="1408199"/>
            <a:ext cx="7416824" cy="2596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latin typeface="Andalus" pitchFamily="18" charset="-78"/>
                <a:cs typeface="Andalus" pitchFamily="18" charset="-78"/>
              </a:rPr>
              <a:t>Travail à réaliser 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: </a:t>
            </a:r>
            <a:r>
              <a:rPr lang="en-US" b="1" dirty="0" err="1">
                <a:latin typeface="Andalus" pitchFamily="18" charset="-78"/>
                <a:cs typeface="Andalus" pitchFamily="18" charset="-78"/>
              </a:rPr>
              <a:t>Frottis</a:t>
            </a:r>
            <a:r>
              <a:rPr lang="en-US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b="1" dirty="0" err="1">
                <a:latin typeface="Andalus" pitchFamily="18" charset="-78"/>
                <a:cs typeface="Andalus" pitchFamily="18" charset="-78"/>
              </a:rPr>
              <a:t>sanguin</a:t>
            </a:r>
            <a:endParaRPr lang="fr-FR" dirty="0">
              <a:latin typeface="Andalus" pitchFamily="18" charset="-78"/>
              <a:cs typeface="Andalus" pitchFamily="18" charset="-78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>
                <a:latin typeface="Andalus" pitchFamily="18" charset="-78"/>
                <a:cs typeface="Andalus" pitchFamily="18" charset="-78"/>
              </a:rPr>
              <a:t>Mettre une goutte du sang dans une lame et racler à l’aide d’une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lamelle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Laisser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sécher</a:t>
            </a:r>
            <a:endParaRPr lang="fr-FR" dirty="0">
              <a:latin typeface="Andalus" pitchFamily="18" charset="-78"/>
              <a:cs typeface="Andalus" pitchFamily="18" charset="-78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Mettre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une goutte du colorant (Bleu de </a:t>
            </a:r>
            <a:r>
              <a:rPr lang="fr-FR" dirty="0" smtClean="0">
                <a:latin typeface="Andalus" pitchFamily="18" charset="-78"/>
                <a:cs typeface="Andalus" pitchFamily="18" charset="-78"/>
              </a:rPr>
              <a:t>Méthylène)</a:t>
            </a: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err="1" smtClean="0">
                <a:latin typeface="Andalus" pitchFamily="18" charset="-78"/>
                <a:cs typeface="Andalus" pitchFamily="18" charset="-78"/>
              </a:rPr>
              <a:t>Couvrir</a:t>
            </a:r>
            <a:r>
              <a:rPr lang="en-US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avec </a:t>
            </a:r>
            <a:r>
              <a:rPr lang="en-US" dirty="0" err="1">
                <a:latin typeface="Andalus" pitchFamily="18" charset="-78"/>
                <a:cs typeface="Andalus" pitchFamily="18" charset="-78"/>
              </a:rPr>
              <a:t>une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dirty="0" err="1">
                <a:latin typeface="Andalus" pitchFamily="18" charset="-78"/>
                <a:cs typeface="Andalus" pitchFamily="18" charset="-78"/>
              </a:rPr>
              <a:t>lamelle</a:t>
            </a:r>
            <a:r>
              <a:rPr lang="en-US" dirty="0">
                <a:latin typeface="Andalus" pitchFamily="18" charset="-78"/>
                <a:cs typeface="Andalus" pitchFamily="18" charset="-78"/>
              </a:rPr>
              <a:t> </a:t>
            </a:r>
            <a:endParaRPr lang="fr-FR" dirty="0">
              <a:latin typeface="Andalus" pitchFamily="18" charset="-78"/>
              <a:cs typeface="Andalus" pitchFamily="18" charset="-78"/>
            </a:endParaRPr>
          </a:p>
          <a:p>
            <a:pPr marL="285750" lvl="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fr-FR" dirty="0" smtClean="0">
                <a:latin typeface="Andalus" pitchFamily="18" charset="-78"/>
                <a:cs typeface="Andalus" pitchFamily="18" charset="-78"/>
              </a:rPr>
              <a:t>Observer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au microscopique les différents globules blancs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9512" y="694437"/>
            <a:ext cx="87129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latin typeface="Andalus" pitchFamily="18" charset="-78"/>
                <a:cs typeface="Andalus" pitchFamily="18" charset="-78"/>
              </a:rPr>
              <a:t>observations  un </a:t>
            </a:r>
            <a:r>
              <a:rPr lang="fr-FR" b="1" dirty="0">
                <a:latin typeface="Andalus" pitchFamily="18" charset="-78"/>
                <a:cs typeface="Andalus" pitchFamily="18" charset="-78"/>
              </a:rPr>
              <a:t>frottis sanguin 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au microscope , afin d'apprendre à distinguer les différentes cellules sanguines. </a:t>
            </a:r>
          </a:p>
        </p:txBody>
      </p:sp>
    </p:spTree>
    <p:extLst>
      <p:ext uri="{BB962C8B-B14F-4D97-AF65-F5344CB8AC3E}">
        <p14:creationId xmlns:p14="http://schemas.microsoft.com/office/powerpoint/2010/main" val="1897326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51520" y="188640"/>
            <a:ext cx="4248472" cy="2122869"/>
            <a:chOff x="251520" y="188640"/>
            <a:chExt cx="4248472" cy="2122869"/>
          </a:xfrm>
        </p:grpSpPr>
        <p:pic>
          <p:nvPicPr>
            <p:cNvPr id="2051" name="Picture 3" descr="C:\Users\hp\Desktop\Capture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188640"/>
              <a:ext cx="2448272" cy="21228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ZoneTexte 1"/>
            <p:cNvSpPr txBox="1"/>
            <p:nvPr/>
          </p:nvSpPr>
          <p:spPr>
            <a:xfrm>
              <a:off x="2627784" y="943179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Granulocytes </a:t>
              </a:r>
              <a:endParaRPr lang="fr-FR" dirty="0"/>
            </a:p>
          </p:txBody>
        </p:sp>
      </p:grpSp>
      <p:grpSp>
        <p:nvGrpSpPr>
          <p:cNvPr id="3" name="Groupe 2"/>
          <p:cNvGrpSpPr/>
          <p:nvPr/>
        </p:nvGrpSpPr>
        <p:grpSpPr>
          <a:xfrm>
            <a:off x="179512" y="2348880"/>
            <a:ext cx="4464496" cy="2307775"/>
            <a:chOff x="179512" y="2492896"/>
            <a:chExt cx="4464496" cy="2307775"/>
          </a:xfrm>
        </p:grpSpPr>
        <p:pic>
          <p:nvPicPr>
            <p:cNvPr id="2052" name="Picture 4" descr="C:\Users\hp\Desktop\Capture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512" y="2492896"/>
              <a:ext cx="2745457" cy="2307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ZoneTexte 5"/>
            <p:cNvSpPr txBox="1"/>
            <p:nvPr/>
          </p:nvSpPr>
          <p:spPr>
            <a:xfrm>
              <a:off x="2771800" y="3419708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Lymphocytes </a:t>
              </a:r>
              <a:endParaRPr lang="fr-FR" dirty="0"/>
            </a:p>
          </p:txBody>
        </p:sp>
      </p:grpSp>
      <p:pic>
        <p:nvPicPr>
          <p:cNvPr id="2053" name="Picture 5" descr="C:\Users\hp\Desktop\Captur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156" y="4739531"/>
            <a:ext cx="2673449" cy="185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/>
          <p:cNvSpPr txBox="1"/>
          <p:nvPr/>
        </p:nvSpPr>
        <p:spPr>
          <a:xfrm>
            <a:off x="2843808" y="543593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Macrophage </a:t>
            </a:r>
            <a:endParaRPr lang="fr-FR" dirty="0"/>
          </a:p>
        </p:txBody>
      </p:sp>
      <p:pic>
        <p:nvPicPr>
          <p:cNvPr id="2054" name="Picture 6" descr="C:\Users\hp\Desktop\Captur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5985"/>
            <a:ext cx="2880321" cy="2081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/>
          <p:cNvSpPr txBox="1"/>
          <p:nvPr/>
        </p:nvSpPr>
        <p:spPr>
          <a:xfrm>
            <a:off x="7452320" y="836712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Mastocyte </a:t>
            </a:r>
            <a:endParaRPr lang="fr-FR" dirty="0"/>
          </a:p>
        </p:txBody>
      </p:sp>
      <p:pic>
        <p:nvPicPr>
          <p:cNvPr id="2055" name="Picture 7" descr="C:\Users\hp\Desktop\Captur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208477"/>
            <a:ext cx="2826677" cy="2156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/>
          <p:cNvSpPr txBox="1"/>
          <p:nvPr/>
        </p:nvSpPr>
        <p:spPr>
          <a:xfrm>
            <a:off x="7604720" y="305966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Monocyte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2020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2008" y="593968"/>
            <a:ext cx="8748464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II- </a:t>
            </a:r>
            <a:r>
              <a:rPr lang="en-US" sz="2800" b="1" dirty="0" err="1" smtClean="0">
                <a:latin typeface="Andalus" pitchFamily="18" charset="-78"/>
                <a:cs typeface="Andalus" pitchFamily="18" charset="-78"/>
              </a:rPr>
              <a:t>Détermination</a:t>
            </a:r>
            <a:r>
              <a:rPr lang="en-US" sz="2800" b="1" dirty="0" smtClean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du </a:t>
            </a:r>
            <a:r>
              <a:rPr lang="en-US" sz="2800" b="1" dirty="0" err="1">
                <a:latin typeface="Andalus" pitchFamily="18" charset="-78"/>
                <a:cs typeface="Andalus" pitchFamily="18" charset="-78"/>
              </a:rPr>
              <a:t>groupe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 </a:t>
            </a:r>
            <a:r>
              <a:rPr lang="en-US" sz="2800" b="1" dirty="0" err="1">
                <a:latin typeface="Andalus" pitchFamily="18" charset="-78"/>
                <a:cs typeface="Andalus" pitchFamily="18" charset="-78"/>
              </a:rPr>
              <a:t>sanguin</a:t>
            </a:r>
            <a:r>
              <a:rPr lang="en-US" sz="2800" b="1" dirty="0">
                <a:latin typeface="Andalus" pitchFamily="18" charset="-78"/>
                <a:cs typeface="Andalus" pitchFamily="18" charset="-78"/>
              </a:rPr>
              <a:t> :</a:t>
            </a:r>
            <a:endParaRPr lang="fr-FR" sz="2800" b="1" dirty="0"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Andalus" pitchFamily="18" charset="-78"/>
                <a:cs typeface="Andalus" pitchFamily="18" charset="-78"/>
              </a:rPr>
              <a:t> </a:t>
            </a:r>
            <a:endParaRPr lang="fr-FR" dirty="0"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150000"/>
              </a:lnSpc>
            </a:pPr>
            <a:r>
              <a:rPr lang="fr-FR" dirty="0">
                <a:latin typeface="Andalus" pitchFamily="18" charset="-78"/>
                <a:cs typeface="Andalus" pitchFamily="18" charset="-78"/>
              </a:rPr>
              <a:t>	Le groupe sanguin est déterminé en fonction des substances présentes à la surface des globules rouges, appelées antigènes. Les groupes sanguins sont regroupés en systèmes. Dans le système ABO, il existe quatre groupes sanguins possibles : 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A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, 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B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, 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O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 et </a:t>
            </a:r>
            <a:r>
              <a:rPr lang="fr-FR" sz="2400" b="1" dirty="0">
                <a:latin typeface="Andalus" pitchFamily="18" charset="-78"/>
                <a:cs typeface="Andalus" pitchFamily="18" charset="-78"/>
              </a:rPr>
              <a:t>AB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. Dans le système Rhésus Rh, la présence ou l'absence de substance « D » à la surface du globule rouge détermine si on est Rh positif (+) ou négatif (-).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Andalus" pitchFamily="18" charset="-78"/>
                <a:cs typeface="Andalus" pitchFamily="18" charset="-78"/>
              </a:rPr>
              <a:t>Les sérums </a:t>
            </a:r>
            <a:r>
              <a:rPr lang="fr-FR" dirty="0" err="1">
                <a:latin typeface="Andalus" pitchFamily="18" charset="-78"/>
                <a:cs typeface="Andalus" pitchFamily="18" charset="-78"/>
              </a:rPr>
              <a:t>anti-A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, </a:t>
            </a:r>
            <a:r>
              <a:rPr lang="fr-FR" dirty="0" err="1">
                <a:latin typeface="Andalus" pitchFamily="18" charset="-78"/>
                <a:cs typeface="Andalus" pitchFamily="18" charset="-78"/>
              </a:rPr>
              <a:t>anti-B</a:t>
            </a:r>
            <a:r>
              <a:rPr lang="fr-FR" dirty="0">
                <a:latin typeface="Andalus" pitchFamily="18" charset="-78"/>
                <a:cs typeface="Andalus" pitchFamily="18" charset="-78"/>
              </a:rPr>
              <a:t>, anti-AB et anti-Rh responsables de l’agglutination sont utilisés pour rechercher les antigènes globulaires.</a:t>
            </a:r>
          </a:p>
          <a:p>
            <a:pPr>
              <a:lnSpc>
                <a:spcPct val="150000"/>
              </a:lnSpc>
            </a:pPr>
            <a:r>
              <a:rPr lang="fr-FR" dirty="0">
                <a:latin typeface="Andalus" pitchFamily="18" charset="-78"/>
                <a:cs typeface="Andalus" pitchFamily="18" charset="-78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465553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-27384"/>
            <a:ext cx="864096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fr-FR" sz="2400" b="1" u="sng" dirty="0">
                <a:latin typeface="Andalus" pitchFamily="18" charset="-78"/>
                <a:cs typeface="Andalus" pitchFamily="18" charset="-78"/>
              </a:rPr>
              <a:t>Travail à réaliser :</a:t>
            </a:r>
            <a:endParaRPr lang="fr-FR" sz="2400" u="sng" dirty="0">
              <a:latin typeface="Andalus" pitchFamily="18" charset="-78"/>
              <a:cs typeface="Andalus" pitchFamily="18" charset="-78"/>
            </a:endParaRPr>
          </a:p>
          <a:p>
            <a:pPr>
              <a:lnSpc>
                <a:spcPct val="200000"/>
              </a:lnSpc>
            </a:pPr>
            <a:r>
              <a:rPr lang="en-US" dirty="0">
                <a:latin typeface="Andalus" pitchFamily="18" charset="-78"/>
                <a:cs typeface="Andalus" pitchFamily="18" charset="-78"/>
              </a:rPr>
              <a:t> </a:t>
            </a:r>
            <a:endParaRPr lang="fr-FR" dirty="0">
              <a:latin typeface="Andalus" pitchFamily="18" charset="-78"/>
              <a:cs typeface="Andalus" pitchFamily="18" charset="-78"/>
            </a:endParaRPr>
          </a:p>
          <a:p>
            <a:pPr lvl="0">
              <a:lnSpc>
                <a:spcPct val="20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1-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Désinfecter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la pulpe du doigt du donneur volontaire avec de l’alcool et piquer à l’aide d’une épingle stérile ;</a:t>
            </a:r>
          </a:p>
          <a:p>
            <a:pPr lvl="0">
              <a:lnSpc>
                <a:spcPct val="20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2-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Préparer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des lames propres sur lesquelles il faut déposer 4 gouttes du sang ;</a:t>
            </a:r>
          </a:p>
          <a:p>
            <a:pPr lvl="0">
              <a:lnSpc>
                <a:spcPct val="20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3-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Déposer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une goutte de chaque type de sérum sur les gouttes du sang et mélanger en utilisant une baguette en verre ;</a:t>
            </a:r>
          </a:p>
          <a:p>
            <a:pPr lvl="0">
              <a:lnSpc>
                <a:spcPct val="200000"/>
              </a:lnSpc>
            </a:pPr>
            <a:r>
              <a:rPr lang="fr-FR" sz="2400" dirty="0" smtClean="0">
                <a:latin typeface="Andalus" pitchFamily="18" charset="-78"/>
                <a:cs typeface="Andalus" pitchFamily="18" charset="-78"/>
              </a:rPr>
              <a:t>4-</a:t>
            </a:r>
            <a:r>
              <a:rPr lang="fr-FR" sz="2000" dirty="0" smtClean="0">
                <a:latin typeface="Andalus" pitchFamily="18" charset="-78"/>
                <a:cs typeface="Andalus" pitchFamily="18" charset="-78"/>
              </a:rPr>
              <a:t> Observer </a:t>
            </a:r>
            <a:r>
              <a:rPr lang="fr-FR" sz="2000" dirty="0">
                <a:latin typeface="Andalus" pitchFamily="18" charset="-78"/>
                <a:cs typeface="Andalus" pitchFamily="18" charset="-78"/>
              </a:rPr>
              <a:t>s’il y a agglutination ou pas et déduire le groupe sanguin du donneur.</a:t>
            </a:r>
          </a:p>
          <a:p>
            <a:pPr>
              <a:lnSpc>
                <a:spcPct val="200000"/>
              </a:lnSpc>
            </a:pPr>
            <a:r>
              <a:rPr lang="fr-FR" dirty="0">
                <a:latin typeface="Andalus" pitchFamily="18" charset="-78"/>
                <a:cs typeface="Andalus" pitchFamily="18" charset="-78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17101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hp\Desktop\Captu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764704"/>
            <a:ext cx="8500680" cy="479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08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Réalisation du groupage sangui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1141199"/>
            <a:ext cx="2956917" cy="534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073970"/>
            <a:ext cx="1665129" cy="4523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672" y="968474"/>
            <a:ext cx="4037792" cy="5484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8089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37</Words>
  <Application>Microsoft Office PowerPoint</Application>
  <PresentationFormat>Affichage à l'écran (4:3)</PresentationFormat>
  <Paragraphs>28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azelmad khadija</dc:creator>
  <cp:lastModifiedBy>hp</cp:lastModifiedBy>
  <cp:revision>19</cp:revision>
  <dcterms:created xsi:type="dcterms:W3CDTF">2021-01-04T07:37:01Z</dcterms:created>
  <dcterms:modified xsi:type="dcterms:W3CDTF">2021-01-11T07:57:11Z</dcterms:modified>
</cp:coreProperties>
</file>