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10.xml"/>
  <Override ContentType="application/vnd.openxmlformats-officedocument.presentationml.comments+xml" PartName="/ppt/comments/comment17.xml"/>
  <Override ContentType="application/vnd.openxmlformats-officedocument.presentationml.comments+xml" PartName="/ppt/comments/comment8.xml"/>
  <Override ContentType="application/vnd.openxmlformats-officedocument.presentationml.comments+xml" PartName="/ppt/comments/comment21.xml"/>
  <Override ContentType="application/vnd.openxmlformats-officedocument.presentationml.comments+xml" PartName="/ppt/comments/comment6.xml"/>
  <Override ContentType="application/vnd.openxmlformats-officedocument.presentationml.comments+xml" PartName="/ppt/comments/comment19.xml"/>
  <Override ContentType="application/vnd.openxmlformats-officedocument.presentationml.comments+xml" PartName="/ppt/comments/comment20.xml"/>
  <Override ContentType="application/vnd.openxmlformats-officedocument.presentationml.comments+xml" PartName="/ppt/comments/comment3.xml"/>
  <Override ContentType="application/vnd.openxmlformats-officedocument.presentationml.comments+xml" PartName="/ppt/comments/comment15.xml"/>
  <Override ContentType="application/vnd.openxmlformats-officedocument.presentationml.comments+xml" PartName="/ppt/comments/comment13.xml"/>
  <Override ContentType="application/vnd.openxmlformats-officedocument.presentationml.comments+xml" PartName="/ppt/comments/comment16.xml"/>
  <Override ContentType="application/vnd.openxmlformats-officedocument.presentationml.comments+xml" PartName="/ppt/comments/comment1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2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18.xml"/>
  <Override ContentType="application/vnd.openxmlformats-officedocument.presentationml.comments+xml" PartName="/ppt/comments/comment12.xml"/>
  <Override ContentType="application/vnd.openxmlformats-officedocument.presentationml.comments+xml" PartName="/ppt/comments/comment14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</p:sldIdLst>
  <p:sldSz cy="5143500" cx="9144000"/>
  <p:notesSz cx="6858000" cy="9144000"/>
  <p:embeddedFontLst>
    <p:embeddedFont>
      <p:font typeface="Alexandria Medium"/>
      <p:regular r:id="rId62"/>
      <p:bold r:id="rId63"/>
    </p:embeddedFont>
    <p:embeddedFont>
      <p:font typeface="Albert Sans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0">
          <p15:clr>
            <a:srgbClr val="747775"/>
          </p15:clr>
        </p15:guide>
        <p15:guide id="2" pos="5310">
          <p15:clr>
            <a:srgbClr val="747775"/>
          </p15:clr>
        </p15:guide>
        <p15:guide id="3" orient="horz" pos="337">
          <p15:clr>
            <a:srgbClr val="747775"/>
          </p15:clr>
        </p15:guide>
        <p15:guide id="4" orient="horz" pos="2903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9" name="He Chen"/>
  <p:cmAuthor clrIdx="1" id="1" initials="" lastIdx="3" name="Conrado Martinez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E196C5-9F04-4F0A-8D18-E4FBB9237675}">
  <a:tblStyle styleId="{5DE196C5-9F04-4F0A-8D18-E4FBB92376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D1DF91E-9FD3-4DC0-8B6C-A8AAECF1797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0"/>
        <p:guide pos="5310"/>
        <p:guide pos="337" orient="horz"/>
        <p:guide pos="290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AlexandriaMedium-regular.fntdata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font" Target="fonts/AlbertSans-regular.fntdata"/><Relationship Id="rId63" Type="http://schemas.openxmlformats.org/officeDocument/2006/relationships/font" Target="fonts/AlexandriaMedium-bold.fntdata"/><Relationship Id="rId22" Type="http://schemas.openxmlformats.org/officeDocument/2006/relationships/slide" Target="slides/slide15.xml"/><Relationship Id="rId66" Type="http://schemas.openxmlformats.org/officeDocument/2006/relationships/font" Target="fonts/AlbertSans-italic.fntdata"/><Relationship Id="rId21" Type="http://schemas.openxmlformats.org/officeDocument/2006/relationships/slide" Target="slides/slide14.xml"/><Relationship Id="rId65" Type="http://schemas.openxmlformats.org/officeDocument/2006/relationships/font" Target="fonts/AlbertSans-bold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7" Type="http://schemas.openxmlformats.org/officeDocument/2006/relationships/font" Target="fonts/AlbertSans-boldItalic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1-18T10:05:33.686">
    <p:pos x="3443" y="861"/>
    <p:text>flexibles, control fino sobre los datos generados. Cambio facil. Mejoras factible, planteados en memoria. Mecanismo de creacion y destruccion de clusters esta muy rigidas.</p:text>
  </p:cm>
  <p:cm authorId="0" idx="2" dt="2024-01-18T10:05:32.151">
    <p:pos x="6000" y="0"/>
    <p:text>cumple los objetivos, porque puede formar la base de otros proyecto</p:text>
  </p:cm>
  <p:cm authorId="0" idx="3" dt="2024-01-18T13:58:48.397">
    <p:pos x="3443" y="1788"/>
    <p:text>Establecer una base solida sobre futuros trabajos, de poder ser ampliado.</p:text>
  </p:cm>
  <p:cm authorId="0" idx="4" dt="2024-01-18T14:00:35.524">
    <p:pos x="1013" y="2252"/>
    <p:text>parecidos a K-d tries -&gt; explicar dibujo.
Mejoras: iterar dimensiones.</p:text>
  </p:cm>
</p:cmLst>
</file>

<file path=ppt/comments/comment1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6" dt="2024-01-21T12:05:52.244">
    <p:pos x="500" y="763"/>
    <p:text>hay dos votos por mayoria</p:text>
  </p:cm>
</p:cmLst>
</file>

<file path=ppt/comments/comment1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7" dt="2024-01-21T11:04:49.527">
    <p:pos x="450" y="367"/>
    <p:text>transicion de sencForest a generador, objetivo:crear datos sinteticos...</p:text>
  </p:cm>
</p:cmLst>
</file>

<file path=ppt/comments/comment1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8" dt="2024-01-21T11:06:39.070">
    <p:pos x="524" y="802"/>
    <p:text>los datos estan etiquetados</p:text>
  </p:cm>
</p:cmLst>
</file>

<file path=ppt/comments/comment1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9" dt="2024-01-21T11:09:06.266">
    <p:pos x="768" y="817"/>
    <p:text>medidas externos, contrastar el resultado del algoritmo con la realidad. 
EN_accuracy, proporcion de instancias clasificadas correctamente. DAtos sintetic-&gt; sabemos las etiquetas</p:text>
  </p:cm>
</p:cmLst>
</file>

<file path=ppt/comments/comment1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0" dt="2024-01-21T11:11:32.934">
    <p:pos x="450" y="367"/>
    <p:text>explicar en contexto de deteccion de novedades, que es un precision, recall, F-measure. 
Las metricas esta en el rango 0-1. 
0-&gt; peor es el algoritmo. 
1-&gt; mas eficiente</p:text>
  </p:cm>
</p:cmLst>
</file>

<file path=ppt/comments/comment1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1" dt="2024-01-21T11:11:32.934">
    <p:pos x="450" y="367"/>
    <p:text>explicar en contexto de deteccion de novedades, que es un precision, recall, F-measure. 
Las metricas esta en el rango 0-1. 
0-&gt; peor es el algoritmo. 
1-&gt; mas eficiente</p:text>
  </p:cm>
</p:cmLst>
</file>

<file path=ppt/comments/comment1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2" dt="2024-01-21T11:13:25.777">
    <p:pos x="1355" y="751"/>
    <p:text>dificultat para de terminar, cual es anomalo, normal, nuevo.</p:text>
  </p:cm>
  <p:cm authorId="0" idx="23" dt="2024-01-21T11:13:25.777">
    <p:pos x="1355" y="751"/>
    <p:text>mayor es la dimension mas separados deben estar los clusteres.
Se ha usado el mismo nivel de separacion para cada dimension.</p:text>
  </p:cm>
</p:cmLst>
</file>

<file path=ppt/comments/comment1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4-01-19T20:23:22.112">
    <p:pos x="447" y="856"/>
    <p:text>Repetido!</p:text>
  </p:cm>
  <p:cm authorId="0" idx="24" dt="2024-01-21T12:10:36.628">
    <p:pos x="450" y="367"/>
    <p:text>mejoras en SENCForest, estudiar variacion de sencForest</p:text>
  </p:cm>
  <p:cm authorId="0" idx="25" dt="2024-01-21T12:10:08.066">
    <p:pos x="450" y="367"/>
    <p:text>en vez de cortar puntos aleatorios.
esto de multiplos sencForest lo podiamos hacer tambien con SDO.</p:text>
  </p:cm>
  <p:cm authorId="0" idx="26" dt="2024-01-21T12:10:36.628">
    <p:pos x="450" y="367"/>
    <p:text>actualizacion de SDO</p:text>
  </p:cm>
</p:cmLst>
</file>

<file path=ppt/comments/comment1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7" dt="2024-01-21T11:21:04.914">
    <p:pos x="447" y="856"/>
    <p:text>software accesible abierto en github</p:text>
  </p:cm>
</p:cmLst>
</file>

<file path=ppt/comments/comment1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2" dt="2024-01-19T20:15:53.470">
    <p:pos x="450" y="724"/>
    <p:text>este diagrama y el sigueinete no se muy bien que aportan; los detalles son demasiado pequeños para verlos bien; quizas podrias generar una version mas estilizada y de alto nivel de estos diagramas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4-01-18T13:59:35.845">
    <p:pos x="432" y="870"/>
    <p:text>intentar proponer mejoras</p:text>
  </p:cm>
</p:cmLst>
</file>

<file path=ppt/comments/comment2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3" dt="2024-01-19T19:08:59.082">
    <p:pos x="753" y="840"/>
    <p:text>usa el mismo formato para la tabla de SDO y de SENCForest</p:text>
  </p:cm>
</p:cmLst>
</file>

<file path=ppt/comments/comment2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8" dt="2024-01-21T10:24:02.331">
    <p:pos x="2394" y="997"/>
    <p:text>parecido a k-d trees</p:text>
  </p:cm>
</p:cmLst>
</file>

<file path=ppt/comments/comment2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9" dt="2024-01-21T11:01:17.300">
    <p:pos x="2271" y="997"/>
    <p:text>explicar a alto nivel, solo definir que se refina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4-01-21T11:27:49.201">
    <p:pos x="450" y="863"/>
    <p:text>se hace una reduccion importante, lo que hace mas eficiente a nivel espacial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4-01-21T11:31:13.365">
    <p:pos x="470" y="856"/>
    <p:text>los requisistos son los mismo, pero es lo mas fundamental es adaptabilidad del modelo.</p:text>
  </p:cm>
  <p:cm authorId="0" idx="8" dt="2024-01-21T11:31:13.365">
    <p:pos x="470" y="856"/>
    <p:text>estamos trabajando mejoras en SDO para abordar el problema de adaptabilidad.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9" dt="2024-01-21T11:37:12.416">
    <p:pos x="429" y="902"/>
    <p:text>menor o igual que |X|, el numero de instancia en la hoja, cada una tiquetada con la etiqueta de clases conocidad. j tiene rando 1-num_clases conocidas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0" dt="2024-01-21T11:39:13.720">
    <p:pos x="2394" y="997"/>
    <p:text>mides la distancia de la hoja a la raiz. Dividir hojas cercanas a raiz que contiene principalmente instancias anomalas.</p:text>
  </p:cm>
  <p:cm authorId="0" idx="11" dt="2024-01-21T11:39:15.055">
    <p:pos x="450" y="786"/>
    <p:text>para que sirve T? 
desviacion estandar se definie mediante un valor promedio global.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2" dt="2024-01-21T11:46:16.651">
    <p:pos x="4462" y="802"/>
    <p:text>se actualiza cuando se llena el bufer, no cuando se acaba el periodo.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3" dt="2024-01-21T11:47:57.694">
    <p:pos x="3065" y="2099"/>
    <p:text>los datos de bufer, y las instancias que ya hay en una hoja. se refina el arbol</p:tex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4" dt="2024-01-21T12:03:33.280">
    <p:pos x="500" y="763"/>
    <p:text>varios sencForesst, cuando el num de clases haya alcanzado a un cierto limite, se elimina el sencForest viejo, y se busa el buffer de actualizacion para entrenar el nuevo modelo.
Si solo hicieramos la actualizacion de los arboles, solo incorporaremos mas informacion y no eliminaremos. 
Mediante este mecanism de multiples senforest, estamos quitando sencForest no utilizados.</p:text>
  </p:cm>
  <p:cm authorId="0" idx="15" dt="2024-01-21T12:03:33.280">
    <p:pos x="500" y="763"/>
    <p:text>el modelo acumula mucha informacion vieja que no se usara para predecir nuevas instancias. El sencForest nuevo, solo tendremos informacion nuevo.  Tener multiplos SENCForest es para eliminar informacion obsoleta.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01c2222c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b01c2222c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b18794000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b18794000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b18794000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b18794000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b0b261dc5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b0b261dc5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b0b261dc5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b0b261dc5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b18794000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b18794000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b0eb87e8b5_18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b0eb87e8b5_18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b0eb87e8b5_18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b0eb87e8b5_18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b0eb87e8b5_18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b0eb87e8b5_18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b0eb87e8b5_18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b0eb87e8b5_18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0eb87e8b5_18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0eb87e8b5_18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53b51d4f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53b51d4f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b0eb87e8b5_18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b0eb87e8b5_18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b0eb87e8b5_18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b0eb87e8b5_18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b0eb87e8b5_18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b0eb87e8b5_18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b0eb87e8b5_18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b0eb87e8b5_18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b0eb87e8b5_18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b0eb87e8b5_18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b0eb87e8b5_18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b0eb87e8b5_18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b0eb87e8b5_18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b0eb87e8b5_18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b0eb87e8b5_18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b0eb87e8b5_18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b0eb87e8b5_1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b0eb87e8b5_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b0eb87e8b5_18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b0eb87e8b5_18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01c2222c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b01c2222c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b0eb87e8b5_18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b0eb87e8b5_18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b0eb87e8b5_18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b0eb87e8b5_18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b0eb87e8b5_18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b0eb87e8b5_18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b0eb87e8b5_18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b0eb87e8b5_18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b1c099c1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b1c099c1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b0eb87e8b5_18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b0eb87e8b5_18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b0eb87e8b5_18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b0eb87e8b5_18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b0eb87e8b5_18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b0eb87e8b5_18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b0eb87e8b5_18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b0eb87e8b5_18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b1ba66e60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b1ba66e60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8e9e8e66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8e9e8e66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b1ba66e605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b1ba66e60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b1ba66e605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b1ba66e60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5703cb3a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5703cb3a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b18794000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b18794000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b18794000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b18794000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b18794000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b18794000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b0b261dc5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b0b261dc5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b0b261dc5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b0b261dc5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b0eb87e8b5_18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b0eb87e8b5_18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b0eb87e8b5_18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b0eb87e8b5_18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f4d43b6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ef4d43b6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b0eb87e8b5_18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b0eb87e8b5_18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b0eb87e8b5_18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b0eb87e8b5_18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b0eb87e8b5_18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b0eb87e8b5_18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b0eb87e8b5_18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b0eb87e8b5_18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b0eb87e8b5_18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b0eb87e8b5_18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0b261dc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b0b261dc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ef4d43b62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ef4d43b62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b0b3379eb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b0b3379eb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b18794000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b18794000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72" l="-19689" r="19690" t="4147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715100" y="3068600"/>
            <a:ext cx="77139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hasCustomPrompt="1" type="title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hasCustomPrompt="1" idx="3" type="title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idx="4" type="subTitle"/>
          </p:nvPr>
        </p:nvSpPr>
        <p:spPr>
          <a:xfrm>
            <a:off x="1609075" y="2103524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5" type="title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6" type="subTitle"/>
          </p:nvPr>
        </p:nvSpPr>
        <p:spPr>
          <a:xfrm>
            <a:off x="1609075" y="2839748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7" type="title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8" type="subTitle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hasCustomPrompt="1" idx="9" type="title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idx="13" type="subTitle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14" type="title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15" type="subTitle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hasCustomPrompt="1" idx="16" type="title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idx="17" type="subTitle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hasCustomPrompt="1" idx="18" type="title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idx="19" type="subTitle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4"/>
          <p:cNvPicPr preferRelativeResize="0"/>
          <p:nvPr/>
        </p:nvPicPr>
        <p:blipFill rotWithShape="1">
          <a:blip r:embed="rId2">
            <a:alphaModFix/>
          </a:blip>
          <a:srcRect b="-35825" l="-6643" r="27548" t="13471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715100" y="1503175"/>
            <a:ext cx="5930100" cy="20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" name="Google Shape;89;p14"/>
          <p:cNvSpPr txBox="1"/>
          <p:nvPr>
            <p:ph idx="2" type="subTitle"/>
          </p:nvPr>
        </p:nvSpPr>
        <p:spPr>
          <a:xfrm>
            <a:off x="715100" y="3965300"/>
            <a:ext cx="5930100" cy="45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2">
            <a:alphaModFix/>
          </a:blip>
          <a:srcRect b="2272" l="-19689" r="19690" t="41478"/>
          <a:stretch/>
        </p:blipFill>
        <p:spPr>
          <a:xfrm flipH="1" rot="10800000">
            <a:off x="0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>
            <p:ph type="title"/>
          </p:nvPr>
        </p:nvSpPr>
        <p:spPr>
          <a:xfrm>
            <a:off x="715100" y="2259575"/>
            <a:ext cx="4276800" cy="231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4572000" y="535000"/>
            <a:ext cx="3856500" cy="80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6"/>
          <p:cNvPicPr preferRelativeResize="0"/>
          <p:nvPr/>
        </p:nvPicPr>
        <p:blipFill rotWithShape="1">
          <a:blip r:embed="rId2">
            <a:alphaModFix/>
          </a:blip>
          <a:srcRect b="-26994" l="7043" r="-48486" t="47434"/>
          <a:stretch/>
        </p:blipFill>
        <p:spPr>
          <a:xfrm flipH="1" rot="10800000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>
            <p:ph type="title"/>
          </p:nvPr>
        </p:nvSpPr>
        <p:spPr>
          <a:xfrm>
            <a:off x="715100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715100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>
            <p:ph type="title"/>
          </p:nvPr>
        </p:nvSpPr>
        <p:spPr>
          <a:xfrm>
            <a:off x="4302272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4302272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type="title"/>
          </p:nvPr>
        </p:nvSpPr>
        <p:spPr>
          <a:xfrm>
            <a:off x="1545472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1545472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2" type="subTitle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3" type="subTitle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4" type="subTitle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flipH="1" rot="10800000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>
            <p:ph idx="1" type="subTitle"/>
          </p:nvPr>
        </p:nvSpPr>
        <p:spPr>
          <a:xfrm>
            <a:off x="715100" y="2328775"/>
            <a:ext cx="21318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2" type="subTitle"/>
          </p:nvPr>
        </p:nvSpPr>
        <p:spPr>
          <a:xfrm>
            <a:off x="7151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25" name="Google Shape;125;p20"/>
          <p:cNvSpPr txBox="1"/>
          <p:nvPr>
            <p:ph idx="3" type="subTitle"/>
          </p:nvPr>
        </p:nvSpPr>
        <p:spPr>
          <a:xfrm>
            <a:off x="3506100" y="2328775"/>
            <a:ext cx="21318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4" type="subTitle"/>
          </p:nvPr>
        </p:nvSpPr>
        <p:spPr>
          <a:xfrm>
            <a:off x="3506099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27" name="Google Shape;127;p20"/>
          <p:cNvSpPr txBox="1"/>
          <p:nvPr>
            <p:ph idx="5" type="subTitle"/>
          </p:nvPr>
        </p:nvSpPr>
        <p:spPr>
          <a:xfrm>
            <a:off x="6297202" y="2328775"/>
            <a:ext cx="21318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6" type="subTitle"/>
          </p:nvPr>
        </p:nvSpPr>
        <p:spPr>
          <a:xfrm>
            <a:off x="62972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3">
            <a:alphaModFix/>
          </a:blip>
          <a:srcRect b="-40" l="36283" r="-6" t="30"/>
          <a:stretch/>
        </p:blipFill>
        <p:spPr>
          <a:xfrm rot="10800000">
            <a:off x="5864950" y="-3275"/>
            <a:ext cx="32790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>
            <p:ph idx="1" type="subTitle"/>
          </p:nvPr>
        </p:nvSpPr>
        <p:spPr>
          <a:xfrm>
            <a:off x="715100" y="3758613"/>
            <a:ext cx="2131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2" type="subTitle"/>
          </p:nvPr>
        </p:nvSpPr>
        <p:spPr>
          <a:xfrm>
            <a:off x="715100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3" type="subTitle"/>
          </p:nvPr>
        </p:nvSpPr>
        <p:spPr>
          <a:xfrm>
            <a:off x="3506099" y="3758613"/>
            <a:ext cx="2131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4" type="subTitle"/>
          </p:nvPr>
        </p:nvSpPr>
        <p:spPr>
          <a:xfrm>
            <a:off x="3506099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37" name="Google Shape;137;p21"/>
          <p:cNvSpPr txBox="1"/>
          <p:nvPr>
            <p:ph idx="5" type="subTitle"/>
          </p:nvPr>
        </p:nvSpPr>
        <p:spPr>
          <a:xfrm>
            <a:off x="6297200" y="3758613"/>
            <a:ext cx="2131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6" type="subTitle"/>
          </p:nvPr>
        </p:nvSpPr>
        <p:spPr>
          <a:xfrm>
            <a:off x="6297200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 rotWithShape="1">
          <a:blip r:embed="rId2">
            <a:alphaModFix/>
          </a:blip>
          <a:srcRect b="47851" l="104756" r="280062" t="-108210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idx="1" type="subTitle"/>
          </p:nvPr>
        </p:nvSpPr>
        <p:spPr>
          <a:xfrm>
            <a:off x="715100" y="20465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2" type="subTitle"/>
          </p:nvPr>
        </p:nvSpPr>
        <p:spPr>
          <a:xfrm>
            <a:off x="715100" y="32990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3" type="subTitle"/>
          </p:nvPr>
        </p:nvSpPr>
        <p:spPr>
          <a:xfrm>
            <a:off x="7151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4" type="subTitle"/>
          </p:nvPr>
        </p:nvSpPr>
        <p:spPr>
          <a:xfrm>
            <a:off x="7151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idx="5" type="subTitle"/>
          </p:nvPr>
        </p:nvSpPr>
        <p:spPr>
          <a:xfrm>
            <a:off x="4648300" y="20465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6" type="subTitle"/>
          </p:nvPr>
        </p:nvSpPr>
        <p:spPr>
          <a:xfrm>
            <a:off x="4648300" y="32990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7" type="subTitle"/>
          </p:nvPr>
        </p:nvSpPr>
        <p:spPr>
          <a:xfrm>
            <a:off x="46483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8" type="subTitle"/>
          </p:nvPr>
        </p:nvSpPr>
        <p:spPr>
          <a:xfrm>
            <a:off x="46483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idx="1" type="subTitle"/>
          </p:nvPr>
        </p:nvSpPr>
        <p:spPr>
          <a:xfrm>
            <a:off x="715100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2" type="subTitle"/>
          </p:nvPr>
        </p:nvSpPr>
        <p:spPr>
          <a:xfrm>
            <a:off x="715100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3" type="subTitle"/>
          </p:nvPr>
        </p:nvSpPr>
        <p:spPr>
          <a:xfrm>
            <a:off x="715100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4" type="subTitle"/>
          </p:nvPr>
        </p:nvSpPr>
        <p:spPr>
          <a:xfrm>
            <a:off x="715100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5" type="subTitle"/>
          </p:nvPr>
        </p:nvSpPr>
        <p:spPr>
          <a:xfrm>
            <a:off x="3355799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6" type="subTitle"/>
          </p:nvPr>
        </p:nvSpPr>
        <p:spPr>
          <a:xfrm>
            <a:off x="3355799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7" type="subTitle"/>
          </p:nvPr>
        </p:nvSpPr>
        <p:spPr>
          <a:xfrm>
            <a:off x="3355800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8" type="subTitle"/>
          </p:nvPr>
        </p:nvSpPr>
        <p:spPr>
          <a:xfrm>
            <a:off x="3355800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62" name="Google Shape;162;p23"/>
          <p:cNvSpPr txBox="1"/>
          <p:nvPr>
            <p:ph idx="9" type="subTitle"/>
          </p:nvPr>
        </p:nvSpPr>
        <p:spPr>
          <a:xfrm>
            <a:off x="5996501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3" type="subTitle"/>
          </p:nvPr>
        </p:nvSpPr>
        <p:spPr>
          <a:xfrm>
            <a:off x="5996501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14" type="subTitle"/>
          </p:nvPr>
        </p:nvSpPr>
        <p:spPr>
          <a:xfrm>
            <a:off x="5996503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15" type="subTitle"/>
          </p:nvPr>
        </p:nvSpPr>
        <p:spPr>
          <a:xfrm>
            <a:off x="5996503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hasCustomPrompt="1" type="title"/>
          </p:nvPr>
        </p:nvSpPr>
        <p:spPr>
          <a:xfrm>
            <a:off x="715100" y="983000"/>
            <a:ext cx="7713900" cy="9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0" name="Google Shape;170;p24"/>
          <p:cNvSpPr txBox="1"/>
          <p:nvPr>
            <p:ph idx="1" type="subTitle"/>
          </p:nvPr>
        </p:nvSpPr>
        <p:spPr>
          <a:xfrm>
            <a:off x="715100" y="1858700"/>
            <a:ext cx="77139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1" name="Google Shape;171;p24"/>
          <p:cNvSpPr txBox="1"/>
          <p:nvPr>
            <p:ph hasCustomPrompt="1" idx="2" type="title"/>
          </p:nvPr>
        </p:nvSpPr>
        <p:spPr>
          <a:xfrm>
            <a:off x="715100" y="2921600"/>
            <a:ext cx="7713900" cy="9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2" name="Google Shape;172;p24"/>
          <p:cNvSpPr txBox="1"/>
          <p:nvPr>
            <p:ph idx="3" type="subTitle"/>
          </p:nvPr>
        </p:nvSpPr>
        <p:spPr>
          <a:xfrm>
            <a:off x="715100" y="3797300"/>
            <a:ext cx="77139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5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25"/>
          <p:cNvSpPr txBox="1"/>
          <p:nvPr>
            <p:ph hasCustomPrompt="1" idx="2" type="title"/>
          </p:nvPr>
        </p:nvSpPr>
        <p:spPr>
          <a:xfrm>
            <a:off x="715100" y="25323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" name="Google Shape;178;p25"/>
          <p:cNvSpPr txBox="1"/>
          <p:nvPr>
            <p:ph idx="1" type="subTitle"/>
          </p:nvPr>
        </p:nvSpPr>
        <p:spPr>
          <a:xfrm>
            <a:off x="715100" y="3291950"/>
            <a:ext cx="37806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25"/>
          <p:cNvSpPr txBox="1"/>
          <p:nvPr>
            <p:ph idx="3" type="subTitle"/>
          </p:nvPr>
        </p:nvSpPr>
        <p:spPr>
          <a:xfrm>
            <a:off x="715100" y="29121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idx="4" type="subTitle"/>
          </p:nvPr>
        </p:nvSpPr>
        <p:spPr>
          <a:xfrm>
            <a:off x="4648300" y="3291950"/>
            <a:ext cx="37806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5" type="subTitle"/>
          </p:nvPr>
        </p:nvSpPr>
        <p:spPr>
          <a:xfrm>
            <a:off x="4648300" y="29121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hasCustomPrompt="1" idx="6" type="title"/>
          </p:nvPr>
        </p:nvSpPr>
        <p:spPr>
          <a:xfrm>
            <a:off x="4648300" y="25323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7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flipH="1" rot="10800000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"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8"/>
          <p:cNvPicPr preferRelativeResize="0"/>
          <p:nvPr/>
        </p:nvPicPr>
        <p:blipFill rotWithShape="1">
          <a:blip r:embed="rId2">
            <a:alphaModFix/>
          </a:blip>
          <a:srcRect b="-11170" l="-6643" r="27548" t="-11183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9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>
            <p:ph type="ctrTitle"/>
          </p:nvPr>
        </p:nvSpPr>
        <p:spPr>
          <a:xfrm>
            <a:off x="715100" y="3330625"/>
            <a:ext cx="3856800" cy="12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0" name="Google Shape;200;p29"/>
          <p:cNvSpPr txBox="1"/>
          <p:nvPr>
            <p:ph idx="1" type="subTitle"/>
          </p:nvPr>
        </p:nvSpPr>
        <p:spPr>
          <a:xfrm>
            <a:off x="4571900" y="535000"/>
            <a:ext cx="26838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1" name="Google Shape;201;p29"/>
          <p:cNvSpPr txBox="1"/>
          <p:nvPr/>
        </p:nvSpPr>
        <p:spPr>
          <a:xfrm>
            <a:off x="4571863" y="2278000"/>
            <a:ext cx="2683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9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0"/>
          <p:cNvPicPr preferRelativeResize="0"/>
          <p:nvPr/>
        </p:nvPicPr>
        <p:blipFill rotWithShape="1">
          <a:blip r:embed="rId2">
            <a:alphaModFix/>
          </a:blip>
          <a:srcRect b="-35825" l="-6643" r="27548" t="13471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flipH="1" rot="10800000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41635" l="174697" r="177064" t="-83399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title"/>
          </p:nvPr>
        </p:nvSpPr>
        <p:spPr>
          <a:xfrm>
            <a:off x="715100" y="535000"/>
            <a:ext cx="3856800" cy="94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5100" y="1636300"/>
            <a:ext cx="3856800" cy="18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4"/>
          <p:cNvSpPr/>
          <p:nvPr>
            <p:ph idx="2" type="pic"/>
          </p:nvPr>
        </p:nvSpPr>
        <p:spPr>
          <a:xfrm>
            <a:off x="5715175" y="75"/>
            <a:ext cx="3429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b="47851" l="104756" r="280062" t="-108210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 b="34585" l="130683" r="175247" t="-50527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/>
          <p:nvPr>
            <p:ph type="title"/>
          </p:nvPr>
        </p:nvSpPr>
        <p:spPr>
          <a:xfrm>
            <a:off x="715100" y="535000"/>
            <a:ext cx="3856800" cy="95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715100" y="1641400"/>
            <a:ext cx="3856800" cy="72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7"/>
          <p:cNvSpPr/>
          <p:nvPr>
            <p:ph idx="2" type="pic"/>
          </p:nvPr>
        </p:nvSpPr>
        <p:spPr>
          <a:xfrm>
            <a:off x="5714900" y="-75"/>
            <a:ext cx="3429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8"/>
          <p:cNvPicPr preferRelativeResize="0"/>
          <p:nvPr/>
        </p:nvPicPr>
        <p:blipFill rotWithShape="1">
          <a:blip r:embed="rId2">
            <a:alphaModFix/>
          </a:blip>
          <a:srcRect b="2272" l="-19689" r="19690" t="4147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8"/>
          <p:cNvSpPr txBox="1"/>
          <p:nvPr>
            <p:ph type="title"/>
          </p:nvPr>
        </p:nvSpPr>
        <p:spPr>
          <a:xfrm>
            <a:off x="715100" y="535000"/>
            <a:ext cx="77139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b="-26994" l="7043" r="-48486" t="47434"/>
          <a:stretch/>
        </p:blipFill>
        <p:spPr>
          <a:xfrm flipH="1" rot="10800000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/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4572000" y="3358100"/>
            <a:ext cx="38568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715100" y="4059800"/>
            <a:ext cx="7713600" cy="548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5.xml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6.xml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comments" Target="../comments/comment7.xml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comments" Target="../comments/comment8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comments" Target="../comments/comment9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comments" Target="../comments/comment10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comments" Target="../comments/comment11.xml"/><Relationship Id="rId4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comments" Target="../comments/comment1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comments" Target="../comments/comment13.xml"/><Relationship Id="rId4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comments" Target="../comments/comment14.xml"/><Relationship Id="rId4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comments" Target="../comments/comment15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comments" Target="../comments/comment16.xml"/><Relationship Id="rId4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comments" Target="../comments/comment1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comments" Target="../comments/comment18.xml"/><Relationship Id="rId4" Type="http://schemas.openxmlformats.org/officeDocument/2006/relationships/hyperlink" Target="http://www.github.com/IDBIDO/TFG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slidesgo.com/slidesgo-school/presentation-tips/how-to-edit-the-master-slides-in-our-templates?utm_source=slidesgo_template&amp;utm_medium=referral-link&amp;utm_campaign=how-to-edit-the-master-slides-in-our-templates&amp;utm_term=slidesgo-school&amp;utm_content=how-to-edit-the-master-slides-in-our-templates" TargetMode="External"/><Relationship Id="rId4" Type="http://schemas.openxmlformats.org/officeDocument/2006/relationships/hyperlink" Target="https://bit.ly/3A1uf1Q" TargetMode="External"/><Relationship Id="rId9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5" Type="http://schemas.openxmlformats.org/officeDocument/2006/relationships/hyperlink" Target="https://bit.ly/3A1uf1Q" TargetMode="External"/><Relationship Id="rId6" Type="http://schemas.openxmlformats.org/officeDocument/2006/relationships/hyperlink" Target="http://bit.ly/30B07Gq" TargetMode="External"/><Relationship Id="rId7" Type="http://schemas.openxmlformats.org/officeDocument/2006/relationships/hyperlink" Target="http://bit.ly/33VAFh3" TargetMode="External"/><Relationship Id="rId8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11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10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13" Type="http://schemas.openxmlformats.org/officeDocument/2006/relationships/hyperlink" Target="https://www.videvo.net/?utm_source=slidesgo_template&amp;utm_medium=referral-link&amp;utm_campaign=sg_resources&amp;utm_content=videvo" TargetMode="External"/><Relationship Id="rId12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comments" Target="../comments/comment19.xml"/><Relationship Id="rId4" Type="http://schemas.openxmlformats.org/officeDocument/2006/relationships/image" Target="../media/image3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comments" Target="../comments/comment20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comments" Target="../comments/comment21.xml"/><Relationship Id="rId4" Type="http://schemas.openxmlformats.org/officeDocument/2006/relationships/image" Target="../media/image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comments" Target="../comments/comment22.xml"/><Relationship Id="rId4" Type="http://schemas.openxmlformats.org/officeDocument/2006/relationships/image" Target="../media/image2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idx="2" type="title"/>
          </p:nvPr>
        </p:nvSpPr>
        <p:spPr>
          <a:xfrm>
            <a:off x="715100" y="535000"/>
            <a:ext cx="7713900" cy="21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Herramientas y banco de pruebas para la detección de anomalías en flujos de datos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2"/>
          <p:cNvSpPr txBox="1"/>
          <p:nvPr>
            <p:ph idx="4294967295" type="ctrTitle"/>
          </p:nvPr>
        </p:nvSpPr>
        <p:spPr>
          <a:xfrm>
            <a:off x="715200" y="2902100"/>
            <a:ext cx="77139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Estudiante: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HE CHEN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Director/a: CONRADO MARTÍNEZ PARRA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Titulación: Grado en Ingeniería Informática (Computación)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22/01/2024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FIB-UPC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3. Análisis de alternativas - SDO - Entrenamiento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41"/>
          <p:cNvSpPr txBox="1"/>
          <p:nvPr/>
        </p:nvSpPr>
        <p:spPr>
          <a:xfrm>
            <a:off x="715100" y="1371225"/>
            <a:ext cx="4159500" cy="3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2. Observación de instancias</a:t>
            </a: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: 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Char char="❖"/>
            </a:pP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Cálculo de una  matriz de distancia euclidiana (</a:t>
            </a: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</a:t>
            </a: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) para cada instancia con respecto a todos los observadores 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 = d(S, O)</a:t>
            </a: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. 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Char char="❖"/>
            </a:pPr>
            <a:r>
              <a:rPr lang="en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Registra a los </a:t>
            </a:r>
            <a:r>
              <a:rPr b="1" lang="en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x</a:t>
            </a:r>
            <a:r>
              <a:rPr lang="en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observadores más cercanos para cada instancia en una lista (</a:t>
            </a:r>
            <a:r>
              <a:rPr b="1" lang="en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</a:t>
            </a:r>
            <a:r>
              <a:rPr lang="en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).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aphicFrame>
        <p:nvGraphicFramePr>
          <p:cNvPr id="318" name="Google Shape;318;p41"/>
          <p:cNvGraphicFramePr/>
          <p:nvPr/>
        </p:nvGraphicFramePr>
        <p:xfrm>
          <a:off x="4874625" y="125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{5DE196C5-9F04-4F0A-8D18-E4FBB9237675}</a:tableStyleId>
              </a:tblPr>
              <a:tblGrid>
                <a:gridCol w="566050"/>
                <a:gridCol w="2988325"/>
              </a:tblGrid>
              <a:tr h="51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Descripción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9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Número de representantes (observadores) que el algoritmo seleccionará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Número de observadores más próximos que se conservarán para cada instancia.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99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Umbral que decide si un observador está suficientemente relacionado con las instancias para ser conservado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3. Análisis de alternativas - SDO - Entrenamiento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2"/>
          <p:cNvSpPr txBox="1"/>
          <p:nvPr/>
        </p:nvSpPr>
        <p:spPr>
          <a:xfrm>
            <a:off x="715100" y="1371225"/>
            <a:ext cx="4159500" cy="3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3</a:t>
            </a: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. </a:t>
            </a: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Eliminar observadores ajenos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Char char="❖"/>
            </a:pP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</a:t>
            </a: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ontar cuántas veces un observador aparece como más cercano en la lista </a:t>
            </a: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</a:t>
            </a: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el resultado se guarda en </a:t>
            </a: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P.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Char char="❖"/>
            </a:pPr>
            <a:r>
              <a:rPr lang="en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Para un observador </a:t>
            </a:r>
            <a:r>
              <a:rPr b="1" lang="en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</a:t>
            </a:r>
            <a:r>
              <a:rPr lang="en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si </a:t>
            </a:r>
            <a:r>
              <a:rPr b="1" lang="en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Pi &lt; q</a:t>
            </a:r>
            <a:r>
              <a:rPr lang="en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eliminar el observador. 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Char char="❖"/>
            </a:pPr>
            <a:r>
              <a:rPr lang="en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Actualizar </a:t>
            </a:r>
            <a:r>
              <a:rPr b="1" lang="en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 </a:t>
            </a:r>
            <a:r>
              <a:rPr lang="en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después de la eliminación. 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aphicFrame>
        <p:nvGraphicFramePr>
          <p:cNvPr id="326" name="Google Shape;326;p42"/>
          <p:cNvGraphicFramePr/>
          <p:nvPr/>
        </p:nvGraphicFramePr>
        <p:xfrm>
          <a:off x="4874625" y="125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{5DE196C5-9F04-4F0A-8D18-E4FBB9237675}</a:tableStyleId>
              </a:tblPr>
              <a:tblGrid>
                <a:gridCol w="566050"/>
                <a:gridCol w="2988325"/>
              </a:tblGrid>
              <a:tr h="51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Descripción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9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Número de representantes (observadores) que el algoritmo seleccionará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Número de observadores más próximos que se conservarán para cada instancia.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9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Umbral que decide si un observador está suficientemente relacionado con las instancias para ser conservado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3. Análisis de alternativas - SDO -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Aplicación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3" name="Google Shape;3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925" y="1083700"/>
            <a:ext cx="2915084" cy="37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3"/>
          <p:cNvSpPr txBox="1"/>
          <p:nvPr/>
        </p:nvSpPr>
        <p:spPr>
          <a:xfrm>
            <a:off x="709975" y="1298075"/>
            <a:ext cx="4668300" cy="3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AutoNum type="arabicPeriod"/>
            </a:pP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Observación de una nueva instancia</a:t>
            </a: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Se calculan las distancias entre el nuevo objeto y los observadores, almacenando los resultados en una matriz de distancias (</a:t>
            </a: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</a:t>
            </a: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). 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AutoNum type="arabicPeriod"/>
            </a:pP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Cálculo de la puntuación de anomalía (outlierness)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Medida cuantitativa del grado de anomalía de la instancia. Una puntuación más alta indica que el objeto es más anómalo. Se usa la </a:t>
            </a: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mediana</a:t>
            </a: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.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3. Análisis de alternativas - SDO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41" name="Google Shape;341;p44"/>
          <p:cNvGraphicFramePr/>
          <p:nvPr/>
        </p:nvGraphicFramePr>
        <p:xfrm>
          <a:off x="715100" y="1334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{4D1DF91E-9FD3-4DC0-8B6C-A8AAECF17977}</a:tableStyleId>
              </a:tblPr>
              <a:tblGrid>
                <a:gridCol w="2439400"/>
                <a:gridCol w="5274500"/>
              </a:tblGrid>
              <a:tr h="61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Requisitos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SDO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0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Objetivo 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Puntos distantes a todos los clústeres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Eficiencia en tiempo real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Detectar anomalías de forma inmediata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Eficiencia espacial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Reducción de dimensionalidad mediante representantes (observadores)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Adaptabilidad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Limitado, realiza periódicamente la fase de entrenamiento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Datos no etiquetados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No supervisado, incluso en la fase de entrenamiento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3. Análisis de alternativas - El problema SENC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45"/>
          <p:cNvSpPr txBox="1"/>
          <p:nvPr/>
        </p:nvSpPr>
        <p:spPr>
          <a:xfrm>
            <a:off x="746550" y="1359000"/>
            <a:ext cx="7682400" cy="3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Streaming with Emerging New Classes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Busca la de</a:t>
            </a:r>
            <a:r>
              <a:rPr lang="en" sz="2000">
                <a:solidFill>
                  <a:schemeClr val="dk1"/>
                </a:solidFill>
              </a:rPr>
              <a:t>tección de nuevas </a:t>
            </a:r>
            <a:r>
              <a:rPr b="1" lang="en" sz="2000">
                <a:solidFill>
                  <a:schemeClr val="dk1"/>
                </a:solidFill>
              </a:rPr>
              <a:t>clases emergentes</a:t>
            </a:r>
            <a:r>
              <a:rPr lang="en" sz="2000">
                <a:solidFill>
                  <a:schemeClr val="dk1"/>
                </a:solidFill>
              </a:rPr>
              <a:t> (</a:t>
            </a:r>
            <a:r>
              <a:rPr b="1" lang="en" sz="2000">
                <a:solidFill>
                  <a:schemeClr val="dk1"/>
                </a:solidFill>
              </a:rPr>
              <a:t>novedades</a:t>
            </a:r>
            <a:r>
              <a:rPr lang="en" sz="2000">
                <a:solidFill>
                  <a:schemeClr val="dk1"/>
                </a:solidFill>
              </a:rPr>
              <a:t>) en data streams.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Retos: 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❖"/>
            </a:pPr>
            <a:r>
              <a:rPr b="1" lang="en" sz="1700">
                <a:solidFill>
                  <a:schemeClr val="dk1"/>
                </a:solidFill>
              </a:rPr>
              <a:t>Adaptabilidad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❖"/>
            </a:pPr>
            <a:r>
              <a:rPr lang="en" sz="1700">
                <a:solidFill>
                  <a:schemeClr val="dk1"/>
                </a:solidFill>
              </a:rPr>
              <a:t>Eficiencia en tiempo real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❖"/>
            </a:pPr>
            <a:r>
              <a:rPr lang="en" sz="1700">
                <a:solidFill>
                  <a:schemeClr val="dk1"/>
                </a:solidFill>
              </a:rPr>
              <a:t>Eficiencia espacial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❖"/>
            </a:pPr>
            <a:r>
              <a:rPr lang="en" sz="1700">
                <a:solidFill>
                  <a:schemeClr val="dk1"/>
                </a:solidFill>
              </a:rPr>
              <a:t>Datos no etiquetados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SENCForest - La idea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5" name="Google Shape;3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600" y="1532375"/>
            <a:ext cx="5025399" cy="260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6"/>
          <p:cNvSpPr txBox="1"/>
          <p:nvPr/>
        </p:nvSpPr>
        <p:spPr>
          <a:xfrm>
            <a:off x="715100" y="1334600"/>
            <a:ext cx="2628900" cy="3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Distingue 3 regiones: 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Char char="❖"/>
            </a:pP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Región</a:t>
            </a: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normal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Char char="❖"/>
            </a:pP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Región</a:t>
            </a: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anómala o outliers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Char char="❖"/>
            </a:pP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Región</a:t>
            </a: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de novedades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7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. SENCForest -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Isolation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 Forest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3" name="Google Shape;36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100" y="1456325"/>
            <a:ext cx="4713901" cy="297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7"/>
          <p:cNvSpPr txBox="1"/>
          <p:nvPr/>
        </p:nvSpPr>
        <p:spPr>
          <a:xfrm>
            <a:off x="715100" y="1578425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Premisa</a:t>
            </a:r>
            <a:r>
              <a:rPr lang="en" sz="1800"/>
              <a:t>:  los puntos anómalos son más fáciles de separar o distinguir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que los datos normales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. SENCForest -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Construir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Isolation Forest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48"/>
          <p:cNvSpPr txBox="1"/>
          <p:nvPr/>
        </p:nvSpPr>
        <p:spPr>
          <a:xfrm>
            <a:off x="715100" y="1583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650" y="1580700"/>
            <a:ext cx="4770349" cy="222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8"/>
          <p:cNvSpPr txBox="1"/>
          <p:nvPr/>
        </p:nvSpPr>
        <p:spPr>
          <a:xfrm>
            <a:off x="715100" y="1578425"/>
            <a:ext cx="3000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Parámetros</a:t>
            </a:r>
            <a:r>
              <a:rPr lang="en" sz="1800"/>
              <a:t>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 sz="1800"/>
              <a:t>D</a:t>
            </a:r>
            <a:r>
              <a:rPr lang="en" sz="1800"/>
              <a:t>: Datos de entrada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 sz="1800"/>
              <a:t>z</a:t>
            </a:r>
            <a:r>
              <a:rPr lang="en" sz="1800"/>
              <a:t>: Número de Isolation Tree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 sz="1800"/>
              <a:t>ψ</a:t>
            </a:r>
            <a:r>
              <a:rPr lang="en" sz="1800"/>
              <a:t>: Tamaño del subconjunto que se usará para crear cada </a:t>
            </a:r>
            <a:r>
              <a:rPr lang="en" sz="1800"/>
              <a:t>Isolation </a:t>
            </a:r>
            <a:r>
              <a:rPr lang="en" sz="1800"/>
              <a:t>Tree.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9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. SENCForest - Construir un Isolation Tree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49"/>
          <p:cNvSpPr txBox="1"/>
          <p:nvPr/>
        </p:nvSpPr>
        <p:spPr>
          <a:xfrm>
            <a:off x="715100" y="1583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9"/>
          <p:cNvSpPr txBox="1"/>
          <p:nvPr/>
        </p:nvSpPr>
        <p:spPr>
          <a:xfrm>
            <a:off x="715100" y="1578425"/>
            <a:ext cx="3087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Parámetros</a:t>
            </a:r>
            <a:r>
              <a:rPr lang="en" sz="1800"/>
              <a:t>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 sz="1800"/>
              <a:t>X</a:t>
            </a:r>
            <a:r>
              <a:rPr lang="en" sz="1800"/>
              <a:t>: Datos de entrada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 sz="1800"/>
              <a:t>MinSize</a:t>
            </a:r>
            <a:r>
              <a:rPr lang="en" sz="1800"/>
              <a:t>: N</a:t>
            </a:r>
            <a:r>
              <a:rPr lang="en" sz="1800"/>
              <a:t>úmero de observaciones para el cual no se prosigue subdividiendo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|X|</a:t>
            </a:r>
            <a:r>
              <a:rPr lang="en" sz="1800"/>
              <a:t> &lt; </a:t>
            </a:r>
            <a:r>
              <a:rPr b="1" lang="en" sz="1800"/>
              <a:t>MinSize </a:t>
            </a:r>
            <a:r>
              <a:rPr lang="en" sz="1800"/>
              <a:t>-&gt; </a:t>
            </a:r>
            <a:r>
              <a:rPr b="1" lang="en" sz="1800"/>
              <a:t>Crear nodo hoja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Si no </a:t>
            </a:r>
            <a:r>
              <a:rPr b="1" lang="en" sz="1800"/>
              <a:t>-&gt; Crecimiento del árbol</a:t>
            </a:r>
            <a:endParaRPr b="1" sz="1800"/>
          </a:p>
        </p:txBody>
      </p:sp>
      <p:pic>
        <p:nvPicPr>
          <p:cNvPr id="382" name="Google Shape;38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100" y="1583450"/>
            <a:ext cx="4626975" cy="23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0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. SENCForest - Construir un Isolation Tree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50"/>
          <p:cNvSpPr txBox="1"/>
          <p:nvPr/>
        </p:nvSpPr>
        <p:spPr>
          <a:xfrm>
            <a:off x="715100" y="1583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0"/>
          <p:cNvSpPr txBox="1"/>
          <p:nvPr/>
        </p:nvSpPr>
        <p:spPr>
          <a:xfrm>
            <a:off x="681950" y="1432175"/>
            <a:ext cx="3066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Información</a:t>
            </a:r>
            <a:r>
              <a:rPr b="1" lang="en" sz="1800"/>
              <a:t> en nodo hoja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Número de instancias en el nodo hoja (|X|)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Frecuencias de clase (F[j])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Centro  (c)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Radio (r)</a:t>
            </a:r>
            <a:endParaRPr sz="1800"/>
          </a:p>
        </p:txBody>
      </p:sp>
      <p:pic>
        <p:nvPicPr>
          <p:cNvPr id="391" name="Google Shape;39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7500" y="1583461"/>
            <a:ext cx="4561500" cy="2384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3" name="Google Shape;223;p33"/>
          <p:cNvSpPr txBox="1"/>
          <p:nvPr>
            <p:ph idx="1" type="subTitle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Contextualización</a:t>
            </a:r>
            <a:endParaRPr/>
          </a:p>
        </p:txBody>
      </p:sp>
      <p:sp>
        <p:nvSpPr>
          <p:cNvPr id="224" name="Google Shape;224;p33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Índice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3"/>
          <p:cNvSpPr txBox="1"/>
          <p:nvPr>
            <p:ph idx="3" type="title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6" name="Google Shape;226;p33"/>
          <p:cNvSpPr txBox="1"/>
          <p:nvPr>
            <p:ph idx="4" type="subTitle"/>
          </p:nvPr>
        </p:nvSpPr>
        <p:spPr>
          <a:xfrm>
            <a:off x="1609075" y="2103533"/>
            <a:ext cx="26073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de los algoritmos</a:t>
            </a:r>
            <a:endParaRPr/>
          </a:p>
        </p:txBody>
      </p:sp>
      <p:sp>
        <p:nvSpPr>
          <p:cNvPr id="227" name="Google Shape;227;p33"/>
          <p:cNvSpPr txBox="1"/>
          <p:nvPr>
            <p:ph idx="5" type="title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8" name="Google Shape;228;p33"/>
          <p:cNvSpPr txBox="1"/>
          <p:nvPr>
            <p:ph idx="6" type="subTitle"/>
          </p:nvPr>
        </p:nvSpPr>
        <p:spPr>
          <a:xfrm>
            <a:off x="1609075" y="2839740"/>
            <a:ext cx="26073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alternativas</a:t>
            </a:r>
            <a:endParaRPr/>
          </a:p>
        </p:txBody>
      </p:sp>
      <p:sp>
        <p:nvSpPr>
          <p:cNvPr id="229" name="Google Shape;229;p33"/>
          <p:cNvSpPr txBox="1"/>
          <p:nvPr>
            <p:ph idx="7" type="title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30" name="Google Shape;230;p33"/>
          <p:cNvSpPr txBox="1"/>
          <p:nvPr>
            <p:ph idx="8" type="subTitle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algoritmo SENCForest</a:t>
            </a:r>
            <a:endParaRPr/>
          </a:p>
        </p:txBody>
      </p:sp>
      <p:sp>
        <p:nvSpPr>
          <p:cNvPr id="231" name="Google Shape;231;p33"/>
          <p:cNvSpPr txBox="1"/>
          <p:nvPr>
            <p:ph idx="9" type="title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32" name="Google Shape;232;p33"/>
          <p:cNvSpPr txBox="1"/>
          <p:nvPr>
            <p:ph idx="13" type="subTitle"/>
          </p:nvPr>
        </p:nvSpPr>
        <p:spPr>
          <a:xfrm>
            <a:off x="5465950" y="1367325"/>
            <a:ext cx="29631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Generador de Datos Sintéticos (DAGADENC)</a:t>
            </a:r>
            <a:endParaRPr/>
          </a:p>
        </p:txBody>
      </p:sp>
      <p:sp>
        <p:nvSpPr>
          <p:cNvPr id="233" name="Google Shape;233;p33"/>
          <p:cNvSpPr txBox="1"/>
          <p:nvPr>
            <p:ph idx="14" type="title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34" name="Google Shape;234;p33"/>
          <p:cNvSpPr txBox="1"/>
          <p:nvPr>
            <p:ph idx="15" type="subTitle"/>
          </p:nvPr>
        </p:nvSpPr>
        <p:spPr>
          <a:xfrm>
            <a:off x="5465950" y="2103525"/>
            <a:ext cx="29631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Experimentos</a:t>
            </a:r>
            <a:endParaRPr/>
          </a:p>
        </p:txBody>
      </p:sp>
      <p:sp>
        <p:nvSpPr>
          <p:cNvPr id="235" name="Google Shape;235;p33"/>
          <p:cNvSpPr txBox="1"/>
          <p:nvPr>
            <p:ph idx="16" type="title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36" name="Google Shape;236;p33"/>
          <p:cNvSpPr txBox="1"/>
          <p:nvPr>
            <p:ph idx="17" type="subTitle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Futuros trabajos</a:t>
            </a:r>
            <a:endParaRPr/>
          </a:p>
        </p:txBody>
      </p:sp>
      <p:sp>
        <p:nvSpPr>
          <p:cNvPr id="237" name="Google Shape;237;p33"/>
          <p:cNvSpPr txBox="1"/>
          <p:nvPr>
            <p:ph idx="18" type="title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238" name="Google Shape;238;p33"/>
          <p:cNvSpPr txBox="1"/>
          <p:nvPr>
            <p:ph idx="19" type="subTitle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239" name="Google Shape;239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. SENCForest - U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mbral de longitud de camino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51"/>
          <p:cNvSpPr txBox="1"/>
          <p:nvPr/>
        </p:nvSpPr>
        <p:spPr>
          <a:xfrm>
            <a:off x="715100" y="1583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1"/>
          <p:cNvSpPr txBox="1"/>
          <p:nvPr/>
        </p:nvSpPr>
        <p:spPr>
          <a:xfrm>
            <a:off x="715100" y="1249350"/>
            <a:ext cx="31638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Idea: Más cerca de raíz más probabilidad de ser anómalo.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Generar una lista </a:t>
            </a:r>
            <a:r>
              <a:rPr b="1" lang="en" sz="1500"/>
              <a:t>L</a:t>
            </a:r>
            <a:r>
              <a:rPr lang="en" sz="1500"/>
              <a:t> que ordena todas las longitudes de camino posibles en un </a:t>
            </a:r>
            <a:r>
              <a:rPr b="1" lang="en" sz="1500"/>
              <a:t>Isolation Tree</a:t>
            </a:r>
            <a:r>
              <a:rPr lang="en" sz="1500"/>
              <a:t> en orden ascendente.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Un umbral </a:t>
            </a:r>
            <a:r>
              <a:rPr b="1" lang="en" sz="1500"/>
              <a:t>τ</a:t>
            </a:r>
            <a:r>
              <a:rPr lang="en" sz="1500"/>
              <a:t> en esta lista divide </a:t>
            </a:r>
            <a:r>
              <a:rPr b="1" lang="en" sz="1500"/>
              <a:t>L</a:t>
            </a:r>
            <a:r>
              <a:rPr lang="en" sz="1500"/>
              <a:t> en dos sublistas: </a:t>
            </a:r>
            <a:r>
              <a:rPr b="1" lang="en" sz="1500"/>
              <a:t>Ll</a:t>
            </a:r>
            <a:r>
              <a:rPr lang="en" sz="1500"/>
              <a:t> y </a:t>
            </a:r>
            <a:r>
              <a:rPr b="1" lang="en" sz="1500"/>
              <a:t>Lr</a:t>
            </a:r>
            <a:r>
              <a:rPr lang="en" sz="1500"/>
              <a:t>. Es calculada con el siguiente criterio: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400" name="Google Shape;40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2025" y="1583450"/>
            <a:ext cx="4626975" cy="23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6650" y="4205525"/>
            <a:ext cx="2568456" cy="4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2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. SENCForest - Separar la r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egión anómala y la region de novedadad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52"/>
          <p:cNvSpPr txBox="1"/>
          <p:nvPr/>
        </p:nvSpPr>
        <p:spPr>
          <a:xfrm>
            <a:off x="715100" y="1583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2"/>
          <p:cNvSpPr txBox="1"/>
          <p:nvPr/>
        </p:nvSpPr>
        <p:spPr>
          <a:xfrm>
            <a:off x="715100" y="1528850"/>
            <a:ext cx="3163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U</a:t>
            </a:r>
            <a:r>
              <a:rPr lang="en" sz="1500"/>
              <a:t>mbral </a:t>
            </a:r>
            <a:r>
              <a:rPr b="1" lang="en" sz="1500"/>
              <a:t>τ </a:t>
            </a:r>
            <a:r>
              <a:rPr lang="en" sz="1500"/>
              <a:t>separa región </a:t>
            </a:r>
            <a:r>
              <a:rPr b="1" lang="en" sz="1500"/>
              <a:t>normal</a:t>
            </a:r>
            <a:r>
              <a:rPr lang="en" sz="1500"/>
              <a:t> de la </a:t>
            </a:r>
            <a:r>
              <a:rPr b="1" lang="en" sz="1500"/>
              <a:t>anómala.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Si en </a:t>
            </a:r>
            <a:r>
              <a:rPr b="1" lang="en" sz="1500"/>
              <a:t>región anómala</a:t>
            </a:r>
            <a:r>
              <a:rPr lang="en" sz="1500"/>
              <a:t>, </a:t>
            </a:r>
            <a:r>
              <a:rPr b="1" lang="en" sz="1500"/>
              <a:t>distancia</a:t>
            </a:r>
            <a:r>
              <a:rPr lang="en" sz="1500"/>
              <a:t> de la instancia al </a:t>
            </a:r>
            <a:r>
              <a:rPr b="1" lang="en" sz="1500"/>
              <a:t>centro</a:t>
            </a:r>
            <a:r>
              <a:rPr lang="en" sz="1500"/>
              <a:t> es mayor que el </a:t>
            </a:r>
            <a:r>
              <a:rPr b="1" lang="en" sz="1500"/>
              <a:t>radio</a:t>
            </a:r>
            <a:r>
              <a:rPr lang="en" sz="1500"/>
              <a:t> del círculo -&gt; instancia de </a:t>
            </a:r>
            <a:r>
              <a:rPr b="1" lang="en" sz="1500"/>
              <a:t>clase emergente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410" name="Google Shape;41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500" y="1583461"/>
            <a:ext cx="4561500" cy="2384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. SENCForest -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Aplicación en data stream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53"/>
          <p:cNvSpPr txBox="1"/>
          <p:nvPr/>
        </p:nvSpPr>
        <p:spPr>
          <a:xfrm>
            <a:off x="715100" y="1583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3"/>
          <p:cNvSpPr txBox="1"/>
          <p:nvPr/>
        </p:nvSpPr>
        <p:spPr>
          <a:xfrm>
            <a:off x="715100" y="1528850"/>
            <a:ext cx="3163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419" name="Google Shape;41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100" y="1528850"/>
            <a:ext cx="7279525" cy="28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4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. SENCForest - Aplicación en data stream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54"/>
          <p:cNvSpPr txBox="1"/>
          <p:nvPr/>
        </p:nvSpPr>
        <p:spPr>
          <a:xfrm>
            <a:off x="715100" y="1583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4"/>
          <p:cNvSpPr txBox="1"/>
          <p:nvPr/>
        </p:nvSpPr>
        <p:spPr>
          <a:xfrm>
            <a:off x="715100" y="1528850"/>
            <a:ext cx="3163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428" name="Google Shape;42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100" y="1350175"/>
            <a:ext cx="6137097" cy="2443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9" name="Google Shape;429;p54"/>
          <p:cNvGraphicFramePr/>
          <p:nvPr/>
        </p:nvGraphicFramePr>
        <p:xfrm>
          <a:off x="7083775" y="127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{5DE196C5-9F04-4F0A-8D18-E4FBB9237675}</a:tableStyleId>
              </a:tblPr>
              <a:tblGrid>
                <a:gridCol w="1345225"/>
              </a:tblGrid>
              <a:tr h="40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Búfer</a:t>
                      </a:r>
                      <a:r>
                        <a:rPr b="1" lang="en"/>
                        <a:t> de </a:t>
                      </a:r>
                      <a:r>
                        <a:rPr b="1" lang="en"/>
                        <a:t>actualización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Instancia_1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Instancia_N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0" name="Google Shape;430;p54"/>
          <p:cNvSpPr txBox="1"/>
          <p:nvPr/>
        </p:nvSpPr>
        <p:spPr>
          <a:xfrm>
            <a:off x="795300" y="4059825"/>
            <a:ext cx="7386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Si el búfer se llena, se procede a la actualización del modelo con las instancias en el búfer</a:t>
            </a:r>
            <a:endParaRPr sz="13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. SENCForest -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Crecimiento de un subárbol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55"/>
          <p:cNvSpPr txBox="1"/>
          <p:nvPr/>
        </p:nvSpPr>
        <p:spPr>
          <a:xfrm>
            <a:off x="715100" y="1583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5"/>
          <p:cNvSpPr txBox="1"/>
          <p:nvPr/>
        </p:nvSpPr>
        <p:spPr>
          <a:xfrm>
            <a:off x="715100" y="1528850"/>
            <a:ext cx="3163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39" name="Google Shape;439;p55"/>
          <p:cNvSpPr txBox="1"/>
          <p:nvPr/>
        </p:nvSpPr>
        <p:spPr>
          <a:xfrm>
            <a:off x="795300" y="1237125"/>
            <a:ext cx="7386300" cy="3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1. Inicialización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Todas las instancias en el búfer B se asignan inicialmente a </a:t>
            </a:r>
            <a:r>
              <a:rPr b="1" lang="en" sz="2000">
                <a:solidFill>
                  <a:schemeClr val="dk1"/>
                </a:solidFill>
              </a:rPr>
              <a:t>una nueva clase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graphicFrame>
        <p:nvGraphicFramePr>
          <p:cNvPr id="440" name="Google Shape;440;p55"/>
          <p:cNvGraphicFramePr/>
          <p:nvPr/>
        </p:nvGraphicFramePr>
        <p:xfrm>
          <a:off x="1940275" y="266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{5DE196C5-9F04-4F0A-8D18-E4FBB9237675}</a:tableStyleId>
              </a:tblPr>
              <a:tblGrid>
                <a:gridCol w="1345225"/>
              </a:tblGrid>
              <a:tr h="40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Buffer de actualización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Instancia_1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Instancia_N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1" name="Google Shape;441;p55"/>
          <p:cNvSpPr/>
          <p:nvPr/>
        </p:nvSpPr>
        <p:spPr>
          <a:xfrm>
            <a:off x="3464550" y="3296950"/>
            <a:ext cx="1060500" cy="54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42" name="Google Shape;442;p55"/>
          <p:cNvSpPr txBox="1"/>
          <p:nvPr/>
        </p:nvSpPr>
        <p:spPr>
          <a:xfrm>
            <a:off x="4866225" y="3333525"/>
            <a:ext cx="2035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¡Misma clase!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6"/>
          <p:cNvSpPr txBox="1"/>
          <p:nvPr>
            <p:ph idx="2" type="title"/>
          </p:nvPr>
        </p:nvSpPr>
        <p:spPr>
          <a:xfrm>
            <a:off x="715100" y="535000"/>
            <a:ext cx="8428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. SENCForest -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Crecimiento de múltiples SENCForest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56"/>
          <p:cNvSpPr txBox="1"/>
          <p:nvPr/>
        </p:nvSpPr>
        <p:spPr>
          <a:xfrm>
            <a:off x="715100" y="1583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6"/>
          <p:cNvSpPr txBox="1"/>
          <p:nvPr/>
        </p:nvSpPr>
        <p:spPr>
          <a:xfrm>
            <a:off x="715100" y="1528850"/>
            <a:ext cx="3163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51" name="Google Shape;451;p56"/>
          <p:cNvSpPr txBox="1"/>
          <p:nvPr/>
        </p:nvSpPr>
        <p:spPr>
          <a:xfrm>
            <a:off x="795300" y="1212750"/>
            <a:ext cx="7386300" cy="3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Cuando el número de clases existentes en un SENCForest alcanza cierto </a:t>
            </a:r>
            <a:r>
              <a:rPr b="1" lang="en" sz="2000">
                <a:solidFill>
                  <a:schemeClr val="dk1"/>
                </a:solidFill>
              </a:rPr>
              <a:t>límite p</a:t>
            </a:r>
            <a:r>
              <a:rPr lang="en" sz="2000">
                <a:solidFill>
                  <a:schemeClr val="dk1"/>
                </a:solidFill>
              </a:rPr>
              <a:t> establecido por el usuario, los SENCTrees de este último </a:t>
            </a:r>
            <a:r>
              <a:rPr b="1" lang="en" sz="2000">
                <a:solidFill>
                  <a:schemeClr val="dk1"/>
                </a:solidFill>
              </a:rPr>
              <a:t>dejan de actualizarse</a:t>
            </a:r>
            <a:r>
              <a:rPr lang="en" sz="2000">
                <a:solidFill>
                  <a:schemeClr val="dk1"/>
                </a:solidFill>
              </a:rPr>
              <a:t> para cualquier nueva clase emergente.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Se construirá un </a:t>
            </a:r>
            <a:r>
              <a:rPr b="1" lang="en" sz="2000">
                <a:solidFill>
                  <a:schemeClr val="dk1"/>
                </a:solidFill>
              </a:rPr>
              <a:t>nuevo</a:t>
            </a:r>
            <a:r>
              <a:rPr b="1" lang="en" sz="2000">
                <a:solidFill>
                  <a:schemeClr val="dk1"/>
                </a:solidFill>
              </a:rPr>
              <a:t> SENCForest</a:t>
            </a:r>
            <a:r>
              <a:rPr lang="en" sz="2000">
                <a:solidFill>
                  <a:schemeClr val="dk1"/>
                </a:solidFill>
              </a:rPr>
              <a:t> para las siguientes p clases emergentes.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7"/>
          <p:cNvSpPr txBox="1"/>
          <p:nvPr>
            <p:ph idx="2" type="title"/>
          </p:nvPr>
        </p:nvSpPr>
        <p:spPr>
          <a:xfrm>
            <a:off x="715100" y="535000"/>
            <a:ext cx="8428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. SENCForest -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Predicción con múltiples SENCForest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57"/>
          <p:cNvSpPr txBox="1"/>
          <p:nvPr/>
        </p:nvSpPr>
        <p:spPr>
          <a:xfrm>
            <a:off x="715100" y="1583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7"/>
          <p:cNvSpPr txBox="1"/>
          <p:nvPr/>
        </p:nvSpPr>
        <p:spPr>
          <a:xfrm>
            <a:off x="715100" y="1528850"/>
            <a:ext cx="3163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60" name="Google Shape;460;p57"/>
          <p:cNvSpPr txBox="1"/>
          <p:nvPr/>
        </p:nvSpPr>
        <p:spPr>
          <a:xfrm>
            <a:off x="795300" y="1212750"/>
            <a:ext cx="7386300" cy="3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Si algún SENCForest predice que la instancia pertenece a una clase conocida, se elegirá la clase </a:t>
            </a:r>
            <a:r>
              <a:rPr lang="en" sz="2000">
                <a:solidFill>
                  <a:schemeClr val="dk1"/>
                </a:solidFill>
              </a:rPr>
              <a:t>por votación de mayoría.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Por el contrario, la predicción final es “</a:t>
            </a:r>
            <a:r>
              <a:rPr b="1" lang="en" sz="2000">
                <a:solidFill>
                  <a:schemeClr val="dk1"/>
                </a:solidFill>
              </a:rPr>
              <a:t>Nueva Clase Emergente</a:t>
            </a:r>
            <a:r>
              <a:rPr lang="en" sz="2000">
                <a:solidFill>
                  <a:schemeClr val="dk1"/>
                </a:solidFill>
              </a:rPr>
              <a:t>”. 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8"/>
          <p:cNvSpPr txBox="1"/>
          <p:nvPr>
            <p:ph idx="2" type="title"/>
          </p:nvPr>
        </p:nvSpPr>
        <p:spPr>
          <a:xfrm>
            <a:off x="715100" y="535000"/>
            <a:ext cx="8428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. SENCForest -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Mecanismo de liberación de memoria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58"/>
          <p:cNvSpPr txBox="1"/>
          <p:nvPr/>
        </p:nvSpPr>
        <p:spPr>
          <a:xfrm>
            <a:off x="715100" y="1583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8"/>
          <p:cNvSpPr txBox="1"/>
          <p:nvPr/>
        </p:nvSpPr>
        <p:spPr>
          <a:xfrm>
            <a:off x="715100" y="1528850"/>
            <a:ext cx="3163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69" name="Google Shape;469;p58"/>
          <p:cNvSpPr txBox="1"/>
          <p:nvPr/>
        </p:nvSpPr>
        <p:spPr>
          <a:xfrm>
            <a:off x="795300" y="1212750"/>
            <a:ext cx="7386300" cy="3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Cuando un SENCForest </a:t>
            </a:r>
            <a:r>
              <a:rPr b="1" lang="en" sz="2000">
                <a:solidFill>
                  <a:schemeClr val="dk1"/>
                </a:solidFill>
              </a:rPr>
              <a:t>no se utiliza</a:t>
            </a:r>
            <a:r>
              <a:rPr lang="en" sz="2000">
                <a:solidFill>
                  <a:schemeClr val="dk1"/>
                </a:solidFill>
              </a:rPr>
              <a:t> para predecir clases conocidas durante un cierto período de tiempo, se </a:t>
            </a:r>
            <a:r>
              <a:rPr b="1" lang="en" sz="2000">
                <a:solidFill>
                  <a:schemeClr val="dk1"/>
                </a:solidFill>
              </a:rPr>
              <a:t>elimina</a:t>
            </a:r>
            <a:r>
              <a:rPr lang="en" sz="2000">
                <a:solidFill>
                  <a:schemeClr val="dk1"/>
                </a:solidFill>
              </a:rPr>
              <a:t> para cualquier predicción futura.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Si el número de SENCForest ha alcanzado al límite establecido y ningún SENCForest puede ser retirado según lo anterior, se </a:t>
            </a:r>
            <a:r>
              <a:rPr b="1" lang="en" sz="2000">
                <a:solidFill>
                  <a:schemeClr val="dk1"/>
                </a:solidFill>
              </a:rPr>
              <a:t>retira</a:t>
            </a:r>
            <a:r>
              <a:rPr lang="en" sz="2000">
                <a:solidFill>
                  <a:schemeClr val="dk1"/>
                </a:solidFill>
              </a:rPr>
              <a:t> el SENCForest con </a:t>
            </a:r>
            <a:r>
              <a:rPr b="1" lang="en" sz="2000">
                <a:solidFill>
                  <a:schemeClr val="dk1"/>
                </a:solidFill>
              </a:rPr>
              <a:t>menos predicción de clase conocida</a:t>
            </a:r>
            <a:r>
              <a:rPr lang="en" sz="2000">
                <a:solidFill>
                  <a:schemeClr val="dk1"/>
                </a:solidFill>
              </a:rPr>
              <a:t>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9"/>
          <p:cNvSpPr txBox="1"/>
          <p:nvPr>
            <p:ph idx="2" type="title"/>
          </p:nvPr>
        </p:nvSpPr>
        <p:spPr>
          <a:xfrm>
            <a:off x="715050" y="583775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Generador de datos: DAGADENC</a:t>
            </a:r>
            <a:endParaRPr/>
          </a:p>
        </p:txBody>
      </p:sp>
      <p:sp>
        <p:nvSpPr>
          <p:cNvPr id="475" name="Google Shape;475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59"/>
          <p:cNvSpPr txBox="1"/>
          <p:nvPr/>
        </p:nvSpPr>
        <p:spPr>
          <a:xfrm>
            <a:off x="831850" y="1273675"/>
            <a:ext cx="7349700" cy="3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Basado en el generador de clústeres, MDCGEN, usado en experimentos de SDO.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77" name="Google Shape;47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5050" y="2085950"/>
            <a:ext cx="3105001" cy="23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0"/>
          <p:cNvSpPr txBox="1"/>
          <p:nvPr>
            <p:ph idx="2" type="title"/>
          </p:nvPr>
        </p:nvSpPr>
        <p:spPr>
          <a:xfrm>
            <a:off x="715050" y="583775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Generador de datos: DAGADENC</a:t>
            </a:r>
            <a:endParaRPr/>
          </a:p>
        </p:txBody>
      </p:sp>
      <p:sp>
        <p:nvSpPr>
          <p:cNvPr id="483" name="Google Shape;483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60"/>
          <p:cNvSpPr txBox="1"/>
          <p:nvPr/>
        </p:nvSpPr>
        <p:spPr>
          <a:xfrm>
            <a:off x="831850" y="1273675"/>
            <a:ext cx="7349700" cy="3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Para experimentar con SENCForest, necesitamos data stream formado por una secuencia de periodos.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Cada periodo: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❖"/>
            </a:pPr>
            <a:r>
              <a:rPr lang="en" sz="1900">
                <a:solidFill>
                  <a:schemeClr val="dk1"/>
                </a:solidFill>
              </a:rPr>
              <a:t>Está compuesto por un número fijo de instancias.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❖"/>
            </a:pPr>
            <a:r>
              <a:rPr lang="en" sz="1900">
                <a:solidFill>
                  <a:schemeClr val="dk1"/>
                </a:solidFill>
              </a:rPr>
              <a:t>Tiene instancias de clases conocidas (2) e instancias de clase emergente (1).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Con excepción el primer </a:t>
            </a:r>
            <a:r>
              <a:rPr lang="en" sz="1900">
                <a:solidFill>
                  <a:schemeClr val="dk1"/>
                </a:solidFill>
              </a:rPr>
              <a:t>periodo</a:t>
            </a:r>
            <a:r>
              <a:rPr lang="en" sz="1900">
                <a:solidFill>
                  <a:schemeClr val="dk1"/>
                </a:solidFill>
              </a:rPr>
              <a:t>.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Contextualización - Flujo de datos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4"/>
          <p:cNvSpPr txBox="1"/>
          <p:nvPr>
            <p:ph idx="4" type="subTitle"/>
          </p:nvPr>
        </p:nvSpPr>
        <p:spPr>
          <a:xfrm>
            <a:off x="685800" y="1381200"/>
            <a:ext cx="3780600" cy="12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Los datos se g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eneran y recolectan continuamente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4"/>
          <p:cNvSpPr txBox="1"/>
          <p:nvPr>
            <p:ph idx="6" type="subTitle"/>
          </p:nvPr>
        </p:nvSpPr>
        <p:spPr>
          <a:xfrm>
            <a:off x="685800" y="2633700"/>
            <a:ext cx="3780600" cy="12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legan a alta velocidad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4"/>
          <p:cNvSpPr txBox="1"/>
          <p:nvPr>
            <p:ph idx="8" type="subTitle"/>
          </p:nvPr>
        </p:nvSpPr>
        <p:spPr>
          <a:xfrm>
            <a:off x="4619000" y="1381200"/>
            <a:ext cx="3780600" cy="12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randes volúmenes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4"/>
          <p:cNvSpPr txBox="1"/>
          <p:nvPr>
            <p:ph idx="13" type="subTitle"/>
          </p:nvPr>
        </p:nvSpPr>
        <p:spPr>
          <a:xfrm>
            <a:off x="4619000" y="2633700"/>
            <a:ext cx="3780600" cy="12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iempo limitado para su procesamiento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1"/>
          <p:cNvSpPr txBox="1"/>
          <p:nvPr>
            <p:ph idx="2" type="title"/>
          </p:nvPr>
        </p:nvSpPr>
        <p:spPr>
          <a:xfrm>
            <a:off x="715050" y="583775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Generador de datos: DAGADENC</a:t>
            </a:r>
            <a:endParaRPr/>
          </a:p>
        </p:txBody>
      </p:sp>
      <p:sp>
        <p:nvSpPr>
          <p:cNvPr id="490" name="Google Shape;490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61"/>
          <p:cNvSpPr txBox="1"/>
          <p:nvPr/>
        </p:nvSpPr>
        <p:spPr>
          <a:xfrm>
            <a:off x="831850" y="1273675"/>
            <a:ext cx="7349700" cy="3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DAGADENC </a:t>
            </a:r>
            <a:r>
              <a:rPr lang="en" sz="1900">
                <a:solidFill>
                  <a:schemeClr val="dk1"/>
                </a:solidFill>
              </a:rPr>
              <a:t>es una versión modificada del MDCGEN, </a:t>
            </a:r>
            <a:r>
              <a:rPr lang="en" sz="1900">
                <a:solidFill>
                  <a:schemeClr val="dk1"/>
                </a:solidFill>
              </a:rPr>
              <a:t>desarrollado para producir datos en el formato de entrada de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SENCForest.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2"/>
          <p:cNvSpPr txBox="1"/>
          <p:nvPr>
            <p:ph idx="2" type="title"/>
          </p:nvPr>
        </p:nvSpPr>
        <p:spPr>
          <a:xfrm>
            <a:off x="715050" y="583775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Generador de datos: DAGADENC</a:t>
            </a:r>
            <a:endParaRPr/>
          </a:p>
        </p:txBody>
      </p:sp>
      <p:sp>
        <p:nvSpPr>
          <p:cNvPr id="497" name="Google Shape;497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62"/>
          <p:cNvSpPr txBox="1"/>
          <p:nvPr/>
        </p:nvSpPr>
        <p:spPr>
          <a:xfrm>
            <a:off x="0" y="1736800"/>
            <a:ext cx="7349700" cy="3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99" name="Google Shape;49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00" y="1493075"/>
            <a:ext cx="3957250" cy="29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0700" y="1586384"/>
            <a:ext cx="4298250" cy="2865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3"/>
          <p:cNvSpPr txBox="1"/>
          <p:nvPr>
            <p:ph idx="2" type="title"/>
          </p:nvPr>
        </p:nvSpPr>
        <p:spPr>
          <a:xfrm>
            <a:off x="715050" y="583775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Experimentos: Metricas de evaluacion</a:t>
            </a:r>
            <a:endParaRPr/>
          </a:p>
        </p:txBody>
      </p:sp>
      <p:sp>
        <p:nvSpPr>
          <p:cNvPr id="506" name="Google Shape;506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7" name="Google Shape;507;p63"/>
          <p:cNvSpPr txBox="1"/>
          <p:nvPr/>
        </p:nvSpPr>
        <p:spPr>
          <a:xfrm>
            <a:off x="76200" y="1736800"/>
            <a:ext cx="7349700" cy="3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08" name="Google Shape;508;p63"/>
          <p:cNvSpPr txBox="1"/>
          <p:nvPr/>
        </p:nvSpPr>
        <p:spPr>
          <a:xfrm>
            <a:off x="715125" y="1403050"/>
            <a:ext cx="7713900" cy="3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Char char="❖"/>
            </a:pPr>
            <a:r>
              <a:t/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Char char="➢"/>
            </a:pP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</a:t>
            </a: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: Número total de instancias de la nueva clase emergente identificadas correctamente.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Char char="➢"/>
            </a:pP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Ao</a:t>
            </a: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: Número total de instancias de la clase </a:t>
            </a: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conocido</a:t>
            </a: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clasificadas correctamente.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Char char="➢"/>
            </a:pP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</a:t>
            </a: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: Número total de instancias en la ventana de evaluación.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EN_Accuracy</a:t>
            </a:r>
            <a:r>
              <a:rPr lang="en" sz="1900">
                <a:solidFill>
                  <a:schemeClr val="dk1"/>
                </a:solidFill>
              </a:rPr>
              <a:t>: Refleja la capacidad del modelo para clasificar correctamente instancias tanto de clases conocidas como clases nuevas emergentes. 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509" name="Google Shape;50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825" y="1297225"/>
            <a:ext cx="30480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4"/>
          <p:cNvSpPr txBox="1"/>
          <p:nvPr>
            <p:ph idx="2" type="title"/>
          </p:nvPr>
        </p:nvSpPr>
        <p:spPr>
          <a:xfrm>
            <a:off x="715050" y="583775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Experimentos: </a:t>
            </a:r>
            <a:r>
              <a:rPr lang="en"/>
              <a:t>Métricas</a:t>
            </a:r>
            <a:r>
              <a:rPr lang="en"/>
              <a:t> de </a:t>
            </a:r>
            <a:r>
              <a:rPr lang="en"/>
              <a:t>evaluación</a:t>
            </a:r>
            <a:endParaRPr/>
          </a:p>
        </p:txBody>
      </p:sp>
      <p:sp>
        <p:nvSpPr>
          <p:cNvPr id="515" name="Google Shape;515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64"/>
          <p:cNvSpPr txBox="1"/>
          <p:nvPr/>
        </p:nvSpPr>
        <p:spPr>
          <a:xfrm>
            <a:off x="0" y="1736800"/>
            <a:ext cx="7349700" cy="3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17" name="Google Shape;517;p64"/>
          <p:cNvSpPr txBox="1"/>
          <p:nvPr/>
        </p:nvSpPr>
        <p:spPr>
          <a:xfrm>
            <a:off x="715125" y="1403050"/>
            <a:ext cx="7713900" cy="3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Char char="●"/>
            </a:pP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True Positive (TP)</a:t>
            </a: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: número de instancias identificadas correctamente como de la clase nueva.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Char char="●"/>
            </a:pP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False Positive (FP)</a:t>
            </a: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: número de instancias </a:t>
            </a: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identificadas</a:t>
            </a: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incorrectamente como de la clase nueva cuando no lo eran.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Char char="●"/>
            </a:pP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False negative (FN)</a:t>
            </a: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: número de instancias que eran realmente de la clase nueva, pero no fueron identificadas como tal.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518" name="Google Shape;51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913" y="3295963"/>
            <a:ext cx="30956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4088" y="3295963"/>
            <a:ext cx="30956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1363" y="4029388"/>
            <a:ext cx="309562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5"/>
          <p:cNvSpPr txBox="1"/>
          <p:nvPr>
            <p:ph idx="2" type="title"/>
          </p:nvPr>
        </p:nvSpPr>
        <p:spPr>
          <a:xfrm>
            <a:off x="715050" y="583775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Experimentos: Métricas de evaluación</a:t>
            </a:r>
            <a:endParaRPr/>
          </a:p>
        </p:txBody>
      </p:sp>
      <p:sp>
        <p:nvSpPr>
          <p:cNvPr id="526" name="Google Shape;526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7" name="Google Shape;527;p65"/>
          <p:cNvSpPr txBox="1"/>
          <p:nvPr/>
        </p:nvSpPr>
        <p:spPr>
          <a:xfrm>
            <a:off x="715050" y="1492425"/>
            <a:ext cx="7349700" cy="3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Precisión: </a:t>
            </a:r>
            <a:r>
              <a:rPr lang="en" sz="2000">
                <a:solidFill>
                  <a:schemeClr val="dk1"/>
                </a:solidFill>
              </a:rPr>
              <a:t>proporción de instancias de la nueva clase identificadas correctamente sobre todas las instancias identificadas como nueva clase.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Recall</a:t>
            </a:r>
            <a:r>
              <a:rPr lang="en" sz="2000">
                <a:solidFill>
                  <a:schemeClr val="dk1"/>
                </a:solidFill>
              </a:rPr>
              <a:t>: la proporción de instancias de la nueva clase identificadas correctamente sobre el total de instancias de nueva clase reales.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F-measure</a:t>
            </a:r>
            <a:r>
              <a:rPr lang="en" sz="2000">
                <a:solidFill>
                  <a:schemeClr val="dk1"/>
                </a:solidFill>
              </a:rPr>
              <a:t>: identifica efectivamente nuevas clases con un buen equilibrio de precisión y recall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6"/>
          <p:cNvSpPr txBox="1"/>
          <p:nvPr>
            <p:ph idx="2" type="title"/>
          </p:nvPr>
        </p:nvSpPr>
        <p:spPr>
          <a:xfrm>
            <a:off x="715050" y="583775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Experimentos: C</a:t>
            </a:r>
            <a:r>
              <a:rPr lang="en"/>
              <a:t>lústeres con solapamientos</a:t>
            </a:r>
            <a:endParaRPr/>
          </a:p>
        </p:txBody>
      </p:sp>
      <p:sp>
        <p:nvSpPr>
          <p:cNvPr id="533" name="Google Shape;533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4" name="Google Shape;53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300" y="1193425"/>
            <a:ext cx="4547600" cy="37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7"/>
          <p:cNvSpPr txBox="1"/>
          <p:nvPr>
            <p:ph idx="2" type="title"/>
          </p:nvPr>
        </p:nvSpPr>
        <p:spPr>
          <a:xfrm>
            <a:off x="715050" y="583775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Experimentos: Clústeres sin solapamientos</a:t>
            </a:r>
            <a:endParaRPr/>
          </a:p>
        </p:txBody>
      </p:sp>
      <p:sp>
        <p:nvSpPr>
          <p:cNvPr id="540" name="Google Shape;540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1" name="Google Shape;54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350" y="1199550"/>
            <a:ext cx="4547600" cy="37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8"/>
          <p:cNvSpPr txBox="1"/>
          <p:nvPr>
            <p:ph idx="2" type="title"/>
          </p:nvPr>
        </p:nvSpPr>
        <p:spPr>
          <a:xfrm>
            <a:off x="715050" y="583775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 Futuros </a:t>
            </a:r>
            <a:r>
              <a:rPr lang="en"/>
              <a:t>trabajos</a:t>
            </a:r>
            <a:endParaRPr/>
          </a:p>
        </p:txBody>
      </p:sp>
      <p:sp>
        <p:nvSpPr>
          <p:cNvPr id="547" name="Google Shape;547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8" name="Google Shape;548;p68"/>
          <p:cNvSpPr txBox="1"/>
          <p:nvPr/>
        </p:nvSpPr>
        <p:spPr>
          <a:xfrm>
            <a:off x="709975" y="1359000"/>
            <a:ext cx="7713900" cy="3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1. Mejoras en el generador de datos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Estructura de periodos poco flexible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Generación en tiempo real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2. Profundizar en el campo de SENC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9"/>
          <p:cNvSpPr txBox="1"/>
          <p:nvPr>
            <p:ph idx="2" type="title"/>
          </p:nvPr>
        </p:nvSpPr>
        <p:spPr>
          <a:xfrm>
            <a:off x="715050" y="583775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</a:t>
            </a:r>
            <a:r>
              <a:rPr lang="en"/>
              <a:t>Conclusión</a:t>
            </a:r>
            <a:endParaRPr/>
          </a:p>
        </p:txBody>
      </p:sp>
      <p:sp>
        <p:nvSpPr>
          <p:cNvPr id="554" name="Google Shape;554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5" name="Google Shape;555;p69"/>
          <p:cNvSpPr txBox="1"/>
          <p:nvPr/>
        </p:nvSpPr>
        <p:spPr>
          <a:xfrm>
            <a:off x="709975" y="1359000"/>
            <a:ext cx="7713900" cy="3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Contribuciones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Implementación de DAGADENC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Adaptación y análisis del algoritmo SENCForest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Software publicado en: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www.github.com/IDBIDO/TFG</a:t>
            </a:r>
            <a:endParaRPr sz="2000" u="sng">
              <a:solidFill>
                <a:srgbClr val="0000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Desafíos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Falta de conocimiento inicial sobre el campo de estudio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Rápida adaptación a herramientas existentes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1" name="Google Shape;561;p70"/>
          <p:cNvSpPr txBox="1"/>
          <p:nvPr/>
        </p:nvSpPr>
        <p:spPr>
          <a:xfrm>
            <a:off x="929375" y="822725"/>
            <a:ext cx="7313100" cy="3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¡GRACIAS!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Contextualización -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Anomalías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5"/>
          <p:cNvSpPr txBox="1"/>
          <p:nvPr/>
        </p:nvSpPr>
        <p:spPr>
          <a:xfrm>
            <a:off x="746550" y="1578400"/>
            <a:ext cx="77139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685800" y="1231800"/>
            <a:ext cx="77139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Una anomalía es una observación que se desvía </a:t>
            </a:r>
            <a:r>
              <a:rPr b="1" lang="en" sz="2000">
                <a:solidFill>
                  <a:schemeClr val="dk1"/>
                </a:solidFill>
              </a:rPr>
              <a:t>considerablemente</a:t>
            </a:r>
            <a:r>
              <a:rPr lang="en" sz="2000">
                <a:solidFill>
                  <a:schemeClr val="dk1"/>
                </a:solidFill>
              </a:rPr>
              <a:t> de algún concepto de </a:t>
            </a:r>
            <a:r>
              <a:rPr b="1" lang="en" sz="2000">
                <a:solidFill>
                  <a:schemeClr val="dk1"/>
                </a:solidFill>
              </a:rPr>
              <a:t>normalidad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2209800"/>
            <a:ext cx="2247900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5400" y="2209800"/>
            <a:ext cx="22479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7" name="Google Shape;56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035" y="595950"/>
            <a:ext cx="6709939" cy="410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3" name="Google Shape;57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163" y="557750"/>
            <a:ext cx="4995675" cy="40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3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Introducción y contexto</a:t>
            </a:r>
            <a:endParaRPr sz="3100"/>
          </a:p>
        </p:txBody>
      </p:sp>
      <p:graphicFrame>
        <p:nvGraphicFramePr>
          <p:cNvPr id="579" name="Google Shape;579;p73"/>
          <p:cNvGraphicFramePr/>
          <p:nvPr/>
        </p:nvGraphicFramePr>
        <p:xfrm>
          <a:off x="720000" y="167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{5DE196C5-9F04-4F0A-8D18-E4FBB9237675}</a:tableStyleId>
              </a:tblPr>
              <a:tblGrid>
                <a:gridCol w="2422775"/>
                <a:gridCol w="5281225"/>
              </a:tblGrid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/>
                        </a:rPr>
                        <a:t>Fonts</a:t>
                      </a:r>
                      <a:endParaRPr b="1" sz="1000" u="sng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To view this template correctly in PowerPoint, download and install the fonts we used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/>
                        </a:rPr>
                        <a:t>Used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and </a:t>
                      </a:r>
                      <a:r>
                        <a:rPr b="1" lang="en" sz="1000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/>
                        </a:rPr>
                        <a:t>alternative</a:t>
                      </a:r>
                      <a:r>
                        <a:rPr b="1" lang="en" sz="1000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/>
                        </a:rPr>
                        <a:t> resources</a:t>
                      </a:r>
                      <a:endParaRPr b="1" sz="1000" u="sng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An assortment of graphic resources that are suitable for use in this presentation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/>
                        </a:rPr>
                        <a:t>Thanks slide</a:t>
                      </a:r>
                      <a:endParaRPr b="1" sz="1000" u="sng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You must keep it so that proper credits for our design are given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/>
                        </a:rPr>
                        <a:t>Colors</a:t>
                      </a:r>
                      <a:endParaRPr b="1" sz="1000" u="sng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All the colors used in this presentation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/>
                        </a:rPr>
                        <a:t>Icons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and </a:t>
                      </a:r>
                      <a:r>
                        <a:rPr b="1" lang="en" sz="1000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/>
                        </a:rPr>
                        <a:t>infographic resources</a:t>
                      </a:r>
                      <a:endParaRPr b="1" sz="1000" u="sng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These can be used in the template, and their size and color can be edited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Editable presentation theme </a:t>
                      </a:r>
                      <a:endParaRPr b="1"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You can edit the master slides easily. For more info, click </a:t>
                      </a:r>
                      <a:r>
                        <a:rPr b="1" lang="en" sz="1000" u="sng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here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0" name="Google Shape;580;p73"/>
          <p:cNvSpPr txBox="1"/>
          <p:nvPr/>
        </p:nvSpPr>
        <p:spPr>
          <a:xfrm>
            <a:off x="715100" y="1007500"/>
            <a:ext cx="7713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You can delete this slide when you’re done editing the presentation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81" name="Google Shape;581;p73"/>
          <p:cNvSpPr txBox="1"/>
          <p:nvPr/>
        </p:nvSpPr>
        <p:spPr>
          <a:xfrm>
            <a:off x="1421513" y="4146800"/>
            <a:ext cx="171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For more info:</a:t>
            </a:r>
            <a:b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|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FAQ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</a:t>
            </a:r>
            <a:endParaRPr b="1" sz="10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82" name="Google Shape;582;p73"/>
          <p:cNvSpPr txBox="1"/>
          <p:nvPr/>
        </p:nvSpPr>
        <p:spPr>
          <a:xfrm>
            <a:off x="4265275" y="4146800"/>
            <a:ext cx="35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You can visit our sister </a:t>
            </a: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projects</a:t>
            </a: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:</a:t>
            </a:r>
            <a:b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WEPIK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|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VIDEVO</a:t>
            </a:r>
            <a:endParaRPr b="1"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83" name="Google Shape;583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4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3. Análisis de alternativas - SDO - Entrenamiento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0" name="Google Shape;59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550" y="1083700"/>
            <a:ext cx="2385825" cy="359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5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3. Análisis de alternativas - SDO - Entrenamiento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7" name="Google Shape;597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350" y="1083700"/>
            <a:ext cx="5034504" cy="35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6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3. Análisis de alternativas - SDO - Entrenamiento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4" name="Google Shape;60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100" y="1613950"/>
            <a:ext cx="4429125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0050" y="1172901"/>
            <a:ext cx="2945775" cy="350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7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3. Análisis de alternativas - SDO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2" name="Google Shape;612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100" y="1150775"/>
            <a:ext cx="7600423" cy="37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8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3. Análisis de alternativas - SENC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19" name="Google Shape;619;p78"/>
          <p:cNvGraphicFramePr/>
          <p:nvPr/>
        </p:nvGraphicFramePr>
        <p:xfrm>
          <a:off x="1196538" y="1334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{4D1DF91E-9FD3-4DC0-8B6C-A8AAECF17977}</a:tableStyleId>
              </a:tblPr>
              <a:tblGrid>
                <a:gridCol w="2534750"/>
                <a:gridCol w="4216275"/>
              </a:tblGrid>
              <a:tr h="61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Requisitos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Streaming with Emerging New Classes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0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Objetivo 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Detección de nuevas clases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emergentes en data streams (novedades)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Eficiencia en tiempo real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</a:rPr>
                        <a:t>         ✅</a:t>
                      </a:r>
                      <a:endParaRPr sz="3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Eficiencia espacial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</a:rPr>
                        <a:t>         ✅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Adaptabilidad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</a:rPr>
                        <a:t>         ✅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Datos no etiquetados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</a:rPr>
                        <a:t>         ✅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9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. SENCForest - Construir un Isolation Tree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6" name="Google Shape;626;p79"/>
          <p:cNvSpPr txBox="1"/>
          <p:nvPr/>
        </p:nvSpPr>
        <p:spPr>
          <a:xfrm>
            <a:off x="715100" y="1583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79"/>
          <p:cNvSpPr txBox="1"/>
          <p:nvPr/>
        </p:nvSpPr>
        <p:spPr>
          <a:xfrm>
            <a:off x="715100" y="1578425"/>
            <a:ext cx="3087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 </a:t>
            </a:r>
            <a:r>
              <a:rPr b="1" lang="en" sz="1800"/>
              <a:t>Verificación del tamaño del nodo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Si el tamaño del subconjunto de datos actual </a:t>
            </a:r>
            <a:r>
              <a:rPr b="1" lang="en" sz="1800"/>
              <a:t>X</a:t>
            </a:r>
            <a:r>
              <a:rPr lang="en" sz="1800"/>
              <a:t> es menor que </a:t>
            </a:r>
            <a:r>
              <a:rPr b="1" lang="en" sz="1800"/>
              <a:t>MinSize </a:t>
            </a:r>
            <a:r>
              <a:rPr lang="en" sz="1800"/>
              <a:t>-&gt; </a:t>
            </a:r>
            <a:r>
              <a:rPr b="1" lang="en" sz="1800"/>
              <a:t>Crear nodo hoja</a:t>
            </a:r>
            <a:endParaRPr b="1" sz="1800"/>
          </a:p>
        </p:txBody>
      </p:sp>
      <p:pic>
        <p:nvPicPr>
          <p:cNvPr id="628" name="Google Shape;62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100" y="1583450"/>
            <a:ext cx="4626975" cy="23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0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. SENCForest -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Construir un Isolation Tree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5" name="Google Shape;635;p80"/>
          <p:cNvSpPr txBox="1"/>
          <p:nvPr/>
        </p:nvSpPr>
        <p:spPr>
          <a:xfrm>
            <a:off x="715100" y="1583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80"/>
          <p:cNvSpPr txBox="1"/>
          <p:nvPr/>
        </p:nvSpPr>
        <p:spPr>
          <a:xfrm>
            <a:off x="715100" y="1249350"/>
            <a:ext cx="31638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3. Crecimiento del árbol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Selecciona un </a:t>
            </a:r>
            <a:r>
              <a:rPr b="1" lang="en" sz="1500"/>
              <a:t>atributo</a:t>
            </a:r>
            <a:r>
              <a:rPr lang="en" sz="1500"/>
              <a:t> al azar de la lista de atributos en </a:t>
            </a:r>
            <a:r>
              <a:rPr b="1" lang="en" sz="1500"/>
              <a:t>X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Elige un </a:t>
            </a:r>
            <a:r>
              <a:rPr b="1" lang="en" sz="1500"/>
              <a:t>punto de división </a:t>
            </a:r>
            <a:r>
              <a:rPr lang="en" sz="1500"/>
              <a:t>al azar entre los valores </a:t>
            </a:r>
            <a:r>
              <a:rPr b="1" lang="en" sz="1500"/>
              <a:t>máximos</a:t>
            </a:r>
            <a:r>
              <a:rPr lang="en" sz="1500"/>
              <a:t> y </a:t>
            </a:r>
            <a:r>
              <a:rPr b="1" lang="en" sz="1500"/>
              <a:t>mínimos</a:t>
            </a:r>
            <a:r>
              <a:rPr lang="en" sz="1500"/>
              <a:t> del atributo en </a:t>
            </a:r>
            <a:r>
              <a:rPr b="1" lang="en" sz="1500"/>
              <a:t>X</a:t>
            </a:r>
            <a:r>
              <a:rPr lang="en" sz="1500"/>
              <a:t>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Divide </a:t>
            </a:r>
            <a:r>
              <a:rPr b="1" lang="en" sz="1500"/>
              <a:t>X</a:t>
            </a:r>
            <a:r>
              <a:rPr lang="en" sz="1500"/>
              <a:t> en dos subconjuntos: </a:t>
            </a:r>
            <a:r>
              <a:rPr b="1" lang="en" sz="1500"/>
              <a:t>XL</a:t>
            </a:r>
            <a:r>
              <a:rPr lang="en" sz="1500"/>
              <a:t> y </a:t>
            </a:r>
            <a:r>
              <a:rPr b="1" lang="en" sz="1500"/>
              <a:t>XR</a:t>
            </a:r>
            <a:r>
              <a:rPr lang="en" sz="1500"/>
              <a:t> </a:t>
            </a:r>
            <a:endParaRPr sz="1500"/>
          </a:p>
        </p:txBody>
      </p:sp>
      <p:pic>
        <p:nvPicPr>
          <p:cNvPr id="637" name="Google Shape;63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025" y="1583450"/>
            <a:ext cx="4626975" cy="23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676400"/>
            <a:ext cx="20574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250" y="1676400"/>
            <a:ext cx="203835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6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Contextualización - Conceptos relacionados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36"/>
          <p:cNvSpPr txBox="1"/>
          <p:nvPr>
            <p:ph idx="6" type="subTitle"/>
          </p:nvPr>
        </p:nvSpPr>
        <p:spPr>
          <a:xfrm>
            <a:off x="990600" y="3820725"/>
            <a:ext cx="19812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Anomalía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 txBox="1"/>
          <p:nvPr>
            <p:ph idx="6" type="subTitle"/>
          </p:nvPr>
        </p:nvSpPr>
        <p:spPr>
          <a:xfrm>
            <a:off x="3505200" y="3801676"/>
            <a:ext cx="19812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Outlier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 txBox="1"/>
          <p:nvPr>
            <p:ph idx="6" type="subTitle"/>
          </p:nvPr>
        </p:nvSpPr>
        <p:spPr>
          <a:xfrm>
            <a:off x="6134100" y="3820725"/>
            <a:ext cx="19812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Novedad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9800" y="1695450"/>
            <a:ext cx="2095500" cy="196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1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. SENCForest - Construir un Isolation Tree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4" name="Google Shape;644;p81"/>
          <p:cNvSpPr txBox="1"/>
          <p:nvPr/>
        </p:nvSpPr>
        <p:spPr>
          <a:xfrm>
            <a:off x="715100" y="1583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81"/>
          <p:cNvSpPr txBox="1"/>
          <p:nvPr/>
        </p:nvSpPr>
        <p:spPr>
          <a:xfrm>
            <a:off x="715100" y="1249350"/>
            <a:ext cx="31638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4. Construcción recursiva del árbol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Para cada uno de los dos subconjuntos (</a:t>
            </a:r>
            <a:r>
              <a:rPr b="1" lang="en" sz="1500"/>
              <a:t>XL</a:t>
            </a:r>
            <a:r>
              <a:rPr lang="en" sz="1500"/>
              <a:t> y </a:t>
            </a:r>
            <a:r>
              <a:rPr b="1" lang="en" sz="1500"/>
              <a:t>XR</a:t>
            </a:r>
            <a:r>
              <a:rPr lang="en" sz="1500"/>
              <a:t>), el algoritmo se llama a sí mismo recursivamente para crear nodos de rama adicionales o nodos hoja.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Este proceso parará cuando el tamaño de los datos en un nodo es menor que </a:t>
            </a:r>
            <a:r>
              <a:rPr b="1" lang="en" sz="1500"/>
              <a:t>MinSize</a:t>
            </a:r>
            <a:endParaRPr b="1" sz="1500"/>
          </a:p>
        </p:txBody>
      </p:sp>
      <p:pic>
        <p:nvPicPr>
          <p:cNvPr id="646" name="Google Shape;646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2025" y="1583450"/>
            <a:ext cx="4626975" cy="23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2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. SENCForest - Informacion en nodos hojas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82"/>
          <p:cNvSpPr txBox="1"/>
          <p:nvPr/>
        </p:nvSpPr>
        <p:spPr>
          <a:xfrm>
            <a:off x="715100" y="1583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54" name="Google Shape;654;p82"/>
          <p:cNvGraphicFramePr/>
          <p:nvPr/>
        </p:nvGraphicFramePr>
        <p:xfrm>
          <a:off x="715088" y="1334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{4D1DF91E-9FD3-4DC0-8B6C-A8AAECF17977}</a:tableStyleId>
              </a:tblPr>
              <a:tblGrid>
                <a:gridCol w="2896275"/>
                <a:gridCol w="4817625"/>
              </a:tblGrid>
              <a:tr h="74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Información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 nodo hoja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Función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6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Centro (c)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Separar la región anómala y la 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región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de 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novedad</a:t>
                      </a:r>
                      <a:endParaRPr sz="1800"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Radio (r)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Separar la región anómala y la 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región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de novedad</a:t>
                      </a:r>
                      <a:endParaRPr sz="1800"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Frecuencia de cada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clase ( F[j] )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Clasificación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de las instancias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Número de instancias(|X|)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Actualización del modelo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      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3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. SENCForest - Crecimiento de un subárbol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1" name="Google Shape;661;p83"/>
          <p:cNvSpPr txBox="1"/>
          <p:nvPr/>
        </p:nvSpPr>
        <p:spPr>
          <a:xfrm>
            <a:off x="715100" y="1583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83"/>
          <p:cNvSpPr txBox="1"/>
          <p:nvPr/>
        </p:nvSpPr>
        <p:spPr>
          <a:xfrm>
            <a:off x="715100" y="1528850"/>
            <a:ext cx="3163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63" name="Google Shape;663;p83"/>
          <p:cNvSpPr txBox="1"/>
          <p:nvPr/>
        </p:nvSpPr>
        <p:spPr>
          <a:xfrm>
            <a:off x="795300" y="1224925"/>
            <a:ext cx="7386300" cy="3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2. Actualizando cada árbol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Seleccionar un </a:t>
            </a:r>
            <a:r>
              <a:rPr b="1" lang="en" sz="2000">
                <a:solidFill>
                  <a:schemeClr val="dk1"/>
                </a:solidFill>
              </a:rPr>
              <a:t>subconjunto</a:t>
            </a:r>
            <a:r>
              <a:rPr lang="en" sz="2000">
                <a:solidFill>
                  <a:schemeClr val="dk1"/>
                </a:solidFill>
              </a:rPr>
              <a:t> del búfer </a:t>
            </a:r>
            <a:r>
              <a:rPr b="1" lang="en" sz="2000">
                <a:solidFill>
                  <a:schemeClr val="dk1"/>
                </a:solidFill>
              </a:rPr>
              <a:t>B</a:t>
            </a:r>
            <a:r>
              <a:rPr lang="en" sz="2000">
                <a:solidFill>
                  <a:schemeClr val="dk1"/>
                </a:solidFill>
              </a:rPr>
              <a:t> de tamaño </a:t>
            </a:r>
            <a:r>
              <a:rPr b="1" lang="en" sz="2000">
                <a:solidFill>
                  <a:schemeClr val="dk1"/>
                </a:solidFill>
              </a:rPr>
              <a:t>ψ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Para cada nodo hoja </a:t>
            </a:r>
            <a:r>
              <a:rPr b="1" lang="en" sz="2000">
                <a:solidFill>
                  <a:schemeClr val="dk1"/>
                </a:solidFill>
              </a:rPr>
              <a:t>j </a:t>
            </a:r>
            <a:r>
              <a:rPr lang="en" sz="2000">
                <a:solidFill>
                  <a:schemeClr val="dk1"/>
                </a:solidFill>
              </a:rPr>
              <a:t>en el árbol actual: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Identificar instancias del subconjunto que caen en el nodo hoja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Si hay instancias que caen en la hoja </a:t>
            </a:r>
            <a:r>
              <a:rPr b="1" lang="en" sz="2000">
                <a:solidFill>
                  <a:schemeClr val="dk1"/>
                </a:solidFill>
              </a:rPr>
              <a:t>j</a:t>
            </a:r>
            <a:r>
              <a:rPr lang="en" sz="2000">
                <a:solidFill>
                  <a:schemeClr val="dk1"/>
                </a:solidFill>
              </a:rPr>
              <a:t>, procedemos a la </a:t>
            </a:r>
            <a:r>
              <a:rPr b="1" lang="en" sz="2000">
                <a:solidFill>
                  <a:schemeClr val="dk1"/>
                </a:solidFill>
              </a:rPr>
              <a:t>actualización del nodo hoja</a:t>
            </a:r>
            <a:endParaRPr b="1" sz="20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4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. SENCForest - Crecimiento de un subárbol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Google Shape;670;p84"/>
          <p:cNvSpPr txBox="1"/>
          <p:nvPr/>
        </p:nvSpPr>
        <p:spPr>
          <a:xfrm>
            <a:off x="715100" y="1583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84"/>
          <p:cNvSpPr txBox="1"/>
          <p:nvPr/>
        </p:nvSpPr>
        <p:spPr>
          <a:xfrm>
            <a:off x="715100" y="1528850"/>
            <a:ext cx="3163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72" name="Google Shape;672;p84"/>
          <p:cNvSpPr txBox="1"/>
          <p:nvPr/>
        </p:nvSpPr>
        <p:spPr>
          <a:xfrm>
            <a:off x="795300" y="1139625"/>
            <a:ext cx="7386300" cy="3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3. Actualizando nodos hoja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73" name="Google Shape;673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5401" y="1583450"/>
            <a:ext cx="4207774" cy="3079649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84"/>
          <p:cNvSpPr txBox="1"/>
          <p:nvPr/>
        </p:nvSpPr>
        <p:spPr>
          <a:xfrm>
            <a:off x="965925" y="1712475"/>
            <a:ext cx="2437800" cy="28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aphicFrame>
        <p:nvGraphicFramePr>
          <p:cNvPr id="675" name="Google Shape;675;p84"/>
          <p:cNvGraphicFramePr/>
          <p:nvPr/>
        </p:nvGraphicFramePr>
        <p:xfrm>
          <a:off x="861338" y="17064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{4D1DF91E-9FD3-4DC0-8B6C-A8AAECF17977}</a:tableStyleId>
              </a:tblPr>
              <a:tblGrid>
                <a:gridCol w="2437800"/>
              </a:tblGrid>
              <a:tr h="64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Información nodo hoja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Centro (c)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Radio (r)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Frecuencia de cada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clase ( F[j] 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Número de instancias(|X|)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85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. SENCForest - Crecimiento de un subárbol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2" name="Google Shape;682;p85"/>
          <p:cNvSpPr txBox="1"/>
          <p:nvPr/>
        </p:nvSpPr>
        <p:spPr>
          <a:xfrm>
            <a:off x="715100" y="1583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85"/>
          <p:cNvSpPr txBox="1"/>
          <p:nvPr/>
        </p:nvSpPr>
        <p:spPr>
          <a:xfrm>
            <a:off x="715100" y="1528850"/>
            <a:ext cx="3163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84" name="Google Shape;684;p85"/>
          <p:cNvSpPr txBox="1"/>
          <p:nvPr/>
        </p:nvSpPr>
        <p:spPr>
          <a:xfrm>
            <a:off x="795300" y="1212750"/>
            <a:ext cx="7386300" cy="3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4</a:t>
            </a:r>
            <a:r>
              <a:rPr lang="en" sz="2000">
                <a:solidFill>
                  <a:schemeClr val="dk1"/>
                </a:solidFill>
              </a:rPr>
              <a:t>. </a:t>
            </a:r>
            <a:r>
              <a:rPr b="1" lang="en" sz="2000">
                <a:solidFill>
                  <a:schemeClr val="dk1"/>
                </a:solidFill>
              </a:rPr>
              <a:t>Recalcular el umbral</a:t>
            </a:r>
            <a:r>
              <a:rPr lang="en" sz="2000">
                <a:solidFill>
                  <a:schemeClr val="dk1"/>
                </a:solidFill>
              </a:rPr>
              <a:t> de longitud del camino </a:t>
            </a:r>
            <a:r>
              <a:rPr b="1" lang="en" sz="2000">
                <a:solidFill>
                  <a:schemeClr val="dk1"/>
                </a:solidFill>
              </a:rPr>
              <a:t>τ </a:t>
            </a:r>
            <a:r>
              <a:rPr lang="en" sz="2000">
                <a:solidFill>
                  <a:schemeClr val="dk1"/>
                </a:solidFill>
              </a:rPr>
              <a:t>con el árbol actualizado: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85" name="Google Shape;685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550" y="2636250"/>
            <a:ext cx="3496562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1. Contextualización - Objetivos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7"/>
          <p:cNvSpPr txBox="1"/>
          <p:nvPr>
            <p:ph idx="4" type="subTitle"/>
          </p:nvPr>
        </p:nvSpPr>
        <p:spPr>
          <a:xfrm>
            <a:off x="685800" y="1381200"/>
            <a:ext cx="7713900" cy="32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❖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Investigar algoritmos y técnicas relacionados con la detección de anomalías en data streams.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❖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Fase exploratoria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❖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Proporcionar un entorno de experimentación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➢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Implementación de generadores de datos sintéticos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➢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Definición de estándares de medida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➢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Experimentación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Requisitos de los algoritmos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8"/>
          <p:cNvSpPr txBox="1"/>
          <p:nvPr/>
        </p:nvSpPr>
        <p:spPr>
          <a:xfrm>
            <a:off x="1219200" y="1295400"/>
            <a:ext cx="33147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1. </a:t>
            </a:r>
            <a:r>
              <a:rPr lang="en" sz="16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Objetivo </a:t>
            </a:r>
            <a:endParaRPr sz="160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286" name="Google Shape;286;p38"/>
          <p:cNvSpPr txBox="1"/>
          <p:nvPr>
            <p:ph idx="4294967295" type="subTitle"/>
          </p:nvPr>
        </p:nvSpPr>
        <p:spPr>
          <a:xfrm>
            <a:off x="1219200" y="1710146"/>
            <a:ext cx="3314700" cy="118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8759" lvl="0" marL="27432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■"/>
            </a:pPr>
            <a:r>
              <a:rPr lang="en" sz="1600"/>
              <a:t>D</a:t>
            </a:r>
            <a:r>
              <a:rPr lang="en" sz="1600"/>
              <a:t>etectar anomalías, outliers o novedades en data streams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87" name="Google Shape;287;p38"/>
          <p:cNvSpPr txBox="1"/>
          <p:nvPr/>
        </p:nvSpPr>
        <p:spPr>
          <a:xfrm>
            <a:off x="4533910" y="1295400"/>
            <a:ext cx="33147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2. </a:t>
            </a:r>
            <a:r>
              <a:rPr lang="en" sz="16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Eficiencia en tiempo real</a:t>
            </a:r>
            <a:endParaRPr sz="160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288" name="Google Shape;288;p38"/>
          <p:cNvSpPr txBox="1"/>
          <p:nvPr>
            <p:ph idx="4294967295" type="subTitle"/>
          </p:nvPr>
        </p:nvSpPr>
        <p:spPr>
          <a:xfrm>
            <a:off x="4533882" y="1710146"/>
            <a:ext cx="3314700" cy="118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8759" lvl="0" marL="27432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■"/>
            </a:pPr>
            <a:r>
              <a:rPr lang="en" sz="1600"/>
              <a:t>O</a:t>
            </a:r>
            <a:r>
              <a:rPr lang="en" sz="1600"/>
              <a:t>rden de llegada</a:t>
            </a:r>
            <a:endParaRPr sz="1600"/>
          </a:p>
          <a:p>
            <a:pPr indent="-238759" lvl="0" marL="27432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■"/>
            </a:pPr>
            <a:r>
              <a:rPr lang="en" sz="1600"/>
              <a:t>M</a:t>
            </a:r>
            <a:r>
              <a:rPr lang="en" sz="1600"/>
              <a:t>omento de llegada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89" name="Google Shape;289;p38"/>
          <p:cNvSpPr txBox="1"/>
          <p:nvPr/>
        </p:nvSpPr>
        <p:spPr>
          <a:xfrm>
            <a:off x="1219190" y="2362054"/>
            <a:ext cx="33147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3. </a:t>
            </a:r>
            <a:r>
              <a:rPr lang="en" sz="16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Eficiencia espacial</a:t>
            </a:r>
            <a:endParaRPr sz="160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290" name="Google Shape;290;p38"/>
          <p:cNvSpPr txBox="1"/>
          <p:nvPr>
            <p:ph idx="4294967295" type="subTitle"/>
          </p:nvPr>
        </p:nvSpPr>
        <p:spPr>
          <a:xfrm>
            <a:off x="1219190" y="2776800"/>
            <a:ext cx="3314700" cy="118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8759" lvl="0" marL="27432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■"/>
            </a:pPr>
            <a:r>
              <a:rPr lang="en" sz="1600"/>
              <a:t>Liberar Memoria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91" name="Google Shape;291;p38"/>
          <p:cNvSpPr txBox="1"/>
          <p:nvPr/>
        </p:nvSpPr>
        <p:spPr>
          <a:xfrm>
            <a:off x="4533900" y="2362054"/>
            <a:ext cx="33147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4. </a:t>
            </a:r>
            <a:r>
              <a:rPr lang="en" sz="16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Adaptabilidad</a:t>
            </a:r>
            <a:endParaRPr sz="160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292" name="Google Shape;292;p38"/>
          <p:cNvSpPr txBox="1"/>
          <p:nvPr>
            <p:ph idx="4294967295" type="subTitle"/>
          </p:nvPr>
        </p:nvSpPr>
        <p:spPr>
          <a:xfrm>
            <a:off x="4533872" y="2776800"/>
            <a:ext cx="3314700" cy="118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8759" lvl="0" marL="27432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■"/>
            </a:pPr>
            <a:r>
              <a:rPr lang="en" sz="1600"/>
              <a:t>P</a:t>
            </a:r>
            <a:r>
              <a:rPr lang="en" sz="1600"/>
              <a:t>atrones cambiantes</a:t>
            </a:r>
            <a:endParaRPr sz="1600"/>
          </a:p>
        </p:txBody>
      </p:sp>
      <p:sp>
        <p:nvSpPr>
          <p:cNvPr id="293" name="Google Shape;293;p38"/>
          <p:cNvSpPr txBox="1"/>
          <p:nvPr/>
        </p:nvSpPr>
        <p:spPr>
          <a:xfrm>
            <a:off x="1219200" y="3352654"/>
            <a:ext cx="33147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5</a:t>
            </a:r>
            <a:r>
              <a:rPr lang="en" sz="160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. </a:t>
            </a:r>
            <a:r>
              <a:rPr lang="en" sz="16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Datos no etiquetados</a:t>
            </a:r>
            <a:endParaRPr sz="160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294" name="Google Shape;294;p38"/>
          <p:cNvSpPr txBox="1"/>
          <p:nvPr>
            <p:ph idx="4294967295" type="subTitle"/>
          </p:nvPr>
        </p:nvSpPr>
        <p:spPr>
          <a:xfrm>
            <a:off x="1219200" y="3767400"/>
            <a:ext cx="3314700" cy="118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8759" lvl="0" marL="27432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■"/>
            </a:pPr>
            <a:r>
              <a:rPr lang="en" sz="1600"/>
              <a:t>Algoritmos no supervisados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Análisis de alternativas - SDO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1" name="Google Shape;3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166" y="1314263"/>
            <a:ext cx="4141834" cy="309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9"/>
          <p:cNvSpPr txBox="1"/>
          <p:nvPr/>
        </p:nvSpPr>
        <p:spPr>
          <a:xfrm>
            <a:off x="715100" y="1298100"/>
            <a:ext cx="3846300" cy="3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Sparse Data Observers</a:t>
            </a:r>
            <a:endParaRPr b="1"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Char char="❖"/>
            </a:pPr>
            <a:r>
              <a:rPr lang="en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Detección de anomalías 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Char char="❖"/>
            </a:pPr>
            <a:r>
              <a:rPr lang="en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No supervisado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Char char="❖"/>
            </a:pPr>
            <a:r>
              <a:rPr lang="en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Suposición de representantes (observadores). 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3. Análisis de alternativas - SDO - Entrenamiento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40"/>
          <p:cNvSpPr txBox="1"/>
          <p:nvPr/>
        </p:nvSpPr>
        <p:spPr>
          <a:xfrm>
            <a:off x="791300" y="1371225"/>
            <a:ext cx="4159500" cy="3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1. </a:t>
            </a: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Inicialización de observadores</a:t>
            </a: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Char char="❖"/>
            </a:pP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Se seleccionan aleatoriamente </a:t>
            </a: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k</a:t>
            </a: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instancias como observadores iniciales.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aphicFrame>
        <p:nvGraphicFramePr>
          <p:cNvPr id="310" name="Google Shape;310;p40"/>
          <p:cNvGraphicFramePr/>
          <p:nvPr/>
        </p:nvGraphicFramePr>
        <p:xfrm>
          <a:off x="4874625" y="125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{5DE196C5-9F04-4F0A-8D18-E4FBB9237675}</a:tableStyleId>
              </a:tblPr>
              <a:tblGrid>
                <a:gridCol w="566050"/>
                <a:gridCol w="2988325"/>
              </a:tblGrid>
              <a:tr h="51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Descripción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9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Número de representantes (observadores) que el algoritmo seleccionará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8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Número de observadores más próximos que se conservarán para cada instancia.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9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</a:t>
                      </a:r>
                      <a:r>
                        <a:rPr lang="en"/>
                        <a:t>mbral que decide si un observador está suficientemente relacionado con las instancias para ser conservado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