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92" r:id="rId4"/>
    <p:sldId id="293" r:id="rId5"/>
    <p:sldId id="294" r:id="rId6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8"/>
      <p:bold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73EF6-E9C1-46C1-8353-FCAD54E30CC1}">
  <a:tblStyle styleId="{7A473EF6-E9C1-46C1-8353-FCAD54E30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28be8142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28be8142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954450" y="996288"/>
            <a:ext cx="5691000" cy="2544600"/>
          </a:xfrm>
          <a:prstGeom prst="rect">
            <a:avLst/>
          </a:prstGeom>
          <a:effectLst>
            <a:outerShdw blurRad="14287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121850" y="3641061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2285709" y="-1385084"/>
            <a:ext cx="3682436" cy="2297800"/>
            <a:chOff x="2285709" y="-1385084"/>
            <a:chExt cx="3682436" cy="2297800"/>
          </a:xfrm>
        </p:grpSpPr>
        <p:grpSp>
          <p:nvGrpSpPr>
            <p:cNvPr id="51" name="Google Shape;51;p2"/>
            <p:cNvGrpSpPr/>
            <p:nvPr/>
          </p:nvGrpSpPr>
          <p:grpSpPr>
            <a:xfrm rot="5400000">
              <a:off x="2145482" y="-88670"/>
              <a:ext cx="1520982" cy="302065"/>
              <a:chOff x="5642557" y="-150670"/>
              <a:chExt cx="1520982" cy="302065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avLst/>
                <a:gdLst/>
                <a:ahLst/>
                <a:cxnLst/>
                <a:rect l="l" t="t" r="r" b="b"/>
                <a:pathLst>
                  <a:path w="42863" h="6719" fill="none" extrusionOk="0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76" fill="none" extrusionOk="0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10800000">
              <a:off x="2285709" y="-940189"/>
              <a:ext cx="302065" cy="1520982"/>
              <a:chOff x="-108754" y="2690919"/>
              <a:chExt cx="302065" cy="1520982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5620745" y="-1385084"/>
              <a:ext cx="347400" cy="2297800"/>
              <a:chOff x="6420895" y="-1455296"/>
              <a:chExt cx="347400" cy="2297800"/>
            </a:xfrm>
          </p:grpSpPr>
          <p:sp>
            <p:nvSpPr>
              <p:cNvPr id="64" name="Google Shape;64;p2"/>
              <p:cNvSpPr/>
              <p:nvPr/>
            </p:nvSpPr>
            <p:spPr>
              <a:xfrm rot="5400000">
                <a:off x="5457595" y="-491996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5400000">
                <a:off x="5736895" y="-188896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2"/>
          <p:cNvGrpSpPr/>
          <p:nvPr/>
        </p:nvGrpSpPr>
        <p:grpSpPr>
          <a:xfrm>
            <a:off x="-1752505" y="1"/>
            <a:ext cx="2376680" cy="3260858"/>
            <a:chOff x="-1752505" y="43776"/>
            <a:chExt cx="2376680" cy="3260858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-558008" y="3170665"/>
              <a:ext cx="1105976" cy="133969"/>
              <a:chOff x="8183182" y="663852"/>
              <a:chExt cx="1475028" cy="178673"/>
            </a:xfrm>
          </p:grpSpPr>
          <p:grpSp>
            <p:nvGrpSpPr>
              <p:cNvPr id="68" name="Google Shape;68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" name="Google Shape;90;p2"/>
            <p:cNvGrpSpPr/>
            <p:nvPr/>
          </p:nvGrpSpPr>
          <p:grpSpPr>
            <a:xfrm rot="5400000">
              <a:off x="85100" y="1293637"/>
              <a:ext cx="98902" cy="553090"/>
              <a:chOff x="4898850" y="4820550"/>
              <a:chExt cx="98902" cy="553090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4898850" y="4820550"/>
                <a:ext cx="98902" cy="98902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fill="none" extrusionOk="0">
                    <a:moveTo>
                      <a:pt x="1810" y="124"/>
                    </a:moveTo>
                    <a:cubicBezTo>
                      <a:pt x="2603" y="248"/>
                      <a:pt x="3173" y="1017"/>
                      <a:pt x="3024" y="1810"/>
                    </a:cubicBezTo>
                    <a:cubicBezTo>
                      <a:pt x="2900" y="2603"/>
                      <a:pt x="2157" y="3173"/>
                      <a:pt x="1339" y="3025"/>
                    </a:cubicBezTo>
                    <a:cubicBezTo>
                      <a:pt x="545" y="2901"/>
                      <a:pt x="0" y="2157"/>
                      <a:pt x="124" y="1339"/>
                    </a:cubicBezTo>
                    <a:cubicBezTo>
                      <a:pt x="248" y="546"/>
                      <a:pt x="992" y="0"/>
                      <a:pt x="1810" y="1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924339" y="4847971"/>
                <a:ext cx="46366" cy="43094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1383" extrusionOk="0">
                    <a:moveTo>
                      <a:pt x="744" y="1"/>
                    </a:moveTo>
                    <a:cubicBezTo>
                      <a:pt x="417" y="1"/>
                      <a:pt x="119" y="253"/>
                      <a:pt x="74" y="583"/>
                    </a:cubicBezTo>
                    <a:cubicBezTo>
                      <a:pt x="0" y="955"/>
                      <a:pt x="273" y="1327"/>
                      <a:pt x="645" y="1376"/>
                    </a:cubicBezTo>
                    <a:cubicBezTo>
                      <a:pt x="676" y="1380"/>
                      <a:pt x="708" y="1383"/>
                      <a:pt x="739" y="1383"/>
                    </a:cubicBezTo>
                    <a:cubicBezTo>
                      <a:pt x="1074" y="1383"/>
                      <a:pt x="1370" y="1146"/>
                      <a:pt x="1438" y="806"/>
                    </a:cubicBezTo>
                    <a:cubicBezTo>
                      <a:pt x="1487" y="434"/>
                      <a:pt x="1240" y="62"/>
                      <a:pt x="868" y="13"/>
                    </a:cubicBezTo>
                    <a:cubicBezTo>
                      <a:pt x="826" y="4"/>
                      <a:pt x="785" y="1"/>
                      <a:pt x="7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901935" y="5281687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2951"/>
                    </a:moveTo>
                    <a:cubicBezTo>
                      <a:pt x="645" y="2951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ubicBezTo>
                      <a:pt x="2950" y="2306"/>
                      <a:pt x="2281" y="2951"/>
                      <a:pt x="1463" y="29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925866" y="5306428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297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1" y="1388"/>
                      <a:pt x="1389" y="1066"/>
                      <a:pt x="1389" y="694"/>
                    </a:cubicBezTo>
                    <a:cubicBezTo>
                      <a:pt x="1389" y="297"/>
                      <a:pt x="1091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942100" y="4917862"/>
                <a:ext cx="31" cy="35846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504" fill="none" extrusionOk="0">
                    <a:moveTo>
                      <a:pt x="0" y="11503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2"/>
            <p:cNvGrpSpPr/>
            <p:nvPr/>
          </p:nvGrpSpPr>
          <p:grpSpPr>
            <a:xfrm>
              <a:off x="-1752505" y="2269891"/>
              <a:ext cx="2297800" cy="347400"/>
              <a:chOff x="-1414555" y="3058729"/>
              <a:chExt cx="2297800" cy="3474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-1414555" y="333802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-1111455" y="305872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2"/>
            <p:cNvSpPr/>
            <p:nvPr/>
          </p:nvSpPr>
          <p:spPr>
            <a:xfrm rot="-5400000">
              <a:off x="-311438" y="-30503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1" y="3929284"/>
            <a:ext cx="7734714" cy="2599313"/>
            <a:chOff x="11" y="3929284"/>
            <a:chExt cx="7734714" cy="2599313"/>
          </a:xfrm>
        </p:grpSpPr>
        <p:grpSp>
          <p:nvGrpSpPr>
            <p:cNvPr id="101" name="Google Shape;101;p2"/>
            <p:cNvGrpSpPr/>
            <p:nvPr/>
          </p:nvGrpSpPr>
          <p:grpSpPr>
            <a:xfrm rot="10800000">
              <a:off x="1563339" y="4450440"/>
              <a:ext cx="883262" cy="242091"/>
              <a:chOff x="2300350" y="2601250"/>
              <a:chExt cx="2275275" cy="62362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08;p2"/>
            <p:cNvSpPr/>
            <p:nvPr/>
          </p:nvSpPr>
          <p:spPr>
            <a:xfrm rot="10800000">
              <a:off x="6707657" y="3929284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 rot="5400000">
              <a:off x="6559423" y="4651042"/>
              <a:ext cx="883262" cy="242091"/>
              <a:chOff x="2300350" y="2601250"/>
              <a:chExt cx="2275275" cy="62362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2"/>
            <p:cNvSpPr/>
            <p:nvPr/>
          </p:nvSpPr>
          <p:spPr>
            <a:xfrm rot="10800000">
              <a:off x="11" y="3929288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2"/>
            <p:cNvGrpSpPr/>
            <p:nvPr/>
          </p:nvGrpSpPr>
          <p:grpSpPr>
            <a:xfrm rot="-5400000" flipH="1">
              <a:off x="6724721" y="5297767"/>
              <a:ext cx="1823016" cy="196994"/>
              <a:chOff x="7857346" y="4002005"/>
              <a:chExt cx="1823016" cy="196994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avLst/>
                <a:gdLst/>
                <a:ahLst/>
                <a:cxnLst/>
                <a:rect l="l" t="t" r="r" b="b"/>
                <a:pathLst>
                  <a:path w="55332" h="4834" fill="none" extrusionOk="0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2"/>
            <p:cNvGrpSpPr/>
            <p:nvPr/>
          </p:nvGrpSpPr>
          <p:grpSpPr>
            <a:xfrm rot="-5400000" flipH="1">
              <a:off x="3743196" y="5518592"/>
              <a:ext cx="1823016" cy="196994"/>
              <a:chOff x="7857346" y="4002005"/>
              <a:chExt cx="1823016" cy="196994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avLst/>
                <a:gdLst/>
                <a:ahLst/>
                <a:cxnLst/>
                <a:rect l="l" t="t" r="r" b="b"/>
                <a:pathLst>
                  <a:path w="55332" h="4834" fill="none" extrusionOk="0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125;p2"/>
          <p:cNvGrpSpPr/>
          <p:nvPr/>
        </p:nvGrpSpPr>
        <p:grpSpPr>
          <a:xfrm>
            <a:off x="7420820" y="70201"/>
            <a:ext cx="3199750" cy="4333922"/>
            <a:chOff x="7420820" y="70201"/>
            <a:chExt cx="3199750" cy="4333922"/>
          </a:xfrm>
        </p:grpSpPr>
        <p:sp>
          <p:nvSpPr>
            <p:cNvPr id="126" name="Google Shape;126;p2"/>
            <p:cNvSpPr/>
            <p:nvPr/>
          </p:nvSpPr>
          <p:spPr>
            <a:xfrm rot="10800000">
              <a:off x="8625870" y="317066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8206162" y="-27861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2"/>
            <p:cNvGrpSpPr/>
            <p:nvPr/>
          </p:nvGrpSpPr>
          <p:grpSpPr>
            <a:xfrm>
              <a:off x="8267389" y="242565"/>
              <a:ext cx="883262" cy="242091"/>
              <a:chOff x="2300350" y="2601250"/>
              <a:chExt cx="2275275" cy="623625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2"/>
            <p:cNvGrpSpPr/>
            <p:nvPr/>
          </p:nvGrpSpPr>
          <p:grpSpPr>
            <a:xfrm>
              <a:off x="8267392" y="4270154"/>
              <a:ext cx="1105976" cy="133969"/>
              <a:chOff x="8183182" y="663852"/>
              <a:chExt cx="1475028" cy="178673"/>
            </a:xfrm>
          </p:grpSpPr>
          <p:grpSp>
            <p:nvGrpSpPr>
              <p:cNvPr id="136" name="Google Shape;136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37" name="Google Shape;137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8" name="Google Shape;148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2"/>
            <p:cNvGrpSpPr/>
            <p:nvPr/>
          </p:nvGrpSpPr>
          <p:grpSpPr>
            <a:xfrm>
              <a:off x="7861857" y="1218667"/>
              <a:ext cx="1520982" cy="302065"/>
              <a:chOff x="5642557" y="-150670"/>
              <a:chExt cx="1520982" cy="302065"/>
            </a:xfrm>
          </p:grpSpPr>
          <p:sp>
            <p:nvSpPr>
              <p:cNvPr id="159" name="Google Shape;159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avLst/>
                <a:gdLst/>
                <a:ahLst/>
                <a:cxnLst/>
                <a:rect l="l" t="t" r="r" b="b"/>
                <a:pathLst>
                  <a:path w="42863" h="6719" fill="none" extrusionOk="0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76" fill="none" extrusionOk="0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2"/>
            <p:cNvGrpSpPr/>
            <p:nvPr/>
          </p:nvGrpSpPr>
          <p:grpSpPr>
            <a:xfrm>
              <a:off x="7420820" y="2617291"/>
              <a:ext cx="2637100" cy="376400"/>
              <a:chOff x="7624995" y="2199679"/>
              <a:chExt cx="2637100" cy="376400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>
                <a:off x="7624995" y="250797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>
                <a:off x="8267395" y="219967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9" name="Google Shape;16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212" name="Google Shape;21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220" name="Google Shape;22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226" name="Google Shape;226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232" name="Google Shape;232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3" name="Google Shape;233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4" name="Google Shape;244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" name="Google Shape;254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57" name="Google Shape;257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264" name="Google Shape;264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71" name="Google Shape;27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4"/>
          <p:cNvSpPr txBox="1">
            <a:spLocks noGrp="1"/>
          </p:cNvSpPr>
          <p:nvPr>
            <p:ph type="title"/>
          </p:nvPr>
        </p:nvSpPr>
        <p:spPr>
          <a:xfrm>
            <a:off x="1416450" y="539400"/>
            <a:ext cx="6311100" cy="822000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"/>
          <p:cNvSpPr txBox="1">
            <a:spLocks noGrp="1"/>
          </p:cNvSpPr>
          <p:nvPr>
            <p:ph type="body" idx="1"/>
          </p:nvPr>
        </p:nvSpPr>
        <p:spPr>
          <a:xfrm>
            <a:off x="1416450" y="1543150"/>
            <a:ext cx="6311100" cy="23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1" name="Google Shape;31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312" name="Google Shape;31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320" name="Google Shape;32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324" name="Google Shape;32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5" name="Google Shape;32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6" name="Google Shape;33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6" name="Google Shape;34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50" name="Google Shape;35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3" name="Google Shape;39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94" name="Google Shape;39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408" name="Google Shape;40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415" name="Google Shape;41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421" name="Google Shape;42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427" name="Google Shape;42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434" name="Google Shape;43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42" name="Google Shape;44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1" name="Google Shape;491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4" name="Google Shape;534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1" name="Google Shape;541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49" name="Google Shape;549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5" name="Google Shape;565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0" name="Google Shape;570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6" name="Google Shape;576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3" name="Google Shape;583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2" name="Google Shape;622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4" name="Google Shape;624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27" name="Google Shape;627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2" name="Google Shape;63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2" name="Google Shape;642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48" name="Google Shape;648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5" name="Google Shape;65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2" name="Google Shape;66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69" name="Google Shape;669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77" name="Google Shape;677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19" name="Google Shape;719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29" name="Google Shape;729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2" name="Google Shape;732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38" name="Google Shape;73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5" name="Google Shape;745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49" name="Google Shape;749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0" name="Google Shape;750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760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1" name="Google Shape;761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1" name="Google Shape;771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2" name="Google Shape;772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79" name="Google Shape;779;p1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20" name="Google Shape;820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9" name="Google Shape;859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60" name="Google Shape;860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61" name="Google Shape;861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67" name="Google Shape;867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11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873" name="Google Shape;873;p11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76" name="Google Shape;876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80" name="Google Shape;88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11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887" name="Google Shape;887;p11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93" name="Google Shape;893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99" name="Google Shape;899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906" name="Google Shape;906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7" name="Google Shape;907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7" name="Google Shape;917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8" name="Google Shape;91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8" name="Google Shape;928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929" name="Google Shape;929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1"/>
          <p:cNvGrpSpPr/>
          <p:nvPr/>
        </p:nvGrpSpPr>
        <p:grpSpPr>
          <a:xfrm>
            <a:off x="-235013" y="606814"/>
            <a:ext cx="1519438" cy="586800"/>
            <a:chOff x="-235013" y="606814"/>
            <a:chExt cx="1519438" cy="586800"/>
          </a:xfrm>
        </p:grpSpPr>
        <p:sp>
          <p:nvSpPr>
            <p:cNvPr id="944" name="Google Shape;944;p11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5" name="Google Shape;945;p11"/>
            <p:cNvGrpSpPr/>
            <p:nvPr/>
          </p:nvGrpSpPr>
          <p:grpSpPr>
            <a:xfrm>
              <a:off x="-235013" y="829744"/>
              <a:ext cx="1105976" cy="133969"/>
              <a:chOff x="8183182" y="663852"/>
              <a:chExt cx="1475028" cy="178673"/>
            </a:xfrm>
          </p:grpSpPr>
          <p:grpSp>
            <p:nvGrpSpPr>
              <p:cNvPr id="946" name="Google Shape;946;p1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947" name="Google Shape;947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7" name="Google Shape;957;p1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958" name="Google Shape;958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Dochev21/Masquara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Kazakov21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github.com/IDDochev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10" Type="http://schemas.openxmlformats.org/officeDocument/2006/relationships/hyperlink" Target="https://github.com/INTsvyatkov21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github.com/YDPenkov2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5"/>
          <p:cNvSpPr/>
          <p:nvPr/>
        </p:nvSpPr>
        <p:spPr>
          <a:xfrm>
            <a:off x="1358700" y="3187014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9" name="Google Shape;979;p15"/>
          <p:cNvGrpSpPr/>
          <p:nvPr/>
        </p:nvGrpSpPr>
        <p:grpSpPr>
          <a:xfrm rot="5400000">
            <a:off x="4843800" y="496862"/>
            <a:ext cx="98902" cy="553090"/>
            <a:chOff x="4898850" y="4820550"/>
            <a:chExt cx="98902" cy="553090"/>
          </a:xfrm>
        </p:grpSpPr>
        <p:sp>
          <p:nvSpPr>
            <p:cNvPr id="980" name="Google Shape;980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15"/>
          <p:cNvGrpSpPr/>
          <p:nvPr/>
        </p:nvGrpSpPr>
        <p:grpSpPr>
          <a:xfrm>
            <a:off x="6763126" y="2043519"/>
            <a:ext cx="1252897" cy="51000"/>
            <a:chOff x="2915381" y="4104819"/>
            <a:chExt cx="1252897" cy="51000"/>
          </a:xfrm>
        </p:grpSpPr>
        <p:sp>
          <p:nvSpPr>
            <p:cNvPr id="986" name="Google Shape;986;p1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15"/>
          <p:cNvSpPr txBox="1">
            <a:spLocks noGrp="1"/>
          </p:cNvSpPr>
          <p:nvPr>
            <p:ph type="ctrTitle"/>
          </p:nvPr>
        </p:nvSpPr>
        <p:spPr>
          <a:xfrm>
            <a:off x="954450" y="996288"/>
            <a:ext cx="5691000" cy="25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i="0" dirty="0" err="1">
                <a:effectLst/>
                <a:latin typeface="Agency FB" panose="020B0503020202020204" pitchFamily="34" charset="0"/>
                <a:hlinkClick r:id="rId3"/>
              </a:rPr>
              <a:t>Masquarade</a:t>
            </a:r>
            <a:endParaRPr sz="100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6"/>
          <p:cNvSpPr txBox="1">
            <a:spLocks noGrp="1"/>
          </p:cNvSpPr>
          <p:nvPr>
            <p:ph type="title"/>
          </p:nvPr>
        </p:nvSpPr>
        <p:spPr>
          <a:xfrm>
            <a:off x="1416450" y="299764"/>
            <a:ext cx="63111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Our Team</a:t>
            </a:r>
            <a:endParaRPr dirty="0"/>
          </a:p>
        </p:txBody>
      </p:sp>
      <p:pic>
        <p:nvPicPr>
          <p:cNvPr id="1026" name="Picture 2" descr="View IDDochev21's full-sized avatar">
            <a:extLst>
              <a:ext uri="{FF2B5EF4-FFF2-40B4-BE49-F238E27FC236}">
                <a16:creationId xmlns:a16="http://schemas.microsoft.com/office/drawing/2014/main" id="{ECE134AE-F5F5-CAF0-F980-C5AD01B5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2" y="1539071"/>
            <a:ext cx="1788315" cy="1788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 AZKazakov21's full-sized avatar">
            <a:extLst>
              <a:ext uri="{FF2B5EF4-FFF2-40B4-BE49-F238E27FC236}">
                <a16:creationId xmlns:a16="http://schemas.microsoft.com/office/drawing/2014/main" id="{945F8648-EA52-370C-B36E-B24ADA2B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4" y="1539071"/>
            <a:ext cx="1788315" cy="1788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F9AC72B4-264F-4A4E-9C20-09526E9C9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28" y="1539071"/>
            <a:ext cx="1718968" cy="1788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C123F607-7521-EAA7-1F2D-D135D36AD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1718967" cy="171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8" name="Picture 7" descr="A person in a white shirt&#10;&#10;Description automatically generated">
            <a:extLst>
              <a:ext uri="{FF2B5EF4-FFF2-40B4-BE49-F238E27FC236}">
                <a16:creationId xmlns:a16="http://schemas.microsoft.com/office/drawing/2014/main" id="{FF995303-982A-B58E-97A4-246FBF975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25" y="1539071"/>
            <a:ext cx="1788316" cy="1788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AC74D5-2E65-E8E0-42A5-B8D4DF5D2884}"/>
              </a:ext>
            </a:extLst>
          </p:cNvPr>
          <p:cNvSpPr txBox="1"/>
          <p:nvPr/>
        </p:nvSpPr>
        <p:spPr>
          <a:xfrm>
            <a:off x="-1499619" y="3327386"/>
            <a:ext cx="5744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sng" dirty="0">
                <a:effectLst/>
                <a:latin typeface="-apple-system"/>
                <a:hlinkClick r:id="rId7"/>
              </a:rPr>
              <a:t>Ivan </a:t>
            </a:r>
            <a:r>
              <a:rPr lang="en-US" sz="1600" b="0" i="0" u="sng" dirty="0" err="1">
                <a:effectLst/>
                <a:latin typeface="-apple-system"/>
                <a:hlinkClick r:id="rId7"/>
              </a:rPr>
              <a:t>Dochev</a:t>
            </a:r>
            <a:r>
              <a:rPr lang="en-US" sz="1600" b="0" i="0" u="sng" dirty="0">
                <a:effectLst/>
                <a:latin typeface="-apple-system"/>
                <a:hlinkClick r:id="rId7"/>
              </a:rPr>
              <a:t> </a:t>
            </a:r>
            <a:endParaRPr lang="en-US" sz="1600" b="0" i="0" u="sng" dirty="0">
              <a:effectLst/>
              <a:latin typeface="-apple-system"/>
            </a:endParaRPr>
          </a:p>
          <a:p>
            <a:pPr algn="ctr"/>
            <a:r>
              <a:rPr lang="en-US" sz="1600" b="0" i="0" dirty="0">
                <a:solidFill>
                  <a:srgbClr val="E6EDF3"/>
                </a:solidFill>
                <a:effectLst/>
                <a:latin typeface="-apple-system"/>
              </a:rPr>
              <a:t>[Scrum trainer]</a:t>
            </a:r>
            <a:endParaRPr lang="bg-BG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6A35F-D898-175C-C5D2-5FE6A49B75DA}"/>
              </a:ext>
            </a:extLst>
          </p:cNvPr>
          <p:cNvSpPr txBox="1"/>
          <p:nvPr/>
        </p:nvSpPr>
        <p:spPr>
          <a:xfrm>
            <a:off x="652964" y="3327385"/>
            <a:ext cx="5744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sng" dirty="0">
                <a:effectLst/>
                <a:latin typeface="-apple-system"/>
                <a:hlinkClick r:id="rId8"/>
              </a:rPr>
              <a:t>Alex Kazakov </a:t>
            </a:r>
            <a:endParaRPr lang="en-US" sz="1600" b="0" i="0" u="sng" dirty="0">
              <a:effectLst/>
              <a:latin typeface="-apple-system"/>
            </a:endParaRPr>
          </a:p>
          <a:p>
            <a:pPr algn="ctr"/>
            <a:r>
              <a:rPr lang="en-US" sz="1600" b="0" i="0" dirty="0">
                <a:solidFill>
                  <a:srgbClr val="E6EDF3"/>
                </a:solidFill>
                <a:effectLst/>
                <a:latin typeface="-apple-system"/>
              </a:rPr>
              <a:t>[Back-end developer]</a:t>
            </a:r>
            <a:endParaRPr lang="bg-BG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219D4-379D-C1DE-8E9D-D70AE9A638C6}"/>
              </a:ext>
            </a:extLst>
          </p:cNvPr>
          <p:cNvSpPr txBox="1"/>
          <p:nvPr/>
        </p:nvSpPr>
        <p:spPr>
          <a:xfrm>
            <a:off x="2793206" y="3327385"/>
            <a:ext cx="5744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sng" dirty="0" err="1">
                <a:effectLst/>
                <a:latin typeface="-apple-system"/>
                <a:hlinkClick r:id="rId9"/>
              </a:rPr>
              <a:t>Yavor</a:t>
            </a:r>
            <a:r>
              <a:rPr lang="en-US" sz="1600" b="0" i="0" u="sng" dirty="0">
                <a:effectLst/>
                <a:latin typeface="-apple-system"/>
                <a:hlinkClick r:id="rId9"/>
              </a:rPr>
              <a:t> </a:t>
            </a:r>
            <a:r>
              <a:rPr lang="en-US" sz="1600" b="0" i="0" u="sng" dirty="0" err="1">
                <a:effectLst/>
                <a:latin typeface="-apple-system"/>
                <a:hlinkClick r:id="rId9"/>
              </a:rPr>
              <a:t>Penkov</a:t>
            </a:r>
            <a:r>
              <a:rPr lang="en-US" sz="1600" b="0" i="0" u="sng" dirty="0">
                <a:effectLst/>
                <a:latin typeface="-apple-system"/>
                <a:hlinkClick r:id="rId9"/>
              </a:rPr>
              <a:t> </a:t>
            </a:r>
            <a:endParaRPr lang="en-US" sz="1600" b="0" i="0" u="sng" dirty="0">
              <a:effectLst/>
              <a:latin typeface="-apple-system"/>
            </a:endParaRPr>
          </a:p>
          <a:p>
            <a:pPr algn="ctr"/>
            <a:r>
              <a:rPr lang="en-US" sz="1600" b="0" i="0" dirty="0">
                <a:solidFill>
                  <a:srgbClr val="E6EDF3"/>
                </a:solidFill>
                <a:effectLst/>
                <a:latin typeface="-apple-system"/>
              </a:rPr>
              <a:t>[Back-end developer]</a:t>
            </a:r>
            <a:endParaRPr lang="bg-BG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E6C451-C105-4D1F-940F-FB58936F0F5B}"/>
              </a:ext>
            </a:extLst>
          </p:cNvPr>
          <p:cNvSpPr txBox="1"/>
          <p:nvPr/>
        </p:nvSpPr>
        <p:spPr>
          <a:xfrm>
            <a:off x="4855073" y="3327385"/>
            <a:ext cx="5744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sng" dirty="0">
                <a:effectLst/>
                <a:latin typeface="-apple-system"/>
                <a:hlinkClick r:id="rId10"/>
              </a:rPr>
              <a:t>Ivan </a:t>
            </a:r>
            <a:r>
              <a:rPr lang="en-US" sz="1600" b="0" i="0" u="sng" dirty="0" err="1">
                <a:effectLst/>
                <a:latin typeface="-apple-system"/>
                <a:hlinkClick r:id="rId10"/>
              </a:rPr>
              <a:t>Tsvyatkov</a:t>
            </a:r>
            <a:r>
              <a:rPr lang="en-US" sz="1600" b="0" i="0" u="sng" dirty="0">
                <a:effectLst/>
                <a:latin typeface="-apple-system"/>
                <a:hlinkClick r:id="rId10"/>
              </a:rPr>
              <a:t> </a:t>
            </a:r>
            <a:endParaRPr lang="en-US" sz="1600" b="0" i="0" u="sng" dirty="0">
              <a:effectLst/>
              <a:latin typeface="-apple-system"/>
            </a:endParaRPr>
          </a:p>
          <a:p>
            <a:pPr algn="ctr"/>
            <a:r>
              <a:rPr lang="en-US" sz="1600" b="0" i="0" dirty="0">
                <a:solidFill>
                  <a:srgbClr val="E6EDF3"/>
                </a:solidFill>
                <a:effectLst/>
                <a:latin typeface="-apple-system"/>
              </a:rPr>
              <a:t>[Designer]</a:t>
            </a:r>
            <a:endParaRPr lang="bg-BG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615-12D7-A5AE-B63D-2FE17689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39" y="520481"/>
            <a:ext cx="6311100" cy="822000"/>
          </a:xfrm>
        </p:spPr>
        <p:txBody>
          <a:bodyPr/>
          <a:lstStyle/>
          <a:p>
            <a:r>
              <a:rPr lang="en-US" sz="4000" dirty="0"/>
              <a:t>About the project</a:t>
            </a:r>
            <a:endParaRPr lang="bg-BG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07F3-4FEF-9A21-ABFE-CB4C219E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628" y="1562068"/>
            <a:ext cx="6311100" cy="2388000"/>
          </a:xfrm>
        </p:spPr>
        <p:txBody>
          <a:bodyPr/>
          <a:lstStyle/>
          <a:p>
            <a:pPr algn="ctr"/>
            <a:r>
              <a:rPr lang="en-US" sz="2800" b="0" i="0" dirty="0">
                <a:solidFill>
                  <a:srgbClr val="E6EDF3"/>
                </a:solidFill>
                <a:effectLst/>
                <a:latin typeface="-apple-system"/>
              </a:rPr>
              <a:t>We have made a </a:t>
            </a:r>
            <a:r>
              <a:rPr lang="en-US" sz="2800" b="1" i="0" dirty="0">
                <a:solidFill>
                  <a:srgbClr val="E6EDF3"/>
                </a:solidFill>
                <a:effectLst/>
                <a:latin typeface="-apple-system"/>
              </a:rPr>
              <a:t>web</a:t>
            </a:r>
            <a:r>
              <a:rPr lang="en-US" sz="2800" b="0" i="0" dirty="0">
                <a:solidFill>
                  <a:srgbClr val="E6EDF3"/>
                </a:solidFill>
                <a:effectLst/>
                <a:latin typeface="-apple-system"/>
              </a:rPr>
              <a:t> and </a:t>
            </a:r>
            <a:r>
              <a:rPr lang="en-US" sz="2800" b="1" i="0" dirty="0">
                <a:solidFill>
                  <a:srgbClr val="E6EDF3"/>
                </a:solidFill>
                <a:effectLst/>
                <a:latin typeface="-apple-system"/>
              </a:rPr>
              <a:t>console</a:t>
            </a:r>
            <a:r>
              <a:rPr lang="en-US" sz="2800" b="0" i="0" dirty="0">
                <a:solidFill>
                  <a:srgbClr val="E6EDF3"/>
                </a:solidFill>
                <a:effectLst/>
                <a:latin typeface="-apple-system"/>
              </a:rPr>
              <a:t> application that allows our customers to register themselves to our bank using whichever method they are most comfortable with.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25595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1A11-94DC-B0C4-D3F6-D6A286E5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Used Technologies</a:t>
            </a:r>
            <a:endParaRPr lang="bg-BG" sz="4000" dirty="0"/>
          </a:p>
        </p:txBody>
      </p:sp>
      <p:pic>
        <p:nvPicPr>
          <p:cNvPr id="2052" name="Picture 4" descr="Visual Studio - Wikipedia">
            <a:extLst>
              <a:ext uri="{FF2B5EF4-FFF2-40B4-BE49-F238E27FC236}">
                <a16:creationId xmlns:a16="http://schemas.microsoft.com/office/drawing/2014/main" id="{C5045BE3-5552-D43A-C82A-61BFBB1A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9" y="1210350"/>
            <a:ext cx="1286737" cy="128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891A2BF-47EE-B3B0-B596-DA1066E0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41" y="1279177"/>
            <a:ext cx="1217910" cy="12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34A4F0E-7E01-C431-0539-680C2715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97" y="1256591"/>
            <a:ext cx="1333916" cy="12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 Logo - Free social media icons">
            <a:extLst>
              <a:ext uri="{FF2B5EF4-FFF2-40B4-BE49-F238E27FC236}">
                <a16:creationId xmlns:a16="http://schemas.microsoft.com/office/drawing/2014/main" id="{C40C8205-AC1F-DDBD-CED4-29C0CEB7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70" y="1256591"/>
            <a:ext cx="1217910" cy="12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 - Logo Downloads">
            <a:extLst>
              <a:ext uri="{FF2B5EF4-FFF2-40B4-BE49-F238E27FC236}">
                <a16:creationId xmlns:a16="http://schemas.microsoft.com/office/drawing/2014/main" id="{85CB41CD-BA17-6E6C-4429-692BD4DF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47" y="1201987"/>
            <a:ext cx="1372289" cy="1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3642BFE-EB7B-7147-76F8-7A698F61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74" y="2745335"/>
            <a:ext cx="1074421" cy="12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16C5956-3246-3645-CB1C-4666FDD02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54" y="1235646"/>
            <a:ext cx="1377824" cy="150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jango logo and symbol, meaning, history, PNG">
            <a:extLst>
              <a:ext uri="{FF2B5EF4-FFF2-40B4-BE49-F238E27FC236}">
                <a16:creationId xmlns:a16="http://schemas.microsoft.com/office/drawing/2014/main" id="{B3DC3528-7D4B-4BDA-FD76-22F2C972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70" y="3886909"/>
            <a:ext cx="2334246" cy="14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B9846B40-D7D6-5F8F-3770-C76359EEF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2" y="2517193"/>
            <a:ext cx="1436027" cy="14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A9A8B36A-ADC2-C699-88B9-387A8DCA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69" y="2517193"/>
            <a:ext cx="1017186" cy="14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icrosoft Word logo and symbol, meaning, history, PNG">
            <a:extLst>
              <a:ext uri="{FF2B5EF4-FFF2-40B4-BE49-F238E27FC236}">
                <a16:creationId xmlns:a16="http://schemas.microsoft.com/office/drawing/2014/main" id="{B2D9D1F0-BE14-7944-E2D2-00490285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14" y="2745335"/>
            <a:ext cx="2003147" cy="112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9518A61C-3E57-2D29-F6B3-9F8F7D7A4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15" y="2812198"/>
            <a:ext cx="1121205" cy="10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3BC6DB99-18F2-6D22-A13D-945FAA30E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93" y="2587855"/>
            <a:ext cx="1436027" cy="14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1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ECE7C-7CED-3DDF-1857-772D8156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545" y="2571750"/>
            <a:ext cx="6924900" cy="449700"/>
          </a:xfrm>
        </p:spPr>
        <p:txBody>
          <a:bodyPr/>
          <a:lstStyle/>
          <a:p>
            <a:r>
              <a:rPr lang="en-US" sz="4800" dirty="0">
                <a:latin typeface="Montserrat"/>
              </a:rPr>
              <a:t>Now let's jump to the project!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46140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Infographics by Slidesgo">
  <a:themeElements>
    <a:clrScheme name="Simple Light">
      <a:dk1>
        <a:srgbClr val="FFFFFF"/>
      </a:dk1>
      <a:lt1>
        <a:srgbClr val="8FFFFF"/>
      </a:lt1>
      <a:dk2>
        <a:srgbClr val="000000"/>
      </a:dk2>
      <a:lt2>
        <a:srgbClr val="606060"/>
      </a:lt2>
      <a:accent1>
        <a:srgbClr val="151B46"/>
      </a:accent1>
      <a:accent2>
        <a:srgbClr val="1D2875"/>
      </a:accent2>
      <a:accent3>
        <a:srgbClr val="2C4ED7"/>
      </a:accent3>
      <a:accent4>
        <a:srgbClr val="95FFAE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(16:9)</PresentationFormat>
  <Paragraphs>14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Data Center Business Plan Infographics by Slidesgo</vt:lpstr>
      <vt:lpstr>Masquarade</vt:lpstr>
      <vt:lpstr>Our Team</vt:lpstr>
      <vt:lpstr>About the project</vt:lpstr>
      <vt:lpstr>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Masquarade</dc:title>
  <dc:creator>ЯВОР</dc:creator>
  <cp:lastModifiedBy>Явор Димитров Пенков</cp:lastModifiedBy>
  <cp:revision>2</cp:revision>
  <dcterms:modified xsi:type="dcterms:W3CDTF">2024-01-15T08:32:30Z</dcterms:modified>
</cp:coreProperties>
</file>