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E96"/>
    <a:srgbClr val="A54C74"/>
    <a:srgbClr val="84ACB6"/>
    <a:srgbClr val="CCC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3"/>
    <p:restoredTop sz="94714"/>
  </p:normalViewPr>
  <p:slideViewPr>
    <p:cSldViewPr snapToGrid="0">
      <p:cViewPr>
        <p:scale>
          <a:sx n="30" d="100"/>
          <a:sy n="30" d="100"/>
        </p:scale>
        <p:origin x="20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AD549-2EB8-D744-8798-9AEAB9D0ACAE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97295-4A77-2A42-A036-B9D5CBAB9A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898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1pPr>
    <a:lvl2pPr marL="1386688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2pPr>
    <a:lvl3pPr marL="2773375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3pPr>
    <a:lvl4pPr marL="4160063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4pPr>
    <a:lvl5pPr marL="5546750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5pPr>
    <a:lvl6pPr marL="6933438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6pPr>
    <a:lvl7pPr marL="8320126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7pPr>
    <a:lvl8pPr marL="9706813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8pPr>
    <a:lvl9pPr marL="11093501" algn="l" defTabSz="2773375" rtl="0" eaLnBrk="1" latinLnBrk="0" hangingPunct="1">
      <a:defRPr sz="3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97295-4A77-2A42-A036-B9D5CBAB9A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273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47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86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25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48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821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08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39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27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63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4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76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D927C-6832-BB41-B88B-997B292BF196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BF740-8D50-CD43-89FC-90D30257D6E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3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161DD36-0774-FABC-CEB6-BC93365BF823}"/>
              </a:ext>
            </a:extLst>
          </p:cNvPr>
          <p:cNvGrpSpPr/>
          <p:nvPr/>
        </p:nvGrpSpPr>
        <p:grpSpPr>
          <a:xfrm>
            <a:off x="22092835" y="4132141"/>
            <a:ext cx="10582785" cy="6632321"/>
            <a:chOff x="11187625" y="15085993"/>
            <a:chExt cx="10582785" cy="6583232"/>
          </a:xfrm>
        </p:grpSpPr>
        <p:sp>
          <p:nvSpPr>
            <p:cNvPr id="145" name="Google Shape;36;g2c4d46ebb31_0_0">
              <a:extLst>
                <a:ext uri="{FF2B5EF4-FFF2-40B4-BE49-F238E27FC236}">
                  <a16:creationId xmlns:a16="http://schemas.microsoft.com/office/drawing/2014/main" id="{C6A0DBA3-2B1F-49A6-8779-FE78ECF35A9B}"/>
                </a:ext>
              </a:extLst>
            </p:cNvPr>
            <p:cNvSpPr/>
            <p:nvPr/>
          </p:nvSpPr>
          <p:spPr>
            <a:xfrm>
              <a:off x="11265849" y="15345455"/>
              <a:ext cx="10380337" cy="6323770"/>
            </a:xfrm>
            <a:prstGeom prst="rect">
              <a:avLst/>
            </a:prstGeom>
            <a:noFill/>
            <a:ln w="228600" cap="flat" cmpd="sng">
              <a:solidFill>
                <a:srgbClr val="A54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21;g2c4d46ebb31_0_0">
              <a:extLst>
                <a:ext uri="{FF2B5EF4-FFF2-40B4-BE49-F238E27FC236}">
                  <a16:creationId xmlns:a16="http://schemas.microsoft.com/office/drawing/2014/main" id="{96150EBA-C90B-2E2A-D82C-F367FEE2A772}"/>
                </a:ext>
              </a:extLst>
            </p:cNvPr>
            <p:cNvSpPr/>
            <p:nvPr/>
          </p:nvSpPr>
          <p:spPr>
            <a:xfrm>
              <a:off x="11187625" y="15085993"/>
              <a:ext cx="10582785" cy="609236"/>
            </a:xfrm>
            <a:prstGeom prst="roundRect">
              <a:avLst>
                <a:gd name="adj" fmla="val 16667"/>
              </a:avLst>
            </a:prstGeom>
            <a:solidFill>
              <a:srgbClr val="A54C7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altLang="zh-CN" sz="2800" b="1" dirty="0">
                  <a:solidFill>
                    <a:srgbClr val="FFFFFF"/>
                  </a:solidFill>
                </a:rPr>
                <a:t>Experiments: Key Findings</a:t>
              </a:r>
            </a:p>
          </p:txBody>
        </p:sp>
      </p:grpSp>
      <p:sp>
        <p:nvSpPr>
          <p:cNvPr id="124" name="Google Shape;25;g2c4d46ebb31_0_0">
            <a:extLst>
              <a:ext uri="{FF2B5EF4-FFF2-40B4-BE49-F238E27FC236}">
                <a16:creationId xmlns:a16="http://schemas.microsoft.com/office/drawing/2014/main" id="{1B4D5276-0314-9D38-BC3E-36E57A4ECCBC}"/>
              </a:ext>
            </a:extLst>
          </p:cNvPr>
          <p:cNvSpPr/>
          <p:nvPr/>
        </p:nvSpPr>
        <p:spPr>
          <a:xfrm>
            <a:off x="22164555" y="18770221"/>
            <a:ext cx="10406100" cy="2888591"/>
          </a:xfrm>
          <a:prstGeom prst="rect">
            <a:avLst/>
          </a:prstGeom>
          <a:noFill/>
          <a:ln w="228600" cap="flat" cmpd="sng">
            <a:solidFill>
              <a:srgbClr val="84ACB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36;g2c4d46ebb31_0_0">
            <a:extLst>
              <a:ext uri="{FF2B5EF4-FFF2-40B4-BE49-F238E27FC236}">
                <a16:creationId xmlns:a16="http://schemas.microsoft.com/office/drawing/2014/main" id="{0CC47509-C292-012A-EB56-09AD2245E4F8}"/>
              </a:ext>
            </a:extLst>
          </p:cNvPr>
          <p:cNvSpPr/>
          <p:nvPr/>
        </p:nvSpPr>
        <p:spPr>
          <a:xfrm>
            <a:off x="405149" y="16571933"/>
            <a:ext cx="10341503" cy="5086879"/>
          </a:xfrm>
          <a:prstGeom prst="rect">
            <a:avLst/>
          </a:prstGeom>
          <a:noFill/>
          <a:ln w="228600" cap="flat" cmpd="sng">
            <a:solidFill>
              <a:srgbClr val="967E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19;g2c4d46ebb31_0_0">
            <a:extLst>
              <a:ext uri="{FF2B5EF4-FFF2-40B4-BE49-F238E27FC236}">
                <a16:creationId xmlns:a16="http://schemas.microsoft.com/office/drawing/2014/main" id="{2A5E663B-2A47-115C-C49C-7C0A0A6B85B1}"/>
              </a:ext>
            </a:extLst>
          </p:cNvPr>
          <p:cNvSpPr/>
          <p:nvPr/>
        </p:nvSpPr>
        <p:spPr>
          <a:xfrm>
            <a:off x="394514" y="7522455"/>
            <a:ext cx="10384303" cy="9159167"/>
          </a:xfrm>
          <a:prstGeom prst="rect">
            <a:avLst/>
          </a:prstGeom>
          <a:noFill/>
          <a:ln w="228600" cap="flat" cmpd="sng">
            <a:solidFill>
              <a:srgbClr val="CCC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19;g2c4d46ebb31_0_0">
            <a:extLst>
              <a:ext uri="{FF2B5EF4-FFF2-40B4-BE49-F238E27FC236}">
                <a16:creationId xmlns:a16="http://schemas.microsoft.com/office/drawing/2014/main" id="{74C8D52E-A835-D3F2-9809-8A899111777A}"/>
              </a:ext>
            </a:extLst>
          </p:cNvPr>
          <p:cNvSpPr/>
          <p:nvPr/>
        </p:nvSpPr>
        <p:spPr>
          <a:xfrm>
            <a:off x="405150" y="4217250"/>
            <a:ext cx="10406100" cy="3707550"/>
          </a:xfrm>
          <a:prstGeom prst="rect">
            <a:avLst/>
          </a:prstGeom>
          <a:noFill/>
          <a:ln w="228600" cap="flat" cmpd="sng">
            <a:solidFill>
              <a:srgbClr val="CCC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20;g2c4d46ebb31_0_0">
            <a:extLst>
              <a:ext uri="{FF2B5EF4-FFF2-40B4-BE49-F238E27FC236}">
                <a16:creationId xmlns:a16="http://schemas.microsoft.com/office/drawing/2014/main" id="{F1A8EA2A-F6CD-68FF-390E-CEA640BEB4CF}"/>
              </a:ext>
            </a:extLst>
          </p:cNvPr>
          <p:cNvSpPr txBox="1"/>
          <p:nvPr/>
        </p:nvSpPr>
        <p:spPr>
          <a:xfrm>
            <a:off x="833819" y="2482188"/>
            <a:ext cx="1650830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algn="ctr">
              <a:lnSpc>
                <a:spcPct val="120000"/>
              </a:lnSpc>
              <a:buSzPts val="2100"/>
            </a:pP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He Cao</a:t>
            </a:r>
            <a:r>
              <a:rPr lang="en-US" sz="3600" b="1" baseline="30000" dirty="0">
                <a:solidFill>
                  <a:schemeClr val="bg2">
                    <a:lumMod val="10000"/>
                  </a:schemeClr>
                </a:solidFill>
              </a:rPr>
              <a:t>♠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 Yanjun Shao</a:t>
            </a:r>
            <a:r>
              <a:rPr lang="en-US" sz="3600" b="1" baseline="30000" dirty="0">
                <a:solidFill>
                  <a:schemeClr val="bg2">
                    <a:lumMod val="10000"/>
                  </a:schemeClr>
                </a:solidFill>
              </a:rPr>
              <a:t>♠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</a:rPr>
              <a:t>Zhiyuan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 Liu,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</a:rPr>
              <a:t>Zijing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 Liu,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</a:rPr>
              <a:t>Xiangru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 Tang, Yuan Yao, Yu Li</a:t>
            </a:r>
          </a:p>
          <a:p>
            <a:pPr algn="ctr">
              <a:lnSpc>
                <a:spcPct val="120000"/>
              </a:lnSpc>
              <a:buSzPts val="2100"/>
            </a:pP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♠ equal contribution</a:t>
            </a:r>
          </a:p>
        </p:txBody>
      </p:sp>
      <p:sp>
        <p:nvSpPr>
          <p:cNvPr id="96" name="Google Shape;21;g2c4d46ebb31_0_0">
            <a:extLst>
              <a:ext uri="{FF2B5EF4-FFF2-40B4-BE49-F238E27FC236}">
                <a16:creationId xmlns:a16="http://schemas.microsoft.com/office/drawing/2014/main" id="{618B0DEC-9FF3-8AC3-1CE1-AE4FC278062F}"/>
              </a:ext>
            </a:extLst>
          </p:cNvPr>
          <p:cNvSpPr/>
          <p:nvPr/>
        </p:nvSpPr>
        <p:spPr>
          <a:xfrm>
            <a:off x="295492" y="4110157"/>
            <a:ext cx="10604100" cy="757925"/>
          </a:xfrm>
          <a:prstGeom prst="roundRect">
            <a:avLst>
              <a:gd name="adj" fmla="val 16667"/>
            </a:avLst>
          </a:prstGeom>
          <a:solidFill>
            <a:srgbClr val="CCC893"/>
          </a:solidFill>
          <a:ln w="9525" cap="flat" cmpd="sng">
            <a:solidFill>
              <a:srgbClr val="CCC8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sz="3200" b="1" dirty="0">
                <a:solidFill>
                  <a:srgbClr val="FFFFFF"/>
                </a:solidFill>
              </a:rPr>
              <a:t>Motivation </a:t>
            </a:r>
          </a:p>
        </p:txBody>
      </p:sp>
      <p:sp>
        <p:nvSpPr>
          <p:cNvPr id="97" name="Google Shape;24;g2c4d46ebb31_0_0">
            <a:extLst>
              <a:ext uri="{FF2B5EF4-FFF2-40B4-BE49-F238E27FC236}">
                <a16:creationId xmlns:a16="http://schemas.microsoft.com/office/drawing/2014/main" id="{21617B70-8876-8E2C-4204-5E6A6872DE63}"/>
              </a:ext>
            </a:extLst>
          </p:cNvPr>
          <p:cNvSpPr/>
          <p:nvPr/>
        </p:nvSpPr>
        <p:spPr>
          <a:xfrm>
            <a:off x="11187625" y="4192777"/>
            <a:ext cx="10604100" cy="745543"/>
          </a:xfrm>
          <a:prstGeom prst="roundRect">
            <a:avLst>
              <a:gd name="adj" fmla="val 16667"/>
            </a:avLst>
          </a:prstGeom>
          <a:solidFill>
            <a:srgbClr val="967E96"/>
          </a:solidFill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FFFF"/>
                </a:solidFill>
              </a:rPr>
              <a:t>Dataset for PRESTO Downstream Tasks</a:t>
            </a:r>
          </a:p>
        </p:txBody>
      </p:sp>
      <p:sp>
        <p:nvSpPr>
          <p:cNvPr id="98" name="Google Shape;25;g2c4d46ebb31_0_0">
            <a:extLst>
              <a:ext uri="{FF2B5EF4-FFF2-40B4-BE49-F238E27FC236}">
                <a16:creationId xmlns:a16="http://schemas.microsoft.com/office/drawing/2014/main" id="{A38FECCA-B3FF-3827-E974-09E5EF1FDA41}"/>
              </a:ext>
            </a:extLst>
          </p:cNvPr>
          <p:cNvSpPr/>
          <p:nvPr/>
        </p:nvSpPr>
        <p:spPr>
          <a:xfrm>
            <a:off x="22168100" y="10792954"/>
            <a:ext cx="10406100" cy="7977266"/>
          </a:xfrm>
          <a:prstGeom prst="rect">
            <a:avLst/>
          </a:prstGeom>
          <a:noFill/>
          <a:ln w="228600" cap="flat" cmpd="sng">
            <a:solidFill>
              <a:srgbClr val="A54C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36;g2c4d46ebb31_0_0">
            <a:extLst>
              <a:ext uri="{FF2B5EF4-FFF2-40B4-BE49-F238E27FC236}">
                <a16:creationId xmlns:a16="http://schemas.microsoft.com/office/drawing/2014/main" id="{435A5C26-C054-65C2-E719-8C8F349FD5E7}"/>
              </a:ext>
            </a:extLst>
          </p:cNvPr>
          <p:cNvSpPr/>
          <p:nvPr/>
        </p:nvSpPr>
        <p:spPr>
          <a:xfrm>
            <a:off x="11286625" y="4217250"/>
            <a:ext cx="10406100" cy="11128205"/>
          </a:xfrm>
          <a:prstGeom prst="rect">
            <a:avLst/>
          </a:prstGeom>
          <a:noFill/>
          <a:ln w="228600" cap="flat" cmpd="sng">
            <a:solidFill>
              <a:srgbClr val="967E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TextBox 8">
            <a:extLst>
              <a:ext uri="{FF2B5EF4-FFF2-40B4-BE49-F238E27FC236}">
                <a16:creationId xmlns:a16="http://schemas.microsoft.com/office/drawing/2014/main" id="{35055FEE-C968-BC41-6260-946481F8F05F}"/>
              </a:ext>
            </a:extLst>
          </p:cNvPr>
          <p:cNvSpPr txBox="1"/>
          <p:nvPr/>
        </p:nvSpPr>
        <p:spPr>
          <a:xfrm>
            <a:off x="1487697" y="154407"/>
            <a:ext cx="152005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6000" b="1" i="0">
                <a:solidFill>
                  <a:srgbClr val="000000"/>
                </a:solidFill>
                <a:effectLst/>
                <a:latin typeface="+mj-lt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r>
              <a:rPr lang="en" altLang="zh-CN" sz="6600" dirty="0"/>
              <a:t>PRESTO: Progressive Pretraining Enhances Synthetic Chemistry Outcomes</a:t>
            </a:r>
          </a:p>
        </p:txBody>
      </p:sp>
      <p:sp>
        <p:nvSpPr>
          <p:cNvPr id="103" name="TextBox 43">
            <a:extLst>
              <a:ext uri="{FF2B5EF4-FFF2-40B4-BE49-F238E27FC236}">
                <a16:creationId xmlns:a16="http://schemas.microsoft.com/office/drawing/2014/main" id="{CFE8F004-E6AC-65C3-8D93-5B875516FF1F}"/>
              </a:ext>
            </a:extLst>
          </p:cNvPr>
          <p:cNvSpPr txBox="1"/>
          <p:nvPr/>
        </p:nvSpPr>
        <p:spPr>
          <a:xfrm>
            <a:off x="760163" y="5002382"/>
            <a:ext cx="96747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/>
              <a:t>Multimodal Large Language Models (MLLMs) in in biomolecular disciplines neglect </a:t>
            </a:r>
            <a:r>
              <a:rPr lang="en" altLang="zh-CN" sz="2400" b="1" dirty="0"/>
              <a:t>multiple molecular graph interactions</a:t>
            </a:r>
            <a:r>
              <a:rPr lang="en" altLang="zh-CN" sz="2400" dirty="0"/>
              <a:t> and lack clear downstream tasks to validate framework effectiveness.</a:t>
            </a:r>
            <a:endParaRPr lang="en-US" altLang="zh-CN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" altLang="zh-CN" sz="2400" dirty="0"/>
              <a:t>The effectiveness of MLLMs is influenced by inconsistent pretraining strategies, underscoring the necessity for systematic evaluation to optimize performance in synthetic chemistry</a:t>
            </a:r>
            <a:r>
              <a:rPr lang="en" altLang="zh-CN" sz="24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106" name="Google Shape;21;g2c4d46ebb31_0_0">
            <a:extLst>
              <a:ext uri="{FF2B5EF4-FFF2-40B4-BE49-F238E27FC236}">
                <a16:creationId xmlns:a16="http://schemas.microsoft.com/office/drawing/2014/main" id="{4816B9B1-B70A-368E-DB94-F5BAFBAF2131}"/>
              </a:ext>
            </a:extLst>
          </p:cNvPr>
          <p:cNvSpPr/>
          <p:nvPr/>
        </p:nvSpPr>
        <p:spPr>
          <a:xfrm>
            <a:off x="306150" y="7268064"/>
            <a:ext cx="10406100" cy="578423"/>
          </a:xfrm>
          <a:prstGeom prst="roundRect">
            <a:avLst>
              <a:gd name="adj" fmla="val 16667"/>
            </a:avLst>
          </a:prstGeom>
          <a:solidFill>
            <a:srgbClr val="CCC893"/>
          </a:solidFill>
          <a:ln>
            <a:solidFill>
              <a:srgbClr val="CCC893"/>
            </a:solidFill>
            <a:headEnd type="none" w="sm" len="sm"/>
            <a:tailEnd type="none" w="sm" len="sm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sz="3200" b="1" dirty="0">
                <a:solidFill>
                  <a:srgbClr val="FFFFFF"/>
                </a:solidFill>
              </a:rPr>
              <a:t>Progressive Pretraining Strategy: PRESTO</a:t>
            </a:r>
          </a:p>
        </p:txBody>
      </p:sp>
      <p:sp>
        <p:nvSpPr>
          <p:cNvPr id="107" name="TextBox 43">
            <a:extLst>
              <a:ext uri="{FF2B5EF4-FFF2-40B4-BE49-F238E27FC236}">
                <a16:creationId xmlns:a16="http://schemas.microsoft.com/office/drawing/2014/main" id="{D4920D9E-6C10-DE1E-DB9D-D16CFE7D67D3}"/>
              </a:ext>
            </a:extLst>
          </p:cNvPr>
          <p:cNvSpPr txBox="1"/>
          <p:nvPr/>
        </p:nvSpPr>
        <p:spPr>
          <a:xfrm>
            <a:off x="738521" y="8136549"/>
            <a:ext cx="9674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>
                <a:latin typeface="+mn-lt"/>
              </a:rPr>
              <a:t>Bridges </a:t>
            </a:r>
            <a:r>
              <a:rPr lang="en-US" altLang="zh-CN" sz="2400" b="1" dirty="0">
                <a:latin typeface="+mn-lt"/>
              </a:rPr>
              <a:t>molecule-text</a:t>
            </a:r>
            <a:r>
              <a:rPr lang="en-US" altLang="zh-CN" sz="2400" dirty="0">
                <a:latin typeface="+mn-lt"/>
              </a:rPr>
              <a:t> modality gap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>
                <a:latin typeface="+mn-lt"/>
              </a:rPr>
              <a:t>Enhances </a:t>
            </a:r>
            <a:r>
              <a:rPr lang="en-US" altLang="zh-CN" sz="2400" b="1" dirty="0">
                <a:latin typeface="+mn-lt"/>
              </a:rPr>
              <a:t>multi-graph</a:t>
            </a:r>
            <a:r>
              <a:rPr lang="en-US" altLang="zh-CN" sz="2400" dirty="0">
                <a:latin typeface="+mn-lt"/>
              </a:rPr>
              <a:t> understanding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400" dirty="0">
                <a:latin typeface="+mn-lt"/>
              </a:rPr>
              <a:t>Tailored for synthetic chemistry tasks</a:t>
            </a:r>
          </a:p>
        </p:txBody>
      </p:sp>
      <p:sp>
        <p:nvSpPr>
          <p:cNvPr id="109" name="TextBox 43">
            <a:extLst>
              <a:ext uri="{FF2B5EF4-FFF2-40B4-BE49-F238E27FC236}">
                <a16:creationId xmlns:a16="http://schemas.microsoft.com/office/drawing/2014/main" id="{F246D575-050B-E67D-B84E-B57347ED6766}"/>
              </a:ext>
            </a:extLst>
          </p:cNvPr>
          <p:cNvSpPr txBox="1"/>
          <p:nvPr/>
        </p:nvSpPr>
        <p:spPr>
          <a:xfrm>
            <a:off x="534528" y="16995945"/>
            <a:ext cx="99845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200" b="1" i="0" dirty="0">
                <a:solidFill>
                  <a:srgbClr val="000000"/>
                </a:solidFill>
                <a:effectLst/>
                <a:latin typeface="+mn-lt"/>
              </a:rPr>
              <a:t>Over 3 million</a:t>
            </a:r>
            <a:r>
              <a:rPr lang="en" altLang="zh-CN" sz="2200" b="0" i="0" dirty="0">
                <a:solidFill>
                  <a:srgbClr val="000000"/>
                </a:solidFill>
                <a:effectLst/>
                <a:latin typeface="+mn-lt"/>
              </a:rPr>
              <a:t> detailed </a:t>
            </a:r>
            <a:r>
              <a:rPr lang="en" altLang="zh-CN" sz="2200" dirty="0">
                <a:solidFill>
                  <a:srgbClr val="000000"/>
                </a:solidFill>
              </a:rPr>
              <a:t>synthetic procedures </a:t>
            </a:r>
            <a:r>
              <a:rPr lang="en" altLang="zh-CN" sz="2200" b="0" i="0" dirty="0">
                <a:solidFill>
                  <a:srgbClr val="000000"/>
                </a:solidFill>
                <a:effectLst/>
                <a:latin typeface="+mn-lt"/>
              </a:rPr>
              <a:t>from USPTO-Patent </a:t>
            </a:r>
            <a:r>
              <a:rPr lang="en" altLang="zh-CN" sz="2200" b="0" i="0" dirty="0">
                <a:solidFill>
                  <a:schemeClr val="accent6"/>
                </a:solidFill>
                <a:effectLst/>
                <a:latin typeface="+mn-lt"/>
              </a:rPr>
              <a:t>[Lowe, 2017]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200" dirty="0">
                <a:solidFill>
                  <a:srgbClr val="000000"/>
                </a:solidFill>
              </a:rPr>
              <a:t>Use BERN2 </a:t>
            </a:r>
            <a:r>
              <a:rPr lang="en" altLang="zh-CN" sz="2200" dirty="0">
                <a:solidFill>
                  <a:schemeClr val="accent6"/>
                </a:solidFill>
              </a:rPr>
              <a:t>[Sung et al., 2022] </a:t>
            </a:r>
            <a:r>
              <a:rPr lang="en" altLang="zh-CN" sz="2200" dirty="0">
                <a:solidFill>
                  <a:srgbClr val="000000"/>
                </a:solidFill>
              </a:rPr>
              <a:t>to extract molecule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200" b="1" dirty="0">
                <a:solidFill>
                  <a:srgbClr val="000000"/>
                </a:solidFill>
              </a:rPr>
              <a:t>Molecule name conversions: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200" dirty="0">
                <a:solidFill>
                  <a:srgbClr val="000000"/>
                </a:solidFill>
              </a:rPr>
              <a:t>IUPAC  </a:t>
            </a:r>
            <a:r>
              <a:rPr lang="en" altLang="zh-CN" sz="2200" dirty="0">
                <a:solidFill>
                  <a:schemeClr val="accent6"/>
                </a:solidFill>
              </a:rPr>
              <a:t>[Favre and Powell, 2014] </a:t>
            </a:r>
            <a:r>
              <a:rPr lang="en" altLang="zh-CN" sz="2200" dirty="0">
                <a:solidFill>
                  <a:srgbClr val="000000"/>
                </a:solidFill>
              </a:rPr>
              <a:t>, chemical formulas </a:t>
            </a:r>
            <a:r>
              <a:rPr lang="en" altLang="zh-CN" sz="2200" dirty="0">
                <a:solidFill>
                  <a:schemeClr val="accent6"/>
                </a:solidFill>
              </a:rPr>
              <a:t>[Hill,1900], </a:t>
            </a:r>
            <a:r>
              <a:rPr lang="en" altLang="zh-CN" sz="2200" dirty="0">
                <a:solidFill>
                  <a:srgbClr val="000000"/>
                </a:solidFill>
              </a:rPr>
              <a:t>and SMILES [Weininger, 1988]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" altLang="zh-CN" sz="22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110" name="Google Shape;21;g2c4d46ebb31_0_0">
            <a:extLst>
              <a:ext uri="{FF2B5EF4-FFF2-40B4-BE49-F238E27FC236}">
                <a16:creationId xmlns:a16="http://schemas.microsoft.com/office/drawing/2014/main" id="{EC694F7B-C5EC-18DE-0262-AEE477B06290}"/>
              </a:ext>
            </a:extLst>
          </p:cNvPr>
          <p:cNvSpPr/>
          <p:nvPr/>
        </p:nvSpPr>
        <p:spPr>
          <a:xfrm>
            <a:off x="295272" y="16331952"/>
            <a:ext cx="10582785" cy="609236"/>
          </a:xfrm>
          <a:prstGeom prst="roundRect">
            <a:avLst>
              <a:gd name="adj" fmla="val 16667"/>
            </a:avLst>
          </a:prstGeom>
          <a:solidFill>
            <a:srgbClr val="967E9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sz="3200" b="1" dirty="0">
                <a:solidFill>
                  <a:srgbClr val="FFFFFF"/>
                </a:solidFill>
              </a:rPr>
              <a:t>Interleaved Dataset for Stage-2 Pretraining</a:t>
            </a:r>
          </a:p>
        </p:txBody>
      </p:sp>
      <p:sp>
        <p:nvSpPr>
          <p:cNvPr id="112" name="Google Shape;21;g2c4d46ebb31_0_0">
            <a:extLst>
              <a:ext uri="{FF2B5EF4-FFF2-40B4-BE49-F238E27FC236}">
                <a16:creationId xmlns:a16="http://schemas.microsoft.com/office/drawing/2014/main" id="{07FF2943-973D-7EDF-0C0E-62584222F4E3}"/>
              </a:ext>
            </a:extLst>
          </p:cNvPr>
          <p:cNvSpPr/>
          <p:nvPr/>
        </p:nvSpPr>
        <p:spPr>
          <a:xfrm>
            <a:off x="11196041" y="9643253"/>
            <a:ext cx="10554551" cy="609236"/>
          </a:xfrm>
          <a:prstGeom prst="roundRect">
            <a:avLst>
              <a:gd name="adj" fmla="val 16667"/>
            </a:avLst>
          </a:prstGeom>
          <a:solidFill>
            <a:srgbClr val="967E9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sz="3200" b="1" dirty="0">
                <a:solidFill>
                  <a:srgbClr val="FFFFFF"/>
                </a:solidFill>
              </a:rPr>
              <a:t>Addressing Data Leakage in Benchmarks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C77F1AD-54D4-8174-8F14-7861A7EF0477}"/>
              </a:ext>
            </a:extLst>
          </p:cNvPr>
          <p:cNvSpPr/>
          <p:nvPr/>
        </p:nvSpPr>
        <p:spPr>
          <a:xfrm>
            <a:off x="30467808" y="19568160"/>
            <a:ext cx="1840852" cy="19364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Google Shape;26;g2c4d46ebb31_0_0">
            <a:extLst>
              <a:ext uri="{FF2B5EF4-FFF2-40B4-BE49-F238E27FC236}">
                <a16:creationId xmlns:a16="http://schemas.microsoft.com/office/drawing/2014/main" id="{D19FCF93-2EF1-1121-F585-FD01FB170BC5}"/>
              </a:ext>
            </a:extLst>
          </p:cNvPr>
          <p:cNvSpPr/>
          <p:nvPr/>
        </p:nvSpPr>
        <p:spPr>
          <a:xfrm>
            <a:off x="22052851" y="18659028"/>
            <a:ext cx="10604100" cy="566378"/>
          </a:xfrm>
          <a:prstGeom prst="roundRect">
            <a:avLst>
              <a:gd name="adj" fmla="val 16667"/>
            </a:avLst>
          </a:prstGeom>
          <a:solidFill>
            <a:srgbClr val="84ACB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dirty="0">
                <a:solidFill>
                  <a:srgbClr val="FFFFFF"/>
                </a:solidFill>
              </a:rPr>
              <a:t>Conclusions and Future Directions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154B9FB-9B99-14A0-65B0-770031DA1B26}"/>
              </a:ext>
            </a:extLst>
          </p:cNvPr>
          <p:cNvSpPr txBox="1"/>
          <p:nvPr/>
        </p:nvSpPr>
        <p:spPr>
          <a:xfrm>
            <a:off x="22351338" y="19271585"/>
            <a:ext cx="100980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PRESTO: A versatile framework for synthetic chemistry. Bridges modality gap and enhances LLM multi-graphs understanding. Potential to advance synthetic chemistry and drug discovery.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Future Work: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400" dirty="0"/>
              <a:t>Expand to including 3D molecular representations.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" altLang="zh-CN" sz="2400" dirty="0"/>
              <a:t>Enhance dialogue capabilities. Develop larger domain-specific LLMs.</a:t>
            </a:r>
          </a:p>
        </p:txBody>
      </p:sp>
      <p:sp>
        <p:nvSpPr>
          <p:cNvPr id="129" name="Google Shape;21;g2c4d46ebb31_0_0">
            <a:extLst>
              <a:ext uri="{FF2B5EF4-FFF2-40B4-BE49-F238E27FC236}">
                <a16:creationId xmlns:a16="http://schemas.microsoft.com/office/drawing/2014/main" id="{F73DEDE4-47B0-D065-BA09-6E85B0457107}"/>
              </a:ext>
            </a:extLst>
          </p:cNvPr>
          <p:cNvSpPr/>
          <p:nvPr/>
        </p:nvSpPr>
        <p:spPr>
          <a:xfrm>
            <a:off x="22069088" y="10480917"/>
            <a:ext cx="10582785" cy="609236"/>
          </a:xfrm>
          <a:prstGeom prst="roundRect">
            <a:avLst>
              <a:gd name="adj" fmla="val 16667"/>
            </a:avLst>
          </a:prstGeom>
          <a:solidFill>
            <a:srgbClr val="A54C7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altLang="zh-CN" sz="2800" b="1" dirty="0">
                <a:solidFill>
                  <a:srgbClr val="FFFFFF"/>
                </a:solidFill>
              </a:rPr>
              <a:t>Additional Findings</a:t>
            </a:r>
          </a:p>
        </p:txBody>
      </p:sp>
      <p:pic>
        <p:nvPicPr>
          <p:cNvPr id="137" name="Picture 2" descr="Yale Logo and symbol, meaning, history, PNG, brand">
            <a:extLst>
              <a:ext uri="{FF2B5EF4-FFF2-40B4-BE49-F238E27FC236}">
                <a16:creationId xmlns:a16="http://schemas.microsoft.com/office/drawing/2014/main" id="{40775571-61E8-D4DF-5CD1-9193A3F7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0333" y="581297"/>
            <a:ext cx="2045705" cy="115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Hong Kong University of Science and Technology | Latest Reviews |  Student Reviews &amp; University Rankings EDUopinions">
            <a:extLst>
              <a:ext uri="{FF2B5EF4-FFF2-40B4-BE49-F238E27FC236}">
                <a16:creationId xmlns:a16="http://schemas.microsoft.com/office/drawing/2014/main" id="{68C669A0-8C97-B0D4-F389-889E87CD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38" b="22792"/>
          <a:stretch/>
        </p:blipFill>
        <p:spPr bwMode="auto">
          <a:xfrm>
            <a:off x="17764688" y="403622"/>
            <a:ext cx="4102337" cy="163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DEA-FinAI (IDEA FinAI)">
            <a:extLst>
              <a:ext uri="{FF2B5EF4-FFF2-40B4-BE49-F238E27FC236}">
                <a16:creationId xmlns:a16="http://schemas.microsoft.com/office/drawing/2014/main" id="{8F30E49A-FEBC-B645-B828-94269EBB6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632" y="2159935"/>
            <a:ext cx="2863814" cy="16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新加坡國立大學- 維基百科，自由的百科全書">
            <a:extLst>
              <a:ext uri="{FF2B5EF4-FFF2-40B4-BE49-F238E27FC236}">
                <a16:creationId xmlns:a16="http://schemas.microsoft.com/office/drawing/2014/main" id="{741F1E2E-7263-3DFA-617C-EF618ABB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0887" y="2409656"/>
            <a:ext cx="2894653" cy="132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TextBox 43">
            <a:extLst>
              <a:ext uri="{FF2B5EF4-FFF2-40B4-BE49-F238E27FC236}">
                <a16:creationId xmlns:a16="http://schemas.microsoft.com/office/drawing/2014/main" id="{53C125DB-6DB8-BD92-1B90-5483E84B795D}"/>
              </a:ext>
            </a:extLst>
          </p:cNvPr>
          <p:cNvSpPr txBox="1"/>
          <p:nvPr/>
        </p:nvSpPr>
        <p:spPr>
          <a:xfrm>
            <a:off x="589060" y="13839747"/>
            <a:ext cx="967475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+mn-lt"/>
              </a:rPr>
              <a:t>Stage1: Molecule-Text Alignment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Cultivates cross-modal alignment ability</a:t>
            </a:r>
            <a:endParaRPr lang="en-US" altLang="zh-CN" sz="2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Stage2: Domain Incremental Pretraining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+mn-lt"/>
              </a:rPr>
              <a:t>Focuses on multi-graph understanding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/>
              <a:t>Injects domain knowledge of synthetic chemistry</a:t>
            </a:r>
          </a:p>
          <a:p>
            <a:pPr marL="1257300" lvl="2" indent="-342900">
              <a:buFont typeface="系统字体常规体"/>
              <a:buChar char="﹡"/>
            </a:pPr>
            <a:r>
              <a:rPr lang="en-US" altLang="zh-CN" sz="2200" dirty="0">
                <a:latin typeface="+mn-lt"/>
              </a:rPr>
              <a:t>Interleaved text-molecule understanding</a:t>
            </a:r>
            <a:endParaRPr lang="en-US" altLang="zh-CN" sz="2200" dirty="0"/>
          </a:p>
          <a:p>
            <a:pPr marL="1257300" lvl="2" indent="-342900">
              <a:buFont typeface="系统字体常规体"/>
              <a:buChar char="﹡"/>
            </a:pPr>
            <a:r>
              <a:rPr lang="en-US" altLang="zh-CN" sz="2200" dirty="0">
                <a:latin typeface="+mn-lt"/>
              </a:rPr>
              <a:t>Molecule </a:t>
            </a:r>
            <a:r>
              <a:rPr lang="en-US" altLang="zh-CN" sz="2200" dirty="0"/>
              <a:t>name/format conversion tasks</a:t>
            </a:r>
            <a:endParaRPr lang="en-US" altLang="zh-CN" sz="2200" dirty="0">
              <a:latin typeface="+mn-lt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C4F47D9F-EB23-D089-2306-86454F1CE12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137"/>
          <a:stretch/>
        </p:blipFill>
        <p:spPr>
          <a:xfrm>
            <a:off x="11449416" y="5074030"/>
            <a:ext cx="4922058" cy="4427638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EF7D7F9B-0028-6903-FEAF-099BA1A24BD9}"/>
              </a:ext>
            </a:extLst>
          </p:cNvPr>
          <p:cNvSpPr txBox="1"/>
          <p:nvPr/>
        </p:nvSpPr>
        <p:spPr>
          <a:xfrm>
            <a:off x="16358200" y="5041173"/>
            <a:ext cx="54296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RESTO supports various </a:t>
            </a:r>
            <a:r>
              <a:rPr lang="zh-CN" altLang="en-US" sz="2400" b="1" dirty="0"/>
              <a:t>synthetic chemistry tasks</a:t>
            </a:r>
            <a:r>
              <a:rPr lang="zh-CN" alt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Reaction prediction 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F</a:t>
            </a:r>
            <a:r>
              <a:rPr lang="zh-CN" altLang="en-US" sz="2400" dirty="0"/>
              <a:t>orward </a:t>
            </a:r>
            <a:r>
              <a:rPr lang="en-US" altLang="zh-CN" sz="2400" dirty="0"/>
              <a:t>reaction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Retrosynthesis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Reaction condition prediction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Reagent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Catalyst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Solvent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Rea</a:t>
            </a:r>
            <a:r>
              <a:rPr lang="en-US" altLang="zh-CN" sz="2400" dirty="0" err="1"/>
              <a:t>ction</a:t>
            </a:r>
            <a:r>
              <a:rPr lang="en-US" altLang="zh-CN" sz="2400" dirty="0"/>
              <a:t> condition recommendation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Reaction type classification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Yield prediction</a:t>
            </a:r>
          </a:p>
        </p:txBody>
      </p:sp>
      <p:sp>
        <p:nvSpPr>
          <p:cNvPr id="149" name="TextBox 43">
            <a:extLst>
              <a:ext uri="{FF2B5EF4-FFF2-40B4-BE49-F238E27FC236}">
                <a16:creationId xmlns:a16="http://schemas.microsoft.com/office/drawing/2014/main" id="{BBC5B1DA-0C4C-321D-3426-74312647E773}"/>
              </a:ext>
            </a:extLst>
          </p:cNvPr>
          <p:cNvSpPr txBox="1"/>
          <p:nvPr/>
        </p:nvSpPr>
        <p:spPr>
          <a:xfrm>
            <a:off x="11488199" y="10340744"/>
            <a:ext cx="998458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" altLang="zh-CN" sz="2200" b="1" i="0" dirty="0">
                <a:solidFill>
                  <a:srgbClr val="000000"/>
                </a:solidFill>
                <a:effectLst/>
                <a:latin typeface="+mn-lt"/>
              </a:rPr>
              <a:t>Issues: </a:t>
            </a:r>
            <a:r>
              <a:rPr lang="en" altLang="zh-CN" sz="2200" i="0" dirty="0">
                <a:solidFill>
                  <a:srgbClr val="000000"/>
                </a:solidFill>
                <a:effectLst/>
                <a:latin typeface="+mn-lt"/>
              </a:rPr>
              <a:t>Data leakage in </a:t>
            </a:r>
            <a:r>
              <a:rPr lang="en" altLang="zh-CN" sz="2200" b="0" i="0" dirty="0">
                <a:solidFill>
                  <a:srgbClr val="000000"/>
                </a:solidFill>
                <a:effectLst/>
                <a:latin typeface="+mn-lt"/>
              </a:rPr>
              <a:t>Mol-Instruction </a:t>
            </a:r>
            <a:r>
              <a:rPr lang="en" altLang="zh-CN" sz="2200" b="0" i="0" dirty="0">
                <a:solidFill>
                  <a:schemeClr val="accent6"/>
                </a:solidFill>
                <a:effectLst/>
                <a:latin typeface="+mn-lt"/>
              </a:rPr>
              <a:t>[Fang et al., 2023]</a:t>
            </a:r>
            <a:r>
              <a:rPr lang="en" altLang="zh-CN" sz="2200" b="0" i="0" dirty="0">
                <a:solidFill>
                  <a:srgbClr val="000000"/>
                </a:solidFill>
                <a:effectLst/>
                <a:latin typeface="+mn-lt"/>
              </a:rPr>
              <a:t> benchmark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000000"/>
                </a:solidFill>
              </a:rPr>
              <a:t>Overlapping (i.e., high scaffold similarities, avg ≈ 0.8) between train and test sets)</a:t>
            </a:r>
            <a:endParaRPr lang="en" altLang="zh-CN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000" b="1" dirty="0">
                <a:solidFill>
                  <a:srgbClr val="000000"/>
                </a:solidFill>
              </a:rPr>
              <a:t>Consequences</a:t>
            </a:r>
            <a:r>
              <a:rPr lang="en" altLang="zh-CN" sz="2000" dirty="0">
                <a:solidFill>
                  <a:srgbClr val="000000"/>
                </a:solidFill>
              </a:rPr>
              <a:t>: Overestimated performance, limited generalizability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200" b="1" dirty="0">
                <a:solidFill>
                  <a:srgbClr val="000000"/>
                </a:solidFill>
              </a:rPr>
              <a:t>Our solution: </a:t>
            </a:r>
            <a:endParaRPr lang="en" altLang="zh-CN" sz="2200" dirty="0">
              <a:solidFill>
                <a:srgbClr val="0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000000"/>
                </a:solidFill>
              </a:rPr>
              <a:t>Non-overlapping, scaffold-based splits ⇝ more challenging test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000000"/>
                </a:solidFill>
              </a:rPr>
              <a:t>Unique test set reactions, molecular scaffold splitting (similarity threshold: 0.5-0.6)</a:t>
            </a:r>
          </a:p>
        </p:txBody>
      </p:sp>
      <p:pic>
        <p:nvPicPr>
          <p:cNvPr id="153" name="图片 152">
            <a:extLst>
              <a:ext uri="{FF2B5EF4-FFF2-40B4-BE49-F238E27FC236}">
                <a16:creationId xmlns:a16="http://schemas.microsoft.com/office/drawing/2014/main" id="{F17BCAAD-66C2-6E99-570A-9F8810E541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4165" y="12358563"/>
            <a:ext cx="7772400" cy="2710159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7B1B0834-5060-26D8-2579-1E54D280F8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70" y="9276295"/>
            <a:ext cx="9792003" cy="4587395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28608F27-65FD-10E3-9510-18A6B708598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9195"/>
          <a:stretch/>
        </p:blipFill>
        <p:spPr>
          <a:xfrm>
            <a:off x="552859" y="18770222"/>
            <a:ext cx="10086024" cy="2701056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AB6D8B33-FE0E-1FF5-AB63-39076ABCCF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51338" y="11483699"/>
            <a:ext cx="3434742" cy="3444755"/>
          </a:xfrm>
          <a:prstGeom prst="rect">
            <a:avLst/>
          </a:prstGeom>
        </p:spPr>
      </p:pic>
      <p:sp>
        <p:nvSpPr>
          <p:cNvPr id="164" name="文本框 163">
            <a:extLst>
              <a:ext uri="{FF2B5EF4-FFF2-40B4-BE49-F238E27FC236}">
                <a16:creationId xmlns:a16="http://schemas.microsoft.com/office/drawing/2014/main" id="{A2ED3D5D-55E9-22E4-04C0-EF10B2A63B55}"/>
              </a:ext>
            </a:extLst>
          </p:cNvPr>
          <p:cNvSpPr txBox="1"/>
          <p:nvPr/>
        </p:nvSpPr>
        <p:spPr>
          <a:xfrm>
            <a:off x="26388793" y="15159830"/>
            <a:ext cx="60605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Updating LLMs is essential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full-finetune &gt; PEFT to get better results on domain tasks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Balancing SFT training time optimizes downstream task performance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3-epoch is OK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/>
              <a:t>Coverage and diversity of the SFT dataset are critical for better results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CD37D76-03CB-E70B-81AD-943C84237D05}"/>
              </a:ext>
            </a:extLst>
          </p:cNvPr>
          <p:cNvSpPr txBox="1"/>
          <p:nvPr/>
        </p:nvSpPr>
        <p:spPr>
          <a:xfrm>
            <a:off x="21948155" y="11136332"/>
            <a:ext cx="4432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Ablation on # Trainable Params </a:t>
            </a:r>
            <a:endParaRPr lang="zh-CN" altLang="en-US" sz="2000" dirty="0"/>
          </a:p>
        </p:txBody>
      </p:sp>
      <p:pic>
        <p:nvPicPr>
          <p:cNvPr id="163" name="图片 162">
            <a:extLst>
              <a:ext uri="{FF2B5EF4-FFF2-40B4-BE49-F238E27FC236}">
                <a16:creationId xmlns:a16="http://schemas.microsoft.com/office/drawing/2014/main" id="{ACCDC490-C7D6-BB27-9E3C-0EC8672E68C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2277"/>
          <a:stretch/>
        </p:blipFill>
        <p:spPr>
          <a:xfrm>
            <a:off x="22410473" y="15264250"/>
            <a:ext cx="3439742" cy="3366287"/>
          </a:xfrm>
          <a:prstGeom prst="rect">
            <a:avLst/>
          </a:prstGeom>
        </p:spPr>
      </p:pic>
      <p:sp>
        <p:nvSpPr>
          <p:cNvPr id="166" name="文本框 165">
            <a:extLst>
              <a:ext uri="{FF2B5EF4-FFF2-40B4-BE49-F238E27FC236}">
                <a16:creationId xmlns:a16="http://schemas.microsoft.com/office/drawing/2014/main" id="{BE713349-D6B5-4F61-0EB9-2FC876254D78}"/>
              </a:ext>
            </a:extLst>
          </p:cNvPr>
          <p:cNvSpPr txBox="1"/>
          <p:nvPr/>
        </p:nvSpPr>
        <p:spPr>
          <a:xfrm>
            <a:off x="21913990" y="14945345"/>
            <a:ext cx="44327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Scaling SFT Train Time</a:t>
            </a:r>
            <a:endParaRPr lang="zh-CN" altLang="en-US" sz="2000" dirty="0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C1FD3FEA-FA32-8FD8-48F9-31415BBED76F}"/>
              </a:ext>
            </a:extLst>
          </p:cNvPr>
          <p:cNvGrpSpPr/>
          <p:nvPr/>
        </p:nvGrpSpPr>
        <p:grpSpPr>
          <a:xfrm>
            <a:off x="26380863" y="11168658"/>
            <a:ext cx="5749889" cy="3595667"/>
            <a:chOff x="22335367" y="15040271"/>
            <a:chExt cx="5749889" cy="3595667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A86F2426-F9D8-2D4D-9124-F4BDDB327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744" t="1829" b="2286"/>
            <a:stretch/>
          </p:blipFill>
          <p:spPr>
            <a:xfrm>
              <a:off x="22335367" y="15445499"/>
              <a:ext cx="5395121" cy="3190439"/>
            </a:xfrm>
            <a:prstGeom prst="rect">
              <a:avLst/>
            </a:prstGeom>
          </p:spPr>
        </p:pic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51F27DF5-228C-6550-9926-DAA376D7D755}"/>
                </a:ext>
              </a:extLst>
            </p:cNvPr>
            <p:cNvSpPr txBox="1"/>
            <p:nvPr/>
          </p:nvSpPr>
          <p:spPr>
            <a:xfrm>
              <a:off x="22460333" y="15040271"/>
              <a:ext cx="5624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* SFT training dataset coverage and diversity</a:t>
              </a:r>
              <a:endParaRPr lang="zh-CN" altLang="en-US" sz="2000" dirty="0"/>
            </a:p>
          </p:txBody>
        </p:sp>
      </p:grpSp>
      <p:pic>
        <p:nvPicPr>
          <p:cNvPr id="174" name="图片 173">
            <a:extLst>
              <a:ext uri="{FF2B5EF4-FFF2-40B4-BE49-F238E27FC236}">
                <a16:creationId xmlns:a16="http://schemas.microsoft.com/office/drawing/2014/main" id="{CCDEDA28-9600-A412-75CB-361295DD26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68071" y="16045741"/>
            <a:ext cx="4266833" cy="4279273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19666465-6BA0-B4EB-67C2-D7ACAF2BD2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621936" y="16023972"/>
            <a:ext cx="4266834" cy="4322812"/>
          </a:xfrm>
          <a:prstGeom prst="rect">
            <a:avLst/>
          </a:prstGeom>
        </p:spPr>
      </p:pic>
      <p:sp>
        <p:nvSpPr>
          <p:cNvPr id="177" name="文本框 176">
            <a:extLst>
              <a:ext uri="{FF2B5EF4-FFF2-40B4-BE49-F238E27FC236}">
                <a16:creationId xmlns:a16="http://schemas.microsoft.com/office/drawing/2014/main" id="{87F4A2F5-1A61-83EF-28F7-040E3FCC8E7A}"/>
              </a:ext>
            </a:extLst>
          </p:cNvPr>
          <p:cNvSpPr txBox="1"/>
          <p:nvPr/>
        </p:nvSpPr>
        <p:spPr>
          <a:xfrm>
            <a:off x="11646979" y="20265795"/>
            <a:ext cx="977789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Progressive pretraining strategy enhances performance</a:t>
            </a:r>
          </a:p>
          <a:p>
            <a:pPr marL="800100" lvl="1" indent="-342900">
              <a:buFont typeface="Wingdings" pitchFamily="2" charset="2"/>
              <a:buChar char="ü"/>
            </a:pPr>
            <a:r>
              <a:rPr lang="en" altLang="zh-CN" sz="2200" dirty="0"/>
              <a:t>Align modalities → Domain incremental pretrain → Downstream SFT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Molecular representation granularity matters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CA0169E1-CA42-F358-D746-BEBE466173CC}"/>
              </a:ext>
            </a:extLst>
          </p:cNvPr>
          <p:cNvSpPr txBox="1"/>
          <p:nvPr/>
        </p:nvSpPr>
        <p:spPr>
          <a:xfrm>
            <a:off x="11404661" y="15712500"/>
            <a:ext cx="5131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Multi-stage Pretraining Strategy Ablations</a:t>
            </a:r>
            <a:endParaRPr lang="zh-CN" altLang="en-US" sz="20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5EC5959-B494-8E3D-5105-CC50CDDF3B7B}"/>
              </a:ext>
            </a:extLst>
          </p:cNvPr>
          <p:cNvSpPr txBox="1"/>
          <p:nvPr/>
        </p:nvSpPr>
        <p:spPr>
          <a:xfrm>
            <a:off x="16213128" y="15706837"/>
            <a:ext cx="5131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Molecular Token Granularity Ablations</a:t>
            </a:r>
            <a:endParaRPr lang="zh-CN" altLang="en-US" sz="2000" dirty="0"/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5289802F-E808-91C9-315A-C8919E0A10A7}"/>
              </a:ext>
            </a:extLst>
          </p:cNvPr>
          <p:cNvGrpSpPr/>
          <p:nvPr/>
        </p:nvGrpSpPr>
        <p:grpSpPr>
          <a:xfrm>
            <a:off x="11187625" y="15091704"/>
            <a:ext cx="10582785" cy="6583232"/>
            <a:chOff x="11187625" y="15085993"/>
            <a:chExt cx="10582785" cy="6583232"/>
          </a:xfrm>
        </p:grpSpPr>
        <p:sp>
          <p:nvSpPr>
            <p:cNvPr id="182" name="Google Shape;36;g2c4d46ebb31_0_0">
              <a:extLst>
                <a:ext uri="{FF2B5EF4-FFF2-40B4-BE49-F238E27FC236}">
                  <a16:creationId xmlns:a16="http://schemas.microsoft.com/office/drawing/2014/main" id="{DE88DFC1-4E38-C1A6-571E-113361BAA97B}"/>
                </a:ext>
              </a:extLst>
            </p:cNvPr>
            <p:cNvSpPr/>
            <p:nvPr/>
          </p:nvSpPr>
          <p:spPr>
            <a:xfrm>
              <a:off x="11265849" y="15345455"/>
              <a:ext cx="10426876" cy="6323770"/>
            </a:xfrm>
            <a:prstGeom prst="rect">
              <a:avLst/>
            </a:prstGeom>
            <a:noFill/>
            <a:ln w="228600" cap="flat" cmpd="sng">
              <a:solidFill>
                <a:srgbClr val="A54C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21;g2c4d46ebb31_0_0">
              <a:extLst>
                <a:ext uri="{FF2B5EF4-FFF2-40B4-BE49-F238E27FC236}">
                  <a16:creationId xmlns:a16="http://schemas.microsoft.com/office/drawing/2014/main" id="{DCB1DE19-9043-60CC-222F-83CCA8982E9C}"/>
                </a:ext>
              </a:extLst>
            </p:cNvPr>
            <p:cNvSpPr/>
            <p:nvPr/>
          </p:nvSpPr>
          <p:spPr>
            <a:xfrm>
              <a:off x="11187625" y="15085993"/>
              <a:ext cx="10582785" cy="609236"/>
            </a:xfrm>
            <a:prstGeom prst="roundRect">
              <a:avLst>
                <a:gd name="adj" fmla="val 16667"/>
              </a:avLst>
            </a:prstGeom>
            <a:solidFill>
              <a:srgbClr val="A54C74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altLang="zh-CN" sz="2800" b="1" dirty="0">
                  <a:solidFill>
                    <a:srgbClr val="FFFFFF"/>
                  </a:solidFill>
                </a:rPr>
                <a:t>Experiments: Key Findings</a:t>
              </a:r>
            </a:p>
          </p:txBody>
        </p:sp>
      </p:grpSp>
      <p:pic>
        <p:nvPicPr>
          <p:cNvPr id="185" name="图片 184">
            <a:extLst>
              <a:ext uri="{FF2B5EF4-FFF2-40B4-BE49-F238E27FC236}">
                <a16:creationId xmlns:a16="http://schemas.microsoft.com/office/drawing/2014/main" id="{CBA259DF-1767-7969-0C02-FAAB8DFD5C7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01206" y="5187787"/>
            <a:ext cx="4266833" cy="4117555"/>
          </a:xfrm>
          <a:prstGeom prst="rect">
            <a:avLst/>
          </a:prstGeom>
        </p:spPr>
      </p:pic>
      <p:pic>
        <p:nvPicPr>
          <p:cNvPr id="189" name="图片 188">
            <a:extLst>
              <a:ext uri="{FF2B5EF4-FFF2-40B4-BE49-F238E27FC236}">
                <a16:creationId xmlns:a16="http://schemas.microsoft.com/office/drawing/2014/main" id="{F55E0DC6-C321-6275-5973-2586ED86C5B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506389" y="5141414"/>
            <a:ext cx="4266832" cy="4117555"/>
          </a:xfrm>
          <a:prstGeom prst="rect">
            <a:avLst/>
          </a:prstGeom>
        </p:spPr>
      </p:pic>
      <p:sp>
        <p:nvSpPr>
          <p:cNvPr id="190" name="文本框 189">
            <a:extLst>
              <a:ext uri="{FF2B5EF4-FFF2-40B4-BE49-F238E27FC236}">
                <a16:creationId xmlns:a16="http://schemas.microsoft.com/office/drawing/2014/main" id="{DB2F58D7-C246-4EDE-D3C1-1335E0913152}"/>
              </a:ext>
            </a:extLst>
          </p:cNvPr>
          <p:cNvSpPr txBox="1"/>
          <p:nvPr/>
        </p:nvSpPr>
        <p:spPr>
          <a:xfrm>
            <a:off x="22200533" y="4768955"/>
            <a:ext cx="5131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Base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Instruction-Tuned LLMs</a:t>
            </a:r>
            <a:endParaRPr lang="zh-CN" altLang="en-US" sz="2000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63136F2C-0CCD-70DB-411E-CA2144CACAB1}"/>
              </a:ext>
            </a:extLst>
          </p:cNvPr>
          <p:cNvSpPr txBox="1"/>
          <p:nvPr/>
        </p:nvSpPr>
        <p:spPr>
          <a:xfrm>
            <a:off x="27074171" y="4791348"/>
            <a:ext cx="51312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* Pretrain Stage-2 Dataset Configuration</a:t>
            </a:r>
            <a:endParaRPr lang="zh-CN" altLang="en-US" sz="2000" dirty="0"/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F278FA2D-2592-2D25-E0D4-58F73A01BAA3}"/>
              </a:ext>
            </a:extLst>
          </p:cNvPr>
          <p:cNvSpPr txBox="1"/>
          <p:nvPr/>
        </p:nvSpPr>
        <p:spPr>
          <a:xfrm>
            <a:off x="22671487" y="9316935"/>
            <a:ext cx="9777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Base and instruction-tuned LLMs show similar capabilities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" altLang="zh-CN" sz="2400" dirty="0"/>
              <a:t>Interleaved data and name-conversion data is crucial for domain knowledge injection.</a:t>
            </a: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085E30BB-A804-2991-6299-AD52054DCC3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326889" y="286788"/>
            <a:ext cx="3401421" cy="34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473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等线</vt:lpstr>
      <vt:lpstr>系统字体常规体</vt:lpstr>
      <vt:lpstr>Aptos</vt:lpstr>
      <vt:lpstr>Aptos Display</vt:lpstr>
      <vt:lpstr>Arial</vt:lpstr>
      <vt:lpstr>Calibri</vt:lpstr>
      <vt:lpstr>Open Sans</vt:lpstr>
      <vt:lpstr>Wingdings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陈佳芃</cp:lastModifiedBy>
  <cp:revision>31</cp:revision>
  <dcterms:created xsi:type="dcterms:W3CDTF">2024-10-27T02:27:24Z</dcterms:created>
  <dcterms:modified xsi:type="dcterms:W3CDTF">2024-11-13T21:45:41Z</dcterms:modified>
</cp:coreProperties>
</file>