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81" r:id="rId3"/>
    <p:sldId id="287" r:id="rId4"/>
    <p:sldId id="286" r:id="rId5"/>
    <p:sldId id="269" r:id="rId6"/>
    <p:sldId id="289" r:id="rId7"/>
    <p:sldId id="290" r:id="rId8"/>
    <p:sldId id="259" r:id="rId9"/>
    <p:sldId id="277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/>
              <a:t>NUnit</a:t>
            </a:r>
            <a:r>
              <a:rPr lang="en-US" sz="1800" dirty="0"/>
              <a:t> is a </a:t>
            </a:r>
            <a:r>
              <a:rPr lang="en-US" sz="1800" b="1" dirty="0"/>
              <a:t>popular open-source unit testing framework</a:t>
            </a:r>
            <a:r>
              <a:rPr lang="en-US" sz="1800" dirty="0"/>
              <a:t> for .NET applications. </a:t>
            </a:r>
          </a:p>
          <a:p>
            <a:r>
              <a:rPr lang="en-US" sz="1800" dirty="0"/>
              <a:t>It's used to write and run </a:t>
            </a:r>
            <a:r>
              <a:rPr lang="en-US" sz="1800" b="1" dirty="0"/>
              <a:t>automated tests</a:t>
            </a:r>
            <a:r>
              <a:rPr lang="en-US" sz="1800" dirty="0"/>
              <a:t> to verify that your code works as expected.</a:t>
            </a:r>
          </a:p>
          <a:p>
            <a:r>
              <a:rPr lang="en-US" sz="1800" b="1" dirty="0"/>
              <a:t>Unit testing with </a:t>
            </a:r>
            <a:r>
              <a:rPr lang="en-US" sz="1800" b="1" dirty="0" err="1"/>
              <a:t>NUnit</a:t>
            </a:r>
            <a:r>
              <a:rPr lang="en-US" sz="1800" dirty="0"/>
              <a:t> means writing small tests for individual functions or classes in your application using </a:t>
            </a:r>
            <a:r>
              <a:rPr lang="en-US" sz="1800" dirty="0" err="1"/>
              <a:t>NUnit’s</a:t>
            </a:r>
            <a:r>
              <a:rPr lang="en-US" sz="1800" dirty="0"/>
              <a:t> syntax and tools.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uses an Attribute based programming model.</a:t>
            </a:r>
          </a:p>
          <a:p>
            <a:r>
              <a:rPr lang="en-US" sz="1800" dirty="0"/>
              <a:t>It helps you validate that </a:t>
            </a:r>
            <a:r>
              <a:rPr lang="en-US" sz="1800" b="1" dirty="0"/>
              <a:t>small parts of your code (units)</a:t>
            </a:r>
            <a:r>
              <a:rPr lang="en-US" sz="1800" dirty="0"/>
              <a:t> work correctly.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Nunit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works well with CI tools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011F-0D02-5A48-42F6-6B79D21D2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21EAAB-16E9-6F34-9A48-E23415D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 Naming Conventions &amp; Best Practices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3BECD-48E2-5A81-15FD-8E408C833F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Best Practices for Unit Tests:</a:t>
            </a:r>
          </a:p>
          <a:p>
            <a:r>
              <a:rPr lang="en-US" sz="2000" dirty="0"/>
              <a:t>✅ 1. </a:t>
            </a:r>
            <a:r>
              <a:rPr lang="en-US" sz="2000" b="1" dirty="0"/>
              <a:t>Follow AAA Rule</a:t>
            </a:r>
          </a:p>
          <a:p>
            <a:r>
              <a:rPr lang="en-US" sz="2000" dirty="0"/>
              <a:t>✅ 2. </a:t>
            </a:r>
            <a:r>
              <a:rPr lang="en-US" sz="2000" b="1" dirty="0"/>
              <a:t>One Assertion Per Test (Preferably)</a:t>
            </a:r>
          </a:p>
          <a:p>
            <a:r>
              <a:rPr lang="en-US" sz="2000" dirty="0"/>
              <a:t>✅ 3. </a:t>
            </a:r>
            <a:r>
              <a:rPr lang="en-US" sz="2000" b="1" dirty="0"/>
              <a:t>Use Descriptive Names and Test Data</a:t>
            </a:r>
          </a:p>
          <a:p>
            <a:pPr lvl="1"/>
            <a:r>
              <a:rPr lang="en-US" sz="1700" b="1" dirty="0"/>
              <a:t> </a:t>
            </a:r>
            <a:r>
              <a:rPr lang="en-US" sz="1700" dirty="0"/>
              <a:t>Make it easy to understand </a:t>
            </a:r>
            <a:r>
              <a:rPr lang="en-US" sz="1700" b="1" dirty="0"/>
              <a:t>what’s being tested</a:t>
            </a:r>
            <a:r>
              <a:rPr lang="en-US" sz="1700" dirty="0"/>
              <a:t> and </a:t>
            </a:r>
            <a:r>
              <a:rPr lang="en-US" sz="1700" b="1" dirty="0"/>
              <a:t>why it might fail</a:t>
            </a:r>
            <a:r>
              <a:rPr lang="en-US" sz="1700" dirty="0"/>
              <a:t>.</a:t>
            </a:r>
            <a:endParaRPr lang="en-US" sz="1700" b="1" dirty="0"/>
          </a:p>
          <a:p>
            <a:r>
              <a:rPr lang="en-US" sz="2000" dirty="0"/>
              <a:t>✅ 4. </a:t>
            </a:r>
            <a:r>
              <a:rPr lang="en-US" sz="2000" b="1" dirty="0"/>
              <a:t>Test Both Positive and Negative Scenarios</a:t>
            </a:r>
          </a:p>
          <a:p>
            <a:pPr lvl="1"/>
            <a:r>
              <a:rPr lang="en-US" sz="1700" dirty="0"/>
              <a:t>✅ Valid inputs</a:t>
            </a:r>
          </a:p>
          <a:p>
            <a:pPr lvl="1"/>
            <a:r>
              <a:rPr lang="en-US" sz="1700" dirty="0"/>
              <a:t>❌ Invalid inputs</a:t>
            </a:r>
          </a:p>
          <a:p>
            <a:pPr lvl="1"/>
            <a:r>
              <a:rPr lang="en-US" sz="1700" dirty="0"/>
              <a:t>⚠️ Edge cases (e.g., nulls, empty strings, boundaries)</a:t>
            </a:r>
            <a:endParaRPr lang="en-US" sz="1700" b="1" dirty="0"/>
          </a:p>
          <a:p>
            <a:r>
              <a:rPr lang="en-US" sz="2000" dirty="0"/>
              <a:t>✅ 5. </a:t>
            </a:r>
            <a:r>
              <a:rPr lang="en-US" sz="2000" b="1" dirty="0"/>
              <a:t>Isolate Unit Tests</a:t>
            </a:r>
          </a:p>
          <a:p>
            <a:pPr lvl="1"/>
            <a:r>
              <a:rPr lang="fr-FR" sz="1700" b="1" dirty="0"/>
              <a:t>Don’t </a:t>
            </a:r>
            <a:r>
              <a:rPr lang="fr-FR" sz="1700" b="1" dirty="0" err="1"/>
              <a:t>depend</a:t>
            </a:r>
            <a:r>
              <a:rPr lang="fr-FR" sz="1700" b="1" dirty="0"/>
              <a:t> on</a:t>
            </a:r>
            <a:r>
              <a:rPr lang="fr-FR" sz="1700" dirty="0"/>
              <a:t> </a:t>
            </a:r>
            <a:r>
              <a:rPr lang="fr-FR" sz="1700" dirty="0" err="1"/>
              <a:t>databases</a:t>
            </a:r>
            <a:r>
              <a:rPr lang="fr-FR" sz="1700" dirty="0"/>
              <a:t>, APIs, files, etc.</a:t>
            </a:r>
          </a:p>
          <a:p>
            <a:pPr lvl="1"/>
            <a:r>
              <a:rPr lang="en-US" sz="1700" b="1" dirty="0"/>
              <a:t>Use mocking frameworks</a:t>
            </a:r>
            <a:r>
              <a:rPr lang="en-US" sz="1700" dirty="0"/>
              <a:t> (e.g., </a:t>
            </a:r>
            <a:r>
              <a:rPr lang="en-US" sz="1700" dirty="0" err="1"/>
              <a:t>Moq</a:t>
            </a:r>
            <a:r>
              <a:rPr lang="en-US" sz="1700" dirty="0"/>
              <a:t>) to isolate dependencies.</a:t>
            </a:r>
            <a:endParaRPr lang="en-US" sz="1700" b="1" dirty="0"/>
          </a:p>
          <a:p>
            <a:r>
              <a:rPr lang="en-US" sz="2000" dirty="0"/>
              <a:t>✅ 6. </a:t>
            </a:r>
            <a:r>
              <a:rPr lang="en-US" sz="2000" b="1" dirty="0"/>
              <a:t>Keep Tests Fast</a:t>
            </a:r>
          </a:p>
          <a:p>
            <a:pPr lvl="1"/>
            <a:r>
              <a:rPr lang="en-US" sz="1700" dirty="0"/>
              <a:t>Unit tests should run in </a:t>
            </a:r>
            <a:r>
              <a:rPr lang="en-US" sz="1700" b="1" dirty="0"/>
              <a:t>milliseconds</a:t>
            </a:r>
            <a:r>
              <a:rPr lang="en-US" sz="1700" dirty="0"/>
              <a:t>, not seconds.</a:t>
            </a:r>
          </a:p>
          <a:p>
            <a:pPr lvl="1"/>
            <a:r>
              <a:rPr lang="en-US" sz="1700" dirty="0"/>
              <a:t>Skip long-running setup or external dependencies.</a:t>
            </a:r>
            <a:endParaRPr lang="en-US" sz="1700" b="1" dirty="0"/>
          </a:p>
          <a:p>
            <a:r>
              <a:rPr lang="en-US" sz="2000" dirty="0"/>
              <a:t>✅ 7. </a:t>
            </a:r>
            <a:r>
              <a:rPr lang="en-US" sz="2000" b="1" dirty="0"/>
              <a:t>Organize Test Files Properly</a:t>
            </a:r>
          </a:p>
          <a:p>
            <a:r>
              <a:rPr lang="en-US" sz="2000" dirty="0"/>
              <a:t>✅ 8. </a:t>
            </a:r>
            <a:r>
              <a:rPr lang="en-US" sz="2000" b="1" dirty="0"/>
              <a:t>Run Tests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73852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Attributes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3A87374-32D9-98D0-D133-BF0D6059D01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42304950"/>
              </p:ext>
            </p:extLst>
          </p:nvPr>
        </p:nvGraphicFramePr>
        <p:xfrm>
          <a:off x="612775" y="1600200"/>
          <a:ext cx="8153398" cy="519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25">
                  <a:extLst>
                    <a:ext uri="{9D8B030D-6E8A-4147-A177-3AD203B41FA5}">
                      <a16:colId xmlns:a16="http://schemas.microsoft.com/office/drawing/2014/main" val="3488869122"/>
                    </a:ext>
                  </a:extLst>
                </a:gridCol>
                <a:gridCol w="6099173">
                  <a:extLst>
                    <a:ext uri="{9D8B030D-6E8A-4147-A177-3AD203B41FA5}">
                      <a16:colId xmlns:a16="http://schemas.microsoft.com/office/drawing/2014/main" val="9814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7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TestFixture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(Optional in latest versions) Marks a class that contains test methods.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197506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r>
                        <a:rPr lang="en-US"/>
                        <a:t>[Test]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Marks a method as a test case to be run by NUnit.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74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[TestCase]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multiple input/output values for a single test method (parameterized test).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46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[SetUp]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Runs </a:t>
                      </a:r>
                      <a:r>
                        <a:rPr lang="en-US" b="1"/>
                        <a:t>before</a:t>
                      </a:r>
                      <a:r>
                        <a:rPr lang="en-US"/>
                        <a:t> each test method. Good for common initialization.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23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TearDown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Runs </a:t>
                      </a:r>
                      <a:r>
                        <a:rPr lang="en-US" b="1"/>
                        <a:t>after</a:t>
                      </a:r>
                      <a:r>
                        <a:rPr lang="en-US"/>
                        <a:t> each test method. Good for cleanup.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9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[OneTimeSetUp]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Runs </a:t>
                      </a:r>
                      <a:r>
                        <a:rPr lang="en-US" b="1"/>
                        <a:t>once before all tests</a:t>
                      </a:r>
                      <a:r>
                        <a:rPr lang="en-US"/>
                        <a:t> in the class. Often used to initialize shared resources.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00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OneTimeTearDown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</a:t>
                      </a:r>
                      <a:r>
                        <a:rPr lang="en-US" b="1" dirty="0"/>
                        <a:t>once after all tests</a:t>
                      </a:r>
                      <a:r>
                        <a:rPr lang="en-US" dirty="0"/>
                        <a:t>. Used for final cleanup.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ExpectedException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was </a:t>
                      </a:r>
                      <a:r>
                        <a:rPr lang="en-US" b="1" dirty="0"/>
                        <a:t>used in older versions of </a:t>
                      </a:r>
                      <a:r>
                        <a:rPr lang="en-US" b="1" dirty="0" err="1"/>
                        <a:t>NUnit</a:t>
                      </a:r>
                      <a:r>
                        <a:rPr lang="en-US" dirty="0"/>
                        <a:t> to indicate that a test method should throw a specific exception.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73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[Ignore]  </a:t>
                      </a:r>
                      <a:endParaRPr lang="en-US" sz="1800" dirty="0">
                        <a:solidFill>
                          <a:srgbClr val="5C5C5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Ignore the test method to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74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8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 err="1">
                <a:solidFill>
                  <a:srgbClr val="212121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ExpectedException</a:t>
            </a:r>
            <a:r>
              <a:rPr lang="en-US" sz="1800" b="1" dirty="0">
                <a:solidFill>
                  <a:srgbClr val="212121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Attribute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attribute is used to test methods that need to throw an exception in some cases.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cases may be FileNotFoundException,DividebyZeroException etc.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TestFixture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 </a:t>
            </a:r>
            <a:endParaRPr lang="en-US" sz="1800" dirty="0">
              <a:solidFill>
                <a:srgbClr val="5C5C5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Program {  </a:t>
            </a:r>
            <a:endParaRPr lang="en-US" sz="1800" dirty="0">
              <a:solidFill>
                <a:srgbClr val="5C5C5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[Test]  </a:t>
            </a:r>
            <a:endParaRPr lang="en-US" sz="1800" dirty="0">
              <a:solidFill>
                <a:srgbClr val="5C5C5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DivideByZeroException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))]  </a:t>
            </a:r>
            <a:endParaRPr lang="en-US" sz="1800" dirty="0">
              <a:solidFill>
                <a:srgbClr val="5C5C5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800" b="1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Test() {  </a:t>
            </a:r>
            <a:endParaRPr lang="en-US" sz="1800" dirty="0">
              <a:solidFill>
                <a:srgbClr val="5C5C5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800" b="1" dirty="0">
                <a:solidFill>
                  <a:srgbClr val="00669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10, j = 0, x;  </a:t>
            </a:r>
            <a:endParaRPr lang="en-US" sz="1800" dirty="0">
              <a:solidFill>
                <a:srgbClr val="5C5C5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x 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 j;  </a:t>
            </a:r>
            <a:endParaRPr lang="en-US" sz="1800" dirty="0">
              <a:solidFill>
                <a:srgbClr val="5C5C5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  </a:t>
            </a:r>
            <a:endParaRPr lang="en-US" sz="1800" dirty="0">
              <a:solidFill>
                <a:srgbClr val="5C5C5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35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US" sz="1800" dirty="0">
              <a:solidFill>
                <a:srgbClr val="5C5C5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7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Order Attribute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Att</a:t>
            </a: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ribute allow to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execute test methods in a particular order. These test method are dependent on each other.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[Test]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[Order(1)]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When_AgeGreaterAndEqualTo60_Expects_IsSeniorCitizeAsTrue()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....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[Test]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[Order(2)]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When_AgeLessThan60_Expects_IsSeniorCitizeAsFalse()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....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7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in Unit 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</a:t>
            </a:r>
            <a:r>
              <a:rPr lang="en-US" sz="2000" b="1" dirty="0"/>
              <a:t>unit testing</a:t>
            </a:r>
            <a:r>
              <a:rPr lang="en-US" sz="2000" dirty="0"/>
              <a:t>, an </a:t>
            </a:r>
            <a:r>
              <a:rPr lang="en-US" sz="2000" b="1" dirty="0"/>
              <a:t>assertion</a:t>
            </a:r>
            <a:r>
              <a:rPr lang="en-US" sz="2000" dirty="0"/>
              <a:t> is a statement that checks whether the output of your code matches the </a:t>
            </a:r>
            <a:r>
              <a:rPr lang="en-US" sz="2000" b="1" dirty="0"/>
              <a:t>expected result</a:t>
            </a:r>
            <a:r>
              <a:rPr lang="en-US" sz="2000" dirty="0"/>
              <a:t>.</a:t>
            </a:r>
          </a:p>
          <a:p>
            <a:r>
              <a:rPr lang="en-US" sz="2000" dirty="0"/>
              <a:t>If the assertion passes, the test </a:t>
            </a:r>
            <a:r>
              <a:rPr lang="en-US" sz="2000" dirty="0" err="1"/>
              <a:t>passes.If</a:t>
            </a:r>
            <a:r>
              <a:rPr lang="en-US" sz="2000" dirty="0"/>
              <a:t> it fails, the test fails — meaning the code doesn't behave as expected.</a:t>
            </a:r>
          </a:p>
          <a:p>
            <a:r>
              <a:rPr lang="en-US" sz="2000" dirty="0"/>
              <a:t>The Assert class in </a:t>
            </a:r>
            <a:r>
              <a:rPr lang="en-US" sz="2000" dirty="0" err="1"/>
              <a:t>NUnit</a:t>
            </a:r>
            <a:r>
              <a:rPr lang="en-US" sz="2000" dirty="0"/>
              <a:t> provides a set of static methods that you use in tests to verify the expected behavior of your code.</a:t>
            </a:r>
          </a:p>
          <a:p>
            <a:r>
              <a:rPr lang="en-US" sz="2000" b="1" dirty="0"/>
              <a:t>Basic Syntax of </a:t>
            </a:r>
            <a:r>
              <a:rPr lang="en-US" sz="2000" b="1" dirty="0" err="1"/>
              <a:t>NUnit</a:t>
            </a:r>
            <a:r>
              <a:rPr lang="en-US" sz="2000" b="1" dirty="0"/>
              <a:t> Assertions</a:t>
            </a:r>
          </a:p>
          <a:p>
            <a:r>
              <a:rPr lang="en-US" sz="2000" dirty="0" err="1"/>
              <a:t>Assert.AreEqual</a:t>
            </a:r>
            <a:r>
              <a:rPr lang="en-US" sz="2000" dirty="0"/>
              <a:t>(expected, actual);</a:t>
            </a:r>
          </a:p>
          <a:p>
            <a:r>
              <a:rPr lang="en-US" sz="2000" dirty="0" err="1"/>
              <a:t>Assert.IsTrue</a:t>
            </a:r>
            <a:r>
              <a:rPr lang="en-US" sz="2000" dirty="0"/>
              <a:t>(condition);</a:t>
            </a:r>
          </a:p>
          <a:p>
            <a:r>
              <a:rPr lang="en-US" sz="2000" dirty="0" err="1"/>
              <a:t>Assert.IsFalse</a:t>
            </a:r>
            <a:r>
              <a:rPr lang="en-US" sz="2000" dirty="0"/>
              <a:t>(condition);</a:t>
            </a:r>
          </a:p>
          <a:p>
            <a:r>
              <a:rPr lang="en-US" sz="2000" dirty="0" err="1"/>
              <a:t>Assert.IsNull</a:t>
            </a:r>
            <a:r>
              <a:rPr lang="en-US" sz="2000" dirty="0"/>
              <a:t>(object);</a:t>
            </a:r>
          </a:p>
          <a:p>
            <a:r>
              <a:rPr lang="en-US" sz="2000" dirty="0" err="1"/>
              <a:t>Assert.IsNotNull</a:t>
            </a:r>
            <a:r>
              <a:rPr lang="en-US" sz="2000" dirty="0"/>
              <a:t>(object);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7E27-093E-5D97-4E82-344DE355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6F32B2-CA5D-4045-F889-50534BE1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Commonly Used Assert Methods in </a:t>
            </a:r>
            <a:r>
              <a:rPr lang="en-US" dirty="0" err="1"/>
              <a:t>NUnit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162CF43-A7B8-E67F-4CD4-E45CFAD3AF0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9294645"/>
              </p:ext>
            </p:extLst>
          </p:nvPr>
        </p:nvGraphicFramePr>
        <p:xfrm>
          <a:off x="381001" y="1600200"/>
          <a:ext cx="8385171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7">
                  <a:extLst>
                    <a:ext uri="{9D8B030D-6E8A-4147-A177-3AD203B41FA5}">
                      <a16:colId xmlns:a16="http://schemas.microsoft.com/office/drawing/2014/main" val="1231032599"/>
                    </a:ext>
                  </a:extLst>
                </a:gridCol>
                <a:gridCol w="2795057">
                  <a:extLst>
                    <a:ext uri="{9D8B030D-6E8A-4147-A177-3AD203B41FA5}">
                      <a16:colId xmlns:a16="http://schemas.microsoft.com/office/drawing/2014/main" val="3224026962"/>
                    </a:ext>
                  </a:extLst>
                </a:gridCol>
                <a:gridCol w="2795057">
                  <a:extLst>
                    <a:ext uri="{9D8B030D-6E8A-4147-A177-3AD203B41FA5}">
                      <a16:colId xmlns:a16="http://schemas.microsoft.com/office/drawing/2014/main" val="314705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3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Assert.AreEqual(expected, actual)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Checks if two values are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Assert.AreEqual(5, result);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54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Assert.AreNotEqual(expected, actual)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Checks if two values are not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Assert.AreNotEqual(0, result);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508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Assert.IsTrue(condition)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Checks if a condition is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Assert.IsTrue(value &gt; 0);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6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Assert.IsFalse</a:t>
                      </a:r>
                      <a:r>
                        <a:rPr lang="en-US" dirty="0"/>
                        <a:t>(condition)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Checks if a condition is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Assert.IsFalse(user.IsAdmin);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89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Assert.IsNull(object)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Passes if the object is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Assert.IsNull(response);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56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Assert.IsNotNull(object)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Passes if the object is not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Assert.IsNotNull(user);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99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Assert.Throws&lt;T&gt;()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that a method throws an exception of type 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Assert.Throws</a:t>
                      </a:r>
                      <a:r>
                        <a:rPr lang="en-US" dirty="0"/>
                        <a:t>&lt;</a:t>
                      </a:r>
                      <a:r>
                        <a:rPr lang="en-US" dirty="0" err="1"/>
                        <a:t>DivideByZeroException</a:t>
                      </a:r>
                      <a:r>
                        <a:rPr lang="en-US" dirty="0"/>
                        <a:t>&gt;(() =&gt; </a:t>
                      </a:r>
                      <a:r>
                        <a:rPr lang="en-US" dirty="0" err="1"/>
                        <a:t>calc.Divide</a:t>
                      </a:r>
                      <a:r>
                        <a:rPr lang="en-US" dirty="0"/>
                        <a:t>(10, 0));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36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48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F02A7-44D8-60E7-6FFD-647467507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AD4CF-0C5F-BB94-383F-7A1222AE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Special Assert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6424C4-ABAA-431B-D860-C82D97FFE21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51781314"/>
              </p:ext>
            </p:extLst>
          </p:nvPr>
        </p:nvGraphicFramePr>
        <p:xfrm>
          <a:off x="495301" y="2057400"/>
          <a:ext cx="815339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899510211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2112562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48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Assert.That(...)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Fluent-style assertions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71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Assert.Throws&lt;T&gt;()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Exception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21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Assert.Fail()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Force a test to fail manually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1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Assert.Pass()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Force a test to pass manually (rare use)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15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Assert.Multiple(() =&gt; { ... })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multiple asserts and collect failures together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79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Raleway" pitchFamily="2" charset="0"/>
              </a:rPr>
              <a:t>The AAA Pattern (Arrange, Act, Assert)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marR="0" algn="just" fontAlgn="base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AAA stands for: Arrange – Act – Assert</a:t>
            </a:r>
          </a:p>
          <a:p>
            <a:pPr marL="0" marR="0" algn="just" fontAlgn="base"/>
            <a:r>
              <a:rPr lang="en-US" sz="1800" dirty="0"/>
              <a:t>It is a simple and widely used </a:t>
            </a:r>
            <a:r>
              <a:rPr lang="en-US" sz="1800" b="1" dirty="0"/>
              <a:t>pattern</a:t>
            </a:r>
            <a:r>
              <a:rPr lang="en-US" sz="1800" dirty="0"/>
              <a:t> for structuring unit tests clearly and consistently.</a:t>
            </a:r>
          </a:p>
          <a:p>
            <a:pPr marL="0" marR="0" algn="just" fontAlgn="base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🔁 Breakdown of AAA:</a:t>
            </a:r>
          </a:p>
          <a:p>
            <a:pPr marL="0" marR="0" algn="just" fontAlgn="base"/>
            <a:r>
              <a:rPr lang="en-US" sz="1800" dirty="0"/>
              <a:t>1. </a:t>
            </a:r>
            <a:r>
              <a:rPr lang="en-US" sz="1800" b="1" dirty="0"/>
              <a:t>Arrange</a:t>
            </a:r>
          </a:p>
          <a:p>
            <a:pPr marL="0" marR="0" algn="just" fontAlgn="base"/>
            <a:r>
              <a:rPr lang="en-US" sz="1800" dirty="0"/>
              <a:t>Set up everything needed for the test:</a:t>
            </a:r>
          </a:p>
          <a:p>
            <a:pPr marL="0" marR="0" algn="just" fontAlgn="base"/>
            <a:r>
              <a:rPr lang="en-US" sz="1800" dirty="0"/>
              <a:t>Objects</a:t>
            </a:r>
          </a:p>
          <a:p>
            <a:pPr marL="0" marR="0" algn="just" fontAlgn="base"/>
            <a:r>
              <a:rPr lang="en-US" sz="1800" dirty="0"/>
              <a:t>Data</a:t>
            </a:r>
          </a:p>
          <a:p>
            <a:pPr marL="0" marR="0" algn="just" fontAlgn="base"/>
            <a:r>
              <a:rPr lang="en-US" sz="1800" dirty="0"/>
              <a:t>Mocked dependencies</a:t>
            </a:r>
            <a:endParaRPr lang="en-US" sz="1800" b="1" dirty="0"/>
          </a:p>
          <a:p>
            <a:pPr marL="0" marR="0" algn="just" fontAlgn="base"/>
            <a:r>
              <a:rPr lang="en-US" sz="1800" dirty="0"/>
              <a:t>2. </a:t>
            </a:r>
            <a:r>
              <a:rPr lang="en-US" sz="1800" b="1" dirty="0"/>
              <a:t>Act</a:t>
            </a:r>
          </a:p>
          <a:p>
            <a:pPr marL="0" marR="0" algn="just" fontAlgn="base"/>
            <a:r>
              <a:rPr lang="en-US" sz="1800" dirty="0"/>
              <a:t>Call the </a:t>
            </a:r>
            <a:r>
              <a:rPr lang="en-US" sz="1800" b="1" dirty="0"/>
              <a:t>method</a:t>
            </a:r>
            <a:r>
              <a:rPr lang="en-US" sz="1800" dirty="0"/>
              <a:t> or </a:t>
            </a:r>
            <a:r>
              <a:rPr lang="en-US" sz="1800" b="1" dirty="0"/>
              <a:t>function</a:t>
            </a:r>
            <a:r>
              <a:rPr lang="en-US" sz="1800" dirty="0"/>
              <a:t> you're testing (the "unit" of work).</a:t>
            </a:r>
            <a:endParaRPr lang="en-US" sz="1800" b="1" dirty="0"/>
          </a:p>
          <a:p>
            <a:pPr marL="0" marR="0" algn="just" fontAlgn="base"/>
            <a:r>
              <a:rPr lang="en-US" sz="1800" dirty="0"/>
              <a:t>3. </a:t>
            </a:r>
            <a:r>
              <a:rPr lang="en-US" sz="1800" b="1" dirty="0"/>
              <a:t>Assert</a:t>
            </a:r>
          </a:p>
          <a:p>
            <a:pPr marL="0" marR="0" algn="just" fontAlgn="base"/>
            <a:r>
              <a:rPr lang="en-US" sz="1800" dirty="0"/>
              <a:t>Verify the result or outcome.</a:t>
            </a:r>
          </a:p>
          <a:p>
            <a:pPr marL="0" marR="0" algn="just" fontAlgn="base"/>
            <a:r>
              <a:rPr lang="en-US" sz="1800" dirty="0"/>
              <a:t>Confirm the actual output matches the </a:t>
            </a:r>
            <a:r>
              <a:rPr lang="en-US" sz="1800" b="1" dirty="0"/>
              <a:t>expected result</a:t>
            </a:r>
            <a:r>
              <a:rPr lang="en-US" sz="1800" dirty="0"/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 fontAlgn="base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Test Naming Conventions &amp; Best Practices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Well-named tests and structured test code improve </a:t>
            </a:r>
            <a:r>
              <a:rPr lang="en-US" sz="2000" b="1" dirty="0"/>
              <a:t>readability</a:t>
            </a:r>
            <a:r>
              <a:rPr lang="en-US" sz="2000" dirty="0"/>
              <a:t>, </a:t>
            </a:r>
            <a:r>
              <a:rPr lang="en-US" sz="2000" b="1" dirty="0"/>
              <a:t>maintainability</a:t>
            </a:r>
            <a:r>
              <a:rPr lang="en-US" sz="2000" dirty="0"/>
              <a:t>, and </a:t>
            </a:r>
            <a:r>
              <a:rPr lang="en-US" sz="2000" b="1" dirty="0"/>
              <a:t>debugging</a:t>
            </a:r>
            <a:r>
              <a:rPr lang="en-US" sz="2000" dirty="0"/>
              <a:t>. Here’s a complete guide:</a:t>
            </a:r>
          </a:p>
          <a:p>
            <a:r>
              <a:rPr lang="en-US" sz="2000" dirty="0"/>
              <a:t>Good test names clearly describe:</a:t>
            </a:r>
          </a:p>
          <a:p>
            <a:r>
              <a:rPr lang="en-US" sz="2000" b="1" dirty="0"/>
              <a:t>What is being tested</a:t>
            </a:r>
            <a:r>
              <a:rPr lang="en-US" sz="2000" dirty="0"/>
              <a:t>, </a:t>
            </a:r>
            <a:r>
              <a:rPr lang="en-US" sz="2000" b="1" dirty="0"/>
              <a:t>under what condition</a:t>
            </a:r>
            <a:r>
              <a:rPr lang="en-US" sz="2000" dirty="0"/>
              <a:t>, and </a:t>
            </a:r>
            <a:r>
              <a:rPr lang="en-US" sz="2000" b="1" dirty="0"/>
              <a:t>what the expected result is</a:t>
            </a:r>
            <a:r>
              <a:rPr lang="en-US" sz="2000" dirty="0"/>
              <a:t>.</a:t>
            </a:r>
          </a:p>
          <a:p>
            <a:r>
              <a:rPr lang="en-US" sz="2000" dirty="0"/>
              <a:t>Recommended Naming Format:</a:t>
            </a:r>
          </a:p>
          <a:p>
            <a:r>
              <a:rPr lang="en-US" sz="2000" b="1" dirty="0" err="1"/>
              <a:t>MethodName_Scenario_ExpectedOutcome</a:t>
            </a:r>
            <a:endParaRPr lang="en-US" sz="2000" b="1" dirty="0"/>
          </a:p>
          <a:p>
            <a:endParaRPr lang="en-US" sz="2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3EDA5F-C5C2-3B81-3C02-0BA053160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23485"/>
              </p:ext>
            </p:extLst>
          </p:nvPr>
        </p:nvGraphicFramePr>
        <p:xfrm>
          <a:off x="612648" y="4343400"/>
          <a:ext cx="8153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3848">
                  <a:extLst>
                    <a:ext uri="{9D8B030D-6E8A-4147-A177-3AD203B41FA5}">
                      <a16:colId xmlns:a16="http://schemas.microsoft.com/office/drawing/2014/main" val="35858020"/>
                    </a:ext>
                  </a:extLst>
                </a:gridCol>
                <a:gridCol w="5559552">
                  <a:extLst>
                    <a:ext uri="{9D8B030D-6E8A-4147-A177-3AD203B41FA5}">
                      <a16:colId xmlns:a16="http://schemas.microsoft.com/office/drawing/2014/main" val="141746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Good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92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Test1()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Add_TwoPositiveNumbers_ReturnsSum()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19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CheckLogin()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Login_WithValidCredentials_ReturnsTrue()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38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FailsOnEmpty()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Register_WithEmptyEmail_ThrowsValidationError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1492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6907</TotalTime>
  <Words>1038</Words>
  <Application>Microsoft Office PowerPoint</Application>
  <PresentationFormat>On-screen Show (4:3)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Open Sans</vt:lpstr>
      <vt:lpstr>Raleway</vt:lpstr>
      <vt:lpstr>Times New Roman</vt:lpstr>
      <vt:lpstr>Tw Cen MT</vt:lpstr>
      <vt:lpstr>Wingdings</vt:lpstr>
      <vt:lpstr>Wingdings 2</vt:lpstr>
      <vt:lpstr>Median</vt:lpstr>
      <vt:lpstr>NUNIT</vt:lpstr>
      <vt:lpstr>NUNIT Attributes</vt:lpstr>
      <vt:lpstr>NUNIT Attributes</vt:lpstr>
      <vt:lpstr>NUNIT Attributes</vt:lpstr>
      <vt:lpstr>Assertion in Unit Testing</vt:lpstr>
      <vt:lpstr>Commonly Used Assert Methods in NUnit</vt:lpstr>
      <vt:lpstr> Special Assert Methods</vt:lpstr>
      <vt:lpstr>The AAA Pattern (Arrange, Act, Assert)</vt:lpstr>
      <vt:lpstr>Unit Test Naming Conventions &amp; Best Practices </vt:lpstr>
      <vt:lpstr>Unit Test Naming Conventions &amp; Best Practices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NUNIT</dc:title>
  <dc:creator/>
  <cp:lastModifiedBy>Santhosh Kumar</cp:lastModifiedBy>
  <cp:revision>242</cp:revision>
  <dcterms:created xsi:type="dcterms:W3CDTF">2006-08-16T00:00:00Z</dcterms:created>
  <dcterms:modified xsi:type="dcterms:W3CDTF">2025-07-04T03:20:48Z</dcterms:modified>
</cp:coreProperties>
</file>