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3" r:id="rId3"/>
    <p:sldId id="295" r:id="rId4"/>
    <p:sldId id="294" r:id="rId5"/>
    <p:sldId id="289" r:id="rId6"/>
    <p:sldId id="290" r:id="rId7"/>
    <p:sldId id="283" r:id="rId8"/>
    <p:sldId id="291" r:id="rId9"/>
    <p:sldId id="292" r:id="rId10"/>
    <p:sldId id="296" r:id="rId11"/>
    <p:sldId id="297" r:id="rId12"/>
    <p:sldId id="298" r:id="rId13"/>
    <p:sldId id="299" r:id="rId14"/>
    <p:sldId id="300" r:id="rId15"/>
    <p:sldId id="301" r:id="rId16"/>
    <p:sldId id="279" r:id="rId17"/>
    <p:sldId id="278" r:id="rId18"/>
    <p:sldId id="305" r:id="rId19"/>
    <p:sldId id="306" r:id="rId20"/>
    <p:sldId id="302" r:id="rId21"/>
    <p:sldId id="303" r:id="rId22"/>
    <p:sldId id="304" r:id="rId23"/>
    <p:sldId id="307" r:id="rId24"/>
    <p:sldId id="262" r:id="rId25"/>
    <p:sldId id="281" r:id="rId26"/>
    <p:sldId id="285" r:id="rId27"/>
    <p:sldId id="287" r:id="rId28"/>
    <p:sldId id="286" r:id="rId29"/>
    <p:sldId id="269" r:id="rId30"/>
    <p:sldId id="259" r:id="rId31"/>
    <p:sldId id="288" r:id="rId32"/>
    <p:sldId id="277"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7/3/2025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Testing</a:t>
            </a:r>
          </a:p>
        </p:txBody>
      </p:sp>
      <p:sp>
        <p:nvSpPr>
          <p:cNvPr id="5" name="Content Placeholder 4"/>
          <p:cNvSpPr>
            <a:spLocks noGrp="1"/>
          </p:cNvSpPr>
          <p:nvPr>
            <p:ph sz="quarter" idx="1"/>
          </p:nvPr>
        </p:nvSpPr>
        <p:spPr/>
        <p:txBody>
          <a:bodyPr>
            <a:normAutofit/>
          </a:bodyPr>
          <a:lstStyle/>
          <a:p>
            <a:r>
              <a:rPr lang="en-US" sz="2200" b="1" dirty="0"/>
              <a:t>Software testing</a:t>
            </a:r>
            <a:r>
              <a:rPr lang="en-US" sz="2200" dirty="0"/>
              <a:t> is the process of evaluating a software application to ensure that it works correctly, meets the requirements, and is free of bugs or errors.</a:t>
            </a:r>
          </a:p>
          <a:p>
            <a:r>
              <a:rPr lang="en-US" sz="2200" dirty="0"/>
              <a:t>Software testing checks whether the software does what it's supposed to do — and does it correctly.</a:t>
            </a:r>
          </a:p>
          <a:p>
            <a:r>
              <a:rPr lang="en-US" sz="2200" b="1" dirty="0"/>
              <a:t>Main Goals:</a:t>
            </a:r>
          </a:p>
          <a:p>
            <a:r>
              <a:rPr lang="en-US" sz="2200" dirty="0"/>
              <a:t>Find bugs or defects</a:t>
            </a:r>
          </a:p>
          <a:p>
            <a:r>
              <a:rPr lang="en-US" sz="2200" dirty="0"/>
              <a:t>Verify functionality</a:t>
            </a:r>
          </a:p>
          <a:p>
            <a:r>
              <a:rPr lang="en-US" sz="2200" dirty="0"/>
              <a:t>Ensure quality and performance</a:t>
            </a:r>
          </a:p>
          <a:p>
            <a:r>
              <a:rPr lang="en-US" sz="2200" dirty="0"/>
              <a:t>Validate user requirements</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1862D-D871-8357-C578-39754140ABE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D8418B-6681-622E-C82D-65E666515408}"/>
              </a:ext>
            </a:extLst>
          </p:cNvPr>
          <p:cNvSpPr>
            <a:spLocks noGrp="1"/>
          </p:cNvSpPr>
          <p:nvPr>
            <p:ph type="title"/>
          </p:nvPr>
        </p:nvSpPr>
        <p:spPr/>
        <p:txBody>
          <a:bodyPr>
            <a:normAutofit/>
          </a:bodyPr>
          <a:lstStyle/>
          <a:p>
            <a:r>
              <a:rPr lang="en-US" dirty="0"/>
              <a:t>Test Pyramid</a:t>
            </a:r>
          </a:p>
        </p:txBody>
      </p:sp>
      <p:sp>
        <p:nvSpPr>
          <p:cNvPr id="5" name="Content Placeholder 4">
            <a:extLst>
              <a:ext uri="{FF2B5EF4-FFF2-40B4-BE49-F238E27FC236}">
                <a16:creationId xmlns:a16="http://schemas.microsoft.com/office/drawing/2014/main" id="{DA9A4E70-8C33-B609-F1C4-719E4E0895E6}"/>
              </a:ext>
            </a:extLst>
          </p:cNvPr>
          <p:cNvSpPr>
            <a:spLocks noGrp="1"/>
          </p:cNvSpPr>
          <p:nvPr>
            <p:ph sz="quarter" idx="1"/>
          </p:nvPr>
        </p:nvSpPr>
        <p:spPr/>
        <p:txBody>
          <a:bodyPr>
            <a:normAutofit/>
          </a:bodyPr>
          <a:lstStyle/>
          <a:p>
            <a:r>
              <a:rPr lang="en-US" sz="2400" dirty="0"/>
              <a:t>The </a:t>
            </a:r>
            <a:r>
              <a:rPr lang="en-US" sz="2400" b="1" dirty="0"/>
              <a:t>Test Pyramid</a:t>
            </a:r>
            <a:r>
              <a:rPr lang="en-US" sz="2400" dirty="0"/>
              <a:t> is a concept in software testing that shows how to organize different types of automated tests in layers, focusing on speed, cost, and reliability.</a:t>
            </a:r>
          </a:p>
          <a:p>
            <a:r>
              <a:rPr lang="en-US" sz="2400" dirty="0"/>
              <a:t>The Test Pyramid is a testing strategy that recommends having more low-level, fast tests (like unit tests) and fewer high-level, slower tests (like UI tests).</a:t>
            </a:r>
          </a:p>
        </p:txBody>
      </p:sp>
    </p:spTree>
    <p:extLst>
      <p:ext uri="{BB962C8B-B14F-4D97-AF65-F5344CB8AC3E}">
        <p14:creationId xmlns:p14="http://schemas.microsoft.com/office/powerpoint/2010/main" val="15941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69E7-BFCD-35D1-7F76-E0BB62BA6E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723346-9CD5-188E-D4D1-8738A53428E4}"/>
              </a:ext>
            </a:extLst>
          </p:cNvPr>
          <p:cNvSpPr>
            <a:spLocks noGrp="1"/>
          </p:cNvSpPr>
          <p:nvPr>
            <p:ph type="title"/>
          </p:nvPr>
        </p:nvSpPr>
        <p:spPr/>
        <p:txBody>
          <a:bodyPr>
            <a:normAutofit/>
          </a:bodyPr>
          <a:lstStyle/>
          <a:p>
            <a:r>
              <a:rPr lang="en-US" dirty="0"/>
              <a:t>Three Layers of the Test Pyramid</a:t>
            </a:r>
          </a:p>
        </p:txBody>
      </p:sp>
      <p:sp>
        <p:nvSpPr>
          <p:cNvPr id="5" name="Content Placeholder 4">
            <a:extLst>
              <a:ext uri="{FF2B5EF4-FFF2-40B4-BE49-F238E27FC236}">
                <a16:creationId xmlns:a16="http://schemas.microsoft.com/office/drawing/2014/main" id="{163DA30E-D47B-1428-30E0-87B0F3EA70DD}"/>
              </a:ext>
            </a:extLst>
          </p:cNvPr>
          <p:cNvSpPr>
            <a:spLocks noGrp="1"/>
          </p:cNvSpPr>
          <p:nvPr>
            <p:ph sz="quarter" idx="1"/>
          </p:nvPr>
        </p:nvSpPr>
        <p:spPr/>
        <p:txBody>
          <a:bodyPr>
            <a:normAutofit fontScale="77500" lnSpcReduction="20000"/>
          </a:bodyPr>
          <a:lstStyle/>
          <a:p>
            <a:r>
              <a:rPr lang="en-US" sz="2400" dirty="0"/>
              <a:t>1.Unit Tests (Bottom Layer)</a:t>
            </a:r>
          </a:p>
          <a:p>
            <a:r>
              <a:rPr lang="en-US" sz="2400" dirty="0"/>
              <a:t>Test individual functions or components.</a:t>
            </a:r>
          </a:p>
          <a:p>
            <a:r>
              <a:rPr lang="en-US" sz="2400" dirty="0"/>
              <a:t>Fast, reliable, and cheap to run.</a:t>
            </a:r>
          </a:p>
          <a:p>
            <a:r>
              <a:rPr lang="en-US" sz="2400" dirty="0"/>
              <a:t>Should form the </a:t>
            </a:r>
            <a:r>
              <a:rPr lang="en-US" sz="2400" b="1" dirty="0"/>
              <a:t>largest number of tests</a:t>
            </a:r>
            <a:r>
              <a:rPr lang="en-US" sz="2400" dirty="0"/>
              <a:t>.</a:t>
            </a:r>
          </a:p>
          <a:p>
            <a:r>
              <a:rPr lang="en-US" sz="2400" dirty="0"/>
              <a:t>✅ Example: Testing a function that calculates tax.</a:t>
            </a:r>
          </a:p>
          <a:p>
            <a:r>
              <a:rPr lang="en-US" sz="2400" b="1" dirty="0"/>
              <a:t>2.Integration Tests (Middle Layer)</a:t>
            </a:r>
          </a:p>
          <a:p>
            <a:r>
              <a:rPr lang="en-US" sz="2400" dirty="0"/>
              <a:t>Test how components or systems interact.</a:t>
            </a:r>
          </a:p>
          <a:p>
            <a:r>
              <a:rPr lang="en-US" sz="2400" dirty="0"/>
              <a:t>Slower than unit tests but still useful.</a:t>
            </a:r>
          </a:p>
          <a:p>
            <a:r>
              <a:rPr lang="en-US" sz="2400" dirty="0"/>
              <a:t>✅ Example: Testing if the login system works with the database.</a:t>
            </a:r>
          </a:p>
          <a:p>
            <a:r>
              <a:rPr lang="en-US" sz="2400" b="1" dirty="0"/>
              <a:t>End-to-End (E2E) or UI Tests (Top Layer)</a:t>
            </a:r>
          </a:p>
          <a:p>
            <a:r>
              <a:rPr lang="en-US" sz="2400" dirty="0"/>
              <a:t>Simulate real user actions through the UI.</a:t>
            </a:r>
          </a:p>
          <a:p>
            <a:r>
              <a:rPr lang="en-US" sz="2400" dirty="0"/>
              <a:t>Slow, fragile, and expensive to maintain.</a:t>
            </a:r>
          </a:p>
          <a:p>
            <a:r>
              <a:rPr lang="en-US" sz="2400" dirty="0"/>
              <a:t>Use sparingly — only for critical workflows.</a:t>
            </a:r>
          </a:p>
          <a:p>
            <a:r>
              <a:rPr lang="en-US" sz="2400" dirty="0"/>
              <a:t>✅ Example: Testing the entire purchase process in an online store.</a:t>
            </a:r>
          </a:p>
          <a:p>
            <a:endParaRPr lang="en-IN" sz="2400" dirty="0"/>
          </a:p>
        </p:txBody>
      </p:sp>
    </p:spTree>
    <p:extLst>
      <p:ext uri="{BB962C8B-B14F-4D97-AF65-F5344CB8AC3E}">
        <p14:creationId xmlns:p14="http://schemas.microsoft.com/office/powerpoint/2010/main" val="286026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64805-26DD-0EEC-1F8E-84B736EC5C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134DEF-D63D-DCA9-1F6D-E4E3EBBE0FF4}"/>
              </a:ext>
            </a:extLst>
          </p:cNvPr>
          <p:cNvSpPr>
            <a:spLocks noGrp="1"/>
          </p:cNvSpPr>
          <p:nvPr>
            <p:ph type="title"/>
          </p:nvPr>
        </p:nvSpPr>
        <p:spPr/>
        <p:txBody>
          <a:bodyPr>
            <a:normAutofit/>
          </a:bodyPr>
          <a:lstStyle/>
          <a:p>
            <a:r>
              <a:rPr lang="en-US" dirty="0"/>
              <a:t>Test Pyramid Cont..</a:t>
            </a:r>
          </a:p>
        </p:txBody>
      </p:sp>
      <p:sp>
        <p:nvSpPr>
          <p:cNvPr id="5" name="Content Placeholder 4">
            <a:extLst>
              <a:ext uri="{FF2B5EF4-FFF2-40B4-BE49-F238E27FC236}">
                <a16:creationId xmlns:a16="http://schemas.microsoft.com/office/drawing/2014/main" id="{D74441ED-85F4-79EA-864C-1941D073AAC3}"/>
              </a:ext>
            </a:extLst>
          </p:cNvPr>
          <p:cNvSpPr>
            <a:spLocks noGrp="1"/>
          </p:cNvSpPr>
          <p:nvPr>
            <p:ph sz="quarter" idx="1"/>
          </p:nvPr>
        </p:nvSpPr>
        <p:spPr/>
        <p:txBody>
          <a:bodyPr>
            <a:normAutofit lnSpcReduction="10000"/>
          </a:bodyPr>
          <a:lstStyle/>
          <a:p>
            <a:r>
              <a:rPr lang="en-US" sz="2400" dirty="0"/>
              <a:t>The </a:t>
            </a:r>
            <a:r>
              <a:rPr lang="en-US" sz="2400" b="1" dirty="0"/>
              <a:t>Test Pyramid</a:t>
            </a:r>
            <a:r>
              <a:rPr lang="en-US" sz="2400" dirty="0"/>
              <a:t> is a guideline for writing automated tests efficiently:</a:t>
            </a:r>
          </a:p>
          <a:p>
            <a:r>
              <a:rPr lang="en-US" sz="2400" dirty="0"/>
              <a:t>🟢 Write </a:t>
            </a:r>
            <a:r>
              <a:rPr lang="en-US" sz="2400" b="1" dirty="0"/>
              <a:t>lots of unit tests</a:t>
            </a:r>
          </a:p>
          <a:p>
            <a:r>
              <a:rPr lang="en-US" sz="2400" dirty="0"/>
              <a:t>🟡 Some integration tests</a:t>
            </a:r>
          </a:p>
          <a:p>
            <a:r>
              <a:rPr lang="en-US" sz="2400" dirty="0"/>
              <a:t>🔴 Few UI tests</a:t>
            </a:r>
          </a:p>
          <a:p>
            <a:r>
              <a:rPr lang="en-US" sz="2400" dirty="0"/>
              <a:t>This structure leads to faster feedback, lower maintenance, and more reliable test automation.</a:t>
            </a:r>
          </a:p>
          <a:p>
            <a:r>
              <a:rPr lang="en-US" sz="2400" dirty="0"/>
              <a:t>Why It Matters</a:t>
            </a:r>
          </a:p>
          <a:p>
            <a:r>
              <a:rPr lang="en-US" sz="2400" dirty="0"/>
              <a:t>Keeps testing </a:t>
            </a:r>
            <a:r>
              <a:rPr lang="en-US" sz="2400" b="1" dirty="0"/>
              <a:t>fast and maintainable</a:t>
            </a:r>
            <a:r>
              <a:rPr lang="en-US" sz="2400" dirty="0"/>
              <a:t>.</a:t>
            </a:r>
          </a:p>
          <a:p>
            <a:r>
              <a:rPr lang="en-US" sz="2400" dirty="0"/>
              <a:t>Helps detect bugs early (at the unit level).</a:t>
            </a:r>
          </a:p>
          <a:p>
            <a:r>
              <a:rPr lang="en-US" sz="2400" dirty="0"/>
              <a:t>Reduces cost by minimizing expensive UI tests.</a:t>
            </a:r>
            <a:endParaRPr lang="en-IN" sz="2400" dirty="0"/>
          </a:p>
        </p:txBody>
      </p:sp>
      <p:pic>
        <p:nvPicPr>
          <p:cNvPr id="3" name="Picture 2">
            <a:extLst>
              <a:ext uri="{FF2B5EF4-FFF2-40B4-BE49-F238E27FC236}">
                <a16:creationId xmlns:a16="http://schemas.microsoft.com/office/drawing/2014/main" id="{5DF9CADF-2769-25E8-E138-CBED7F7817E3}"/>
              </a:ext>
            </a:extLst>
          </p:cNvPr>
          <p:cNvPicPr>
            <a:picLocks noChangeAspect="1"/>
          </p:cNvPicPr>
          <p:nvPr/>
        </p:nvPicPr>
        <p:blipFill>
          <a:blip r:embed="rId2"/>
          <a:stretch>
            <a:fillRect/>
          </a:stretch>
        </p:blipFill>
        <p:spPr>
          <a:xfrm>
            <a:off x="4800600" y="2133600"/>
            <a:ext cx="3409625" cy="1143000"/>
          </a:xfrm>
          <a:prstGeom prst="rect">
            <a:avLst/>
          </a:prstGeom>
        </p:spPr>
      </p:pic>
    </p:spTree>
    <p:extLst>
      <p:ext uri="{BB962C8B-B14F-4D97-AF65-F5344CB8AC3E}">
        <p14:creationId xmlns:p14="http://schemas.microsoft.com/office/powerpoint/2010/main" val="84290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6982-A600-AFBE-15A8-788C8538A3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D27778-A59B-C003-B5E1-47FF8A1BCA90}"/>
              </a:ext>
            </a:extLst>
          </p:cNvPr>
          <p:cNvSpPr>
            <a:spLocks noGrp="1"/>
          </p:cNvSpPr>
          <p:nvPr>
            <p:ph type="title"/>
          </p:nvPr>
        </p:nvSpPr>
        <p:spPr/>
        <p:txBody>
          <a:bodyPr>
            <a:normAutofit/>
          </a:bodyPr>
          <a:lstStyle/>
          <a:p>
            <a:r>
              <a:rPr lang="en-US" dirty="0"/>
              <a:t> Testing frameworks</a:t>
            </a:r>
          </a:p>
        </p:txBody>
      </p:sp>
      <p:sp>
        <p:nvSpPr>
          <p:cNvPr id="5" name="Content Placeholder 4">
            <a:extLst>
              <a:ext uri="{FF2B5EF4-FFF2-40B4-BE49-F238E27FC236}">
                <a16:creationId xmlns:a16="http://schemas.microsoft.com/office/drawing/2014/main" id="{991C997D-60E1-507E-1288-A33F072A9D70}"/>
              </a:ext>
            </a:extLst>
          </p:cNvPr>
          <p:cNvSpPr>
            <a:spLocks noGrp="1"/>
          </p:cNvSpPr>
          <p:nvPr>
            <p:ph sz="quarter" idx="1"/>
          </p:nvPr>
        </p:nvSpPr>
        <p:spPr/>
        <p:txBody>
          <a:bodyPr>
            <a:normAutofit/>
          </a:bodyPr>
          <a:lstStyle/>
          <a:p>
            <a:r>
              <a:rPr lang="en-US" sz="2000" dirty="0"/>
              <a:t>Here are some of the </a:t>
            </a:r>
            <a:r>
              <a:rPr lang="en-US" sz="2000" b="1" dirty="0"/>
              <a:t>most popular testing frameworks</a:t>
            </a:r>
            <a:r>
              <a:rPr lang="en-US" sz="2000" dirty="0"/>
              <a:t>, categorized by programming language and type of testing (unit, integration, UI, etc.):</a:t>
            </a:r>
          </a:p>
          <a:p>
            <a:r>
              <a:rPr lang="en-US" sz="2000" dirty="0"/>
              <a:t>✅ </a:t>
            </a:r>
            <a:r>
              <a:rPr lang="en-US" sz="2000" b="1" dirty="0"/>
              <a:t>1. JavaScript / TypeScript</a:t>
            </a:r>
          </a:p>
          <a:p>
            <a:endParaRPr lang="en-IN" sz="2400" dirty="0"/>
          </a:p>
        </p:txBody>
      </p:sp>
      <p:graphicFrame>
        <p:nvGraphicFramePr>
          <p:cNvPr id="2" name="Table 1">
            <a:extLst>
              <a:ext uri="{FF2B5EF4-FFF2-40B4-BE49-F238E27FC236}">
                <a16:creationId xmlns:a16="http://schemas.microsoft.com/office/drawing/2014/main" id="{C7FED9F0-F063-99AA-608B-EA1377D55A5D}"/>
              </a:ext>
            </a:extLst>
          </p:cNvPr>
          <p:cNvGraphicFramePr>
            <a:graphicFrameLocks noGrp="1"/>
          </p:cNvGraphicFramePr>
          <p:nvPr>
            <p:extLst>
              <p:ext uri="{D42A27DB-BD31-4B8C-83A1-F6EECF244321}">
                <p14:modId xmlns:p14="http://schemas.microsoft.com/office/powerpoint/2010/main" val="3975245827"/>
              </p:ext>
            </p:extLst>
          </p:nvPr>
        </p:nvGraphicFramePr>
        <p:xfrm>
          <a:off x="685800" y="2895600"/>
          <a:ext cx="8308848" cy="32664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322882072"/>
                    </a:ext>
                  </a:extLst>
                </a:gridCol>
                <a:gridCol w="1905000">
                  <a:extLst>
                    <a:ext uri="{9D8B030D-6E8A-4147-A177-3AD203B41FA5}">
                      <a16:colId xmlns:a16="http://schemas.microsoft.com/office/drawing/2014/main" val="2978786229"/>
                    </a:ext>
                  </a:extLst>
                </a:gridCol>
                <a:gridCol w="4727448">
                  <a:extLst>
                    <a:ext uri="{9D8B030D-6E8A-4147-A177-3AD203B41FA5}">
                      <a16:colId xmlns:a16="http://schemas.microsoft.com/office/drawing/2014/main" val="798595813"/>
                    </a:ext>
                  </a:extLst>
                </a:gridCol>
              </a:tblGrid>
              <a:tr h="370840">
                <a:tc>
                  <a:txBody>
                    <a:bodyPr/>
                    <a:lstStyle/>
                    <a:p>
                      <a:r>
                        <a:rPr lang="en-US" dirty="0"/>
                        <a:t>Framework</a:t>
                      </a:r>
                    </a:p>
                  </a:txBody>
                  <a:tcPr anchor="ctr"/>
                </a:tc>
                <a:tc>
                  <a:txBody>
                    <a:bodyPr/>
                    <a:lstStyle/>
                    <a:p>
                      <a:r>
                        <a:rPr lang="en-US" dirty="0"/>
                        <a:t>Type</a:t>
                      </a:r>
                    </a:p>
                  </a:txBody>
                  <a:tcPr anchor="ctr"/>
                </a:tc>
                <a:tc>
                  <a:txBody>
                    <a:bodyPr/>
                    <a:lstStyle/>
                    <a:p>
                      <a:r>
                        <a:rPr lang="en-US"/>
                        <a:t>Description</a:t>
                      </a:r>
                    </a:p>
                  </a:txBody>
                  <a:tcPr anchor="ctr"/>
                </a:tc>
                <a:extLst>
                  <a:ext uri="{0D108BD9-81ED-4DB2-BD59-A6C34878D82A}">
                    <a16:rowId xmlns:a16="http://schemas.microsoft.com/office/drawing/2014/main" val="1053030768"/>
                  </a:ext>
                </a:extLst>
              </a:tr>
              <a:tr h="370840">
                <a:tc>
                  <a:txBody>
                    <a:bodyPr/>
                    <a:lstStyle/>
                    <a:p>
                      <a:r>
                        <a:rPr lang="en-US" sz="2000" b="1"/>
                        <a:t>Jest</a:t>
                      </a:r>
                      <a:endParaRPr lang="en-US" sz="2000"/>
                    </a:p>
                  </a:txBody>
                  <a:tcPr anchor="ctr"/>
                </a:tc>
                <a:tc>
                  <a:txBody>
                    <a:bodyPr/>
                    <a:lstStyle/>
                    <a:p>
                      <a:r>
                        <a:rPr lang="en-US" sz="2000"/>
                        <a:t>Unit, Integration</a:t>
                      </a:r>
                    </a:p>
                  </a:txBody>
                  <a:tcPr anchor="ctr"/>
                </a:tc>
                <a:tc>
                  <a:txBody>
                    <a:bodyPr/>
                    <a:lstStyle/>
                    <a:p>
                      <a:r>
                        <a:rPr lang="en-US" sz="2000"/>
                        <a:t>Popular for React apps; fast and easy to configure.</a:t>
                      </a:r>
                    </a:p>
                  </a:txBody>
                  <a:tcPr anchor="ctr"/>
                </a:tc>
                <a:extLst>
                  <a:ext uri="{0D108BD9-81ED-4DB2-BD59-A6C34878D82A}">
                    <a16:rowId xmlns:a16="http://schemas.microsoft.com/office/drawing/2014/main" val="2382875180"/>
                  </a:ext>
                </a:extLst>
              </a:tr>
              <a:tr h="370840">
                <a:tc>
                  <a:txBody>
                    <a:bodyPr/>
                    <a:lstStyle/>
                    <a:p>
                      <a:r>
                        <a:rPr lang="en-US" sz="2000" b="1"/>
                        <a:t>Mocha</a:t>
                      </a:r>
                      <a:r>
                        <a:rPr lang="en-US" sz="2000"/>
                        <a:t> + </a:t>
                      </a:r>
                      <a:r>
                        <a:rPr lang="en-US" sz="2000" b="1"/>
                        <a:t>Chai</a:t>
                      </a:r>
                      <a:endParaRPr lang="en-US" sz="2000"/>
                    </a:p>
                  </a:txBody>
                  <a:tcPr anchor="ctr"/>
                </a:tc>
                <a:tc>
                  <a:txBody>
                    <a:bodyPr/>
                    <a:lstStyle/>
                    <a:p>
                      <a:r>
                        <a:rPr lang="en-US" sz="2000"/>
                        <a:t>Unit, Integration</a:t>
                      </a:r>
                    </a:p>
                  </a:txBody>
                  <a:tcPr anchor="ctr"/>
                </a:tc>
                <a:tc>
                  <a:txBody>
                    <a:bodyPr/>
                    <a:lstStyle/>
                    <a:p>
                      <a:r>
                        <a:rPr lang="en-US" sz="2000"/>
                        <a:t>Flexible testing setup with assertions.</a:t>
                      </a:r>
                    </a:p>
                  </a:txBody>
                  <a:tcPr anchor="ctr"/>
                </a:tc>
                <a:extLst>
                  <a:ext uri="{0D108BD9-81ED-4DB2-BD59-A6C34878D82A}">
                    <a16:rowId xmlns:a16="http://schemas.microsoft.com/office/drawing/2014/main" val="480225049"/>
                  </a:ext>
                </a:extLst>
              </a:tr>
              <a:tr h="370840">
                <a:tc>
                  <a:txBody>
                    <a:bodyPr/>
                    <a:lstStyle/>
                    <a:p>
                      <a:r>
                        <a:rPr lang="en-US" sz="2000" b="1"/>
                        <a:t>Cypress</a:t>
                      </a:r>
                      <a:endParaRPr lang="en-US" sz="2000"/>
                    </a:p>
                  </a:txBody>
                  <a:tcPr anchor="ctr"/>
                </a:tc>
                <a:tc>
                  <a:txBody>
                    <a:bodyPr/>
                    <a:lstStyle/>
                    <a:p>
                      <a:r>
                        <a:rPr lang="en-US" sz="2000"/>
                        <a:t>End-to-End (UI)</a:t>
                      </a:r>
                    </a:p>
                  </a:txBody>
                  <a:tcPr anchor="ctr"/>
                </a:tc>
                <a:tc>
                  <a:txBody>
                    <a:bodyPr/>
                    <a:lstStyle/>
                    <a:p>
                      <a:r>
                        <a:rPr lang="en-US" sz="2000"/>
                        <a:t>Great for browser-based UI testing.</a:t>
                      </a:r>
                    </a:p>
                  </a:txBody>
                  <a:tcPr anchor="ctr"/>
                </a:tc>
                <a:extLst>
                  <a:ext uri="{0D108BD9-81ED-4DB2-BD59-A6C34878D82A}">
                    <a16:rowId xmlns:a16="http://schemas.microsoft.com/office/drawing/2014/main" val="1553078512"/>
                  </a:ext>
                </a:extLst>
              </a:tr>
              <a:tr h="370840">
                <a:tc>
                  <a:txBody>
                    <a:bodyPr/>
                    <a:lstStyle/>
                    <a:p>
                      <a:r>
                        <a:rPr lang="en-US" sz="2000" b="1"/>
                        <a:t>Playwright</a:t>
                      </a:r>
                      <a:endParaRPr lang="en-US" sz="2000"/>
                    </a:p>
                  </a:txBody>
                  <a:tcPr anchor="ctr"/>
                </a:tc>
                <a:tc>
                  <a:txBody>
                    <a:bodyPr/>
                    <a:lstStyle/>
                    <a:p>
                      <a:r>
                        <a:rPr lang="en-US" sz="2000"/>
                        <a:t>End-to-End (UI)</a:t>
                      </a:r>
                    </a:p>
                  </a:txBody>
                  <a:tcPr anchor="ctr"/>
                </a:tc>
                <a:tc>
                  <a:txBody>
                    <a:bodyPr/>
                    <a:lstStyle/>
                    <a:p>
                      <a:r>
                        <a:rPr lang="en-US" sz="2000"/>
                        <a:t>Powerful cross-browser testing tool by Microsoft.</a:t>
                      </a:r>
                    </a:p>
                  </a:txBody>
                  <a:tcPr anchor="ctr"/>
                </a:tc>
                <a:extLst>
                  <a:ext uri="{0D108BD9-81ED-4DB2-BD59-A6C34878D82A}">
                    <a16:rowId xmlns:a16="http://schemas.microsoft.com/office/drawing/2014/main" val="519745325"/>
                  </a:ext>
                </a:extLst>
              </a:tr>
              <a:tr h="370840">
                <a:tc>
                  <a:txBody>
                    <a:bodyPr/>
                    <a:lstStyle/>
                    <a:p>
                      <a:r>
                        <a:rPr lang="en-US" sz="2000" b="1"/>
                        <a:t>Puppeteer</a:t>
                      </a:r>
                      <a:endParaRPr lang="en-US" sz="2000"/>
                    </a:p>
                  </a:txBody>
                  <a:tcPr anchor="ctr"/>
                </a:tc>
                <a:tc>
                  <a:txBody>
                    <a:bodyPr/>
                    <a:lstStyle/>
                    <a:p>
                      <a:r>
                        <a:rPr lang="en-US" sz="2000"/>
                        <a:t>End-to-End (UI)</a:t>
                      </a:r>
                    </a:p>
                  </a:txBody>
                  <a:tcPr anchor="ctr"/>
                </a:tc>
                <a:tc>
                  <a:txBody>
                    <a:bodyPr/>
                    <a:lstStyle/>
                    <a:p>
                      <a:r>
                        <a:rPr lang="en-US" sz="2000" dirty="0"/>
                        <a:t>Headless Chrome browser automation.</a:t>
                      </a:r>
                    </a:p>
                  </a:txBody>
                  <a:tcPr anchor="ctr"/>
                </a:tc>
                <a:extLst>
                  <a:ext uri="{0D108BD9-81ED-4DB2-BD59-A6C34878D82A}">
                    <a16:rowId xmlns:a16="http://schemas.microsoft.com/office/drawing/2014/main" val="2209167079"/>
                  </a:ext>
                </a:extLst>
              </a:tr>
            </a:tbl>
          </a:graphicData>
        </a:graphic>
      </p:graphicFrame>
    </p:spTree>
    <p:extLst>
      <p:ext uri="{BB962C8B-B14F-4D97-AF65-F5344CB8AC3E}">
        <p14:creationId xmlns:p14="http://schemas.microsoft.com/office/powerpoint/2010/main" val="71983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83C79-A9F5-091A-0DEB-E2F93DDEFA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E0173C0-20C4-876D-910F-D9B8B537AE85}"/>
              </a:ext>
            </a:extLst>
          </p:cNvPr>
          <p:cNvSpPr>
            <a:spLocks noGrp="1"/>
          </p:cNvSpPr>
          <p:nvPr>
            <p:ph type="title"/>
          </p:nvPr>
        </p:nvSpPr>
        <p:spPr/>
        <p:txBody>
          <a:bodyPr>
            <a:normAutofit/>
          </a:bodyPr>
          <a:lstStyle/>
          <a:p>
            <a:r>
              <a:rPr lang="en-US" dirty="0"/>
              <a:t> Testing frameworks</a:t>
            </a:r>
          </a:p>
        </p:txBody>
      </p:sp>
      <p:sp>
        <p:nvSpPr>
          <p:cNvPr id="5" name="Content Placeholder 4">
            <a:extLst>
              <a:ext uri="{FF2B5EF4-FFF2-40B4-BE49-F238E27FC236}">
                <a16:creationId xmlns:a16="http://schemas.microsoft.com/office/drawing/2014/main" id="{86550B51-4A23-3330-F0DC-0DBDA50EBC89}"/>
              </a:ext>
            </a:extLst>
          </p:cNvPr>
          <p:cNvSpPr>
            <a:spLocks noGrp="1"/>
          </p:cNvSpPr>
          <p:nvPr>
            <p:ph sz="quarter" idx="1"/>
          </p:nvPr>
        </p:nvSpPr>
        <p:spPr/>
        <p:txBody>
          <a:bodyPr>
            <a:normAutofit/>
          </a:bodyPr>
          <a:lstStyle/>
          <a:p>
            <a:r>
              <a:rPr lang="en-US" sz="2000" dirty="0"/>
              <a:t>✅ </a:t>
            </a:r>
            <a:r>
              <a:rPr lang="en-US" sz="2000" b="1" dirty="0"/>
              <a:t>2. Java</a:t>
            </a:r>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dirty="0"/>
              <a:t>✅ </a:t>
            </a:r>
            <a:r>
              <a:rPr lang="en-US" sz="2000" b="1" dirty="0"/>
              <a:t>3. Python</a:t>
            </a:r>
          </a:p>
          <a:p>
            <a:endParaRPr lang="en-US" sz="2000" b="1" dirty="0"/>
          </a:p>
          <a:p>
            <a:endParaRPr lang="en-US" sz="2000" b="1" dirty="0"/>
          </a:p>
        </p:txBody>
      </p:sp>
      <p:graphicFrame>
        <p:nvGraphicFramePr>
          <p:cNvPr id="2" name="Table 1">
            <a:extLst>
              <a:ext uri="{FF2B5EF4-FFF2-40B4-BE49-F238E27FC236}">
                <a16:creationId xmlns:a16="http://schemas.microsoft.com/office/drawing/2014/main" id="{41154850-CE2A-B48A-51E9-C747F1D7B571}"/>
              </a:ext>
            </a:extLst>
          </p:cNvPr>
          <p:cNvGraphicFramePr>
            <a:graphicFrameLocks noGrp="1"/>
          </p:cNvGraphicFramePr>
          <p:nvPr>
            <p:extLst>
              <p:ext uri="{D42A27DB-BD31-4B8C-83A1-F6EECF244321}">
                <p14:modId xmlns:p14="http://schemas.microsoft.com/office/powerpoint/2010/main" val="3479957689"/>
              </p:ext>
            </p:extLst>
          </p:nvPr>
        </p:nvGraphicFramePr>
        <p:xfrm>
          <a:off x="457200" y="1953986"/>
          <a:ext cx="8308848" cy="20624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322882072"/>
                    </a:ext>
                  </a:extLst>
                </a:gridCol>
                <a:gridCol w="1752600">
                  <a:extLst>
                    <a:ext uri="{9D8B030D-6E8A-4147-A177-3AD203B41FA5}">
                      <a16:colId xmlns:a16="http://schemas.microsoft.com/office/drawing/2014/main" val="2978786229"/>
                    </a:ext>
                  </a:extLst>
                </a:gridCol>
                <a:gridCol w="4879848">
                  <a:extLst>
                    <a:ext uri="{9D8B030D-6E8A-4147-A177-3AD203B41FA5}">
                      <a16:colId xmlns:a16="http://schemas.microsoft.com/office/drawing/2014/main" val="798595813"/>
                    </a:ext>
                  </a:extLst>
                </a:gridCol>
              </a:tblGrid>
              <a:tr h="370840">
                <a:tc>
                  <a:txBody>
                    <a:bodyPr/>
                    <a:lstStyle/>
                    <a:p>
                      <a:r>
                        <a:rPr lang="en-US" dirty="0"/>
                        <a:t>Framework</a:t>
                      </a:r>
                    </a:p>
                  </a:txBody>
                  <a:tcPr anchor="ctr"/>
                </a:tc>
                <a:tc>
                  <a:txBody>
                    <a:bodyPr/>
                    <a:lstStyle/>
                    <a:p>
                      <a:r>
                        <a:rPr lang="en-US" dirty="0"/>
                        <a:t>Type</a:t>
                      </a:r>
                    </a:p>
                  </a:txBody>
                  <a:tcPr anchor="ctr"/>
                </a:tc>
                <a:tc>
                  <a:txBody>
                    <a:bodyPr/>
                    <a:lstStyle/>
                    <a:p>
                      <a:r>
                        <a:rPr lang="en-US"/>
                        <a:t>Description</a:t>
                      </a:r>
                    </a:p>
                  </a:txBody>
                  <a:tcPr anchor="ctr"/>
                </a:tc>
                <a:extLst>
                  <a:ext uri="{0D108BD9-81ED-4DB2-BD59-A6C34878D82A}">
                    <a16:rowId xmlns:a16="http://schemas.microsoft.com/office/drawing/2014/main" val="1053030768"/>
                  </a:ext>
                </a:extLst>
              </a:tr>
              <a:tr h="370840">
                <a:tc>
                  <a:txBody>
                    <a:bodyPr/>
                    <a:lstStyle/>
                    <a:p>
                      <a:r>
                        <a:rPr lang="en-US" sz="1600" b="1"/>
                        <a:t>JUnit</a:t>
                      </a:r>
                      <a:endParaRPr lang="en-US" sz="1600"/>
                    </a:p>
                  </a:txBody>
                  <a:tcPr anchor="ctr"/>
                </a:tc>
                <a:tc>
                  <a:txBody>
                    <a:bodyPr/>
                    <a:lstStyle/>
                    <a:p>
                      <a:r>
                        <a:rPr lang="en-US" sz="1600"/>
                        <a:t>Unit</a:t>
                      </a:r>
                    </a:p>
                  </a:txBody>
                  <a:tcPr anchor="ctr"/>
                </a:tc>
                <a:tc>
                  <a:txBody>
                    <a:bodyPr/>
                    <a:lstStyle/>
                    <a:p>
                      <a:r>
                        <a:rPr lang="en-US" sz="1600"/>
                        <a:t>Standard unit testing framework for Java.</a:t>
                      </a:r>
                    </a:p>
                  </a:txBody>
                  <a:tcPr anchor="ctr"/>
                </a:tc>
                <a:extLst>
                  <a:ext uri="{0D108BD9-81ED-4DB2-BD59-A6C34878D82A}">
                    <a16:rowId xmlns:a16="http://schemas.microsoft.com/office/drawing/2014/main" val="2382875180"/>
                  </a:ext>
                </a:extLst>
              </a:tr>
              <a:tr h="370840">
                <a:tc>
                  <a:txBody>
                    <a:bodyPr/>
                    <a:lstStyle/>
                    <a:p>
                      <a:r>
                        <a:rPr lang="en-US" sz="1600" b="1"/>
                        <a:t>TestNG</a:t>
                      </a:r>
                      <a:endParaRPr lang="en-US" sz="1600"/>
                    </a:p>
                  </a:txBody>
                  <a:tcPr anchor="ctr"/>
                </a:tc>
                <a:tc>
                  <a:txBody>
                    <a:bodyPr/>
                    <a:lstStyle/>
                    <a:p>
                      <a:r>
                        <a:rPr lang="en-US" sz="1600"/>
                        <a:t>Unit, Integration</a:t>
                      </a:r>
                    </a:p>
                  </a:txBody>
                  <a:tcPr anchor="ctr"/>
                </a:tc>
                <a:tc>
                  <a:txBody>
                    <a:bodyPr/>
                    <a:lstStyle/>
                    <a:p>
                      <a:r>
                        <a:rPr lang="en-US" sz="1600"/>
                        <a:t>More advanced features than JUnit.</a:t>
                      </a:r>
                    </a:p>
                  </a:txBody>
                  <a:tcPr anchor="ctr"/>
                </a:tc>
                <a:extLst>
                  <a:ext uri="{0D108BD9-81ED-4DB2-BD59-A6C34878D82A}">
                    <a16:rowId xmlns:a16="http://schemas.microsoft.com/office/drawing/2014/main" val="480225049"/>
                  </a:ext>
                </a:extLst>
              </a:tr>
              <a:tr h="370840">
                <a:tc>
                  <a:txBody>
                    <a:bodyPr/>
                    <a:lstStyle/>
                    <a:p>
                      <a:r>
                        <a:rPr lang="en-US" sz="1600" b="1"/>
                        <a:t>Selenium</a:t>
                      </a:r>
                      <a:endParaRPr lang="en-US" sz="1600"/>
                    </a:p>
                  </a:txBody>
                  <a:tcPr anchor="ctr"/>
                </a:tc>
                <a:tc>
                  <a:txBody>
                    <a:bodyPr/>
                    <a:lstStyle/>
                    <a:p>
                      <a:r>
                        <a:rPr lang="en-US" sz="1600"/>
                        <a:t>End-to-End (UI)</a:t>
                      </a:r>
                    </a:p>
                  </a:txBody>
                  <a:tcPr anchor="ctr"/>
                </a:tc>
                <a:tc>
                  <a:txBody>
                    <a:bodyPr/>
                    <a:lstStyle/>
                    <a:p>
                      <a:r>
                        <a:rPr lang="en-US" sz="1600"/>
                        <a:t>Widely used for browser automation.</a:t>
                      </a:r>
                    </a:p>
                  </a:txBody>
                  <a:tcPr anchor="ctr"/>
                </a:tc>
                <a:extLst>
                  <a:ext uri="{0D108BD9-81ED-4DB2-BD59-A6C34878D82A}">
                    <a16:rowId xmlns:a16="http://schemas.microsoft.com/office/drawing/2014/main" val="1553078512"/>
                  </a:ext>
                </a:extLst>
              </a:tr>
              <a:tr h="370840">
                <a:tc>
                  <a:txBody>
                    <a:bodyPr/>
                    <a:lstStyle/>
                    <a:p>
                      <a:r>
                        <a:rPr lang="en-US" sz="1600" b="1"/>
                        <a:t>Cucumber</a:t>
                      </a:r>
                      <a:endParaRPr lang="en-US" sz="1600"/>
                    </a:p>
                  </a:txBody>
                  <a:tcPr anchor="ctr"/>
                </a:tc>
                <a:tc>
                  <a:txBody>
                    <a:bodyPr/>
                    <a:lstStyle/>
                    <a:p>
                      <a:r>
                        <a:rPr lang="en-US" sz="1600" dirty="0"/>
                        <a:t>BDD (Behavior-Driven)</a:t>
                      </a:r>
                    </a:p>
                  </a:txBody>
                  <a:tcPr anchor="ctr"/>
                </a:tc>
                <a:tc>
                  <a:txBody>
                    <a:bodyPr/>
                    <a:lstStyle/>
                    <a:p>
                      <a:r>
                        <a:rPr lang="en-US" sz="1600" dirty="0"/>
                        <a:t>Uses Gherkin syntax for writing tests in plain language.</a:t>
                      </a:r>
                    </a:p>
                  </a:txBody>
                  <a:tcPr anchor="ctr"/>
                </a:tc>
                <a:extLst>
                  <a:ext uri="{0D108BD9-81ED-4DB2-BD59-A6C34878D82A}">
                    <a16:rowId xmlns:a16="http://schemas.microsoft.com/office/drawing/2014/main" val="519745325"/>
                  </a:ext>
                </a:extLst>
              </a:tr>
            </a:tbl>
          </a:graphicData>
        </a:graphic>
      </p:graphicFrame>
      <p:graphicFrame>
        <p:nvGraphicFramePr>
          <p:cNvPr id="7" name="Table 6">
            <a:extLst>
              <a:ext uri="{FF2B5EF4-FFF2-40B4-BE49-F238E27FC236}">
                <a16:creationId xmlns:a16="http://schemas.microsoft.com/office/drawing/2014/main" id="{066ACC97-F1E6-284C-56B7-D058FA5DF38E}"/>
              </a:ext>
            </a:extLst>
          </p:cNvPr>
          <p:cNvGraphicFramePr>
            <a:graphicFrameLocks noGrp="1"/>
          </p:cNvGraphicFramePr>
          <p:nvPr>
            <p:extLst>
              <p:ext uri="{D42A27DB-BD31-4B8C-83A1-F6EECF244321}">
                <p14:modId xmlns:p14="http://schemas.microsoft.com/office/powerpoint/2010/main" val="1027767703"/>
              </p:ext>
            </p:extLst>
          </p:nvPr>
        </p:nvGraphicFramePr>
        <p:xfrm>
          <a:off x="495300" y="4780280"/>
          <a:ext cx="8153400" cy="1813560"/>
        </p:xfrm>
        <a:graphic>
          <a:graphicData uri="http://schemas.openxmlformats.org/drawingml/2006/table">
            <a:tbl>
              <a:tblPr firstRow="1" bandRow="1">
                <a:tableStyleId>{5C22544A-7EE6-4342-B048-85BDC9FD1C3A}</a:tableStyleId>
              </a:tblPr>
              <a:tblGrid>
                <a:gridCol w="1894114">
                  <a:extLst>
                    <a:ext uri="{9D8B030D-6E8A-4147-A177-3AD203B41FA5}">
                      <a16:colId xmlns:a16="http://schemas.microsoft.com/office/drawing/2014/main" val="1780924626"/>
                    </a:ext>
                  </a:extLst>
                </a:gridCol>
                <a:gridCol w="2438400">
                  <a:extLst>
                    <a:ext uri="{9D8B030D-6E8A-4147-A177-3AD203B41FA5}">
                      <a16:colId xmlns:a16="http://schemas.microsoft.com/office/drawing/2014/main" val="932346507"/>
                    </a:ext>
                  </a:extLst>
                </a:gridCol>
                <a:gridCol w="3820886">
                  <a:extLst>
                    <a:ext uri="{9D8B030D-6E8A-4147-A177-3AD203B41FA5}">
                      <a16:colId xmlns:a16="http://schemas.microsoft.com/office/drawing/2014/main" val="620520728"/>
                    </a:ext>
                  </a:extLst>
                </a:gridCol>
              </a:tblGrid>
              <a:tr h="0">
                <a:tc>
                  <a:txBody>
                    <a:bodyPr/>
                    <a:lstStyle/>
                    <a:p>
                      <a:r>
                        <a:rPr lang="en-US" dirty="0"/>
                        <a:t>Framework</a:t>
                      </a:r>
                    </a:p>
                  </a:txBody>
                  <a:tcPr anchor="ctr"/>
                </a:tc>
                <a:tc>
                  <a:txBody>
                    <a:bodyPr/>
                    <a:lstStyle/>
                    <a:p>
                      <a:r>
                        <a:rPr lang="en-US"/>
                        <a:t>Type</a:t>
                      </a:r>
                    </a:p>
                  </a:txBody>
                  <a:tcPr anchor="ctr"/>
                </a:tc>
                <a:tc>
                  <a:txBody>
                    <a:bodyPr/>
                    <a:lstStyle/>
                    <a:p>
                      <a:r>
                        <a:rPr lang="en-US"/>
                        <a:t>Description</a:t>
                      </a:r>
                    </a:p>
                  </a:txBody>
                  <a:tcPr anchor="ctr"/>
                </a:tc>
                <a:extLst>
                  <a:ext uri="{0D108BD9-81ED-4DB2-BD59-A6C34878D82A}">
                    <a16:rowId xmlns:a16="http://schemas.microsoft.com/office/drawing/2014/main" val="3630107922"/>
                  </a:ext>
                </a:extLst>
              </a:tr>
              <a:tr h="370840">
                <a:tc>
                  <a:txBody>
                    <a:bodyPr/>
                    <a:lstStyle/>
                    <a:p>
                      <a:r>
                        <a:rPr lang="en-US" sz="1600" b="1"/>
                        <a:t>unittest</a:t>
                      </a:r>
                      <a:endParaRPr lang="en-US" sz="1600"/>
                    </a:p>
                  </a:txBody>
                  <a:tcPr anchor="ctr"/>
                </a:tc>
                <a:tc>
                  <a:txBody>
                    <a:bodyPr/>
                    <a:lstStyle/>
                    <a:p>
                      <a:r>
                        <a:rPr lang="en-US" sz="1600"/>
                        <a:t>Unit</a:t>
                      </a:r>
                    </a:p>
                  </a:txBody>
                  <a:tcPr anchor="ctr"/>
                </a:tc>
                <a:tc>
                  <a:txBody>
                    <a:bodyPr/>
                    <a:lstStyle/>
                    <a:p>
                      <a:r>
                        <a:rPr lang="en-US" sz="1600"/>
                        <a:t>Built-in Python testing framework.</a:t>
                      </a:r>
                    </a:p>
                  </a:txBody>
                  <a:tcPr anchor="ctr"/>
                </a:tc>
                <a:extLst>
                  <a:ext uri="{0D108BD9-81ED-4DB2-BD59-A6C34878D82A}">
                    <a16:rowId xmlns:a16="http://schemas.microsoft.com/office/drawing/2014/main" val="3739635495"/>
                  </a:ext>
                </a:extLst>
              </a:tr>
              <a:tr h="370840">
                <a:tc>
                  <a:txBody>
                    <a:bodyPr/>
                    <a:lstStyle/>
                    <a:p>
                      <a:r>
                        <a:rPr lang="en-US" sz="1600" b="1"/>
                        <a:t>pytest</a:t>
                      </a:r>
                      <a:endParaRPr lang="en-US" sz="1600"/>
                    </a:p>
                  </a:txBody>
                  <a:tcPr anchor="ctr"/>
                </a:tc>
                <a:tc>
                  <a:txBody>
                    <a:bodyPr/>
                    <a:lstStyle/>
                    <a:p>
                      <a:r>
                        <a:rPr lang="en-US" sz="1600"/>
                        <a:t>Unit, Integration</a:t>
                      </a:r>
                    </a:p>
                  </a:txBody>
                  <a:tcPr anchor="ctr"/>
                </a:tc>
                <a:tc>
                  <a:txBody>
                    <a:bodyPr/>
                    <a:lstStyle/>
                    <a:p>
                      <a:r>
                        <a:rPr lang="en-US" sz="1600"/>
                        <a:t>Simple, powerful, and widely used.</a:t>
                      </a:r>
                    </a:p>
                  </a:txBody>
                  <a:tcPr anchor="ctr"/>
                </a:tc>
                <a:extLst>
                  <a:ext uri="{0D108BD9-81ED-4DB2-BD59-A6C34878D82A}">
                    <a16:rowId xmlns:a16="http://schemas.microsoft.com/office/drawing/2014/main" val="3241439400"/>
                  </a:ext>
                </a:extLst>
              </a:tr>
              <a:tr h="370840">
                <a:tc>
                  <a:txBody>
                    <a:bodyPr/>
                    <a:lstStyle/>
                    <a:p>
                      <a:r>
                        <a:rPr lang="en-US" sz="1600" b="1"/>
                        <a:t>Selenium</a:t>
                      </a:r>
                      <a:endParaRPr lang="en-US" sz="1600"/>
                    </a:p>
                  </a:txBody>
                  <a:tcPr anchor="ctr"/>
                </a:tc>
                <a:tc>
                  <a:txBody>
                    <a:bodyPr/>
                    <a:lstStyle/>
                    <a:p>
                      <a:r>
                        <a:rPr lang="en-US" sz="1600"/>
                        <a:t>End-to-End (UI)</a:t>
                      </a:r>
                    </a:p>
                  </a:txBody>
                  <a:tcPr anchor="ctr"/>
                </a:tc>
                <a:tc>
                  <a:txBody>
                    <a:bodyPr/>
                    <a:lstStyle/>
                    <a:p>
                      <a:r>
                        <a:rPr lang="en-US" sz="1600"/>
                        <a:t>Python bindings available.</a:t>
                      </a:r>
                    </a:p>
                  </a:txBody>
                  <a:tcPr anchor="ctr"/>
                </a:tc>
                <a:extLst>
                  <a:ext uri="{0D108BD9-81ED-4DB2-BD59-A6C34878D82A}">
                    <a16:rowId xmlns:a16="http://schemas.microsoft.com/office/drawing/2014/main" val="3772050597"/>
                  </a:ext>
                </a:extLst>
              </a:tr>
              <a:tr h="142240">
                <a:tc>
                  <a:txBody>
                    <a:bodyPr/>
                    <a:lstStyle/>
                    <a:p>
                      <a:r>
                        <a:rPr lang="en-US" sz="1600" b="1"/>
                        <a:t>Robot Framework</a:t>
                      </a:r>
                      <a:endParaRPr lang="en-US" sz="1600"/>
                    </a:p>
                  </a:txBody>
                  <a:tcPr anchor="ctr"/>
                </a:tc>
                <a:tc>
                  <a:txBody>
                    <a:bodyPr/>
                    <a:lstStyle/>
                    <a:p>
                      <a:r>
                        <a:rPr lang="en-US" sz="1600" dirty="0"/>
                        <a:t>Acceptance, UI</a:t>
                      </a:r>
                    </a:p>
                  </a:txBody>
                  <a:tcPr anchor="ctr"/>
                </a:tc>
                <a:tc>
                  <a:txBody>
                    <a:bodyPr/>
                    <a:lstStyle/>
                    <a:p>
                      <a:r>
                        <a:rPr lang="en-US" sz="1600" dirty="0"/>
                        <a:t>Keyword-driven, easy to read tests.</a:t>
                      </a:r>
                    </a:p>
                  </a:txBody>
                  <a:tcPr anchor="ctr"/>
                </a:tc>
                <a:extLst>
                  <a:ext uri="{0D108BD9-81ED-4DB2-BD59-A6C34878D82A}">
                    <a16:rowId xmlns:a16="http://schemas.microsoft.com/office/drawing/2014/main" val="1698828724"/>
                  </a:ext>
                </a:extLst>
              </a:tr>
            </a:tbl>
          </a:graphicData>
        </a:graphic>
      </p:graphicFrame>
    </p:spTree>
    <p:extLst>
      <p:ext uri="{BB962C8B-B14F-4D97-AF65-F5344CB8AC3E}">
        <p14:creationId xmlns:p14="http://schemas.microsoft.com/office/powerpoint/2010/main" val="10583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0A374-A101-4062-8077-79D4E93F83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D0FBAD-3CE2-B9D2-FF5E-D4FC1F531830}"/>
              </a:ext>
            </a:extLst>
          </p:cNvPr>
          <p:cNvSpPr>
            <a:spLocks noGrp="1"/>
          </p:cNvSpPr>
          <p:nvPr>
            <p:ph type="title"/>
          </p:nvPr>
        </p:nvSpPr>
        <p:spPr/>
        <p:txBody>
          <a:bodyPr>
            <a:normAutofit/>
          </a:bodyPr>
          <a:lstStyle/>
          <a:p>
            <a:r>
              <a:rPr lang="en-US" dirty="0"/>
              <a:t> Testing frameworks</a:t>
            </a:r>
          </a:p>
        </p:txBody>
      </p:sp>
      <p:sp>
        <p:nvSpPr>
          <p:cNvPr id="5" name="Content Placeholder 4">
            <a:extLst>
              <a:ext uri="{FF2B5EF4-FFF2-40B4-BE49-F238E27FC236}">
                <a16:creationId xmlns:a16="http://schemas.microsoft.com/office/drawing/2014/main" id="{6C691D65-B0D6-20FB-714A-DE63DB0A7BB4}"/>
              </a:ext>
            </a:extLst>
          </p:cNvPr>
          <p:cNvSpPr>
            <a:spLocks noGrp="1"/>
          </p:cNvSpPr>
          <p:nvPr>
            <p:ph sz="quarter" idx="1"/>
          </p:nvPr>
        </p:nvSpPr>
        <p:spPr/>
        <p:txBody>
          <a:bodyPr>
            <a:normAutofit/>
          </a:bodyPr>
          <a:lstStyle/>
          <a:p>
            <a:r>
              <a:rPr lang="en-US" sz="2000" dirty="0"/>
              <a:t>✅ </a:t>
            </a:r>
            <a:r>
              <a:rPr lang="en-US" sz="2000" b="1" dirty="0"/>
              <a:t>4. .NET (C#)</a:t>
            </a:r>
          </a:p>
          <a:p>
            <a:endParaRPr lang="en-US" sz="2000" b="1" dirty="0"/>
          </a:p>
          <a:p>
            <a:endParaRPr lang="en-US" sz="2000" b="1" dirty="0"/>
          </a:p>
          <a:p>
            <a:endParaRPr lang="en-US" sz="2000" b="1" dirty="0"/>
          </a:p>
          <a:p>
            <a:endParaRPr lang="en-US" sz="2000" b="1" dirty="0"/>
          </a:p>
          <a:p>
            <a:endParaRPr lang="en-US" sz="2000" b="1" dirty="0"/>
          </a:p>
          <a:p>
            <a:endParaRPr lang="en-US" sz="2000" dirty="0"/>
          </a:p>
          <a:p>
            <a:r>
              <a:rPr lang="en-US" sz="2000" dirty="0"/>
              <a:t>✅ </a:t>
            </a:r>
            <a:r>
              <a:rPr lang="en-US" sz="2000" b="1" dirty="0"/>
              <a:t>5. Other Popular Frameworks</a:t>
            </a:r>
          </a:p>
          <a:p>
            <a:endParaRPr lang="en-US" sz="2000" b="1" dirty="0"/>
          </a:p>
          <a:p>
            <a:endParaRPr lang="en-US" sz="2000" b="1" dirty="0"/>
          </a:p>
        </p:txBody>
      </p:sp>
      <p:graphicFrame>
        <p:nvGraphicFramePr>
          <p:cNvPr id="2" name="Table 1">
            <a:extLst>
              <a:ext uri="{FF2B5EF4-FFF2-40B4-BE49-F238E27FC236}">
                <a16:creationId xmlns:a16="http://schemas.microsoft.com/office/drawing/2014/main" id="{AEBCC0BB-4E42-A61F-B6D0-10143F867B8F}"/>
              </a:ext>
            </a:extLst>
          </p:cNvPr>
          <p:cNvGraphicFramePr>
            <a:graphicFrameLocks noGrp="1"/>
          </p:cNvGraphicFramePr>
          <p:nvPr>
            <p:extLst>
              <p:ext uri="{D42A27DB-BD31-4B8C-83A1-F6EECF244321}">
                <p14:modId xmlns:p14="http://schemas.microsoft.com/office/powerpoint/2010/main" val="1917199228"/>
              </p:ext>
            </p:extLst>
          </p:nvPr>
        </p:nvGraphicFramePr>
        <p:xfrm>
          <a:off x="457200" y="1953986"/>
          <a:ext cx="8308848"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322882072"/>
                    </a:ext>
                  </a:extLst>
                </a:gridCol>
                <a:gridCol w="1752600">
                  <a:extLst>
                    <a:ext uri="{9D8B030D-6E8A-4147-A177-3AD203B41FA5}">
                      <a16:colId xmlns:a16="http://schemas.microsoft.com/office/drawing/2014/main" val="2978786229"/>
                    </a:ext>
                  </a:extLst>
                </a:gridCol>
                <a:gridCol w="4879848">
                  <a:extLst>
                    <a:ext uri="{9D8B030D-6E8A-4147-A177-3AD203B41FA5}">
                      <a16:colId xmlns:a16="http://schemas.microsoft.com/office/drawing/2014/main" val="798595813"/>
                    </a:ext>
                  </a:extLst>
                </a:gridCol>
              </a:tblGrid>
              <a:tr h="370840">
                <a:tc>
                  <a:txBody>
                    <a:bodyPr/>
                    <a:lstStyle/>
                    <a:p>
                      <a:r>
                        <a:rPr lang="en-US"/>
                        <a:t>Framework</a:t>
                      </a:r>
                    </a:p>
                  </a:txBody>
                  <a:tcPr anchor="ctr"/>
                </a:tc>
                <a:tc>
                  <a:txBody>
                    <a:bodyPr/>
                    <a:lstStyle/>
                    <a:p>
                      <a:r>
                        <a:rPr lang="en-US"/>
                        <a:t>Type</a:t>
                      </a:r>
                    </a:p>
                  </a:txBody>
                  <a:tcPr anchor="ctr"/>
                </a:tc>
                <a:tc>
                  <a:txBody>
                    <a:bodyPr/>
                    <a:lstStyle/>
                    <a:p>
                      <a:r>
                        <a:rPr lang="en-US"/>
                        <a:t>Description</a:t>
                      </a:r>
                    </a:p>
                  </a:txBody>
                  <a:tcPr anchor="ctr"/>
                </a:tc>
                <a:extLst>
                  <a:ext uri="{0D108BD9-81ED-4DB2-BD59-A6C34878D82A}">
                    <a16:rowId xmlns:a16="http://schemas.microsoft.com/office/drawing/2014/main" val="1053030768"/>
                  </a:ext>
                </a:extLst>
              </a:tr>
              <a:tr h="370840">
                <a:tc>
                  <a:txBody>
                    <a:bodyPr/>
                    <a:lstStyle/>
                    <a:p>
                      <a:r>
                        <a:rPr lang="en-US" b="1"/>
                        <a:t>xUnit</a:t>
                      </a:r>
                      <a:endParaRPr lang="en-US"/>
                    </a:p>
                  </a:txBody>
                  <a:tcPr anchor="ctr"/>
                </a:tc>
                <a:tc>
                  <a:txBody>
                    <a:bodyPr/>
                    <a:lstStyle/>
                    <a:p>
                      <a:r>
                        <a:rPr lang="en-US"/>
                        <a:t>Unit</a:t>
                      </a:r>
                    </a:p>
                  </a:txBody>
                  <a:tcPr anchor="ctr"/>
                </a:tc>
                <a:tc>
                  <a:txBody>
                    <a:bodyPr/>
                    <a:lstStyle/>
                    <a:p>
                      <a:r>
                        <a:rPr lang="en-US"/>
                        <a:t>Modern, preferred .NET unit testing framework.</a:t>
                      </a:r>
                    </a:p>
                  </a:txBody>
                  <a:tcPr anchor="ctr"/>
                </a:tc>
                <a:extLst>
                  <a:ext uri="{0D108BD9-81ED-4DB2-BD59-A6C34878D82A}">
                    <a16:rowId xmlns:a16="http://schemas.microsoft.com/office/drawing/2014/main" val="2382875180"/>
                  </a:ext>
                </a:extLst>
              </a:tr>
              <a:tr h="370840">
                <a:tc>
                  <a:txBody>
                    <a:bodyPr/>
                    <a:lstStyle/>
                    <a:p>
                      <a:r>
                        <a:rPr lang="en-US" b="1"/>
                        <a:t>NUnit</a:t>
                      </a:r>
                      <a:endParaRPr lang="en-US"/>
                    </a:p>
                  </a:txBody>
                  <a:tcPr anchor="ctr"/>
                </a:tc>
                <a:tc>
                  <a:txBody>
                    <a:bodyPr/>
                    <a:lstStyle/>
                    <a:p>
                      <a:r>
                        <a:rPr lang="en-US"/>
                        <a:t>Unit</a:t>
                      </a:r>
                    </a:p>
                  </a:txBody>
                  <a:tcPr anchor="ctr"/>
                </a:tc>
                <a:tc>
                  <a:txBody>
                    <a:bodyPr/>
                    <a:lstStyle/>
                    <a:p>
                      <a:r>
                        <a:rPr lang="en-US"/>
                        <a:t>Popular and flexible.</a:t>
                      </a:r>
                    </a:p>
                  </a:txBody>
                  <a:tcPr anchor="ctr"/>
                </a:tc>
                <a:extLst>
                  <a:ext uri="{0D108BD9-81ED-4DB2-BD59-A6C34878D82A}">
                    <a16:rowId xmlns:a16="http://schemas.microsoft.com/office/drawing/2014/main" val="480225049"/>
                  </a:ext>
                </a:extLst>
              </a:tr>
              <a:tr h="370840">
                <a:tc>
                  <a:txBody>
                    <a:bodyPr/>
                    <a:lstStyle/>
                    <a:p>
                      <a:r>
                        <a:rPr lang="en-US" b="1"/>
                        <a:t>MSTest</a:t>
                      </a:r>
                      <a:endParaRPr lang="en-US"/>
                    </a:p>
                  </a:txBody>
                  <a:tcPr anchor="ctr"/>
                </a:tc>
                <a:tc>
                  <a:txBody>
                    <a:bodyPr/>
                    <a:lstStyle/>
                    <a:p>
                      <a:r>
                        <a:rPr lang="en-US"/>
                        <a:t>Unit</a:t>
                      </a:r>
                    </a:p>
                  </a:txBody>
                  <a:tcPr anchor="ctr"/>
                </a:tc>
                <a:tc>
                  <a:txBody>
                    <a:bodyPr/>
                    <a:lstStyle/>
                    <a:p>
                      <a:r>
                        <a:rPr lang="en-US"/>
                        <a:t>Microsoft's official test framework.</a:t>
                      </a:r>
                    </a:p>
                  </a:txBody>
                  <a:tcPr anchor="ctr"/>
                </a:tc>
                <a:extLst>
                  <a:ext uri="{0D108BD9-81ED-4DB2-BD59-A6C34878D82A}">
                    <a16:rowId xmlns:a16="http://schemas.microsoft.com/office/drawing/2014/main" val="1553078512"/>
                  </a:ext>
                </a:extLst>
              </a:tr>
              <a:tr h="370840">
                <a:tc>
                  <a:txBody>
                    <a:bodyPr/>
                    <a:lstStyle/>
                    <a:p>
                      <a:r>
                        <a:rPr lang="en-US" b="1"/>
                        <a:t>SpecFlow</a:t>
                      </a:r>
                      <a:endParaRPr lang="en-US"/>
                    </a:p>
                  </a:txBody>
                  <a:tcPr anchor="ctr"/>
                </a:tc>
                <a:tc>
                  <a:txBody>
                    <a:bodyPr/>
                    <a:lstStyle/>
                    <a:p>
                      <a:r>
                        <a:rPr lang="en-US"/>
                        <a:t>BDD</a:t>
                      </a:r>
                    </a:p>
                  </a:txBody>
                  <a:tcPr anchor="ctr"/>
                </a:tc>
                <a:tc>
                  <a:txBody>
                    <a:bodyPr/>
                    <a:lstStyle/>
                    <a:p>
                      <a:r>
                        <a:rPr lang="en-US"/>
                        <a:t>Gherkin-based, C# version of Cucumber.</a:t>
                      </a:r>
                    </a:p>
                  </a:txBody>
                  <a:tcPr anchor="ctr"/>
                </a:tc>
                <a:extLst>
                  <a:ext uri="{0D108BD9-81ED-4DB2-BD59-A6C34878D82A}">
                    <a16:rowId xmlns:a16="http://schemas.microsoft.com/office/drawing/2014/main" val="519745325"/>
                  </a:ext>
                </a:extLst>
              </a:tr>
              <a:tr h="370840">
                <a:tc>
                  <a:txBody>
                    <a:bodyPr/>
                    <a:lstStyle/>
                    <a:p>
                      <a:r>
                        <a:rPr lang="en-US" b="1" dirty="0"/>
                        <a:t>Selenium</a:t>
                      </a:r>
                      <a:endParaRPr lang="en-US" dirty="0"/>
                    </a:p>
                  </a:txBody>
                  <a:tcPr anchor="ctr"/>
                </a:tc>
                <a:tc>
                  <a:txBody>
                    <a:bodyPr/>
                    <a:lstStyle/>
                    <a:p>
                      <a:r>
                        <a:rPr lang="en-US"/>
                        <a:t>End-to-End (UI)</a:t>
                      </a:r>
                    </a:p>
                  </a:txBody>
                  <a:tcPr anchor="ctr"/>
                </a:tc>
                <a:tc>
                  <a:txBody>
                    <a:bodyPr/>
                    <a:lstStyle/>
                    <a:p>
                      <a:r>
                        <a:rPr lang="en-US" dirty="0"/>
                        <a:t>Supports C# for browser testing.</a:t>
                      </a:r>
                    </a:p>
                  </a:txBody>
                  <a:tcPr anchor="ctr"/>
                </a:tc>
                <a:extLst>
                  <a:ext uri="{0D108BD9-81ED-4DB2-BD59-A6C34878D82A}">
                    <a16:rowId xmlns:a16="http://schemas.microsoft.com/office/drawing/2014/main" val="2209167079"/>
                  </a:ext>
                </a:extLst>
              </a:tr>
            </a:tbl>
          </a:graphicData>
        </a:graphic>
      </p:graphicFrame>
      <p:graphicFrame>
        <p:nvGraphicFramePr>
          <p:cNvPr id="3" name="Table 2">
            <a:extLst>
              <a:ext uri="{FF2B5EF4-FFF2-40B4-BE49-F238E27FC236}">
                <a16:creationId xmlns:a16="http://schemas.microsoft.com/office/drawing/2014/main" id="{C3990756-2005-FC0C-1A71-E17CF600CBBD}"/>
              </a:ext>
            </a:extLst>
          </p:cNvPr>
          <p:cNvGraphicFramePr>
            <a:graphicFrameLocks noGrp="1"/>
          </p:cNvGraphicFramePr>
          <p:nvPr>
            <p:extLst>
              <p:ext uri="{D42A27DB-BD31-4B8C-83A1-F6EECF244321}">
                <p14:modId xmlns:p14="http://schemas.microsoft.com/office/powerpoint/2010/main" val="3120687732"/>
              </p:ext>
            </p:extLst>
          </p:nvPr>
        </p:nvGraphicFramePr>
        <p:xfrm>
          <a:off x="417576" y="4724400"/>
          <a:ext cx="8308848" cy="2400832"/>
        </p:xfrm>
        <a:graphic>
          <a:graphicData uri="http://schemas.openxmlformats.org/drawingml/2006/table">
            <a:tbl>
              <a:tblPr firstRow="1" bandRow="1">
                <a:tableStyleId>{5C22544A-7EE6-4342-B048-85BDC9FD1C3A}</a:tableStyleId>
              </a:tblPr>
              <a:tblGrid>
                <a:gridCol w="2077212">
                  <a:extLst>
                    <a:ext uri="{9D8B030D-6E8A-4147-A177-3AD203B41FA5}">
                      <a16:colId xmlns:a16="http://schemas.microsoft.com/office/drawing/2014/main" val="2208083938"/>
                    </a:ext>
                  </a:extLst>
                </a:gridCol>
                <a:gridCol w="1275588">
                  <a:extLst>
                    <a:ext uri="{9D8B030D-6E8A-4147-A177-3AD203B41FA5}">
                      <a16:colId xmlns:a16="http://schemas.microsoft.com/office/drawing/2014/main" val="444470261"/>
                    </a:ext>
                  </a:extLst>
                </a:gridCol>
                <a:gridCol w="1676400">
                  <a:extLst>
                    <a:ext uri="{9D8B030D-6E8A-4147-A177-3AD203B41FA5}">
                      <a16:colId xmlns:a16="http://schemas.microsoft.com/office/drawing/2014/main" val="372184241"/>
                    </a:ext>
                  </a:extLst>
                </a:gridCol>
                <a:gridCol w="3279648">
                  <a:extLst>
                    <a:ext uri="{9D8B030D-6E8A-4147-A177-3AD203B41FA5}">
                      <a16:colId xmlns:a16="http://schemas.microsoft.com/office/drawing/2014/main" val="2672834463"/>
                    </a:ext>
                  </a:extLst>
                </a:gridCol>
              </a:tblGrid>
              <a:tr h="235507">
                <a:tc>
                  <a:txBody>
                    <a:bodyPr/>
                    <a:lstStyle/>
                    <a:p>
                      <a:r>
                        <a:rPr lang="en-US" dirty="0"/>
                        <a:t>Framework</a:t>
                      </a:r>
                    </a:p>
                  </a:txBody>
                  <a:tcPr anchor="ctr"/>
                </a:tc>
                <a:tc>
                  <a:txBody>
                    <a:bodyPr/>
                    <a:lstStyle/>
                    <a:p>
                      <a:r>
                        <a:rPr lang="en-US"/>
                        <a:t>Language</a:t>
                      </a:r>
                    </a:p>
                  </a:txBody>
                  <a:tcPr anchor="ctr"/>
                </a:tc>
                <a:tc>
                  <a:txBody>
                    <a:bodyPr/>
                    <a:lstStyle/>
                    <a:p>
                      <a:r>
                        <a:rPr lang="en-US"/>
                        <a:t>Type</a:t>
                      </a:r>
                    </a:p>
                  </a:txBody>
                  <a:tcPr anchor="ctr"/>
                </a:tc>
                <a:tc>
                  <a:txBody>
                    <a:bodyPr/>
                    <a:lstStyle/>
                    <a:p>
                      <a:r>
                        <a:rPr lang="en-US"/>
                        <a:t>Description</a:t>
                      </a:r>
                    </a:p>
                  </a:txBody>
                  <a:tcPr anchor="ctr"/>
                </a:tc>
                <a:extLst>
                  <a:ext uri="{0D108BD9-81ED-4DB2-BD59-A6C34878D82A}">
                    <a16:rowId xmlns:a16="http://schemas.microsoft.com/office/drawing/2014/main" val="847328886"/>
                  </a:ext>
                </a:extLst>
              </a:tr>
              <a:tr h="406491">
                <a:tc>
                  <a:txBody>
                    <a:bodyPr/>
                    <a:lstStyle/>
                    <a:p>
                      <a:r>
                        <a:rPr lang="en-US" b="1"/>
                        <a:t>Appium</a:t>
                      </a:r>
                      <a:endParaRPr lang="en-US"/>
                    </a:p>
                  </a:txBody>
                  <a:tcPr anchor="ctr"/>
                </a:tc>
                <a:tc>
                  <a:txBody>
                    <a:bodyPr/>
                    <a:lstStyle/>
                    <a:p>
                      <a:r>
                        <a:rPr lang="en-US"/>
                        <a:t>Multiple</a:t>
                      </a:r>
                    </a:p>
                  </a:txBody>
                  <a:tcPr anchor="ctr"/>
                </a:tc>
                <a:tc>
                  <a:txBody>
                    <a:bodyPr/>
                    <a:lstStyle/>
                    <a:p>
                      <a:r>
                        <a:rPr lang="en-US"/>
                        <a:t>Mobile Testing</a:t>
                      </a:r>
                    </a:p>
                  </a:txBody>
                  <a:tcPr anchor="ctr"/>
                </a:tc>
                <a:tc>
                  <a:txBody>
                    <a:bodyPr/>
                    <a:lstStyle/>
                    <a:p>
                      <a:r>
                        <a:rPr lang="en-US"/>
                        <a:t>Automates iOS and Android apps.</a:t>
                      </a:r>
                    </a:p>
                  </a:txBody>
                  <a:tcPr anchor="ctr"/>
                </a:tc>
                <a:extLst>
                  <a:ext uri="{0D108BD9-81ED-4DB2-BD59-A6C34878D82A}">
                    <a16:rowId xmlns:a16="http://schemas.microsoft.com/office/drawing/2014/main" val="2445143731"/>
                  </a:ext>
                </a:extLst>
              </a:tr>
              <a:tr h="754912">
                <a:tc>
                  <a:txBody>
                    <a:bodyPr/>
                    <a:lstStyle/>
                    <a:p>
                      <a:r>
                        <a:rPr lang="en-US" b="1"/>
                        <a:t>Postman/Newman</a:t>
                      </a:r>
                      <a:endParaRPr lang="en-US"/>
                    </a:p>
                  </a:txBody>
                  <a:tcPr anchor="ctr"/>
                </a:tc>
                <a:tc>
                  <a:txBody>
                    <a:bodyPr/>
                    <a:lstStyle/>
                    <a:p>
                      <a:r>
                        <a:rPr lang="en-US"/>
                        <a:t>Any (API)</a:t>
                      </a:r>
                    </a:p>
                  </a:txBody>
                  <a:tcPr anchor="ctr"/>
                </a:tc>
                <a:tc>
                  <a:txBody>
                    <a:bodyPr/>
                    <a:lstStyle/>
                    <a:p>
                      <a:r>
                        <a:rPr lang="en-US"/>
                        <a:t>API Testing</a:t>
                      </a:r>
                    </a:p>
                  </a:txBody>
                  <a:tcPr anchor="ctr"/>
                </a:tc>
                <a:tc>
                  <a:txBody>
                    <a:bodyPr/>
                    <a:lstStyle/>
                    <a:p>
                      <a:r>
                        <a:rPr lang="en-US"/>
                        <a:t>Postman for manual/API tests; Newman to automate them.</a:t>
                      </a:r>
                    </a:p>
                  </a:txBody>
                  <a:tcPr anchor="ctr"/>
                </a:tc>
                <a:extLst>
                  <a:ext uri="{0D108BD9-81ED-4DB2-BD59-A6C34878D82A}">
                    <a16:rowId xmlns:a16="http://schemas.microsoft.com/office/drawing/2014/main" val="4078791562"/>
                  </a:ext>
                </a:extLst>
              </a:tr>
              <a:tr h="406491">
                <a:tc>
                  <a:txBody>
                    <a:bodyPr/>
                    <a:lstStyle/>
                    <a:p>
                      <a:r>
                        <a:rPr lang="en-US" b="1"/>
                        <a:t>JUnit 5 + Spring Boot Test</a:t>
                      </a:r>
                      <a:endParaRPr lang="en-US"/>
                    </a:p>
                  </a:txBody>
                  <a:tcPr anchor="ctr"/>
                </a:tc>
                <a:tc>
                  <a:txBody>
                    <a:bodyPr/>
                    <a:lstStyle/>
                    <a:p>
                      <a:r>
                        <a:rPr lang="en-US"/>
                        <a:t>Java</a:t>
                      </a:r>
                    </a:p>
                  </a:txBody>
                  <a:tcPr anchor="ctr"/>
                </a:tc>
                <a:tc>
                  <a:txBody>
                    <a:bodyPr/>
                    <a:lstStyle/>
                    <a:p>
                      <a:r>
                        <a:rPr lang="en-US"/>
                        <a:t>Integration</a:t>
                      </a:r>
                    </a:p>
                  </a:txBody>
                  <a:tcPr anchor="ctr"/>
                </a:tc>
                <a:tc>
                  <a:txBody>
                    <a:bodyPr/>
                    <a:lstStyle/>
                    <a:p>
                      <a:r>
                        <a:rPr lang="en-US" dirty="0"/>
                        <a:t>Great for Spring applications.</a:t>
                      </a:r>
                    </a:p>
                  </a:txBody>
                  <a:tcPr anchor="ctr"/>
                </a:tc>
                <a:extLst>
                  <a:ext uri="{0D108BD9-81ED-4DB2-BD59-A6C34878D82A}">
                    <a16:rowId xmlns:a16="http://schemas.microsoft.com/office/drawing/2014/main" val="3166821419"/>
                  </a:ext>
                </a:extLst>
              </a:tr>
            </a:tbl>
          </a:graphicData>
        </a:graphic>
      </p:graphicFrame>
    </p:spTree>
    <p:extLst>
      <p:ext uri="{BB962C8B-B14F-4D97-AF65-F5344CB8AC3E}">
        <p14:creationId xmlns:p14="http://schemas.microsoft.com/office/powerpoint/2010/main" val="383817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Testing</a:t>
            </a:r>
          </a:p>
        </p:txBody>
      </p:sp>
      <p:sp>
        <p:nvSpPr>
          <p:cNvPr id="5" name="Content Placeholder 4"/>
          <p:cNvSpPr>
            <a:spLocks noGrp="1"/>
          </p:cNvSpPr>
          <p:nvPr>
            <p:ph sz="quarter" idx="1"/>
          </p:nvPr>
        </p:nvSpPr>
        <p:spPr/>
        <p:txBody>
          <a:bodyPr>
            <a:normAutofit/>
          </a:bodyPr>
          <a:lstStyle/>
          <a:p>
            <a:r>
              <a:rPr lang="en-US" sz="1800" dirty="0"/>
              <a:t>Unit testing is a software testing technique where individual units/components of code are tested in isolation to verify that each part works as intended.</a:t>
            </a:r>
          </a:p>
          <a:p>
            <a:r>
              <a:rPr lang="en-US" sz="1800" dirty="0"/>
              <a:t>Unit testing is a development practice</a:t>
            </a:r>
          </a:p>
          <a:p>
            <a:r>
              <a:rPr lang="en-US" sz="1800" dirty="0">
                <a:solidFill>
                  <a:srgbClr val="000000"/>
                </a:solidFill>
                <a:effectLst/>
                <a:ea typeface="Times New Roman" panose="02020603050405020304" pitchFamily="18" charset="0"/>
                <a:cs typeface="Times New Roman" panose="02020603050405020304" pitchFamily="18" charset="0"/>
              </a:rPr>
              <a:t>Unit testing is a kind of testing done at the developer side.</a:t>
            </a:r>
            <a:endParaRPr lang="en-US" sz="1800" dirty="0"/>
          </a:p>
          <a:p>
            <a:r>
              <a:rPr lang="en-US" sz="1800" dirty="0"/>
              <a:t>The key focus of Unit Testing is improving software quality by identifying and resolving defects before they are leaked into production.</a:t>
            </a:r>
            <a:endParaRPr lang="en-IN" sz="1800" b="1" dirty="0"/>
          </a:p>
          <a:p>
            <a:r>
              <a:rPr lang="en-IN" sz="1800" dirty="0"/>
              <a:t>It tests behavior of a function/method by writing another piece of code.</a:t>
            </a:r>
          </a:p>
          <a:p>
            <a:r>
              <a:rPr lang="en-US" sz="1800" dirty="0"/>
              <a:t>A </a:t>
            </a:r>
            <a:r>
              <a:rPr lang="en-US" sz="1800" b="1" dirty="0"/>
              <a:t>unit</a:t>
            </a:r>
            <a:r>
              <a:rPr lang="en-US" sz="1800" dirty="0"/>
              <a:t> is the smallest testable part of an application, usually a method/function</a:t>
            </a:r>
            <a:endParaRPr lang="en-IN" sz="1800" dirty="0"/>
          </a:p>
          <a:p>
            <a:r>
              <a:rPr lang="en-IN" sz="1800" dirty="0"/>
              <a:t>Unit testing is a way to test each piece of your code which is called as unit. </a:t>
            </a:r>
          </a:p>
          <a:p>
            <a:pPr fontAlgn="t"/>
            <a:r>
              <a:rPr lang="en-IN" sz="1800" dirty="0"/>
              <a:t>Unit test cases are usually written by the developer who has written that code unit.</a:t>
            </a:r>
          </a:p>
          <a:p>
            <a:pPr fontAlgn="t"/>
            <a:r>
              <a:rPr lang="en-IN" sz="1800" dirty="0"/>
              <a:t>Developers can also use test frameworks as per their programming languages or frameworks of code, to make writing and running unit tests easier.</a:t>
            </a:r>
          </a:p>
          <a:p>
            <a:endParaRPr lang="en-IN" sz="1800" dirty="0"/>
          </a:p>
        </p:txBody>
      </p:sp>
    </p:spTree>
    <p:extLst>
      <p:ext uri="{BB962C8B-B14F-4D97-AF65-F5344CB8AC3E}">
        <p14:creationId xmlns:p14="http://schemas.microsoft.com/office/powerpoint/2010/main" val="6995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Unit Testing?</a:t>
            </a:r>
          </a:p>
        </p:txBody>
      </p:sp>
      <p:sp>
        <p:nvSpPr>
          <p:cNvPr id="5" name="Content Placeholder 4"/>
          <p:cNvSpPr>
            <a:spLocks noGrp="1"/>
          </p:cNvSpPr>
          <p:nvPr>
            <p:ph sz="quarter" idx="1"/>
          </p:nvPr>
        </p:nvSpPr>
        <p:spPr/>
        <p:txBody>
          <a:bodyPr>
            <a:normAutofit fontScale="77500" lnSpcReduction="20000"/>
          </a:bodyPr>
          <a:lstStyle/>
          <a:p>
            <a:pPr fontAlgn="t"/>
            <a:r>
              <a:rPr lang="en-US" dirty="0"/>
              <a:t>Unit testing is a </a:t>
            </a:r>
            <a:r>
              <a:rPr lang="en-US" b="1" dirty="0"/>
              <a:t>critical part of modern software development</a:t>
            </a:r>
            <a:r>
              <a:rPr lang="en-US" dirty="0"/>
              <a:t>. Here's why it's important:</a:t>
            </a:r>
          </a:p>
          <a:p>
            <a:r>
              <a:rPr lang="en-US" b="1" dirty="0"/>
              <a:t>1. Catch Bugs Early</a:t>
            </a:r>
          </a:p>
          <a:p>
            <a:r>
              <a:rPr lang="en-US" dirty="0"/>
              <a:t>Unit tests help identify problems </a:t>
            </a:r>
            <a:r>
              <a:rPr lang="en-US" b="1" dirty="0"/>
              <a:t>as soon as they’re introduced</a:t>
            </a:r>
            <a:r>
              <a:rPr lang="en-US" dirty="0"/>
              <a:t>.</a:t>
            </a:r>
          </a:p>
          <a:p>
            <a:r>
              <a:rPr lang="en-US" dirty="0"/>
              <a:t>It's much cheaper to fix bugs at the development stage than in production.</a:t>
            </a:r>
          </a:p>
          <a:p>
            <a:r>
              <a:rPr lang="en-US" dirty="0"/>
              <a:t>🛠 Example: Catching a division-by-zero error before the app goes live.</a:t>
            </a:r>
          </a:p>
          <a:p>
            <a:r>
              <a:rPr lang="en-US" b="1" dirty="0"/>
              <a:t>🚀 2. Speed Up Development</a:t>
            </a:r>
          </a:p>
          <a:p>
            <a:r>
              <a:rPr lang="en-US" dirty="0"/>
              <a:t>Writing tests may seem slow at first, but it saves time in the long run.</a:t>
            </a:r>
          </a:p>
          <a:p>
            <a:r>
              <a:rPr lang="en-US" dirty="0"/>
              <a:t>You don’t need to manually test old functionality after every change.</a:t>
            </a:r>
          </a:p>
          <a:p>
            <a:r>
              <a:rPr lang="en-US" dirty="0"/>
              <a:t>💡 You make a change → Run tests → Know instantly if you broke anything.</a:t>
            </a:r>
          </a:p>
          <a:p>
            <a:endParaRPr lang="en-US" dirty="0"/>
          </a:p>
          <a:p>
            <a:pPr fontAlgn="t"/>
            <a:endParaRPr lang="en-IN" dirty="0"/>
          </a:p>
        </p:txBody>
      </p:sp>
    </p:spTree>
    <p:extLst>
      <p:ext uri="{BB962C8B-B14F-4D97-AF65-F5344CB8AC3E}">
        <p14:creationId xmlns:p14="http://schemas.microsoft.com/office/powerpoint/2010/main" val="105527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647F2-ED28-EA06-E0FE-312005A101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7154196-BF5C-975D-79CC-50B18C82DF19}"/>
              </a:ext>
            </a:extLst>
          </p:cNvPr>
          <p:cNvSpPr>
            <a:spLocks noGrp="1"/>
          </p:cNvSpPr>
          <p:nvPr>
            <p:ph type="title"/>
          </p:nvPr>
        </p:nvSpPr>
        <p:spPr/>
        <p:txBody>
          <a:bodyPr>
            <a:normAutofit/>
          </a:bodyPr>
          <a:lstStyle/>
          <a:p>
            <a:r>
              <a:rPr lang="en-IN" dirty="0"/>
              <a:t>Why Unit Testing?</a:t>
            </a:r>
          </a:p>
        </p:txBody>
      </p:sp>
      <p:sp>
        <p:nvSpPr>
          <p:cNvPr id="5" name="Content Placeholder 4">
            <a:extLst>
              <a:ext uri="{FF2B5EF4-FFF2-40B4-BE49-F238E27FC236}">
                <a16:creationId xmlns:a16="http://schemas.microsoft.com/office/drawing/2014/main" id="{D8BCE899-6FCE-B393-FF40-44F17E7AF234}"/>
              </a:ext>
            </a:extLst>
          </p:cNvPr>
          <p:cNvSpPr>
            <a:spLocks noGrp="1"/>
          </p:cNvSpPr>
          <p:nvPr>
            <p:ph sz="quarter" idx="1"/>
          </p:nvPr>
        </p:nvSpPr>
        <p:spPr/>
        <p:txBody>
          <a:bodyPr>
            <a:normAutofit fontScale="77500" lnSpcReduction="20000"/>
          </a:bodyPr>
          <a:lstStyle/>
          <a:p>
            <a:r>
              <a:rPr lang="en-US" b="1" dirty="0"/>
              <a:t>🧪 3. Enable Refactoring With Confidence</a:t>
            </a:r>
          </a:p>
          <a:p>
            <a:r>
              <a:rPr lang="en-US" dirty="0"/>
              <a:t>Want to improve or clean up your code?</a:t>
            </a:r>
          </a:p>
          <a:p>
            <a:r>
              <a:rPr lang="en-US" dirty="0"/>
              <a:t>With good unit tests in place, you can safely refactor without fear of breaking features.</a:t>
            </a:r>
          </a:p>
          <a:p>
            <a:r>
              <a:rPr lang="en-US" dirty="0"/>
              <a:t>🔄 Unit tests act as a </a:t>
            </a:r>
            <a:r>
              <a:rPr lang="en-US" b="1" dirty="0"/>
              <a:t>safety net</a:t>
            </a:r>
            <a:r>
              <a:rPr lang="en-US" dirty="0"/>
              <a:t>.</a:t>
            </a:r>
          </a:p>
          <a:p>
            <a:r>
              <a:rPr lang="en-US" b="1" dirty="0"/>
              <a:t>🔁 4. Facilitate Test-Driven Development (TDD)</a:t>
            </a:r>
          </a:p>
          <a:p>
            <a:r>
              <a:rPr lang="en-US" dirty="0"/>
              <a:t>Unit tests are the foundation of </a:t>
            </a:r>
            <a:r>
              <a:rPr lang="en-US" b="1" dirty="0"/>
              <a:t>TDD</a:t>
            </a:r>
            <a:r>
              <a:rPr lang="en-US" dirty="0"/>
              <a:t>, where tests are written before the code.</a:t>
            </a:r>
          </a:p>
          <a:p>
            <a:r>
              <a:rPr lang="en-US" dirty="0"/>
              <a:t>Leads to </a:t>
            </a:r>
            <a:r>
              <a:rPr lang="en-US" b="1" dirty="0"/>
              <a:t>simpler, more focused, and testable code</a:t>
            </a:r>
            <a:r>
              <a:rPr lang="en-US" dirty="0"/>
              <a:t>.</a:t>
            </a:r>
          </a:p>
          <a:p>
            <a:r>
              <a:rPr lang="en-US" b="1" dirty="0"/>
              <a:t>🧩 5. Ensure Code Quality and Maintainability</a:t>
            </a:r>
          </a:p>
          <a:p>
            <a:r>
              <a:rPr lang="en-US" dirty="0"/>
              <a:t>Tests force you to think about edge cases, clean design, and input/output handling.</a:t>
            </a:r>
          </a:p>
          <a:p>
            <a:r>
              <a:rPr lang="en-US" dirty="0"/>
              <a:t>Code becomes </a:t>
            </a:r>
            <a:r>
              <a:rPr lang="en-US" b="1" dirty="0"/>
              <a:t>modular</a:t>
            </a:r>
            <a:r>
              <a:rPr lang="en-US" dirty="0"/>
              <a:t>, </a:t>
            </a:r>
            <a:r>
              <a:rPr lang="en-US" b="1" dirty="0"/>
              <a:t>reusable</a:t>
            </a:r>
            <a:r>
              <a:rPr lang="en-US" dirty="0"/>
              <a:t>, and easier to understand.</a:t>
            </a:r>
          </a:p>
          <a:p>
            <a:endParaRPr lang="en-US" dirty="0"/>
          </a:p>
          <a:p>
            <a:pPr fontAlgn="t"/>
            <a:endParaRPr lang="en-IN" dirty="0"/>
          </a:p>
        </p:txBody>
      </p:sp>
    </p:spTree>
    <p:extLst>
      <p:ext uri="{BB962C8B-B14F-4D97-AF65-F5344CB8AC3E}">
        <p14:creationId xmlns:p14="http://schemas.microsoft.com/office/powerpoint/2010/main" val="209789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3C005-1C9A-0AE7-7559-5475F419D4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77FE1C-1518-5414-005D-CC8762472EAB}"/>
              </a:ext>
            </a:extLst>
          </p:cNvPr>
          <p:cNvSpPr>
            <a:spLocks noGrp="1"/>
          </p:cNvSpPr>
          <p:nvPr>
            <p:ph type="title"/>
          </p:nvPr>
        </p:nvSpPr>
        <p:spPr/>
        <p:txBody>
          <a:bodyPr>
            <a:normAutofit/>
          </a:bodyPr>
          <a:lstStyle/>
          <a:p>
            <a:r>
              <a:rPr lang="en-IN" dirty="0"/>
              <a:t>Why Unit Testing?</a:t>
            </a:r>
          </a:p>
        </p:txBody>
      </p:sp>
      <p:sp>
        <p:nvSpPr>
          <p:cNvPr id="5" name="Content Placeholder 4">
            <a:extLst>
              <a:ext uri="{FF2B5EF4-FFF2-40B4-BE49-F238E27FC236}">
                <a16:creationId xmlns:a16="http://schemas.microsoft.com/office/drawing/2014/main" id="{3E6A6B29-FBAD-8A86-B5D8-F93F7DA7A840}"/>
              </a:ext>
            </a:extLst>
          </p:cNvPr>
          <p:cNvSpPr>
            <a:spLocks noGrp="1"/>
          </p:cNvSpPr>
          <p:nvPr>
            <p:ph sz="quarter" idx="1"/>
          </p:nvPr>
        </p:nvSpPr>
        <p:spPr/>
        <p:txBody>
          <a:bodyPr>
            <a:normAutofit fontScale="92500" lnSpcReduction="20000"/>
          </a:bodyPr>
          <a:lstStyle/>
          <a:p>
            <a:r>
              <a:rPr lang="en-US" b="1" dirty="0"/>
              <a:t>🧰 6. Support Continuous Integration (CI)</a:t>
            </a:r>
          </a:p>
          <a:p>
            <a:r>
              <a:rPr lang="en-US" dirty="0"/>
              <a:t>In CI/CD pipelines, unit tests are run automatically on every push.</a:t>
            </a:r>
          </a:p>
          <a:p>
            <a:r>
              <a:rPr lang="en-US" dirty="0"/>
              <a:t>Prevents bad code from being deployed.</a:t>
            </a:r>
          </a:p>
          <a:p>
            <a:r>
              <a:rPr lang="en-US" dirty="0"/>
              <a:t>⚠️ Failing tests = broken build → Developers fix issues quickly.</a:t>
            </a:r>
          </a:p>
          <a:p>
            <a:r>
              <a:rPr lang="en-US" b="1" dirty="0"/>
              <a:t>👨‍👩‍👧 7. Improves Collaboration</a:t>
            </a:r>
          </a:p>
          <a:p>
            <a:r>
              <a:rPr lang="en-US" dirty="0"/>
              <a:t>New developers can run the tests to understand what the code should do.</a:t>
            </a:r>
          </a:p>
          <a:p>
            <a:r>
              <a:rPr lang="en-US" dirty="0"/>
              <a:t>Tests serve as </a:t>
            </a:r>
            <a:r>
              <a:rPr lang="en-US" b="1" dirty="0"/>
              <a:t>living documentation</a:t>
            </a:r>
            <a:r>
              <a:rPr lang="en-US" dirty="0"/>
              <a:t> for business logic and features.</a:t>
            </a:r>
          </a:p>
          <a:p>
            <a:endParaRPr lang="en-US" dirty="0"/>
          </a:p>
          <a:p>
            <a:pPr fontAlgn="t"/>
            <a:endParaRPr lang="en-IN" dirty="0"/>
          </a:p>
        </p:txBody>
      </p:sp>
    </p:spTree>
    <p:extLst>
      <p:ext uri="{BB962C8B-B14F-4D97-AF65-F5344CB8AC3E}">
        <p14:creationId xmlns:p14="http://schemas.microsoft.com/office/powerpoint/2010/main" val="280546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15A37-AD88-181F-593B-64C98A9DD6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E640B6-B9B6-213A-F3DF-7592D672020D}"/>
              </a:ext>
            </a:extLst>
          </p:cNvPr>
          <p:cNvSpPr>
            <a:spLocks noGrp="1"/>
          </p:cNvSpPr>
          <p:nvPr>
            <p:ph type="title"/>
          </p:nvPr>
        </p:nvSpPr>
        <p:spPr/>
        <p:txBody>
          <a:bodyPr/>
          <a:lstStyle/>
          <a:p>
            <a:r>
              <a:rPr lang="en-US" dirty="0"/>
              <a:t>Types of Software Testing</a:t>
            </a:r>
          </a:p>
        </p:txBody>
      </p:sp>
      <p:sp>
        <p:nvSpPr>
          <p:cNvPr id="5" name="Content Placeholder 4">
            <a:extLst>
              <a:ext uri="{FF2B5EF4-FFF2-40B4-BE49-F238E27FC236}">
                <a16:creationId xmlns:a16="http://schemas.microsoft.com/office/drawing/2014/main" id="{78E4E74A-419F-7B83-73FE-39E3F9580E26}"/>
              </a:ext>
            </a:extLst>
          </p:cNvPr>
          <p:cNvSpPr>
            <a:spLocks noGrp="1"/>
          </p:cNvSpPr>
          <p:nvPr>
            <p:ph sz="quarter" idx="1"/>
          </p:nvPr>
        </p:nvSpPr>
        <p:spPr/>
        <p:txBody>
          <a:bodyPr>
            <a:normAutofit/>
          </a:bodyPr>
          <a:lstStyle/>
          <a:p>
            <a:r>
              <a:rPr lang="en-US" sz="2000" dirty="0"/>
              <a:t>1. </a:t>
            </a:r>
            <a:r>
              <a:rPr lang="en-US" sz="2000" b="1" dirty="0"/>
              <a:t>Manual Testing</a:t>
            </a:r>
          </a:p>
          <a:p>
            <a:r>
              <a:rPr lang="en-US" sz="2000" dirty="0"/>
              <a:t>Done by a human tester.</a:t>
            </a:r>
          </a:p>
          <a:p>
            <a:r>
              <a:rPr lang="en-US" sz="2000" dirty="0"/>
              <a:t>Tests are executed step-by-step without automation tools.</a:t>
            </a:r>
          </a:p>
          <a:p>
            <a:r>
              <a:rPr lang="en-US" sz="2000" dirty="0"/>
              <a:t>2. </a:t>
            </a:r>
            <a:r>
              <a:rPr lang="en-US" sz="2000" b="1" dirty="0"/>
              <a:t>Automated Testing</a:t>
            </a:r>
          </a:p>
          <a:p>
            <a:r>
              <a:rPr lang="en-US" sz="2000" dirty="0"/>
              <a:t>Uses software tools/scripts to run tests automatically.</a:t>
            </a:r>
          </a:p>
          <a:p>
            <a:r>
              <a:rPr lang="en-US" sz="2000" dirty="0"/>
              <a:t>Faster and more reliable for repeated testing.</a:t>
            </a:r>
            <a:endParaRPr lang="en-IN" sz="2000" dirty="0"/>
          </a:p>
        </p:txBody>
      </p:sp>
    </p:spTree>
    <p:extLst>
      <p:ext uri="{BB962C8B-B14F-4D97-AF65-F5344CB8AC3E}">
        <p14:creationId xmlns:p14="http://schemas.microsoft.com/office/powerpoint/2010/main" val="314110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80029-F9BE-05B0-3D07-8AFEB2114C2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66A0C31-9604-7096-64A3-31616FB30EDE}"/>
              </a:ext>
            </a:extLst>
          </p:cNvPr>
          <p:cNvSpPr>
            <a:spLocks noGrp="1"/>
          </p:cNvSpPr>
          <p:nvPr>
            <p:ph type="title"/>
          </p:nvPr>
        </p:nvSpPr>
        <p:spPr/>
        <p:txBody>
          <a:bodyPr>
            <a:normAutofit/>
          </a:bodyPr>
          <a:lstStyle/>
          <a:p>
            <a:r>
              <a:rPr lang="en-IN" dirty="0"/>
              <a:t>Key </a:t>
            </a:r>
            <a:r>
              <a:rPr lang="en-US" dirty="0"/>
              <a:t>Principles </a:t>
            </a:r>
            <a:r>
              <a:rPr lang="en-IN" dirty="0"/>
              <a:t>Unit Testing?</a:t>
            </a:r>
          </a:p>
        </p:txBody>
      </p:sp>
      <p:graphicFrame>
        <p:nvGraphicFramePr>
          <p:cNvPr id="2" name="Content Placeholder 1">
            <a:extLst>
              <a:ext uri="{FF2B5EF4-FFF2-40B4-BE49-F238E27FC236}">
                <a16:creationId xmlns:a16="http://schemas.microsoft.com/office/drawing/2014/main" id="{592A09E3-CA98-3070-DF13-0150204EC82E}"/>
              </a:ext>
            </a:extLst>
          </p:cNvPr>
          <p:cNvGraphicFramePr>
            <a:graphicFrameLocks noGrp="1"/>
          </p:cNvGraphicFramePr>
          <p:nvPr>
            <p:ph sz="quarter" idx="1"/>
            <p:extLst>
              <p:ext uri="{D42A27DB-BD31-4B8C-83A1-F6EECF244321}">
                <p14:modId xmlns:p14="http://schemas.microsoft.com/office/powerpoint/2010/main" val="3683190270"/>
              </p:ext>
            </p:extLst>
          </p:nvPr>
        </p:nvGraphicFramePr>
        <p:xfrm>
          <a:off x="612775" y="1600200"/>
          <a:ext cx="8153398" cy="4267202"/>
        </p:xfrm>
        <a:graphic>
          <a:graphicData uri="http://schemas.openxmlformats.org/drawingml/2006/table">
            <a:tbl>
              <a:tblPr firstRow="1" bandRow="1">
                <a:tableStyleId>{5C22544A-7EE6-4342-B048-85BDC9FD1C3A}</a:tableStyleId>
              </a:tblPr>
              <a:tblGrid>
                <a:gridCol w="3273425">
                  <a:extLst>
                    <a:ext uri="{9D8B030D-6E8A-4147-A177-3AD203B41FA5}">
                      <a16:colId xmlns:a16="http://schemas.microsoft.com/office/drawing/2014/main" val="3948602674"/>
                    </a:ext>
                  </a:extLst>
                </a:gridCol>
                <a:gridCol w="4879973">
                  <a:extLst>
                    <a:ext uri="{9D8B030D-6E8A-4147-A177-3AD203B41FA5}">
                      <a16:colId xmlns:a16="http://schemas.microsoft.com/office/drawing/2014/main" val="1681407856"/>
                    </a:ext>
                  </a:extLst>
                </a:gridCol>
              </a:tblGrid>
              <a:tr h="572621">
                <a:tc>
                  <a:txBody>
                    <a:bodyPr/>
                    <a:lstStyle/>
                    <a:p>
                      <a:r>
                        <a:rPr lang="en-US" dirty="0"/>
                        <a:t>Principle</a:t>
                      </a:r>
                    </a:p>
                  </a:txBody>
                  <a:tcPr anchor="ctr"/>
                </a:tc>
                <a:tc>
                  <a:txBody>
                    <a:bodyPr/>
                    <a:lstStyle/>
                    <a:p>
                      <a:r>
                        <a:rPr lang="en-US"/>
                        <a:t>Description</a:t>
                      </a:r>
                    </a:p>
                  </a:txBody>
                  <a:tcPr anchor="ctr"/>
                </a:tc>
                <a:extLst>
                  <a:ext uri="{0D108BD9-81ED-4DB2-BD59-A6C34878D82A}">
                    <a16:rowId xmlns:a16="http://schemas.microsoft.com/office/drawing/2014/main" val="3960141345"/>
                  </a:ext>
                </a:extLst>
              </a:tr>
              <a:tr h="988359">
                <a:tc>
                  <a:txBody>
                    <a:bodyPr/>
                    <a:lstStyle/>
                    <a:p>
                      <a:r>
                        <a:rPr lang="en-US" b="1"/>
                        <a:t>Isolation</a:t>
                      </a:r>
                      <a:endParaRPr lang="en-US"/>
                    </a:p>
                  </a:txBody>
                  <a:tcPr anchor="ctr"/>
                </a:tc>
                <a:tc>
                  <a:txBody>
                    <a:bodyPr/>
                    <a:lstStyle/>
                    <a:p>
                      <a:r>
                        <a:rPr lang="en-US"/>
                        <a:t>Test only one component, mock all dependencies.</a:t>
                      </a:r>
                    </a:p>
                  </a:txBody>
                  <a:tcPr anchor="ctr"/>
                </a:tc>
                <a:extLst>
                  <a:ext uri="{0D108BD9-81ED-4DB2-BD59-A6C34878D82A}">
                    <a16:rowId xmlns:a16="http://schemas.microsoft.com/office/drawing/2014/main" val="1313478115"/>
                  </a:ext>
                </a:extLst>
              </a:tr>
              <a:tr h="572621">
                <a:tc>
                  <a:txBody>
                    <a:bodyPr/>
                    <a:lstStyle/>
                    <a:p>
                      <a:r>
                        <a:rPr lang="en-US" b="1"/>
                        <a:t>Repeatability</a:t>
                      </a:r>
                      <a:endParaRPr lang="en-US"/>
                    </a:p>
                  </a:txBody>
                  <a:tcPr anchor="ctr"/>
                </a:tc>
                <a:tc>
                  <a:txBody>
                    <a:bodyPr/>
                    <a:lstStyle/>
                    <a:p>
                      <a:r>
                        <a:rPr lang="en-US"/>
                        <a:t>Should give the same result every time.</a:t>
                      </a:r>
                    </a:p>
                  </a:txBody>
                  <a:tcPr anchor="ctr"/>
                </a:tc>
                <a:extLst>
                  <a:ext uri="{0D108BD9-81ED-4DB2-BD59-A6C34878D82A}">
                    <a16:rowId xmlns:a16="http://schemas.microsoft.com/office/drawing/2014/main" val="1741001610"/>
                  </a:ext>
                </a:extLst>
              </a:tr>
              <a:tr h="572621">
                <a:tc>
                  <a:txBody>
                    <a:bodyPr/>
                    <a:lstStyle/>
                    <a:p>
                      <a:r>
                        <a:rPr lang="en-US" b="1"/>
                        <a:t>Fast Execution</a:t>
                      </a:r>
                      <a:endParaRPr lang="en-US"/>
                    </a:p>
                  </a:txBody>
                  <a:tcPr anchor="ctr"/>
                </a:tc>
                <a:tc>
                  <a:txBody>
                    <a:bodyPr/>
                    <a:lstStyle/>
                    <a:p>
                      <a:r>
                        <a:rPr lang="en-US"/>
                        <a:t>Tests should run quickly.</a:t>
                      </a:r>
                    </a:p>
                  </a:txBody>
                  <a:tcPr anchor="ctr"/>
                </a:tc>
                <a:extLst>
                  <a:ext uri="{0D108BD9-81ED-4DB2-BD59-A6C34878D82A}">
                    <a16:rowId xmlns:a16="http://schemas.microsoft.com/office/drawing/2014/main" val="3240160764"/>
                  </a:ext>
                </a:extLst>
              </a:tr>
              <a:tr h="572621">
                <a:tc>
                  <a:txBody>
                    <a:bodyPr/>
                    <a:lstStyle/>
                    <a:p>
                      <a:r>
                        <a:rPr lang="en-US" b="1"/>
                        <a:t>Independent</a:t>
                      </a:r>
                      <a:endParaRPr lang="en-US"/>
                    </a:p>
                  </a:txBody>
                  <a:tcPr anchor="ctr"/>
                </a:tc>
                <a:tc>
                  <a:txBody>
                    <a:bodyPr/>
                    <a:lstStyle/>
                    <a:p>
                      <a:r>
                        <a:rPr lang="en-US"/>
                        <a:t>Each test should not depend on others.</a:t>
                      </a:r>
                    </a:p>
                  </a:txBody>
                  <a:tcPr anchor="ctr"/>
                </a:tc>
                <a:extLst>
                  <a:ext uri="{0D108BD9-81ED-4DB2-BD59-A6C34878D82A}">
                    <a16:rowId xmlns:a16="http://schemas.microsoft.com/office/drawing/2014/main" val="916020795"/>
                  </a:ext>
                </a:extLst>
              </a:tr>
              <a:tr h="988359">
                <a:tc>
                  <a:txBody>
                    <a:bodyPr/>
                    <a:lstStyle/>
                    <a:p>
                      <a:r>
                        <a:rPr lang="en-US" b="1" dirty="0"/>
                        <a:t>Self-Validating</a:t>
                      </a:r>
                      <a:endParaRPr lang="en-US" dirty="0"/>
                    </a:p>
                  </a:txBody>
                  <a:tcPr anchor="ctr"/>
                </a:tc>
                <a:tc>
                  <a:txBody>
                    <a:bodyPr/>
                    <a:lstStyle/>
                    <a:p>
                      <a:r>
                        <a:rPr lang="en-US" dirty="0"/>
                        <a:t>Test should automatically pass or fail with assertions.</a:t>
                      </a:r>
                    </a:p>
                  </a:txBody>
                  <a:tcPr anchor="ctr"/>
                </a:tc>
                <a:extLst>
                  <a:ext uri="{0D108BD9-81ED-4DB2-BD59-A6C34878D82A}">
                    <a16:rowId xmlns:a16="http://schemas.microsoft.com/office/drawing/2014/main" val="214856025"/>
                  </a:ext>
                </a:extLst>
              </a:tr>
            </a:tbl>
          </a:graphicData>
        </a:graphic>
      </p:graphicFrame>
    </p:spTree>
    <p:extLst>
      <p:ext uri="{BB962C8B-B14F-4D97-AF65-F5344CB8AC3E}">
        <p14:creationId xmlns:p14="http://schemas.microsoft.com/office/powerpoint/2010/main" val="282820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BDC0-9133-AC94-4D1E-EDA0D4A239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9D8BA2-3E4E-2AD4-D40B-EF7099C6BEB1}"/>
              </a:ext>
            </a:extLst>
          </p:cNvPr>
          <p:cNvSpPr>
            <a:spLocks noGrp="1"/>
          </p:cNvSpPr>
          <p:nvPr>
            <p:ph type="title"/>
          </p:nvPr>
        </p:nvSpPr>
        <p:spPr/>
        <p:txBody>
          <a:bodyPr>
            <a:normAutofit/>
          </a:bodyPr>
          <a:lstStyle/>
          <a:p>
            <a:r>
              <a:rPr lang="en-IN" dirty="0"/>
              <a:t>Tools for Unit Testing in .NET Core</a:t>
            </a:r>
          </a:p>
        </p:txBody>
      </p:sp>
      <p:graphicFrame>
        <p:nvGraphicFramePr>
          <p:cNvPr id="2" name="Content Placeholder 1">
            <a:extLst>
              <a:ext uri="{FF2B5EF4-FFF2-40B4-BE49-F238E27FC236}">
                <a16:creationId xmlns:a16="http://schemas.microsoft.com/office/drawing/2014/main" id="{86861CAF-2AC3-12A5-7C04-B9A564FE762F}"/>
              </a:ext>
            </a:extLst>
          </p:cNvPr>
          <p:cNvGraphicFramePr>
            <a:graphicFrameLocks noGrp="1"/>
          </p:cNvGraphicFramePr>
          <p:nvPr>
            <p:ph sz="quarter" idx="1"/>
            <p:extLst>
              <p:ext uri="{D42A27DB-BD31-4B8C-83A1-F6EECF244321}">
                <p14:modId xmlns:p14="http://schemas.microsoft.com/office/powerpoint/2010/main" val="937864388"/>
              </p:ext>
            </p:extLst>
          </p:nvPr>
        </p:nvGraphicFramePr>
        <p:xfrm>
          <a:off x="612775" y="1600200"/>
          <a:ext cx="8153398" cy="3278843"/>
        </p:xfrm>
        <a:graphic>
          <a:graphicData uri="http://schemas.openxmlformats.org/drawingml/2006/table">
            <a:tbl>
              <a:tblPr firstRow="1" bandRow="1">
                <a:tableStyleId>{5C22544A-7EE6-4342-B048-85BDC9FD1C3A}</a:tableStyleId>
              </a:tblPr>
              <a:tblGrid>
                <a:gridCol w="3273425">
                  <a:extLst>
                    <a:ext uri="{9D8B030D-6E8A-4147-A177-3AD203B41FA5}">
                      <a16:colId xmlns:a16="http://schemas.microsoft.com/office/drawing/2014/main" val="3948602674"/>
                    </a:ext>
                  </a:extLst>
                </a:gridCol>
                <a:gridCol w="4879973">
                  <a:extLst>
                    <a:ext uri="{9D8B030D-6E8A-4147-A177-3AD203B41FA5}">
                      <a16:colId xmlns:a16="http://schemas.microsoft.com/office/drawing/2014/main" val="1681407856"/>
                    </a:ext>
                  </a:extLst>
                </a:gridCol>
              </a:tblGrid>
              <a:tr h="572621">
                <a:tc>
                  <a:txBody>
                    <a:bodyPr/>
                    <a:lstStyle/>
                    <a:p>
                      <a:r>
                        <a:rPr lang="en-US"/>
                        <a:t>Tool</a:t>
                      </a:r>
                    </a:p>
                  </a:txBody>
                  <a:tcPr anchor="ctr"/>
                </a:tc>
                <a:tc>
                  <a:txBody>
                    <a:bodyPr/>
                    <a:lstStyle/>
                    <a:p>
                      <a:r>
                        <a:rPr lang="en-US"/>
                        <a:t>Purpose</a:t>
                      </a:r>
                    </a:p>
                  </a:txBody>
                  <a:tcPr anchor="ctr"/>
                </a:tc>
                <a:extLst>
                  <a:ext uri="{0D108BD9-81ED-4DB2-BD59-A6C34878D82A}">
                    <a16:rowId xmlns:a16="http://schemas.microsoft.com/office/drawing/2014/main" val="3960141345"/>
                  </a:ext>
                </a:extLst>
              </a:tr>
              <a:tr h="988359">
                <a:tc>
                  <a:txBody>
                    <a:bodyPr/>
                    <a:lstStyle/>
                    <a:p>
                      <a:r>
                        <a:rPr lang="en-US" b="1"/>
                        <a:t>xUnit / NUnit / MSTest</a:t>
                      </a:r>
                      <a:endParaRPr lang="en-US"/>
                    </a:p>
                  </a:txBody>
                  <a:tcPr anchor="ctr"/>
                </a:tc>
                <a:tc>
                  <a:txBody>
                    <a:bodyPr/>
                    <a:lstStyle/>
                    <a:p>
                      <a:r>
                        <a:rPr lang="en-US"/>
                        <a:t>Framework for writing and running unit tests</a:t>
                      </a:r>
                    </a:p>
                  </a:txBody>
                  <a:tcPr anchor="ctr"/>
                </a:tc>
                <a:extLst>
                  <a:ext uri="{0D108BD9-81ED-4DB2-BD59-A6C34878D82A}">
                    <a16:rowId xmlns:a16="http://schemas.microsoft.com/office/drawing/2014/main" val="1313478115"/>
                  </a:ext>
                </a:extLst>
              </a:tr>
              <a:tr h="572621">
                <a:tc>
                  <a:txBody>
                    <a:bodyPr/>
                    <a:lstStyle/>
                    <a:p>
                      <a:r>
                        <a:rPr lang="en-US" b="1"/>
                        <a:t>Moq</a:t>
                      </a:r>
                      <a:endParaRPr lang="en-US"/>
                    </a:p>
                  </a:txBody>
                  <a:tcPr anchor="ctr"/>
                </a:tc>
                <a:tc>
                  <a:txBody>
                    <a:bodyPr/>
                    <a:lstStyle/>
                    <a:p>
                      <a:r>
                        <a:rPr lang="en-US"/>
                        <a:t>Mocking dependencies</a:t>
                      </a:r>
                    </a:p>
                  </a:txBody>
                  <a:tcPr anchor="ctr"/>
                </a:tc>
                <a:extLst>
                  <a:ext uri="{0D108BD9-81ED-4DB2-BD59-A6C34878D82A}">
                    <a16:rowId xmlns:a16="http://schemas.microsoft.com/office/drawing/2014/main" val="1741001610"/>
                  </a:ext>
                </a:extLst>
              </a:tr>
              <a:tr h="572621">
                <a:tc>
                  <a:txBody>
                    <a:bodyPr/>
                    <a:lstStyle/>
                    <a:p>
                      <a:r>
                        <a:rPr lang="en-US" b="1"/>
                        <a:t>FluentAssertions</a:t>
                      </a:r>
                      <a:endParaRPr lang="en-US"/>
                    </a:p>
                  </a:txBody>
                  <a:tcPr anchor="ctr"/>
                </a:tc>
                <a:tc>
                  <a:txBody>
                    <a:bodyPr/>
                    <a:lstStyle/>
                    <a:p>
                      <a:r>
                        <a:rPr lang="en-US"/>
                        <a:t>Fluent syntax for better readability</a:t>
                      </a:r>
                    </a:p>
                  </a:txBody>
                  <a:tcPr anchor="ctr"/>
                </a:tc>
                <a:extLst>
                  <a:ext uri="{0D108BD9-81ED-4DB2-BD59-A6C34878D82A}">
                    <a16:rowId xmlns:a16="http://schemas.microsoft.com/office/drawing/2014/main" val="3240160764"/>
                  </a:ext>
                </a:extLst>
              </a:tr>
              <a:tr h="572621">
                <a:tc>
                  <a:txBody>
                    <a:bodyPr/>
                    <a:lstStyle/>
                    <a:p>
                      <a:r>
                        <a:rPr lang="en-US" b="1"/>
                        <a:t>dotnet test</a:t>
                      </a:r>
                      <a:endParaRPr lang="en-US"/>
                    </a:p>
                  </a:txBody>
                  <a:tcPr anchor="ctr"/>
                </a:tc>
                <a:tc>
                  <a:txBody>
                    <a:bodyPr/>
                    <a:lstStyle/>
                    <a:p>
                      <a:r>
                        <a:rPr lang="en-US" dirty="0"/>
                        <a:t>Command to run tests in .NET CLI</a:t>
                      </a:r>
                    </a:p>
                  </a:txBody>
                  <a:tcPr anchor="ctr"/>
                </a:tc>
                <a:extLst>
                  <a:ext uri="{0D108BD9-81ED-4DB2-BD59-A6C34878D82A}">
                    <a16:rowId xmlns:a16="http://schemas.microsoft.com/office/drawing/2014/main" val="916020795"/>
                  </a:ext>
                </a:extLst>
              </a:tr>
            </a:tbl>
          </a:graphicData>
        </a:graphic>
      </p:graphicFrame>
    </p:spTree>
    <p:extLst>
      <p:ext uri="{BB962C8B-B14F-4D97-AF65-F5344CB8AC3E}">
        <p14:creationId xmlns:p14="http://schemas.microsoft.com/office/powerpoint/2010/main" val="51455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F3BC-2FCC-62DC-17C8-71DA3487D6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314F2-7739-CFE4-9FFD-F3CEA00622A9}"/>
              </a:ext>
            </a:extLst>
          </p:cNvPr>
          <p:cNvSpPr>
            <a:spLocks noGrp="1"/>
          </p:cNvSpPr>
          <p:nvPr>
            <p:ph type="title"/>
          </p:nvPr>
        </p:nvSpPr>
        <p:spPr/>
        <p:txBody>
          <a:bodyPr>
            <a:normAutofit/>
          </a:bodyPr>
          <a:lstStyle/>
          <a:p>
            <a:r>
              <a:rPr lang="en-US" dirty="0"/>
              <a:t>What to Test in Unit Testing?</a:t>
            </a:r>
            <a:endParaRPr lang="en-IN" dirty="0"/>
          </a:p>
        </p:txBody>
      </p:sp>
      <p:graphicFrame>
        <p:nvGraphicFramePr>
          <p:cNvPr id="2" name="Content Placeholder 1">
            <a:extLst>
              <a:ext uri="{FF2B5EF4-FFF2-40B4-BE49-F238E27FC236}">
                <a16:creationId xmlns:a16="http://schemas.microsoft.com/office/drawing/2014/main" id="{5951C640-36A4-75E0-B357-C6297F7A659C}"/>
              </a:ext>
            </a:extLst>
          </p:cNvPr>
          <p:cNvGraphicFramePr>
            <a:graphicFrameLocks noGrp="1"/>
          </p:cNvGraphicFramePr>
          <p:nvPr>
            <p:ph sz="quarter" idx="1"/>
            <p:extLst>
              <p:ext uri="{D42A27DB-BD31-4B8C-83A1-F6EECF244321}">
                <p14:modId xmlns:p14="http://schemas.microsoft.com/office/powerpoint/2010/main" val="2526359343"/>
              </p:ext>
            </p:extLst>
          </p:nvPr>
        </p:nvGraphicFramePr>
        <p:xfrm>
          <a:off x="612775" y="1600200"/>
          <a:ext cx="8153398" cy="3013263"/>
        </p:xfrm>
        <a:graphic>
          <a:graphicData uri="http://schemas.openxmlformats.org/drawingml/2006/table">
            <a:tbl>
              <a:tblPr firstRow="1" bandRow="1">
                <a:tableStyleId>{5C22544A-7EE6-4342-B048-85BDC9FD1C3A}</a:tableStyleId>
              </a:tblPr>
              <a:tblGrid>
                <a:gridCol w="3273425">
                  <a:extLst>
                    <a:ext uri="{9D8B030D-6E8A-4147-A177-3AD203B41FA5}">
                      <a16:colId xmlns:a16="http://schemas.microsoft.com/office/drawing/2014/main" val="3948602674"/>
                    </a:ext>
                  </a:extLst>
                </a:gridCol>
                <a:gridCol w="4879973">
                  <a:extLst>
                    <a:ext uri="{9D8B030D-6E8A-4147-A177-3AD203B41FA5}">
                      <a16:colId xmlns:a16="http://schemas.microsoft.com/office/drawing/2014/main" val="1681407856"/>
                    </a:ext>
                  </a:extLst>
                </a:gridCol>
              </a:tblGrid>
              <a:tr h="572621">
                <a:tc>
                  <a:txBody>
                    <a:bodyPr/>
                    <a:lstStyle/>
                    <a:p>
                      <a:r>
                        <a:rPr lang="en-US"/>
                        <a:t>✅ Good Candidates</a:t>
                      </a:r>
                    </a:p>
                  </a:txBody>
                  <a:tcPr anchor="ctr"/>
                </a:tc>
                <a:tc>
                  <a:txBody>
                    <a:bodyPr/>
                    <a:lstStyle/>
                    <a:p>
                      <a:r>
                        <a:rPr lang="en-US"/>
                        <a:t>❌ Avoid in Unit Tests</a:t>
                      </a:r>
                    </a:p>
                  </a:txBody>
                  <a:tcPr anchor="ctr"/>
                </a:tc>
                <a:extLst>
                  <a:ext uri="{0D108BD9-81ED-4DB2-BD59-A6C34878D82A}">
                    <a16:rowId xmlns:a16="http://schemas.microsoft.com/office/drawing/2014/main" val="3960141345"/>
                  </a:ext>
                </a:extLst>
              </a:tr>
              <a:tr h="722779">
                <a:tc>
                  <a:txBody>
                    <a:bodyPr/>
                    <a:lstStyle/>
                    <a:p>
                      <a:r>
                        <a:rPr lang="en-US"/>
                        <a:t>Business logic methods</a:t>
                      </a:r>
                    </a:p>
                  </a:txBody>
                  <a:tcPr anchor="ctr"/>
                </a:tc>
                <a:tc>
                  <a:txBody>
                    <a:bodyPr/>
                    <a:lstStyle/>
                    <a:p>
                      <a:r>
                        <a:rPr lang="en-US"/>
                        <a:t>UI/Browser interactions</a:t>
                      </a:r>
                    </a:p>
                  </a:txBody>
                  <a:tcPr anchor="ctr"/>
                </a:tc>
                <a:extLst>
                  <a:ext uri="{0D108BD9-81ED-4DB2-BD59-A6C34878D82A}">
                    <a16:rowId xmlns:a16="http://schemas.microsoft.com/office/drawing/2014/main" val="1313478115"/>
                  </a:ext>
                </a:extLst>
              </a:tr>
              <a:tr h="572621">
                <a:tc>
                  <a:txBody>
                    <a:bodyPr/>
                    <a:lstStyle/>
                    <a:p>
                      <a:r>
                        <a:rPr lang="en-US"/>
                        <a:t>Calculation methods</a:t>
                      </a:r>
                    </a:p>
                  </a:txBody>
                  <a:tcPr anchor="ctr"/>
                </a:tc>
                <a:tc>
                  <a:txBody>
                    <a:bodyPr/>
                    <a:lstStyle/>
                    <a:p>
                      <a:r>
                        <a:rPr lang="en-US"/>
                        <a:t>Network/API calls</a:t>
                      </a:r>
                    </a:p>
                  </a:txBody>
                  <a:tcPr anchor="ctr"/>
                </a:tc>
                <a:extLst>
                  <a:ext uri="{0D108BD9-81ED-4DB2-BD59-A6C34878D82A}">
                    <a16:rowId xmlns:a16="http://schemas.microsoft.com/office/drawing/2014/main" val="1741001610"/>
                  </a:ext>
                </a:extLst>
              </a:tr>
              <a:tr h="572621">
                <a:tc>
                  <a:txBody>
                    <a:bodyPr/>
                    <a:lstStyle/>
                    <a:p>
                      <a:r>
                        <a:rPr lang="en-US"/>
                        <a:t>Data transformation</a:t>
                      </a:r>
                    </a:p>
                  </a:txBody>
                  <a:tcPr anchor="ctr"/>
                </a:tc>
                <a:tc>
                  <a:txBody>
                    <a:bodyPr/>
                    <a:lstStyle/>
                    <a:p>
                      <a:r>
                        <a:rPr lang="en-US"/>
                        <a:t>Databases (use mocks)</a:t>
                      </a:r>
                    </a:p>
                  </a:txBody>
                  <a:tcPr anchor="ctr"/>
                </a:tc>
                <a:extLst>
                  <a:ext uri="{0D108BD9-81ED-4DB2-BD59-A6C34878D82A}">
                    <a16:rowId xmlns:a16="http://schemas.microsoft.com/office/drawing/2014/main" val="3240160764"/>
                  </a:ext>
                </a:extLst>
              </a:tr>
              <a:tr h="572621">
                <a:tc>
                  <a:txBody>
                    <a:bodyPr/>
                    <a:lstStyle/>
                    <a:p>
                      <a:r>
                        <a:rPr lang="en-US"/>
                        <a:t>Validation methods</a:t>
                      </a:r>
                    </a:p>
                  </a:txBody>
                  <a:tcPr anchor="ctr"/>
                </a:tc>
                <a:tc>
                  <a:txBody>
                    <a:bodyPr/>
                    <a:lstStyle/>
                    <a:p>
                      <a:r>
                        <a:rPr lang="en-US" dirty="0"/>
                        <a:t>External services</a:t>
                      </a:r>
                    </a:p>
                  </a:txBody>
                  <a:tcPr anchor="ctr"/>
                </a:tc>
                <a:extLst>
                  <a:ext uri="{0D108BD9-81ED-4DB2-BD59-A6C34878D82A}">
                    <a16:rowId xmlns:a16="http://schemas.microsoft.com/office/drawing/2014/main" val="916020795"/>
                  </a:ext>
                </a:extLst>
              </a:tr>
            </a:tbl>
          </a:graphicData>
        </a:graphic>
      </p:graphicFrame>
    </p:spTree>
    <p:extLst>
      <p:ext uri="{BB962C8B-B14F-4D97-AF65-F5344CB8AC3E}">
        <p14:creationId xmlns:p14="http://schemas.microsoft.com/office/powerpoint/2010/main" val="29055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A966D-F35D-F5E1-6FA2-D376290CC4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5AC591-D8AD-1A66-B188-422893ABEB98}"/>
              </a:ext>
            </a:extLst>
          </p:cNvPr>
          <p:cNvSpPr>
            <a:spLocks noGrp="1"/>
          </p:cNvSpPr>
          <p:nvPr>
            <p:ph type="title"/>
          </p:nvPr>
        </p:nvSpPr>
        <p:spPr/>
        <p:txBody>
          <a:bodyPr>
            <a:normAutofit/>
          </a:bodyPr>
          <a:lstStyle/>
          <a:p>
            <a:r>
              <a:rPr lang="en-IN" dirty="0"/>
              <a:t>Best Practices</a:t>
            </a:r>
          </a:p>
        </p:txBody>
      </p:sp>
      <p:sp>
        <p:nvSpPr>
          <p:cNvPr id="5" name="Content Placeholder 4">
            <a:extLst>
              <a:ext uri="{FF2B5EF4-FFF2-40B4-BE49-F238E27FC236}">
                <a16:creationId xmlns:a16="http://schemas.microsoft.com/office/drawing/2014/main" id="{CD0BAABA-30BD-1523-1739-7E5054EC3F8B}"/>
              </a:ext>
            </a:extLst>
          </p:cNvPr>
          <p:cNvSpPr>
            <a:spLocks noGrp="1"/>
          </p:cNvSpPr>
          <p:nvPr>
            <p:ph sz="quarter" idx="1"/>
          </p:nvPr>
        </p:nvSpPr>
        <p:spPr/>
        <p:txBody>
          <a:bodyPr>
            <a:normAutofit/>
          </a:bodyPr>
          <a:lstStyle/>
          <a:p>
            <a:r>
              <a:rPr lang="en-US" sz="2400" dirty="0"/>
              <a:t>🧪 Test </a:t>
            </a:r>
            <a:r>
              <a:rPr lang="en-US" sz="2400" b="1" dirty="0"/>
              <a:t>one thing per test</a:t>
            </a:r>
          </a:p>
          <a:p>
            <a:r>
              <a:rPr lang="en-US" sz="2400" dirty="0"/>
              <a:t>🧪 Use </a:t>
            </a:r>
            <a:r>
              <a:rPr lang="en-US" sz="2400" b="1" dirty="0"/>
              <a:t>descriptive test names</a:t>
            </a:r>
          </a:p>
          <a:p>
            <a:r>
              <a:rPr lang="en-US" sz="2400" dirty="0"/>
              <a:t>🧪 Cover </a:t>
            </a:r>
            <a:r>
              <a:rPr lang="en-US" sz="2400" b="1" dirty="0"/>
              <a:t>positive and negative scenarios</a:t>
            </a:r>
          </a:p>
          <a:p>
            <a:r>
              <a:rPr lang="en-US" sz="2400" dirty="0"/>
              <a:t>🔌 </a:t>
            </a:r>
            <a:r>
              <a:rPr lang="en-US" sz="2400" b="1" dirty="0"/>
              <a:t>Mock dependencies</a:t>
            </a:r>
            <a:r>
              <a:rPr lang="en-US" sz="2400" dirty="0"/>
              <a:t> (e.g., database, external services)</a:t>
            </a:r>
          </a:p>
          <a:p>
            <a:r>
              <a:rPr lang="en-US" sz="2400" dirty="0"/>
              <a:t>📦 Organize tests to match your production code structure</a:t>
            </a:r>
          </a:p>
          <a:p>
            <a:pPr fontAlgn="t"/>
            <a:endParaRPr lang="en-IN" dirty="0"/>
          </a:p>
        </p:txBody>
      </p:sp>
    </p:spTree>
    <p:extLst>
      <p:ext uri="{BB962C8B-B14F-4D97-AF65-F5344CB8AC3E}">
        <p14:creationId xmlns:p14="http://schemas.microsoft.com/office/powerpoint/2010/main" val="1456837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a:t>
            </a:r>
          </a:p>
        </p:txBody>
      </p:sp>
      <p:sp>
        <p:nvSpPr>
          <p:cNvPr id="5" name="Content Placeholder 4"/>
          <p:cNvSpPr>
            <a:spLocks noGrp="1"/>
          </p:cNvSpPr>
          <p:nvPr>
            <p:ph sz="quarter" idx="1"/>
          </p:nvPr>
        </p:nvSpPr>
        <p:spPr/>
        <p:txBody>
          <a:bodyPr>
            <a:normAutofit/>
          </a:bodyPr>
          <a:lstStyle/>
          <a:p>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NUnit is a unit testing framework for .NET. It is the most used framework for writing unit test cases.</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NUnit is an  open source framework designed for writing and running tests in Microsoft .NET applications</a:t>
            </a:r>
          </a:p>
          <a:p>
            <a:r>
              <a:rPr lang="en-IN" sz="1800" dirty="0">
                <a:latin typeface="Arial" panose="020B0604020202020204" pitchFamily="34" charset="0"/>
                <a:cs typeface="Arial" panose="020B0604020202020204" pitchFamily="34" charset="0"/>
              </a:rPr>
              <a:t>Nunit </a:t>
            </a:r>
            <a:r>
              <a:rPr lang="en-US" sz="1800" dirty="0">
                <a:latin typeface="Arial" panose="020B0604020202020204" pitchFamily="34" charset="0"/>
                <a:cs typeface="Arial" panose="020B0604020202020204" pitchFamily="34" charset="0"/>
              </a:rPr>
              <a:t>is an open source.</a:t>
            </a:r>
          </a:p>
          <a:p>
            <a:r>
              <a:rPr lang="en-US" sz="1800" dirty="0">
                <a:latin typeface="Arial" panose="020B0604020202020204" pitchFamily="34" charset="0"/>
                <a:cs typeface="Arial" panose="020B0604020202020204" pitchFamily="34" charset="0"/>
              </a:rPr>
              <a:t>It is written in C#. </a:t>
            </a:r>
          </a:p>
          <a:p>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NUnit is very easy to use. It provides some custom attributes and some static Assert classes. With the combination of custom attributes and static classes, we can write unit test cases easily.</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It uses an Attribute based programming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 Attributes</a:t>
            </a:r>
          </a:p>
        </p:txBody>
      </p:sp>
      <p:sp>
        <p:nvSpPr>
          <p:cNvPr id="5" name="Content Placeholder 4"/>
          <p:cNvSpPr>
            <a:spLocks noGrp="1"/>
          </p:cNvSpPr>
          <p:nvPr>
            <p:ph sz="quarter" idx="1"/>
          </p:nvPr>
        </p:nvSpPr>
        <p:spPr/>
        <p:txBody>
          <a:bodyPr>
            <a:normAutofit fontScale="70000" lnSpcReduction="20000"/>
          </a:bodyPr>
          <a:lstStyle/>
          <a:p>
            <a:r>
              <a:rPr lang="en-IN" b="1" dirty="0"/>
              <a:t>TestFixture Attribute</a:t>
            </a:r>
          </a:p>
          <a:p>
            <a:pPr lvl="1"/>
            <a:r>
              <a:rPr lang="en-IN" dirty="0"/>
              <a:t>The class that is to be tested using Nunit should be decorated with </a:t>
            </a:r>
            <a:r>
              <a:rPr lang="en-IN" dirty="0" err="1"/>
              <a:t>TextFixture</a:t>
            </a:r>
            <a:r>
              <a:rPr lang="en-IN" dirty="0"/>
              <a:t>.</a:t>
            </a:r>
          </a:p>
          <a:p>
            <a:r>
              <a:rPr lang="en-IN" b="1" dirty="0"/>
              <a:t>Test Attribute</a:t>
            </a:r>
          </a:p>
          <a:p>
            <a:pPr lvl="1"/>
            <a:r>
              <a:rPr lang="en-IN" dirty="0"/>
              <a:t>This attribute identifies the method to be tested. If we do not write this attribute then we can't to identify the test in Testexplorer. </a:t>
            </a:r>
          </a:p>
          <a:p>
            <a:r>
              <a:rPr lang="en-IN" b="1" dirty="0"/>
              <a:t>SetUp Attribute</a:t>
            </a:r>
          </a:p>
          <a:p>
            <a:pPr lvl="1"/>
            <a:r>
              <a:rPr lang="en-IN" dirty="0"/>
              <a:t>This attribute is used when to execute a piece of code in each test case. </a:t>
            </a:r>
          </a:p>
          <a:p>
            <a:pPr lvl="1"/>
            <a:r>
              <a:rPr lang="en-IN" dirty="0"/>
              <a:t>It identifies a method to be executed each time before a TestMethod is executed. </a:t>
            </a:r>
            <a:endParaRPr lang="en-IN" i="1" dirty="0"/>
          </a:p>
          <a:p>
            <a:r>
              <a:rPr lang="en-IN" b="1" dirty="0"/>
              <a:t>TearDown Attribute</a:t>
            </a:r>
          </a:p>
          <a:p>
            <a:pPr lvl="1"/>
            <a:r>
              <a:rPr lang="en-IN" dirty="0"/>
              <a:t>After completely executing each test if you want to execute a piece of code then you have to write this code under TearDown attribute. </a:t>
            </a:r>
          </a:p>
          <a:p>
            <a:pPr lvl="1"/>
            <a:r>
              <a:rPr lang="en-IN" dirty="0"/>
              <a:t> Identifies a method to be executed each time after a Test has executed</a:t>
            </a:r>
          </a:p>
          <a:p>
            <a:pPr lvl="1"/>
            <a:r>
              <a:rPr lang="en-IN" dirty="0"/>
              <a:t>Is not executed if a test fails.</a:t>
            </a:r>
          </a:p>
          <a:p>
            <a:endParaRPr lang="en-US" dirty="0"/>
          </a:p>
        </p:txBody>
      </p:sp>
    </p:spTree>
    <p:extLst>
      <p:ext uri="{BB962C8B-B14F-4D97-AF65-F5344CB8AC3E}">
        <p14:creationId xmlns:p14="http://schemas.microsoft.com/office/powerpoint/2010/main" val="190248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 Attributes</a:t>
            </a:r>
          </a:p>
        </p:txBody>
      </p:sp>
      <p:sp>
        <p:nvSpPr>
          <p:cNvPr id="5" name="Content Placeholder 4"/>
          <p:cNvSpPr>
            <a:spLocks noGrp="1"/>
          </p:cNvSpPr>
          <p:nvPr>
            <p:ph sz="quarter" idx="1"/>
          </p:nvPr>
        </p:nvSpPr>
        <p:spPr/>
        <p:txBody>
          <a:bodyPr>
            <a:normAutofit/>
          </a:bodyPr>
          <a:lstStyle/>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Ignore Attribute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Ignore attribute is required to indicate that a test should not be run on a particular method.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TestFixture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Program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[Test]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[Ignore(</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 method is skipping"</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Test()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17502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 Attributes</a:t>
            </a:r>
          </a:p>
        </p:txBody>
      </p:sp>
      <p:sp>
        <p:nvSpPr>
          <p:cNvPr id="5" name="Content Placeholder 4"/>
          <p:cNvSpPr>
            <a:spLocks noGrp="1"/>
          </p:cNvSpPr>
          <p:nvPr>
            <p:ph sz="quarter" idx="1"/>
          </p:nvPr>
        </p:nvSpPr>
        <p:spPr/>
        <p:txBody>
          <a:bodyPr>
            <a:normAutofit/>
          </a:bodyPr>
          <a:lstStyle/>
          <a:p>
            <a:pPr marL="0" marR="0" indent="0">
              <a:lnSpc>
                <a:spcPct val="107000"/>
              </a:lnSpc>
              <a:spcBef>
                <a:spcPts val="0"/>
              </a:spcBef>
              <a:spcAft>
                <a:spcPts val="800"/>
              </a:spcAft>
              <a:buNone/>
            </a:pPr>
            <a:r>
              <a:rPr lang="en-US" sz="1800" b="1" dirty="0" err="1">
                <a:solidFill>
                  <a:srgbClr val="212121"/>
                </a:solidFill>
                <a:effectLst/>
                <a:latin typeface="Open Sans" panose="020B0606030504020204" pitchFamily="34" charset="0"/>
                <a:ea typeface="Calibri" panose="020F0502020204030204" pitchFamily="34" charset="0"/>
                <a:cs typeface="Times New Roman" panose="02020603050405020304" pitchFamily="18" charset="0"/>
              </a:rPr>
              <a:t>ExpectedException</a:t>
            </a:r>
            <a:r>
              <a:rPr lang="en-US" sz="1800" b="1" dirty="0">
                <a:solidFill>
                  <a:srgbClr val="212121"/>
                </a:solidFill>
                <a:effectLst/>
                <a:latin typeface="Open Sans" panose="020B0606030504020204" pitchFamily="34" charset="0"/>
                <a:ea typeface="Calibri" panose="020F0502020204030204" pitchFamily="34" charset="0"/>
                <a:cs typeface="Times New Roman" panose="02020603050405020304" pitchFamily="18" charset="0"/>
              </a:rPr>
              <a:t> Attribute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This attribute is used to test methods that need to throw an exception in some cases. </a:t>
            </a:r>
          </a:p>
          <a:p>
            <a:r>
              <a:rPr lang="en-US" sz="1800" dirty="0">
                <a:effectLst/>
                <a:latin typeface="Arial" panose="020B0604020202020204" pitchFamily="34" charset="0"/>
                <a:ea typeface="Calibri" panose="020F0502020204030204" pitchFamily="34" charset="0"/>
              </a:rPr>
              <a:t>The cases may be FileNotFoundException,DividebyZeroException etc.</a:t>
            </a:r>
          </a:p>
          <a:p>
            <a:endParaRPr lang="en-US" sz="1800" dirty="0">
              <a:effectLst/>
              <a:latin typeface="Arial" panose="020B0604020202020204" pitchFamily="34" charset="0"/>
              <a:ea typeface="Calibri" panose="020F0502020204030204" pitchFamily="34"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TestFixture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Program {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[Test]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ExpectedException</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typeof</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DivideByZeroException</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Test() {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10, j = 0, x;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j;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solidFill>
                <a:srgbClr val="5C5C5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590476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 Attributes</a:t>
            </a:r>
          </a:p>
        </p:txBody>
      </p:sp>
      <p:sp>
        <p:nvSpPr>
          <p:cNvPr id="5" name="Content Placeholder 4"/>
          <p:cNvSpPr>
            <a:spLocks noGrp="1"/>
          </p:cNvSpPr>
          <p:nvPr>
            <p:ph sz="quarter" idx="1"/>
          </p:nvPr>
        </p:nvSpPr>
        <p:spPr/>
        <p:txBody>
          <a:bodyPr>
            <a:normAutofit fontScale="92500" lnSpcReduction="20000"/>
          </a:bodyPr>
          <a:lstStyle/>
          <a:p>
            <a:r>
              <a:rPr lang="en-IN" b="1" dirty="0"/>
              <a:t>Order Attribute</a:t>
            </a:r>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Order Att</a:t>
            </a:r>
            <a:r>
              <a:rPr lang="en-IN" sz="1800" dirty="0">
                <a:solidFill>
                  <a:srgbClr val="000000"/>
                </a:solidFill>
                <a:latin typeface="Arial" panose="020B0604020202020204" pitchFamily="34" charset="0"/>
                <a:ea typeface="Calibri" panose="020F0502020204030204" pitchFamily="34" charset="0"/>
                <a:cs typeface="Times New Roman" panose="02020603050405020304" pitchFamily="18" charset="0"/>
              </a:rPr>
              <a:t>ribute allow to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execute test methods in a particular order. These test method are dependent on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[Order(1)]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8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n-US" sz="18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When_AgeGreaterAndEqualTo60_Expects_IsSeniorCitizeAsTrue()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[Order(2)]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8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n-US" sz="18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When_AgeLessThan60_Expects_IsSeniorCitizeAsFalse()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20975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Assert Class</a:t>
            </a:r>
          </a:p>
        </p:txBody>
      </p:sp>
      <p:sp>
        <p:nvSpPr>
          <p:cNvPr id="5" name="Content Placeholder 4"/>
          <p:cNvSpPr>
            <a:spLocks noGrp="1"/>
          </p:cNvSpPr>
          <p:nvPr>
            <p:ph sz="quarter" idx="1"/>
          </p:nvPr>
        </p:nvSpPr>
        <p:spPr/>
        <p:txBody>
          <a:bodyPr>
            <a:normAutofit fontScale="92500" lnSpcReduction="20000"/>
          </a:bodyPr>
          <a:lstStyle/>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NUnit Assert class is used to determine whether a particular test method gives expected result or not. </a:t>
            </a:r>
            <a:endParaRPr lang="en-US" sz="2000" dirty="0">
              <a:solidFill>
                <a:srgbClr val="000000"/>
              </a:solidFill>
              <a:effectLst/>
              <a:latin typeface="Arial" panose="020B0604020202020204" pitchFamily="34" charset="0"/>
              <a:ea typeface="Calibri" panose="020F0502020204030204" pitchFamily="34" charset="0"/>
            </a:endParaRPr>
          </a:p>
          <a:p>
            <a:r>
              <a:rPr lang="en-US" sz="2000" dirty="0">
                <a:solidFill>
                  <a:srgbClr val="000000"/>
                </a:solidFill>
                <a:effectLst/>
                <a:latin typeface="Arial" panose="020B0604020202020204" pitchFamily="34" charset="0"/>
                <a:ea typeface="Calibri" panose="020F0502020204030204" pitchFamily="34" charset="0"/>
              </a:rPr>
              <a:t>Assert classes are used to test the conditions. If condition is satisfied then test is pass else fail.</a:t>
            </a:r>
          </a:p>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 test method, we write code the check the business object behavior. That business object returns a result. In Assert method we match the actual result with our expected result. If result comes according to our expect result then our test case is passed else failed.</a:t>
            </a:r>
            <a:endParaRPr lang="en-US" sz="2000" dirty="0">
              <a:solidFill>
                <a:srgbClr val="000000"/>
              </a:solidFill>
              <a:effectLst/>
              <a:latin typeface="Arial" panose="020B0604020202020204" pitchFamily="34" charset="0"/>
              <a:ea typeface="Calibri" panose="020F0502020204030204" pitchFamily="34" charset="0"/>
            </a:endParaRPr>
          </a:p>
          <a:p>
            <a:r>
              <a:rPr lang="en-US" sz="2000" dirty="0"/>
              <a:t>NUnit framework support following assertions:</a:t>
            </a:r>
          </a:p>
          <a:p>
            <a:pPr lvl="1"/>
            <a:r>
              <a:rPr lang="en-US" sz="2000" dirty="0"/>
              <a:t>Assert.</a:t>
            </a:r>
          </a:p>
          <a:p>
            <a:pPr lvl="1"/>
            <a:r>
              <a:rPr lang="en-US" sz="2000" dirty="0" err="1"/>
              <a:t>AreEquals</a:t>
            </a:r>
            <a:r>
              <a:rPr lang="en-US" sz="2000" dirty="0"/>
              <a:t>()</a:t>
            </a:r>
          </a:p>
          <a:p>
            <a:pPr lvl="1"/>
            <a:r>
              <a:rPr lang="en-US" sz="2000" dirty="0" err="1"/>
              <a:t>AreNotNull</a:t>
            </a:r>
            <a:r>
              <a:rPr lang="en-US" sz="2000" dirty="0"/>
              <a:t>()</a:t>
            </a:r>
          </a:p>
          <a:p>
            <a:pPr lvl="1"/>
            <a:r>
              <a:rPr lang="en-US" sz="2000" dirty="0" err="1"/>
              <a:t>AreNull</a:t>
            </a:r>
            <a:r>
              <a:rPr lang="en-US" sz="2000" dirty="0"/>
              <a:t>()</a:t>
            </a:r>
          </a:p>
          <a:p>
            <a:pPr lvl="1"/>
            <a:r>
              <a:rPr lang="en-US" sz="2000" dirty="0" err="1"/>
              <a:t>AreSame</a:t>
            </a:r>
            <a:r>
              <a:rPr lang="en-US" sz="2000" dirty="0"/>
              <a:t>()</a:t>
            </a:r>
          </a:p>
          <a:p>
            <a:pPr lvl="1"/>
            <a:r>
              <a:rPr lang="en-US" sz="2000" dirty="0" err="1"/>
              <a:t>GreaterOrEqual</a:t>
            </a:r>
            <a:r>
              <a:rPr lang="en-US" sz="2000" dirty="0"/>
              <a:t>()</a:t>
            </a:r>
          </a:p>
          <a:p>
            <a:pPr lvl="1"/>
            <a:r>
              <a:rPr lang="en-US" sz="2000" dirty="0"/>
              <a:t>Fail()</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AEE40-44FC-3DE5-F6D4-410CA29308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0A4956-F165-C9F3-E455-69136520D00E}"/>
              </a:ext>
            </a:extLst>
          </p:cNvPr>
          <p:cNvSpPr>
            <a:spLocks noGrp="1"/>
          </p:cNvSpPr>
          <p:nvPr>
            <p:ph type="title"/>
          </p:nvPr>
        </p:nvSpPr>
        <p:spPr/>
        <p:txBody>
          <a:bodyPr/>
          <a:lstStyle/>
          <a:p>
            <a:r>
              <a:rPr lang="en-US" dirty="0"/>
              <a:t>Software Testing Cont..</a:t>
            </a:r>
          </a:p>
        </p:txBody>
      </p:sp>
      <p:sp>
        <p:nvSpPr>
          <p:cNvPr id="5" name="Content Placeholder 4">
            <a:extLst>
              <a:ext uri="{FF2B5EF4-FFF2-40B4-BE49-F238E27FC236}">
                <a16:creationId xmlns:a16="http://schemas.microsoft.com/office/drawing/2014/main" id="{BBB0495D-CE9D-FECA-C1A2-6C2B2C129AFB}"/>
              </a:ext>
            </a:extLst>
          </p:cNvPr>
          <p:cNvSpPr>
            <a:spLocks noGrp="1"/>
          </p:cNvSpPr>
          <p:nvPr>
            <p:ph sz="quarter" idx="1"/>
          </p:nvPr>
        </p:nvSpPr>
        <p:spPr/>
        <p:txBody>
          <a:bodyPr>
            <a:normAutofit/>
          </a:bodyPr>
          <a:lstStyle/>
          <a:p>
            <a:r>
              <a:rPr lang="en-US" sz="2000" dirty="0"/>
              <a:t>Why Is Software Testing Important?</a:t>
            </a:r>
          </a:p>
          <a:p>
            <a:r>
              <a:rPr lang="en-US" sz="2000" dirty="0"/>
              <a:t>Prevents </a:t>
            </a:r>
            <a:r>
              <a:rPr lang="en-US" sz="2000" b="1" dirty="0"/>
              <a:t>bugs</a:t>
            </a:r>
            <a:r>
              <a:rPr lang="en-US" sz="2000" dirty="0"/>
              <a:t> from reaching users.</a:t>
            </a:r>
          </a:p>
          <a:p>
            <a:r>
              <a:rPr lang="en-US" sz="2000" dirty="0"/>
              <a:t>Saves time and money by catching problems early.</a:t>
            </a:r>
          </a:p>
          <a:p>
            <a:r>
              <a:rPr lang="en-US" sz="2000" dirty="0"/>
              <a:t>Improves </a:t>
            </a:r>
            <a:r>
              <a:rPr lang="en-US" sz="2000" b="1" dirty="0"/>
              <a:t>software quality and user satisfaction</a:t>
            </a:r>
            <a:r>
              <a:rPr lang="en-US" sz="2000" dirty="0"/>
              <a:t>.</a:t>
            </a:r>
          </a:p>
          <a:p>
            <a:r>
              <a:rPr lang="en-US" sz="2000" dirty="0"/>
              <a:t>Ensures the product behaves as expected in real-world conditions.</a:t>
            </a:r>
          </a:p>
          <a:p>
            <a:r>
              <a:rPr lang="en-US" sz="2000" dirty="0"/>
              <a:t>🧾 </a:t>
            </a:r>
            <a:r>
              <a:rPr lang="en-US" sz="2000" b="1" dirty="0"/>
              <a:t>Example:</a:t>
            </a:r>
          </a:p>
          <a:p>
            <a:r>
              <a:rPr lang="en-US" sz="2000" dirty="0"/>
              <a:t>If you’re building a </a:t>
            </a:r>
            <a:r>
              <a:rPr lang="en-US" sz="2000" b="1" dirty="0"/>
              <a:t>shopping app</a:t>
            </a:r>
            <a:r>
              <a:rPr lang="en-US" sz="2000" dirty="0"/>
              <a:t>, software testing would check:</a:t>
            </a:r>
          </a:p>
          <a:p>
            <a:r>
              <a:rPr lang="en-US" sz="2000" dirty="0"/>
              <a:t>Can users add items to the cart?</a:t>
            </a:r>
          </a:p>
          <a:p>
            <a:r>
              <a:rPr lang="en-US" sz="2000" dirty="0"/>
              <a:t>Does the payment process work?</a:t>
            </a:r>
          </a:p>
          <a:p>
            <a:r>
              <a:rPr lang="en-US" sz="2000" dirty="0"/>
              <a:t>What happens if the network fails?</a:t>
            </a:r>
          </a:p>
          <a:p>
            <a:r>
              <a:rPr lang="en-US" sz="2000" dirty="0"/>
              <a:t>Is data secure?</a:t>
            </a:r>
            <a:endParaRPr lang="en-IN" sz="2000" dirty="0"/>
          </a:p>
        </p:txBody>
      </p:sp>
    </p:spTree>
    <p:extLst>
      <p:ext uri="{BB962C8B-B14F-4D97-AF65-F5344CB8AC3E}">
        <p14:creationId xmlns:p14="http://schemas.microsoft.com/office/powerpoint/2010/main" val="454054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0" i="0" dirty="0">
                <a:solidFill>
                  <a:srgbClr val="212529"/>
                </a:solidFill>
                <a:effectLst/>
                <a:latin typeface="Raleway" pitchFamily="2" charset="0"/>
              </a:rPr>
              <a:t>The AAA Syntax (Arrange, Act, Assert)</a:t>
            </a:r>
          </a:p>
        </p:txBody>
      </p:sp>
      <p:sp>
        <p:nvSpPr>
          <p:cNvPr id="5" name="Content Placeholder 4"/>
          <p:cNvSpPr>
            <a:spLocks noGrp="1"/>
          </p:cNvSpPr>
          <p:nvPr>
            <p:ph sz="quarter" idx="1"/>
          </p:nvPr>
        </p:nvSpPr>
        <p:spPr/>
        <p:txBody>
          <a:bodyPr>
            <a:normAutofit lnSpcReduction="10000"/>
          </a:bodyPr>
          <a:lstStyle/>
          <a:p>
            <a:pPr marL="0" marR="0" algn="just" fontAlgn="base"/>
            <a:r>
              <a:rPr lang="en-US" sz="1800" dirty="0">
                <a:solidFill>
                  <a:srgbClr val="000000"/>
                </a:solidFill>
                <a:effectLst/>
                <a:latin typeface="Arial" panose="020B0604020202020204" pitchFamily="34" charset="0"/>
                <a:ea typeface="Times New Roman" panose="02020603050405020304" pitchFamily="18" charset="0"/>
              </a:rPr>
              <a:t>A very common approach to structuring your unit tests is using the AAA syntax.</a:t>
            </a:r>
          </a:p>
          <a:p>
            <a:pPr marL="0" marR="0" algn="just" fontAlgn="base"/>
            <a:r>
              <a:rPr lang="en-US" sz="1800" dirty="0">
                <a:solidFill>
                  <a:srgbClr val="000000"/>
                </a:solidFill>
                <a:effectLst/>
                <a:latin typeface="Arial" panose="020B0604020202020204" pitchFamily="34" charset="0"/>
                <a:ea typeface="Times New Roman" panose="02020603050405020304" pitchFamily="18" charset="0"/>
              </a:rPr>
              <a:t>The AAA syntax is only a way of structuring your unit tests, and is supported by any framework.</a:t>
            </a:r>
          </a:p>
          <a:p>
            <a:pPr marL="0" marR="0" algn="just" fontAlgn="base"/>
            <a:r>
              <a:rPr lang="en-US" sz="1800" dirty="0">
                <a:solidFill>
                  <a:srgbClr val="000000"/>
                </a:solidFill>
                <a:effectLst/>
                <a:latin typeface="Arial" panose="020B0604020202020204" pitchFamily="34" charset="0"/>
                <a:ea typeface="Times New Roman" panose="02020603050405020304" pitchFamily="18" charset="0"/>
              </a:rPr>
              <a:t>A test case body is divided into three sections "AAA".</a:t>
            </a:r>
            <a:endParaRPr lang="en-US" sz="1800" dirty="0">
              <a:effectLst/>
              <a:latin typeface="Times New Roman" panose="02020603050405020304" pitchFamily="18" charset="0"/>
              <a:ea typeface="Times New Roman" panose="02020603050405020304" pitchFamily="18" charset="0"/>
            </a:endParaRPr>
          </a:p>
          <a:p>
            <a:pPr marL="0" marR="0" algn="just" fontAlgn="base"/>
            <a:r>
              <a:rPr lang="en-US" sz="1800" dirty="0">
                <a:solidFill>
                  <a:srgbClr val="000000"/>
                </a:solidFill>
                <a:effectLst/>
                <a:latin typeface="Arial" panose="020B0604020202020204" pitchFamily="34" charset="0"/>
                <a:ea typeface="Times New Roman" panose="02020603050405020304" pitchFamily="18" charset="0"/>
              </a:rPr>
              <a:t>"AAA" denotes the Arrange, Act, and Assert.</a:t>
            </a:r>
            <a:endParaRPr lang="en-US" sz="1800" dirty="0">
              <a:effectLst/>
              <a:latin typeface="Times New Roman" panose="02020603050405020304" pitchFamily="18" charset="0"/>
              <a:ea typeface="Times New Roman" panose="02020603050405020304" pitchFamily="18" charset="0"/>
            </a:endParaRPr>
          </a:p>
          <a:p>
            <a:pPr marL="0" marR="0" algn="just" fontAlgn="base"/>
            <a:r>
              <a:rPr lang="en-US" sz="1800" b="1" dirty="0">
                <a:solidFill>
                  <a:srgbClr val="000000"/>
                </a:solidFill>
                <a:effectLst/>
                <a:latin typeface="inherit"/>
                <a:ea typeface="Times New Roman" panose="02020603050405020304" pitchFamily="18" charset="0"/>
                <a:cs typeface="Arial" panose="020B0604020202020204" pitchFamily="34" charset="0"/>
              </a:rPr>
              <a:t>Arrange:</a:t>
            </a:r>
            <a:r>
              <a:rPr lang="en-US" sz="1800" dirty="0">
                <a:solidFill>
                  <a:srgbClr val="000000"/>
                </a:solidFill>
                <a:effectLst/>
                <a:latin typeface="Arial" panose="020B0604020202020204" pitchFamily="34" charset="0"/>
                <a:ea typeface="Times New Roman" panose="02020603050405020304" pitchFamily="18" charset="0"/>
              </a:rPr>
              <a:t> In Arrange section, we will initialize everything which we are required to run the test case. It includes any dependencies and data needed.</a:t>
            </a:r>
          </a:p>
          <a:p>
            <a:pPr marL="0" marR="0" algn="just" fontAlgn="base"/>
            <a:r>
              <a:rPr lang="en-US" sz="1800" b="1" dirty="0">
                <a:solidFill>
                  <a:srgbClr val="000000"/>
                </a:solidFill>
                <a:effectLst/>
                <a:latin typeface="inherit"/>
                <a:ea typeface="Times New Roman" panose="02020603050405020304" pitchFamily="18" charset="0"/>
                <a:cs typeface="Arial" panose="020B0604020202020204" pitchFamily="34" charset="0"/>
              </a:rPr>
              <a:t>Act:</a:t>
            </a:r>
            <a:r>
              <a:rPr lang="en-US" sz="1800" dirty="0">
                <a:solidFill>
                  <a:srgbClr val="000000"/>
                </a:solidFill>
                <a:effectLst/>
                <a:latin typeface="Arial" panose="020B0604020202020204" pitchFamily="34" charset="0"/>
                <a:ea typeface="Times New Roman" panose="02020603050405020304" pitchFamily="18" charset="0"/>
              </a:rPr>
              <a:t> In Act section, we called the business logic method which behavior we want to test.</a:t>
            </a:r>
            <a:endParaRPr lang="en-US" sz="1800" dirty="0">
              <a:effectLst/>
              <a:latin typeface="Times New Roman" panose="02020603050405020304" pitchFamily="18" charset="0"/>
              <a:ea typeface="Times New Roman" panose="02020603050405020304" pitchFamily="18" charset="0"/>
            </a:endParaRPr>
          </a:p>
          <a:p>
            <a:pPr marL="0" marR="0" algn="just" fontAlgn="base"/>
            <a:r>
              <a:rPr lang="en-US" sz="1800" b="1" dirty="0">
                <a:solidFill>
                  <a:srgbClr val="000000"/>
                </a:solidFill>
                <a:effectLst/>
                <a:latin typeface="inherit"/>
                <a:ea typeface="Times New Roman" panose="02020603050405020304" pitchFamily="18" charset="0"/>
                <a:cs typeface="Arial" panose="020B0604020202020204" pitchFamily="34" charset="0"/>
              </a:rPr>
              <a:t>Assert:</a:t>
            </a:r>
            <a:r>
              <a:rPr lang="en-US" sz="1800" dirty="0">
                <a:solidFill>
                  <a:srgbClr val="000000"/>
                </a:solidFill>
                <a:effectLst/>
                <a:latin typeface="Arial" panose="020B0604020202020204" pitchFamily="34" charset="0"/>
                <a:ea typeface="Times New Roman" panose="02020603050405020304" pitchFamily="18" charset="0"/>
              </a:rPr>
              <a:t> Specify the criteria for passing the test case. If these criteria passed, that means test case is passed else failed.</a:t>
            </a:r>
          </a:p>
          <a:p>
            <a:pPr marL="0" marR="0" algn="just" fontAlgn="base"/>
            <a:r>
              <a:rPr lang="en-US" sz="1800" dirty="0">
                <a:solidFill>
                  <a:srgbClr val="000000"/>
                </a:solidFill>
                <a:latin typeface="Arial" panose="020B0604020202020204" pitchFamily="34" charset="0"/>
                <a:ea typeface="Times New Roman" panose="02020603050405020304" pitchFamily="18" charset="0"/>
              </a:rPr>
              <a:t>Simple create all the dependencies required by your method under test (Arrange), run your method under test (Act) and verify that the requirements of your test were met (Assert).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a:t>
            </a:r>
          </a:p>
        </p:txBody>
      </p:sp>
      <p:sp>
        <p:nvSpPr>
          <p:cNvPr id="5" name="Content Placeholder 4"/>
          <p:cNvSpPr>
            <a:spLocks noGrp="1"/>
          </p:cNvSpPr>
          <p:nvPr>
            <p:ph sz="quarter" idx="1"/>
          </p:nvPr>
        </p:nvSpPr>
        <p:spPr/>
        <p:txBody>
          <a:bodyPr>
            <a:normAutofit fontScale="92500"/>
          </a:bodyPr>
          <a:lstStyle/>
          <a:p>
            <a:r>
              <a:rPr lang="en-US" dirty="0"/>
              <a:t>Nunit allow as many Assert statements in a method,howeverNUnit framework, will show a method as failed if even a single assertion fails, as expected. </a:t>
            </a:r>
          </a:p>
          <a:p>
            <a:r>
              <a:rPr lang="en-US" dirty="0"/>
              <a:t> if first assertion fails, next assertion will not be evaluated, hence you will have no knowledge about next assertion. </a:t>
            </a:r>
          </a:p>
          <a:p>
            <a:r>
              <a:rPr lang="en-US" dirty="0"/>
              <a:t>Therefore it is recommended that there should only be one Assertion statement per test method. If you believe there should be more than one statement, create a separate test case method. </a:t>
            </a:r>
          </a:p>
        </p:txBody>
      </p:sp>
    </p:spTree>
    <p:extLst>
      <p:ext uri="{BB962C8B-B14F-4D97-AF65-F5344CB8AC3E}">
        <p14:creationId xmlns:p14="http://schemas.microsoft.com/office/powerpoint/2010/main" val="82243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NUNIT</a:t>
            </a:r>
          </a:p>
        </p:txBody>
      </p:sp>
      <p:sp>
        <p:nvSpPr>
          <p:cNvPr id="5" name="Content Placeholder 4"/>
          <p:cNvSpPr>
            <a:spLocks noGrp="1"/>
          </p:cNvSpPr>
          <p:nvPr>
            <p:ph sz="quarter" idx="1"/>
          </p:nvPr>
        </p:nvSpPr>
        <p:spPr/>
        <p:txBody>
          <a:bodyPr>
            <a:normAutofit fontScale="92500"/>
          </a:bodyPr>
          <a:lstStyle/>
          <a:p>
            <a:pPr>
              <a:buNone/>
            </a:pPr>
            <a:r>
              <a:rPr lang="en-US" dirty="0">
                <a:solidFill>
                  <a:srgbClr val="C00000"/>
                </a:solidFill>
              </a:rPr>
              <a:t>The Naming Convention and Standards</a:t>
            </a:r>
          </a:p>
          <a:p>
            <a:r>
              <a:rPr lang="en-US" dirty="0"/>
              <a:t>test cases should go in a separate assembly. A suggested name for such assembly is [CodeAssembly].UnitTests.dll e.g. UnitTestApplication.UnitTests.dll </a:t>
            </a:r>
          </a:p>
          <a:p>
            <a:r>
              <a:rPr lang="en-US" dirty="0"/>
              <a:t>You should follow the naming rule defined in .NET Framework SDK. </a:t>
            </a:r>
          </a:p>
          <a:p>
            <a:r>
              <a:rPr lang="en-US" dirty="0"/>
              <a:t>Test case name should be Test_[MethodToBeTested][SomeAttribute] e.g. Test_Add,</a:t>
            </a:r>
            <a:br>
              <a:rPr lang="en-US" dirty="0"/>
            </a:br>
            <a:r>
              <a:rPr lang="en-US" dirty="0"/>
              <a:t>Test_AddFailure.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Unit testing features in Visual Studio </a:t>
            </a:r>
          </a:p>
        </p:txBody>
      </p:sp>
      <p:sp>
        <p:nvSpPr>
          <p:cNvPr id="5" name="Content Placeholder 4"/>
          <p:cNvSpPr>
            <a:spLocks noGrp="1"/>
          </p:cNvSpPr>
          <p:nvPr>
            <p:ph sz="quarter" idx="1"/>
          </p:nvPr>
        </p:nvSpPr>
        <p:spPr/>
        <p:txBody>
          <a:bodyPr>
            <a:normAutofit/>
          </a:bodyPr>
          <a:lstStyle/>
          <a:p>
            <a:r>
              <a:rPr lang="en-US" sz="2000" dirty="0"/>
              <a:t>Visual Studio allows the developers create and run unit tests. Unit test frameworks are used by the Visual Studio to do this.</a:t>
            </a:r>
          </a:p>
          <a:p>
            <a:r>
              <a:rPr lang="en-US" sz="2000" dirty="0"/>
              <a:t> MSTest is a framework that comes with Visual Studio. </a:t>
            </a:r>
          </a:p>
          <a:p>
            <a:r>
              <a:rPr lang="en-US" sz="2000" dirty="0"/>
              <a:t>Nunit and Xunit also be configured with Visual Studio and used.</a:t>
            </a:r>
          </a:p>
          <a:p>
            <a:r>
              <a:rPr lang="en-US" sz="2000" dirty="0"/>
              <a:t>Visual Studio Test Explorer is used for running the test cases. </a:t>
            </a:r>
          </a:p>
        </p:txBody>
      </p:sp>
    </p:spTree>
    <p:extLst>
      <p:ext uri="{BB962C8B-B14F-4D97-AF65-F5344CB8AC3E}">
        <p14:creationId xmlns:p14="http://schemas.microsoft.com/office/powerpoint/2010/main" val="186454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DBC40-DCA5-501F-EE5E-97D01121C7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D85719-BD2A-AA84-8306-5C7108BEF754}"/>
              </a:ext>
            </a:extLst>
          </p:cNvPr>
          <p:cNvSpPr>
            <a:spLocks noGrp="1"/>
          </p:cNvSpPr>
          <p:nvPr>
            <p:ph type="title"/>
          </p:nvPr>
        </p:nvSpPr>
        <p:spPr/>
        <p:txBody>
          <a:bodyPr/>
          <a:lstStyle/>
          <a:p>
            <a:r>
              <a:rPr lang="en-US" dirty="0"/>
              <a:t>Common Testing Types</a:t>
            </a:r>
          </a:p>
        </p:txBody>
      </p:sp>
      <p:graphicFrame>
        <p:nvGraphicFramePr>
          <p:cNvPr id="3" name="Content Placeholder 2">
            <a:extLst>
              <a:ext uri="{FF2B5EF4-FFF2-40B4-BE49-F238E27FC236}">
                <a16:creationId xmlns:a16="http://schemas.microsoft.com/office/drawing/2014/main" id="{34782C95-5A53-927F-29B8-DC87CD6B1A63}"/>
              </a:ext>
            </a:extLst>
          </p:cNvPr>
          <p:cNvGraphicFramePr>
            <a:graphicFrameLocks noGrp="1"/>
          </p:cNvGraphicFramePr>
          <p:nvPr>
            <p:ph sz="quarter" idx="1"/>
            <p:extLst>
              <p:ext uri="{D42A27DB-BD31-4B8C-83A1-F6EECF244321}">
                <p14:modId xmlns:p14="http://schemas.microsoft.com/office/powerpoint/2010/main" val="3117260931"/>
              </p:ext>
            </p:extLst>
          </p:nvPr>
        </p:nvGraphicFramePr>
        <p:xfrm>
          <a:off x="495300" y="1828800"/>
          <a:ext cx="8270748" cy="4495800"/>
        </p:xfrm>
        <a:graphic>
          <a:graphicData uri="http://schemas.openxmlformats.org/drawingml/2006/table">
            <a:tbl>
              <a:tblPr firstRow="1" bandRow="1">
                <a:tableStyleId>{5C22544A-7EE6-4342-B048-85BDC9FD1C3A}</a:tableStyleId>
              </a:tblPr>
              <a:tblGrid>
                <a:gridCol w="4135374">
                  <a:extLst>
                    <a:ext uri="{9D8B030D-6E8A-4147-A177-3AD203B41FA5}">
                      <a16:colId xmlns:a16="http://schemas.microsoft.com/office/drawing/2014/main" val="2705598018"/>
                    </a:ext>
                  </a:extLst>
                </a:gridCol>
                <a:gridCol w="4135374">
                  <a:extLst>
                    <a:ext uri="{9D8B030D-6E8A-4147-A177-3AD203B41FA5}">
                      <a16:colId xmlns:a16="http://schemas.microsoft.com/office/drawing/2014/main" val="4294043466"/>
                    </a:ext>
                  </a:extLst>
                </a:gridCol>
              </a:tblGrid>
              <a:tr h="441714">
                <a:tc>
                  <a:txBody>
                    <a:bodyPr/>
                    <a:lstStyle/>
                    <a:p>
                      <a:r>
                        <a:rPr lang="en-US" dirty="0"/>
                        <a:t>Type</a:t>
                      </a:r>
                    </a:p>
                  </a:txBody>
                  <a:tcPr anchor="ctr"/>
                </a:tc>
                <a:tc>
                  <a:txBody>
                    <a:bodyPr/>
                    <a:lstStyle/>
                    <a:p>
                      <a:r>
                        <a:rPr lang="en-US"/>
                        <a:t>Purpose</a:t>
                      </a:r>
                    </a:p>
                  </a:txBody>
                  <a:tcPr anchor="ctr"/>
                </a:tc>
                <a:extLst>
                  <a:ext uri="{0D108BD9-81ED-4DB2-BD59-A6C34878D82A}">
                    <a16:rowId xmlns:a16="http://schemas.microsoft.com/office/drawing/2014/main" val="1884008307"/>
                  </a:ext>
                </a:extLst>
              </a:tr>
              <a:tr h="441714">
                <a:tc>
                  <a:txBody>
                    <a:bodyPr/>
                    <a:lstStyle/>
                    <a:p>
                      <a:r>
                        <a:rPr lang="en-US" b="1"/>
                        <a:t>Unit Testing</a:t>
                      </a:r>
                      <a:endParaRPr lang="en-US"/>
                    </a:p>
                  </a:txBody>
                  <a:tcPr anchor="ctr"/>
                </a:tc>
                <a:tc>
                  <a:txBody>
                    <a:bodyPr/>
                    <a:lstStyle/>
                    <a:p>
                      <a:r>
                        <a:rPr lang="en-US"/>
                        <a:t>Test individual components or functions.</a:t>
                      </a:r>
                    </a:p>
                  </a:txBody>
                  <a:tcPr anchor="ctr"/>
                </a:tc>
                <a:extLst>
                  <a:ext uri="{0D108BD9-81ED-4DB2-BD59-A6C34878D82A}">
                    <a16:rowId xmlns:a16="http://schemas.microsoft.com/office/drawing/2014/main" val="2385804738"/>
                  </a:ext>
                </a:extLst>
              </a:tr>
              <a:tr h="762410">
                <a:tc>
                  <a:txBody>
                    <a:bodyPr/>
                    <a:lstStyle/>
                    <a:p>
                      <a:r>
                        <a:rPr lang="en-US" b="1"/>
                        <a:t>Integration Testing</a:t>
                      </a:r>
                      <a:endParaRPr lang="en-US"/>
                    </a:p>
                  </a:txBody>
                  <a:tcPr anchor="ctr"/>
                </a:tc>
                <a:tc>
                  <a:txBody>
                    <a:bodyPr/>
                    <a:lstStyle/>
                    <a:p>
                      <a:r>
                        <a:rPr lang="en-US"/>
                        <a:t>Check how different modules work together.</a:t>
                      </a:r>
                    </a:p>
                  </a:txBody>
                  <a:tcPr anchor="ctr"/>
                </a:tc>
                <a:extLst>
                  <a:ext uri="{0D108BD9-81ED-4DB2-BD59-A6C34878D82A}">
                    <a16:rowId xmlns:a16="http://schemas.microsoft.com/office/drawing/2014/main" val="3775035444"/>
                  </a:ext>
                </a:extLst>
              </a:tr>
              <a:tr h="441714">
                <a:tc>
                  <a:txBody>
                    <a:bodyPr/>
                    <a:lstStyle/>
                    <a:p>
                      <a:r>
                        <a:rPr lang="en-US" b="1"/>
                        <a:t>System Testing</a:t>
                      </a:r>
                      <a:endParaRPr lang="en-US"/>
                    </a:p>
                  </a:txBody>
                  <a:tcPr anchor="ctr"/>
                </a:tc>
                <a:tc>
                  <a:txBody>
                    <a:bodyPr/>
                    <a:lstStyle/>
                    <a:p>
                      <a:r>
                        <a:rPr lang="en-US"/>
                        <a:t>Test the complete system as a whole.</a:t>
                      </a:r>
                    </a:p>
                  </a:txBody>
                  <a:tcPr anchor="ctr"/>
                </a:tc>
                <a:extLst>
                  <a:ext uri="{0D108BD9-81ED-4DB2-BD59-A6C34878D82A}">
                    <a16:rowId xmlns:a16="http://schemas.microsoft.com/office/drawing/2014/main" val="940170769"/>
                  </a:ext>
                </a:extLst>
              </a:tr>
              <a:tr h="762410">
                <a:tc>
                  <a:txBody>
                    <a:bodyPr/>
                    <a:lstStyle/>
                    <a:p>
                      <a:r>
                        <a:rPr lang="en-US" b="1"/>
                        <a:t>Acceptance Testing</a:t>
                      </a:r>
                      <a:endParaRPr lang="en-US"/>
                    </a:p>
                  </a:txBody>
                  <a:tcPr anchor="ctr"/>
                </a:tc>
                <a:tc>
                  <a:txBody>
                    <a:bodyPr/>
                    <a:lstStyle/>
                    <a:p>
                      <a:r>
                        <a:rPr lang="en-US"/>
                        <a:t>Verify if the software meets business requirements.</a:t>
                      </a:r>
                    </a:p>
                  </a:txBody>
                  <a:tcPr anchor="ctr"/>
                </a:tc>
                <a:extLst>
                  <a:ext uri="{0D108BD9-81ED-4DB2-BD59-A6C34878D82A}">
                    <a16:rowId xmlns:a16="http://schemas.microsoft.com/office/drawing/2014/main" val="4139555254"/>
                  </a:ext>
                </a:extLst>
              </a:tr>
              <a:tr h="762410">
                <a:tc>
                  <a:txBody>
                    <a:bodyPr/>
                    <a:lstStyle/>
                    <a:p>
                      <a:r>
                        <a:rPr lang="en-US" b="1"/>
                        <a:t>Regression Testing</a:t>
                      </a:r>
                      <a:endParaRPr lang="en-US"/>
                    </a:p>
                  </a:txBody>
                  <a:tcPr anchor="ctr"/>
                </a:tc>
                <a:tc>
                  <a:txBody>
                    <a:bodyPr/>
                    <a:lstStyle/>
                    <a:p>
                      <a:r>
                        <a:rPr lang="en-US"/>
                        <a:t>Ensure new changes don’t break existing features.</a:t>
                      </a:r>
                    </a:p>
                  </a:txBody>
                  <a:tcPr anchor="ctr"/>
                </a:tc>
                <a:extLst>
                  <a:ext uri="{0D108BD9-81ED-4DB2-BD59-A6C34878D82A}">
                    <a16:rowId xmlns:a16="http://schemas.microsoft.com/office/drawing/2014/main" val="152817507"/>
                  </a:ext>
                </a:extLst>
              </a:tr>
              <a:tr h="441714">
                <a:tc>
                  <a:txBody>
                    <a:bodyPr/>
                    <a:lstStyle/>
                    <a:p>
                      <a:r>
                        <a:rPr lang="en-US" b="1"/>
                        <a:t>Performance Testing</a:t>
                      </a:r>
                      <a:endParaRPr lang="en-US"/>
                    </a:p>
                  </a:txBody>
                  <a:tcPr anchor="ctr"/>
                </a:tc>
                <a:tc>
                  <a:txBody>
                    <a:bodyPr/>
                    <a:lstStyle/>
                    <a:p>
                      <a:r>
                        <a:rPr lang="en-US"/>
                        <a:t>Test speed, scalability, and responsiveness.</a:t>
                      </a:r>
                    </a:p>
                  </a:txBody>
                  <a:tcPr anchor="ctr"/>
                </a:tc>
                <a:extLst>
                  <a:ext uri="{0D108BD9-81ED-4DB2-BD59-A6C34878D82A}">
                    <a16:rowId xmlns:a16="http://schemas.microsoft.com/office/drawing/2014/main" val="341501053"/>
                  </a:ext>
                </a:extLst>
              </a:tr>
              <a:tr h="441714">
                <a:tc>
                  <a:txBody>
                    <a:bodyPr/>
                    <a:lstStyle/>
                    <a:p>
                      <a:r>
                        <a:rPr lang="en-US" b="1"/>
                        <a:t>Security Testing</a:t>
                      </a:r>
                      <a:endParaRPr lang="en-US"/>
                    </a:p>
                  </a:txBody>
                  <a:tcPr anchor="ctr"/>
                </a:tc>
                <a:tc>
                  <a:txBody>
                    <a:bodyPr/>
                    <a:lstStyle/>
                    <a:p>
                      <a:r>
                        <a:rPr lang="en-US" dirty="0"/>
                        <a:t>Find vulnerabilities in the system.</a:t>
                      </a:r>
                    </a:p>
                  </a:txBody>
                  <a:tcPr anchor="ctr"/>
                </a:tc>
                <a:extLst>
                  <a:ext uri="{0D108BD9-81ED-4DB2-BD59-A6C34878D82A}">
                    <a16:rowId xmlns:a16="http://schemas.microsoft.com/office/drawing/2014/main" val="4278896335"/>
                  </a:ext>
                </a:extLst>
              </a:tr>
            </a:tbl>
          </a:graphicData>
        </a:graphic>
      </p:graphicFrame>
    </p:spTree>
    <p:extLst>
      <p:ext uri="{BB962C8B-B14F-4D97-AF65-F5344CB8AC3E}">
        <p14:creationId xmlns:p14="http://schemas.microsoft.com/office/powerpoint/2010/main" val="116062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B8D48-C1FD-BCCB-C1F1-0905012F38F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82B73B-64E8-C33A-E571-CD7F0A2E9C84}"/>
              </a:ext>
            </a:extLst>
          </p:cNvPr>
          <p:cNvSpPr>
            <a:spLocks noGrp="1"/>
          </p:cNvSpPr>
          <p:nvPr>
            <p:ph type="title"/>
          </p:nvPr>
        </p:nvSpPr>
        <p:spPr/>
        <p:txBody>
          <a:bodyPr>
            <a:normAutofit/>
          </a:bodyPr>
          <a:lstStyle/>
          <a:p>
            <a:r>
              <a:rPr lang="en-US" dirty="0"/>
              <a:t>Automated testing</a:t>
            </a:r>
          </a:p>
        </p:txBody>
      </p:sp>
      <p:sp>
        <p:nvSpPr>
          <p:cNvPr id="5" name="Content Placeholder 4">
            <a:extLst>
              <a:ext uri="{FF2B5EF4-FFF2-40B4-BE49-F238E27FC236}">
                <a16:creationId xmlns:a16="http://schemas.microsoft.com/office/drawing/2014/main" id="{BEB9900A-3168-4EF9-6F54-D4B0305A110B}"/>
              </a:ext>
            </a:extLst>
          </p:cNvPr>
          <p:cNvSpPr>
            <a:spLocks noGrp="1"/>
          </p:cNvSpPr>
          <p:nvPr>
            <p:ph sz="quarter" idx="1"/>
          </p:nvPr>
        </p:nvSpPr>
        <p:spPr/>
        <p:txBody>
          <a:bodyPr>
            <a:normAutofit/>
          </a:bodyPr>
          <a:lstStyle/>
          <a:p>
            <a:r>
              <a:rPr lang="en-US" sz="2000" dirty="0"/>
              <a:t>Automated testing is the process of using software tools to automatically run tests on a software application to check if it works correctly.</a:t>
            </a:r>
          </a:p>
          <a:p>
            <a:r>
              <a:rPr lang="en-US" sz="2000" b="1" dirty="0"/>
              <a:t>Automated testing</a:t>
            </a:r>
            <a:r>
              <a:rPr lang="en-US" sz="2000" dirty="0"/>
              <a:t> in software development refers to the use of specialized software tools to execute tests on a program or application automatically, rather than performing the tests manually. </a:t>
            </a:r>
          </a:p>
          <a:p>
            <a:r>
              <a:rPr lang="en-US" sz="2000" dirty="0"/>
              <a:t>The goal is to verify that the software behaves as expected, identify bugs early, and ensure consistent performance as the codebase evolves.</a:t>
            </a:r>
          </a:p>
          <a:p>
            <a:r>
              <a:rPr lang="en-US" sz="2000" dirty="0"/>
              <a:t>Automated testing makes sure your software works properly — quickly, repeatedly, and reliably — by using scripts and tools instead of manual checking.</a:t>
            </a:r>
            <a:endParaRPr lang="en-IN" sz="2000" dirty="0"/>
          </a:p>
        </p:txBody>
      </p:sp>
    </p:spTree>
    <p:extLst>
      <p:ext uri="{BB962C8B-B14F-4D97-AF65-F5344CB8AC3E}">
        <p14:creationId xmlns:p14="http://schemas.microsoft.com/office/powerpoint/2010/main" val="32679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31AD6-A10D-5348-EC15-806C6C9B1F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724BD2-F022-C69D-2FED-86DB0B873B33}"/>
              </a:ext>
            </a:extLst>
          </p:cNvPr>
          <p:cNvSpPr>
            <a:spLocks noGrp="1"/>
          </p:cNvSpPr>
          <p:nvPr>
            <p:ph type="title"/>
          </p:nvPr>
        </p:nvSpPr>
        <p:spPr/>
        <p:txBody>
          <a:bodyPr>
            <a:normAutofit/>
          </a:bodyPr>
          <a:lstStyle/>
          <a:p>
            <a:r>
              <a:rPr lang="en-US" dirty="0"/>
              <a:t>Key Features of Automated Testing</a:t>
            </a:r>
          </a:p>
        </p:txBody>
      </p:sp>
      <p:sp>
        <p:nvSpPr>
          <p:cNvPr id="5" name="Content Placeholder 4">
            <a:extLst>
              <a:ext uri="{FF2B5EF4-FFF2-40B4-BE49-F238E27FC236}">
                <a16:creationId xmlns:a16="http://schemas.microsoft.com/office/drawing/2014/main" id="{C57921B4-4572-C55F-82D4-F98731B5D65C}"/>
              </a:ext>
            </a:extLst>
          </p:cNvPr>
          <p:cNvSpPr>
            <a:spLocks noGrp="1"/>
          </p:cNvSpPr>
          <p:nvPr>
            <p:ph sz="quarter" idx="1"/>
          </p:nvPr>
        </p:nvSpPr>
        <p:spPr/>
        <p:txBody>
          <a:bodyPr>
            <a:normAutofit/>
          </a:bodyPr>
          <a:lstStyle/>
          <a:p>
            <a:r>
              <a:rPr lang="en-US" sz="2000" b="1" dirty="0"/>
              <a:t>Speed and Efficiency</a:t>
            </a:r>
            <a:r>
              <a:rPr lang="en-US" sz="2000" dirty="0"/>
              <a:t>: Automated tests run much faster than manual tests, especially for repetitive tasks or large test suites.</a:t>
            </a:r>
          </a:p>
          <a:p>
            <a:r>
              <a:rPr lang="en-US" sz="2000" b="1" dirty="0"/>
              <a:t>Repeatability</a:t>
            </a:r>
            <a:r>
              <a:rPr lang="en-US" sz="2000" dirty="0"/>
              <a:t>: Tests can be run multiple times with consistent results, making regression testing easy.</a:t>
            </a:r>
          </a:p>
          <a:p>
            <a:r>
              <a:rPr lang="en-US" sz="2000" b="1" dirty="0"/>
              <a:t>Scalability</a:t>
            </a:r>
            <a:r>
              <a:rPr lang="en-US" sz="2000" dirty="0"/>
              <a:t>: Enables testing across multiple platforms, devices, and configurations quickly.</a:t>
            </a:r>
          </a:p>
          <a:p>
            <a:r>
              <a:rPr lang="en-US" sz="2000" b="1" dirty="0"/>
              <a:t>Early Bug Detection</a:t>
            </a:r>
            <a:r>
              <a:rPr lang="en-US" sz="2000" dirty="0"/>
              <a:t>: Integrates well with continuous integration/continuous deployment (CI/CD) pipelines, allowing bugs to be caught early in development.</a:t>
            </a:r>
            <a:endParaRPr lang="en-IN" sz="2000" dirty="0"/>
          </a:p>
        </p:txBody>
      </p:sp>
    </p:spTree>
    <p:extLst>
      <p:ext uri="{BB962C8B-B14F-4D97-AF65-F5344CB8AC3E}">
        <p14:creationId xmlns:p14="http://schemas.microsoft.com/office/powerpoint/2010/main" val="420614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Common Types of Automated Tests</a:t>
            </a:r>
          </a:p>
        </p:txBody>
      </p:sp>
      <p:sp>
        <p:nvSpPr>
          <p:cNvPr id="5" name="Content Placeholder 4"/>
          <p:cNvSpPr>
            <a:spLocks noGrp="1"/>
          </p:cNvSpPr>
          <p:nvPr>
            <p:ph sz="quarter" idx="1"/>
          </p:nvPr>
        </p:nvSpPr>
        <p:spPr/>
        <p:txBody>
          <a:bodyPr>
            <a:normAutofit/>
          </a:bodyPr>
          <a:lstStyle/>
          <a:p>
            <a:r>
              <a:rPr lang="en-US" sz="2400" b="1" dirty="0"/>
              <a:t>Unit Tests</a:t>
            </a:r>
            <a:r>
              <a:rPr lang="en-US" sz="2400" dirty="0"/>
              <a:t>: Test individual components or functions in isolation.</a:t>
            </a:r>
          </a:p>
          <a:p>
            <a:r>
              <a:rPr lang="en-US" sz="2400" b="1" dirty="0"/>
              <a:t>Integration Tests</a:t>
            </a:r>
            <a:r>
              <a:rPr lang="en-US" sz="2400" dirty="0"/>
              <a:t>: Test how different components or systems work together.</a:t>
            </a:r>
          </a:p>
          <a:p>
            <a:r>
              <a:rPr lang="en-US" sz="2400" b="1" dirty="0"/>
              <a:t>End-to-End (E2E) Tests</a:t>
            </a:r>
            <a:r>
              <a:rPr lang="en-US" sz="2400" dirty="0"/>
              <a:t>: Simulate user behavior across the entire application.</a:t>
            </a:r>
          </a:p>
          <a:p>
            <a:r>
              <a:rPr lang="en-US" sz="2400" b="1" dirty="0"/>
              <a:t>Regression Tests</a:t>
            </a:r>
            <a:r>
              <a:rPr lang="en-US" sz="2400" dirty="0"/>
              <a:t>: Ensure new changes don’t break existing functionality.</a:t>
            </a:r>
          </a:p>
          <a:p>
            <a:r>
              <a:rPr lang="en-US" sz="2400" b="1" dirty="0"/>
              <a:t>Performance Tests</a:t>
            </a:r>
            <a:r>
              <a:rPr lang="en-US" sz="2400" dirty="0"/>
              <a:t>: Measure speed, responsiveness, and stability under load.</a:t>
            </a:r>
            <a:endParaRPr lang="en-IN" sz="2400" dirty="0"/>
          </a:p>
        </p:txBody>
      </p:sp>
    </p:spTree>
    <p:extLst>
      <p:ext uri="{BB962C8B-B14F-4D97-AF65-F5344CB8AC3E}">
        <p14:creationId xmlns:p14="http://schemas.microsoft.com/office/powerpoint/2010/main" val="365534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16043-7886-EBB5-15D6-A4C0B5BEE4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317757-3ACA-0B40-DD60-AFF766AECC2B}"/>
              </a:ext>
            </a:extLst>
          </p:cNvPr>
          <p:cNvSpPr>
            <a:spLocks noGrp="1"/>
          </p:cNvSpPr>
          <p:nvPr>
            <p:ph type="title"/>
          </p:nvPr>
        </p:nvSpPr>
        <p:spPr/>
        <p:txBody>
          <a:bodyPr>
            <a:normAutofit/>
          </a:bodyPr>
          <a:lstStyle/>
          <a:p>
            <a:r>
              <a:rPr lang="en-US" dirty="0"/>
              <a:t>Tools Commonly Used</a:t>
            </a:r>
          </a:p>
        </p:txBody>
      </p:sp>
      <p:sp>
        <p:nvSpPr>
          <p:cNvPr id="5" name="Content Placeholder 4">
            <a:extLst>
              <a:ext uri="{FF2B5EF4-FFF2-40B4-BE49-F238E27FC236}">
                <a16:creationId xmlns:a16="http://schemas.microsoft.com/office/drawing/2014/main" id="{334B956E-A0D7-9967-E779-D033919321F6}"/>
              </a:ext>
            </a:extLst>
          </p:cNvPr>
          <p:cNvSpPr>
            <a:spLocks noGrp="1"/>
          </p:cNvSpPr>
          <p:nvPr>
            <p:ph sz="quarter" idx="1"/>
          </p:nvPr>
        </p:nvSpPr>
        <p:spPr/>
        <p:txBody>
          <a:bodyPr>
            <a:normAutofit/>
          </a:bodyPr>
          <a:lstStyle/>
          <a:p>
            <a:r>
              <a:rPr lang="en-US" sz="2400" b="1" dirty="0"/>
              <a:t>JUnit, </a:t>
            </a:r>
            <a:r>
              <a:rPr lang="en-US" sz="2400" b="1" dirty="0" err="1"/>
              <a:t>Nunit</a:t>
            </a:r>
            <a:r>
              <a:rPr lang="en-US" sz="2400" b="1" dirty="0"/>
              <a:t> and </a:t>
            </a:r>
            <a:r>
              <a:rPr lang="en-US" sz="2400" b="1" dirty="0" err="1"/>
              <a:t>Xunit</a:t>
            </a:r>
            <a:r>
              <a:rPr lang="en-US" sz="2400" dirty="0"/>
              <a:t> – For unit testing in Java and .NET respectively.</a:t>
            </a:r>
          </a:p>
          <a:p>
            <a:r>
              <a:rPr lang="en-US" sz="2400" b="1" dirty="0"/>
              <a:t>Selenium</a:t>
            </a:r>
            <a:r>
              <a:rPr lang="en-US" sz="2400" dirty="0"/>
              <a:t> – For browser automation and E2E testing.</a:t>
            </a:r>
          </a:p>
          <a:p>
            <a:r>
              <a:rPr lang="en-US" sz="2400" b="1" dirty="0"/>
              <a:t>Cypress</a:t>
            </a:r>
            <a:r>
              <a:rPr lang="en-US" sz="2400" dirty="0"/>
              <a:t> – For fast, developer-friendly web testing.</a:t>
            </a:r>
          </a:p>
          <a:p>
            <a:r>
              <a:rPr lang="en-US" sz="2400" b="1" dirty="0"/>
              <a:t>Jest, Mocha</a:t>
            </a:r>
            <a:r>
              <a:rPr lang="en-US" sz="2400" dirty="0"/>
              <a:t> – For JavaScript/TypeScript testing.</a:t>
            </a:r>
          </a:p>
          <a:p>
            <a:r>
              <a:rPr lang="en-US" sz="2400" b="1" dirty="0"/>
              <a:t>Postman/Newman</a:t>
            </a:r>
            <a:r>
              <a:rPr lang="en-US" sz="2400" dirty="0"/>
              <a:t> – For API testing.</a:t>
            </a:r>
            <a:endParaRPr lang="en-IN" sz="2400" dirty="0"/>
          </a:p>
        </p:txBody>
      </p:sp>
    </p:spTree>
    <p:extLst>
      <p:ext uri="{BB962C8B-B14F-4D97-AF65-F5344CB8AC3E}">
        <p14:creationId xmlns:p14="http://schemas.microsoft.com/office/powerpoint/2010/main" val="351666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05976-FE6A-2B3F-0A32-D52B12845F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F8EC1EA-4276-7D37-4F5E-8955CF6BFB19}"/>
              </a:ext>
            </a:extLst>
          </p:cNvPr>
          <p:cNvSpPr>
            <a:spLocks noGrp="1"/>
          </p:cNvSpPr>
          <p:nvPr>
            <p:ph type="title"/>
          </p:nvPr>
        </p:nvSpPr>
        <p:spPr/>
        <p:txBody>
          <a:bodyPr>
            <a:normAutofit/>
          </a:bodyPr>
          <a:lstStyle/>
          <a:p>
            <a:r>
              <a:rPr lang="en-US" dirty="0"/>
              <a:t>Benefits of Automated Testing</a:t>
            </a:r>
          </a:p>
        </p:txBody>
      </p:sp>
      <p:sp>
        <p:nvSpPr>
          <p:cNvPr id="5" name="Content Placeholder 4">
            <a:extLst>
              <a:ext uri="{FF2B5EF4-FFF2-40B4-BE49-F238E27FC236}">
                <a16:creationId xmlns:a16="http://schemas.microsoft.com/office/drawing/2014/main" id="{A7EFF837-7A2B-7332-2F04-0BE8AC52A090}"/>
              </a:ext>
            </a:extLst>
          </p:cNvPr>
          <p:cNvSpPr>
            <a:spLocks noGrp="1"/>
          </p:cNvSpPr>
          <p:nvPr>
            <p:ph sz="quarter" idx="1"/>
          </p:nvPr>
        </p:nvSpPr>
        <p:spPr/>
        <p:txBody>
          <a:bodyPr>
            <a:normAutofit/>
          </a:bodyPr>
          <a:lstStyle/>
          <a:p>
            <a:r>
              <a:rPr lang="en-US" sz="2400" dirty="0"/>
              <a:t>Faster feedback for developers.</a:t>
            </a:r>
          </a:p>
          <a:p>
            <a:r>
              <a:rPr lang="en-US" sz="2400" dirty="0"/>
              <a:t>Increased test coverage.</a:t>
            </a:r>
          </a:p>
          <a:p>
            <a:r>
              <a:rPr lang="en-US" sz="2400" dirty="0"/>
              <a:t>Reduced manual testing effort.</a:t>
            </a:r>
          </a:p>
          <a:p>
            <a:r>
              <a:rPr lang="en-US" sz="2400" dirty="0"/>
              <a:t>Improved software quality and reliability.</a:t>
            </a:r>
            <a:endParaRPr lang="en-IN" sz="2400" dirty="0"/>
          </a:p>
        </p:txBody>
      </p:sp>
    </p:spTree>
    <p:extLst>
      <p:ext uri="{BB962C8B-B14F-4D97-AF65-F5344CB8AC3E}">
        <p14:creationId xmlns:p14="http://schemas.microsoft.com/office/powerpoint/2010/main" val="38895284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6149</TotalTime>
  <Words>2762</Words>
  <Application>Microsoft Office PowerPoint</Application>
  <PresentationFormat>On-screen Show (4:3)</PresentationFormat>
  <Paragraphs>379</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Consolas</vt:lpstr>
      <vt:lpstr>Courier New</vt:lpstr>
      <vt:lpstr>inherit</vt:lpstr>
      <vt:lpstr>Open Sans</vt:lpstr>
      <vt:lpstr>Raleway</vt:lpstr>
      <vt:lpstr>Times New Roman</vt:lpstr>
      <vt:lpstr>Tw Cen MT</vt:lpstr>
      <vt:lpstr>Wingdings</vt:lpstr>
      <vt:lpstr>Wingdings 2</vt:lpstr>
      <vt:lpstr>Median</vt:lpstr>
      <vt:lpstr>Software Testing</vt:lpstr>
      <vt:lpstr>Types of Software Testing</vt:lpstr>
      <vt:lpstr>Software Testing Cont..</vt:lpstr>
      <vt:lpstr>Common Testing Types</vt:lpstr>
      <vt:lpstr>Automated testing</vt:lpstr>
      <vt:lpstr>Key Features of Automated Testing</vt:lpstr>
      <vt:lpstr>Common Types of Automated Tests</vt:lpstr>
      <vt:lpstr>Tools Commonly Used</vt:lpstr>
      <vt:lpstr>Benefits of Automated Testing</vt:lpstr>
      <vt:lpstr>Test Pyramid</vt:lpstr>
      <vt:lpstr>Three Layers of the Test Pyramid</vt:lpstr>
      <vt:lpstr>Test Pyramid Cont..</vt:lpstr>
      <vt:lpstr> Testing frameworks</vt:lpstr>
      <vt:lpstr> Testing frameworks</vt:lpstr>
      <vt:lpstr> Testing frameworks</vt:lpstr>
      <vt:lpstr>Unit Testing</vt:lpstr>
      <vt:lpstr>Why Unit Testing?</vt:lpstr>
      <vt:lpstr>Why Unit Testing?</vt:lpstr>
      <vt:lpstr>Why Unit Testing?</vt:lpstr>
      <vt:lpstr>Key Principles Unit Testing?</vt:lpstr>
      <vt:lpstr>Tools for Unit Testing in .NET Core</vt:lpstr>
      <vt:lpstr>What to Test in Unit Testing?</vt:lpstr>
      <vt:lpstr>Best Practices</vt:lpstr>
      <vt:lpstr>NUNIT</vt:lpstr>
      <vt:lpstr>NUNIT Attributes</vt:lpstr>
      <vt:lpstr>NUNIT Attributes</vt:lpstr>
      <vt:lpstr>NUNIT Attributes</vt:lpstr>
      <vt:lpstr>NUNIT Attributes</vt:lpstr>
      <vt:lpstr>Assert Class</vt:lpstr>
      <vt:lpstr>The AAA Syntax (Arrange, Act, Assert)</vt:lpstr>
      <vt:lpstr>NUNIT</vt:lpstr>
      <vt:lpstr>NUNIT</vt:lpstr>
      <vt:lpstr>Unit testing features in Visual Studio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NUNIT</dc:title>
  <dc:creator/>
  <cp:lastModifiedBy>Santhosh Kumar</cp:lastModifiedBy>
  <cp:revision>235</cp:revision>
  <dcterms:created xsi:type="dcterms:W3CDTF">2006-08-16T00:00:00Z</dcterms:created>
  <dcterms:modified xsi:type="dcterms:W3CDTF">2025-07-03T14:41:46Z</dcterms:modified>
</cp:coreProperties>
</file>