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7DDFB-978C-47DE-109F-20C1E22A5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4DF997-907D-4AF6-C415-7AB3D7AF91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C237B8-D405-F014-D854-4F9255753E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D8939-298B-E597-DF42-AC2825BB36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EB14-4690-078F-3B7C-4E660A4B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81958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21AD9-6DE5-35DA-9B69-6EC33A4F7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505438-8262-5D46-F177-DCC59F33F6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66E71E-377D-56A7-48F0-989252813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EF07-535B-6EE7-D9C4-A8F488744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1BCF-ECBF-B93A-937A-33D5273A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991753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112C2-7926-51C9-58C0-49B27FD61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3A4E0-BCAB-DFD4-1642-37EF1F6B45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777D64-DE82-6487-DF5A-005209163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051B8-8DDC-708E-22E2-173AF6FA50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5879-266D-66B1-122D-F447F80C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337807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C4B63-C0D5-3DBE-0646-C55CBF43D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7666F8-B054-9195-B54C-F4E7D798F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03263F-29CA-ABDA-ACFC-33EE2C552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9A37B-606D-5AFF-2467-FD82B6B165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68C1-D569-B21B-88D3-F2EFF001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791440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C5A02-39EC-5601-205B-888B9DCCA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5AE05A-8414-2D6B-3562-D8B1205C9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B377E-7153-765E-B5E3-171D5D61F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CBE5A-44AD-80E7-4523-9AEF07D788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A1B6C-37A7-66E8-6F3C-0863EBE2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527114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23E8B-C63A-3756-A5DB-0BAC75FDB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BA78C-22E2-5E0B-C1C8-447B273EA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FFDA43-49C1-7037-31EF-44119D308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BDA1A-C772-2D83-FF94-B35B8BC2AA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BFCE8-93FF-6B24-F023-956263E2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231956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10DEA-9A10-5E67-2986-EFA136E81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7793D5-063C-B374-AC4F-A7FCEB1FBB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C1004C-2992-EBE8-112D-BB3589689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B60D6-DD43-365B-95DD-FA319D6D66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3A49-4818-983A-B54A-E4AD62ED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2722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87131-0125-1880-F6DE-C9C259034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F3BFC2-DC7E-D44C-6234-B7D371218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E775A-61D8-BE49-6A82-FE1953A22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02566-BE8A-B47A-EC6E-10F36A2A05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ED8B2-94D2-5A21-E7CD-7A13B97A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64295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04D88-DF4F-D80D-9EE9-0476FEE2E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BA58F0-4EF5-680C-51CF-3D7C7AF8E9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3EDF7C-6DDE-0F22-4EF2-0A7011CDB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AC832-6EEE-AA5D-2EA0-1108590D56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60B-D8F4-381B-DA20-9EC81898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63009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388C2-B16B-F1FD-19C8-FD453BDFD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9C4992-D7FC-A298-5D1E-15C73D6DD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939A42-80A8-3CC6-AD45-4E069E3DC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C8C92-7209-F23E-E583-39B4C3BB5E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4A54-82B5-4295-593A-583A588F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78071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C3A70-2F6F-D128-FE50-79C6BC79A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15F6C-89F2-CFF8-972F-3298317EDD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4B4F91-9287-3A9A-2573-24E49C76C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81E58-40D2-ACB5-88F9-50AD0C084F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FB2FD-10D5-2B06-E3AA-A9F7A706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067490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9AAE3-68A3-0C44-FDEC-DA4B48205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949BA-F79D-F29F-A7AE-BE637ADDAC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90F67F-FE4E-9408-359E-C54817E07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C225E-D632-F931-65AB-181E3E108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5921-28B9-42AB-280A-F3DE4930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73420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1067C-5CE7-8FD0-E640-48F160937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E9C704-6B45-CB79-1F32-23309FC286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D6F8DD-3F0E-E4FC-762C-211D3A082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359F5-3677-B5AC-52E0-45126DBAC5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6BE5F-C7F7-4D38-1EBF-FE77ABA1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8547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58C84-33C2-391A-8E10-03FCA2DC5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29B76A-BCBB-3DA9-CEF2-6422E212C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41B7D9-D1B4-9CBF-E899-D629E1737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0FFC0-8116-3C76-0270-C3DFD73ABE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8274B-90EE-8DB7-D12C-A3658760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4161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B92B3-D109-93D6-3FC0-3B8F3E927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92F2B9-8009-DF78-6C1D-4DEB22252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4B7BFB-2DAF-DEF6-07E9-099A7AA84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E8B59-A0E2-DA2E-9961-CCE3559274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A02F6-C74B-E9BB-0D3B-2D1501DF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99483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78272-601E-571E-CA51-141BF7F93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05436-D798-DED4-FA32-DD5E21E291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249946-3C6A-EA98-1D46-6FBD565C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B7685-1AA7-BC75-D607-3CE9781364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E867-C70A-F6DD-A451-8ED974A6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89452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Coding Standards</a:t>
            </a:r>
            <a:r>
              <a:rPr lang="en-US" sz="2400" dirty="0"/>
              <a:t> is critical in .NET and C# development to ensure code is </a:t>
            </a:r>
            <a:r>
              <a:rPr lang="en-US" sz="2400" b="1" dirty="0"/>
              <a:t>clean, maintainable, and consistent.</a:t>
            </a:r>
          </a:p>
          <a:p>
            <a:r>
              <a:rPr lang="en-US" sz="2400" dirty="0"/>
              <a:t>Below are main aspects of coding standards with C#/.NET examples:</a:t>
            </a:r>
          </a:p>
          <a:p>
            <a:r>
              <a:rPr lang="en-US" sz="2400" dirty="0"/>
              <a:t>1. Naming Conventions</a:t>
            </a:r>
          </a:p>
          <a:p>
            <a:r>
              <a:rPr lang="en-US" sz="2400" dirty="0"/>
              <a:t>2. Indentation and Formatting</a:t>
            </a:r>
          </a:p>
          <a:p>
            <a:r>
              <a:rPr lang="en-US" sz="2400" dirty="0"/>
              <a:t>3. Comments and Documentation</a:t>
            </a:r>
          </a:p>
          <a:p>
            <a:r>
              <a:rPr lang="en-US" sz="2400" dirty="0"/>
              <a:t>4. Code Readability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4D3F0-0307-DD33-885A-55687E390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7AC33-F318-FE6C-C0BB-1E72F622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B26F89-E671-8CDD-2853-079BE4D161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Code reviews</a:t>
            </a:r>
            <a:r>
              <a:rPr lang="en-US" sz="2000" dirty="0"/>
              <a:t> are a crucial part of the software development lifecycle.</a:t>
            </a:r>
          </a:p>
          <a:p>
            <a:r>
              <a:rPr lang="en-US" sz="2000" dirty="0"/>
              <a:t>They ensure </a:t>
            </a:r>
            <a:r>
              <a:rPr lang="en-US" sz="2000" b="1" dirty="0"/>
              <a:t>code quality, maintainability, security, and team collaboration</a:t>
            </a:r>
            <a:r>
              <a:rPr lang="en-US" sz="2000" dirty="0"/>
              <a:t>.</a:t>
            </a:r>
          </a:p>
          <a:p>
            <a:r>
              <a:rPr lang="en-US" sz="2000" dirty="0"/>
              <a:t>Core Reviews are two major types</a:t>
            </a:r>
          </a:p>
          <a:p>
            <a:r>
              <a:rPr lang="en-US" sz="2000" b="1" dirty="0"/>
              <a:t>Peer Reviews</a:t>
            </a:r>
          </a:p>
          <a:p>
            <a:r>
              <a:rPr lang="en-US" sz="2000" b="1" dirty="0"/>
              <a:t>Automated Code Analysis</a:t>
            </a:r>
          </a:p>
        </p:txBody>
      </p:sp>
    </p:spTree>
    <p:extLst>
      <p:ext uri="{BB962C8B-B14F-4D97-AF65-F5344CB8AC3E}">
        <p14:creationId xmlns:p14="http://schemas.microsoft.com/office/powerpoint/2010/main" val="85554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483AE-DECC-2769-9E5C-CB2273C0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7B76AC-0DDC-17BC-9F39-6D185A7A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Peer Reviews (Manual Code Reviews)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AFD241-7597-2E70-D688-B57A2C9A37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peer review</a:t>
            </a:r>
            <a:r>
              <a:rPr lang="en-US" sz="2000" dirty="0"/>
              <a:t> is the manual inspection of code by another developer before it is merged into the main branch (e.g., via a Pull Request in GitHub/GitLab/Azure DevOps).</a:t>
            </a:r>
          </a:p>
          <a:p>
            <a:r>
              <a:rPr lang="en-US" sz="2000" dirty="0"/>
              <a:t>🔷 Objectives:</a:t>
            </a:r>
          </a:p>
          <a:p>
            <a:r>
              <a:rPr lang="en-US" sz="2000" dirty="0"/>
              <a:t>Catch bugs early</a:t>
            </a:r>
          </a:p>
          <a:p>
            <a:r>
              <a:rPr lang="en-US" sz="2000" dirty="0"/>
              <a:t>Ensure code meets </a:t>
            </a:r>
            <a:r>
              <a:rPr lang="en-US" sz="2000" b="1" dirty="0"/>
              <a:t>coding standards</a:t>
            </a:r>
          </a:p>
          <a:p>
            <a:r>
              <a:rPr lang="en-US" sz="2000" dirty="0"/>
              <a:t>Verify logic, readability, and test coverage</a:t>
            </a:r>
          </a:p>
          <a:p>
            <a:r>
              <a:rPr lang="en-US" sz="2000" dirty="0"/>
              <a:t>Share knowledge among team members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9568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5E1FC-BB1F-6600-500C-BD210F7B7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B26C1C-CB9E-1F62-B23D-A7E1DFA4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Peer Reviews (Manual Code Reviews)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5031CE-1D18-D47A-7D37-6D8AF23E61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🔷 Typical Review Process:</a:t>
            </a:r>
          </a:p>
          <a:p>
            <a:r>
              <a:rPr lang="en-US" sz="2000" b="1" dirty="0"/>
              <a:t>Developer pushes code</a:t>
            </a:r>
            <a:r>
              <a:rPr lang="en-US" sz="2000" dirty="0"/>
              <a:t> to a feature branch.</a:t>
            </a:r>
          </a:p>
          <a:p>
            <a:r>
              <a:rPr lang="en-US" sz="2000" dirty="0"/>
              <a:t>Opens a </a:t>
            </a:r>
            <a:r>
              <a:rPr lang="en-US" sz="2000" b="1" dirty="0"/>
              <a:t>Pull Request (PR)</a:t>
            </a:r>
            <a:r>
              <a:rPr lang="en-US" sz="2000" dirty="0"/>
              <a:t>.</a:t>
            </a:r>
          </a:p>
          <a:p>
            <a:r>
              <a:rPr lang="en-US" sz="2000" dirty="0"/>
              <a:t>One or more peers review the code:</a:t>
            </a:r>
          </a:p>
          <a:p>
            <a:pPr lvl="1"/>
            <a:r>
              <a:rPr lang="en-US" sz="1700" dirty="0"/>
              <a:t>Check for business logic correctness</a:t>
            </a:r>
          </a:p>
          <a:p>
            <a:pPr lvl="1"/>
            <a:r>
              <a:rPr lang="en-US" sz="1700" dirty="0"/>
              <a:t>Verify naming, formatting, null checks, exceptions</a:t>
            </a:r>
          </a:p>
          <a:p>
            <a:pPr lvl="1"/>
            <a:r>
              <a:rPr lang="en-US" sz="1700" dirty="0"/>
              <a:t>Ensure test cases exist and pass</a:t>
            </a:r>
          </a:p>
          <a:p>
            <a:pPr lvl="1"/>
            <a:r>
              <a:rPr lang="en-US" sz="1700" dirty="0"/>
              <a:t>Review for duplication or unnecessary complexity</a:t>
            </a:r>
          </a:p>
          <a:p>
            <a:r>
              <a:rPr lang="en-US" sz="2000" dirty="0"/>
              <a:t>Peers </a:t>
            </a:r>
            <a:r>
              <a:rPr lang="en-US" sz="2000" b="1" dirty="0"/>
              <a:t>approve or request changes</a:t>
            </a:r>
            <a:r>
              <a:rPr lang="en-US" sz="2000" dirty="0"/>
              <a:t>.</a:t>
            </a:r>
          </a:p>
          <a:p>
            <a:r>
              <a:rPr lang="en-US" sz="2000" dirty="0"/>
              <a:t>Code is merged after all approvals.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054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045EE-BD6A-43F3-8D77-C46D7A0EC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2B6E50-8456-79A4-D684-1AAB13A8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Peer Reviews (Manual Code Reviews)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47B578-7D78-057E-50F4-48EE461ABC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Reviewers Check For:</a:t>
            </a:r>
          </a:p>
          <a:p>
            <a:endParaRPr 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61D3F8-5544-8A74-FC48-E2D38377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5423"/>
              </p:ext>
            </p:extLst>
          </p:nvPr>
        </p:nvGraphicFramePr>
        <p:xfrm>
          <a:off x="685800" y="2133600"/>
          <a:ext cx="7315200" cy="3428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19608126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494987936"/>
                    </a:ext>
                  </a:extLst>
                </a:gridCol>
              </a:tblGrid>
              <a:tr h="44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What to Look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160497"/>
                  </a:ext>
                </a:extLst>
              </a:tr>
              <a:tr h="44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Functionality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Does the code meet requirements?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037713"/>
                  </a:ext>
                </a:extLst>
              </a:tr>
              <a:tr h="44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Readability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Is it easy to understand?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461015"/>
                  </a:ext>
                </a:extLst>
              </a:tr>
              <a:tr h="44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Maintainability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Will it be easy to change later?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91640"/>
                  </a:ext>
                </a:extLst>
              </a:tr>
              <a:tr h="44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Testing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Are unit tests present and valid?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490400"/>
                  </a:ext>
                </a:extLst>
              </a:tr>
              <a:tr h="44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Security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Any potential vulnerabilities?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266663"/>
                  </a:ext>
                </a:extLst>
              </a:tr>
              <a:tr h="7660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Performance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Is it efficient? Are there better approaches?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610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2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15FF8-5D01-8B20-88AE-75F8EF934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3D142E-9737-481F-2A9A-67BADD12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Peer Reviews (Manual Code Reviews)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D2D959-172E-949E-3B1E-51B62499A0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🔷 Example Tools:</a:t>
            </a:r>
          </a:p>
          <a:p>
            <a:r>
              <a:rPr lang="en-US" sz="2000" dirty="0"/>
              <a:t>GitHub Pull Requests</a:t>
            </a:r>
          </a:p>
          <a:p>
            <a:r>
              <a:rPr lang="en-US" sz="2000" dirty="0"/>
              <a:t>Azure DevOps PR reviews</a:t>
            </a:r>
          </a:p>
          <a:p>
            <a:r>
              <a:rPr lang="en-US" sz="2000" dirty="0"/>
              <a:t>Bitbucket Code Reviews</a:t>
            </a:r>
          </a:p>
          <a:p>
            <a:r>
              <a:rPr lang="en-US" sz="2000" dirty="0"/>
              <a:t>GitLab Merge Requests</a:t>
            </a:r>
          </a:p>
        </p:txBody>
      </p:sp>
    </p:spTree>
    <p:extLst>
      <p:ext uri="{BB962C8B-B14F-4D97-AF65-F5344CB8AC3E}">
        <p14:creationId xmlns:p14="http://schemas.microsoft.com/office/powerpoint/2010/main" val="409549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B5FD0-87F6-8B09-3BFC-5C39E7DF4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84E5DE-EE6D-C1AC-7F6B-ED7C992C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Automated Code Analysis (Static Code Analysis)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0DA44C-C3DD-A1A0-C293-490CE39A40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Automated tools scan your source code without executing it. These tools help enforce </a:t>
            </a:r>
            <a:r>
              <a:rPr lang="en-US" sz="2000" b="1" dirty="0"/>
              <a:t>coding standards, detect bugs, and identify potential vulnerabilities</a:t>
            </a:r>
            <a:r>
              <a:rPr lang="en-US" sz="2000" dirty="0"/>
              <a:t>.</a:t>
            </a:r>
          </a:p>
          <a:p>
            <a:r>
              <a:rPr lang="en-US" sz="2000" dirty="0"/>
              <a:t>🔷 Benefits:</a:t>
            </a:r>
          </a:p>
          <a:p>
            <a:r>
              <a:rPr lang="en-US" sz="2000" dirty="0"/>
              <a:t>Consistency across the codebase</a:t>
            </a:r>
          </a:p>
          <a:p>
            <a:r>
              <a:rPr lang="en-US" sz="2000" dirty="0"/>
              <a:t>Early detection of errors (before runtime)</a:t>
            </a:r>
          </a:p>
          <a:p>
            <a:r>
              <a:rPr lang="en-US" sz="2000" dirty="0"/>
              <a:t>Save reviewers’ time on stylistic issues</a:t>
            </a:r>
          </a:p>
          <a:p>
            <a:r>
              <a:rPr lang="en-US" sz="2000" dirty="0"/>
              <a:t>Continuous feedback in CI/CD pipelines</a:t>
            </a:r>
          </a:p>
        </p:txBody>
      </p:sp>
    </p:spTree>
    <p:extLst>
      <p:ext uri="{BB962C8B-B14F-4D97-AF65-F5344CB8AC3E}">
        <p14:creationId xmlns:p14="http://schemas.microsoft.com/office/powerpoint/2010/main" val="8542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80B71-D61D-1AE7-DAED-4C03C31DA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A7D130-82F6-722A-51CA-8E9378D6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Automated Code Analysis (Static Code Analysis)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D5A73F-8245-06BD-F0B3-F5E32C335F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🔷 Common Tools in .NET/C#:</a:t>
            </a:r>
          </a:p>
          <a:p>
            <a:endParaRPr 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C723CA-6CD0-6277-2B94-60C7381A2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410997"/>
              </p:ext>
            </p:extLst>
          </p:nvPr>
        </p:nvGraphicFramePr>
        <p:xfrm>
          <a:off x="612648" y="2316480"/>
          <a:ext cx="791870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952">
                  <a:extLst>
                    <a:ext uri="{9D8B030D-6E8A-4147-A177-3AD203B41FA5}">
                      <a16:colId xmlns:a16="http://schemas.microsoft.com/office/drawing/2014/main" val="1931523608"/>
                    </a:ext>
                  </a:extLst>
                </a:gridCol>
                <a:gridCol w="4873752">
                  <a:extLst>
                    <a:ext uri="{9D8B030D-6E8A-4147-A177-3AD203B41FA5}">
                      <a16:colId xmlns:a16="http://schemas.microsoft.com/office/drawing/2014/main" val="379109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52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Roslyn Analyzers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Built into .NET SDK; checks style, usage, and common mistakes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9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StyleCop Analyzers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Enforces C# style and naming rules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36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SonarQube / SonarCloud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Deep static analysis including code smells, bugs, and security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62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ReSharper / Rider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IDE tools to refactor and detect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1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FxCop (legacy)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Older code analysis tool (replaced by Roslyn-based analyzers)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05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042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39B86-BDBD-5E30-8C29-28611EBBF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40FBFA-CE0F-02DE-AC38-4B2D85B0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Peer Review Vs Automated Code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3464FC-BA2A-CE1E-C4D3-8B08DF7755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AEB4BB-3360-7CB2-7A19-DC9B1F24A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98404"/>
              </p:ext>
            </p:extLst>
          </p:nvPr>
        </p:nvGraphicFramePr>
        <p:xfrm>
          <a:off x="612648" y="2316480"/>
          <a:ext cx="791870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273">
                  <a:extLst>
                    <a:ext uri="{9D8B030D-6E8A-4147-A177-3AD203B41FA5}">
                      <a16:colId xmlns:a16="http://schemas.microsoft.com/office/drawing/2014/main" val="1931523608"/>
                    </a:ext>
                  </a:extLst>
                </a:gridCol>
                <a:gridCol w="2199273">
                  <a:extLst>
                    <a:ext uri="{9D8B030D-6E8A-4147-A177-3AD203B41FA5}">
                      <a16:colId xmlns:a16="http://schemas.microsoft.com/office/drawing/2014/main" val="4276613603"/>
                    </a:ext>
                  </a:extLst>
                </a:gridCol>
                <a:gridCol w="3520158">
                  <a:extLst>
                    <a:ext uri="{9D8B030D-6E8A-4147-A177-3AD203B41FA5}">
                      <a16:colId xmlns:a16="http://schemas.microsoft.com/office/drawing/2014/main" val="379109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Peer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Automated Code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52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Who reviews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Human peers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Tools (e.g., Roslyn, SonarQube)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9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Focus areas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Logic, readability, 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Style, bugs, security patterns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36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Speed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Slower (manual)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Fast (part of build process)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62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Strengths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Subjective insights, domain knowledge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Consistent, scalable, early feedback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1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Tools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GitHub PR, Azure DevOps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StyleCop</a:t>
                      </a:r>
                      <a:r>
                        <a:rPr lang="en-US" dirty="0"/>
                        <a:t>, Roslyn, SonarQube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05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03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E11B1-A62A-C449-E803-1DC0892C6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5DE2F2-F635-93B5-3D32-D9BF6BE3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DE0914-E480-A2B9-5775-22DA2410E7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1. Naming Conventions</a:t>
            </a:r>
          </a:p>
          <a:p>
            <a:r>
              <a:rPr lang="en-US" sz="2000" dirty="0"/>
              <a:t>Helps improve clarity and maintain a consistent naming style across your codebase.</a:t>
            </a:r>
          </a:p>
          <a:p>
            <a:r>
              <a:rPr lang="en-US" sz="2000" dirty="0"/>
              <a:t>General Rules:</a:t>
            </a:r>
          </a:p>
          <a:p>
            <a:r>
              <a:rPr lang="en-US" sz="2000" dirty="0"/>
              <a:t>Use </a:t>
            </a:r>
            <a:r>
              <a:rPr lang="en-US" sz="2000" b="1" dirty="0" err="1"/>
              <a:t>PascalCase</a:t>
            </a:r>
            <a:r>
              <a:rPr lang="en-US" sz="2000" dirty="0"/>
              <a:t> for:</a:t>
            </a:r>
          </a:p>
          <a:p>
            <a:pPr lvl="1"/>
            <a:r>
              <a:rPr lang="en-US" sz="2000" dirty="0"/>
              <a:t>Class names (</a:t>
            </a:r>
            <a:r>
              <a:rPr lang="en-US" sz="2000" dirty="0" err="1"/>
              <a:t>CustomerService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Method names (</a:t>
            </a:r>
            <a:r>
              <a:rPr lang="en-US" sz="2000" dirty="0" err="1"/>
              <a:t>GetCustomerById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Property names (FirstName)</a:t>
            </a:r>
          </a:p>
          <a:p>
            <a:pPr lvl="1"/>
            <a:r>
              <a:rPr lang="en-US" sz="2000" dirty="0"/>
              <a:t>Constants (</a:t>
            </a:r>
            <a:r>
              <a:rPr lang="en-US" sz="2000" dirty="0" err="1"/>
              <a:t>MaxRetryCount</a:t>
            </a:r>
            <a:r>
              <a:rPr lang="en-US" sz="2000" dirty="0"/>
              <a:t>)</a:t>
            </a:r>
          </a:p>
          <a:p>
            <a:r>
              <a:rPr lang="en-US" sz="2000" dirty="0"/>
              <a:t>Use </a:t>
            </a:r>
            <a:r>
              <a:rPr lang="en-US" sz="2000" b="1" dirty="0"/>
              <a:t>camelCase</a:t>
            </a:r>
            <a:r>
              <a:rPr lang="en-US" sz="2000" dirty="0"/>
              <a:t> for:</a:t>
            </a:r>
          </a:p>
          <a:p>
            <a:pPr lvl="1"/>
            <a:r>
              <a:rPr lang="en-US" sz="2000" dirty="0"/>
              <a:t>Local variables (</a:t>
            </a:r>
            <a:r>
              <a:rPr lang="en-US" sz="2000" dirty="0" err="1"/>
              <a:t>orderCount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Method parameters (</a:t>
            </a:r>
            <a:r>
              <a:rPr lang="en-US" sz="2000" dirty="0" err="1"/>
              <a:t>userId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Private fields (commonly prefixed with _ → _logger)</a:t>
            </a:r>
          </a:p>
          <a:p>
            <a:r>
              <a:rPr lang="en-US" sz="2000" dirty="0"/>
              <a:t>Use </a:t>
            </a:r>
            <a:r>
              <a:rPr lang="en-US" sz="2000" b="1" dirty="0"/>
              <a:t>ALL_CAPS</a:t>
            </a:r>
            <a:r>
              <a:rPr lang="en-US" sz="2000" dirty="0"/>
              <a:t> for environment variables </a:t>
            </a:r>
          </a:p>
        </p:txBody>
      </p:sp>
    </p:spTree>
    <p:extLst>
      <p:ext uri="{BB962C8B-B14F-4D97-AF65-F5344CB8AC3E}">
        <p14:creationId xmlns:p14="http://schemas.microsoft.com/office/powerpoint/2010/main" val="161220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2CD3E-5F03-2DA2-AB14-55EC07DFC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4C055A-4DE8-0AF1-ECF4-3B958FFA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58EF76-FCDB-EC7F-4C80-9B41DE0344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Example: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5454A-8FB2-2644-DD78-129CC64F0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46139"/>
            <a:ext cx="6781800" cy="421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A5CA7-6D9B-CB62-933A-6D63F52E0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2B37EC-222C-2E9E-76E6-493BB759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90963-6D7D-0981-69A6-DC5538D633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2. Indentation and Formatting</a:t>
            </a:r>
          </a:p>
          <a:p>
            <a:r>
              <a:rPr lang="en-US" sz="2000" dirty="0"/>
              <a:t>Good indentation helps visually structure your code blocks.</a:t>
            </a:r>
          </a:p>
          <a:p>
            <a:r>
              <a:rPr lang="en-US" sz="2000" dirty="0"/>
              <a:t>General Rules:</a:t>
            </a:r>
          </a:p>
          <a:p>
            <a:pPr lvl="1"/>
            <a:r>
              <a:rPr lang="en-US" sz="2000" dirty="0"/>
              <a:t>Use </a:t>
            </a:r>
            <a:r>
              <a:rPr lang="en-US" sz="2000" b="1" dirty="0"/>
              <a:t>4 spaces per indentation level</a:t>
            </a:r>
            <a:r>
              <a:rPr lang="en-US" sz="2000" dirty="0"/>
              <a:t> (no tabs)</a:t>
            </a:r>
          </a:p>
          <a:p>
            <a:pPr lvl="1"/>
            <a:r>
              <a:rPr lang="en-US" sz="2000" dirty="0"/>
              <a:t>Always use braces {}, even for single-line blocks</a:t>
            </a:r>
          </a:p>
          <a:p>
            <a:pPr lvl="1"/>
            <a:r>
              <a:rPr lang="en-US" sz="2000" dirty="0"/>
              <a:t>Keep </a:t>
            </a:r>
            <a:r>
              <a:rPr lang="en-US" sz="2000" b="1" dirty="0"/>
              <a:t>line length under 100–120 characters</a:t>
            </a:r>
          </a:p>
          <a:p>
            <a:pPr lvl="1"/>
            <a:r>
              <a:rPr lang="en-US" sz="2000" dirty="0"/>
              <a:t>Insert </a:t>
            </a:r>
            <a:r>
              <a:rPr lang="en-US" sz="2000" b="1" dirty="0"/>
              <a:t>blank lines</a:t>
            </a:r>
            <a:r>
              <a:rPr lang="en-US" sz="2000" dirty="0"/>
              <a:t> between methods or major blocks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275867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9818D-D048-46BA-BAE9-4E2EC58DA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ECC94-0D99-0A9D-840A-A453DAA7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1C389F-EF52-57DA-EF78-3A810BB0CC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Example: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29FAAD-0B5B-66E5-88D8-9A5061270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85884"/>
            <a:ext cx="7924800" cy="40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6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B4E1-C2C5-29A9-4322-87C2909B1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E4E8E7-1F31-5083-0ACB-BD49A930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320A64-56D9-95EF-C257-61F9C9BD86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3. Comments and Documentation</a:t>
            </a:r>
          </a:p>
          <a:p>
            <a:r>
              <a:rPr lang="en-US" sz="1600" dirty="0"/>
              <a:t>Comments should </a:t>
            </a:r>
            <a:r>
              <a:rPr lang="en-US" sz="1600" b="1" dirty="0"/>
              <a:t>explain "why"</a:t>
            </a:r>
            <a:r>
              <a:rPr lang="en-US" sz="1600" dirty="0"/>
              <a:t>, not </a:t>
            </a:r>
            <a:r>
              <a:rPr lang="en-US" sz="1600" b="1" dirty="0"/>
              <a:t>"what"</a:t>
            </a:r>
            <a:r>
              <a:rPr lang="en-US" sz="1600" dirty="0"/>
              <a:t> — unless the logic is complex.</a:t>
            </a:r>
          </a:p>
          <a:p>
            <a:r>
              <a:rPr lang="en-US" sz="1600" dirty="0"/>
              <a:t>Types:</a:t>
            </a:r>
          </a:p>
          <a:p>
            <a:r>
              <a:rPr lang="en-US" sz="1600" b="1" dirty="0"/>
              <a:t>Inline comments</a:t>
            </a:r>
            <a:r>
              <a:rPr lang="en-US" sz="1600" dirty="0"/>
              <a:t>: For complex or non-obvious logic</a:t>
            </a:r>
          </a:p>
          <a:p>
            <a:r>
              <a:rPr lang="en-US" sz="1600" dirty="0"/>
              <a:t>Method/Class documentation: Use XML documentation (///) for public members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CC1E6-D760-09FF-BC56-514B231EB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517767"/>
            <a:ext cx="6019800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6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665A7-5773-F2CE-286A-3558EA4E8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947026-7397-7709-7543-4C9C2864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4530B6-D4FE-712E-85E6-EA4A9F5EB7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4. Code Readability</a:t>
            </a:r>
          </a:p>
          <a:p>
            <a:r>
              <a:rPr lang="en-US" sz="2000" dirty="0"/>
              <a:t>Readable code is clean, concise, and expressive.</a:t>
            </a:r>
          </a:p>
          <a:p>
            <a:r>
              <a:rPr lang="en-US" sz="2000" dirty="0"/>
              <a:t>➤ Best Practices:</a:t>
            </a:r>
          </a:p>
          <a:p>
            <a:pPr lvl="1"/>
            <a:r>
              <a:rPr lang="en-US" sz="2000" dirty="0"/>
              <a:t>Use meaningful names (var </a:t>
            </a:r>
            <a:r>
              <a:rPr lang="en-US" sz="2000" dirty="0" err="1"/>
              <a:t>orderList</a:t>
            </a:r>
            <a:r>
              <a:rPr lang="en-US" sz="2000" dirty="0"/>
              <a:t> = </a:t>
            </a:r>
            <a:r>
              <a:rPr lang="en-US" sz="2000" dirty="0" err="1"/>
              <a:t>GetOrders</a:t>
            </a:r>
            <a:r>
              <a:rPr lang="en-US" sz="2000" dirty="0"/>
              <a:t>() instead of var x = </a:t>
            </a:r>
            <a:r>
              <a:rPr lang="en-US" sz="2000" dirty="0" err="1"/>
              <a:t>GetOrders</a:t>
            </a:r>
            <a:r>
              <a:rPr lang="en-US" sz="2000" dirty="0"/>
              <a:t>())</a:t>
            </a:r>
          </a:p>
          <a:p>
            <a:pPr lvl="1"/>
            <a:r>
              <a:rPr lang="en-US" sz="2000" dirty="0"/>
              <a:t>Avoid deep nesting — use </a:t>
            </a:r>
            <a:r>
              <a:rPr lang="en-US" sz="2000" b="1" dirty="0"/>
              <a:t>early return</a:t>
            </a:r>
          </a:p>
          <a:p>
            <a:pPr lvl="1"/>
            <a:r>
              <a:rPr lang="en-US" sz="2000" dirty="0"/>
              <a:t>Break large methods into smaller ones</a:t>
            </a:r>
          </a:p>
          <a:p>
            <a:pPr lvl="1"/>
            <a:r>
              <a:rPr lang="en-US" sz="2000" dirty="0"/>
              <a:t>Keep methods focused on a </a:t>
            </a:r>
            <a:r>
              <a:rPr lang="en-US" sz="2000" b="1" dirty="0"/>
              <a:t>single responsibility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777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29351-F8C1-90F1-B00B-05762D288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82069-D660-6F81-D453-67D0D225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BEB514-2D71-5DCA-03E0-D9FB9297E07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2648" y="1676400"/>
            <a:ext cx="7388352" cy="4800600"/>
          </a:xfrm>
        </p:spPr>
      </p:pic>
    </p:spTree>
    <p:extLst>
      <p:ext uri="{BB962C8B-B14F-4D97-AF65-F5344CB8AC3E}">
        <p14:creationId xmlns:p14="http://schemas.microsoft.com/office/powerpoint/2010/main" val="28636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E3264-12CF-85C2-24E1-38C8D1C90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D2712D-BCA7-7011-D6CB-3384D433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2432AEA-147F-42AD-BE72-1B8AF8075AE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87421060"/>
              </p:ext>
            </p:extLst>
          </p:nvPr>
        </p:nvGraphicFramePr>
        <p:xfrm>
          <a:off x="457200" y="1600200"/>
          <a:ext cx="8308974" cy="4724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658">
                  <a:extLst>
                    <a:ext uri="{9D8B030D-6E8A-4147-A177-3AD203B41FA5}">
                      <a16:colId xmlns:a16="http://schemas.microsoft.com/office/drawing/2014/main" val="1048547270"/>
                    </a:ext>
                  </a:extLst>
                </a:gridCol>
                <a:gridCol w="2769658">
                  <a:extLst>
                    <a:ext uri="{9D8B030D-6E8A-4147-A177-3AD203B41FA5}">
                      <a16:colId xmlns:a16="http://schemas.microsoft.com/office/drawing/2014/main" val="3788411248"/>
                    </a:ext>
                  </a:extLst>
                </a:gridCol>
                <a:gridCol w="2769658">
                  <a:extLst>
                    <a:ext uri="{9D8B030D-6E8A-4147-A177-3AD203B41FA5}">
                      <a16:colId xmlns:a16="http://schemas.microsoft.com/office/drawing/2014/main" val="3043547811"/>
                    </a:ext>
                  </a:extLst>
                </a:gridCol>
              </a:tblGrid>
              <a:tr h="4125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Rule/Best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Style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121413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Class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PascalCase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CustomerService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956595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Variable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camelCase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customerId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863994"/>
                  </a:ext>
                </a:extLst>
              </a:tr>
              <a:tr h="7120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Constants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PascalCase or ALL_CAPS (for config)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MaxLimit or API_KEY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818135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Braces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Always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if (condition) { ...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535134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Indentation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 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276930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Line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Max 100–120 chars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315155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Explain "why", not "what"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/// &lt;summary&gt; docs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517621"/>
                  </a:ext>
                </a:extLst>
              </a:tr>
              <a:tr h="7120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Method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Max 20–30 lines; break into smaller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123620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Avoid Nesting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 early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184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235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8420</TotalTime>
  <Words>950</Words>
  <Application>Microsoft Office PowerPoint</Application>
  <PresentationFormat>On-screen Show (4:3)</PresentationFormat>
  <Paragraphs>196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Coding Standards </vt:lpstr>
      <vt:lpstr>Coding Standards </vt:lpstr>
      <vt:lpstr>Coding Standards </vt:lpstr>
      <vt:lpstr>Coding Standards </vt:lpstr>
      <vt:lpstr>Coding Standards </vt:lpstr>
      <vt:lpstr>Coding Standards </vt:lpstr>
      <vt:lpstr>Coding Standards </vt:lpstr>
      <vt:lpstr>Coding Standards </vt:lpstr>
      <vt:lpstr>Coding Standards </vt:lpstr>
      <vt:lpstr>Code Reviews</vt:lpstr>
      <vt:lpstr>Peer Reviews (Manual Code Reviews)</vt:lpstr>
      <vt:lpstr>Peer Reviews (Manual Code Reviews)</vt:lpstr>
      <vt:lpstr>Peer Reviews (Manual Code Reviews)</vt:lpstr>
      <vt:lpstr>Peer Reviews (Manual Code Reviews)</vt:lpstr>
      <vt:lpstr>2. Automated Code Analysis (Static Code Analysis)</vt:lpstr>
      <vt:lpstr>2. Automated Code Analysis (Static Code Analysis)</vt:lpstr>
      <vt:lpstr>Peer Review Vs Automated Code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396</cp:revision>
  <dcterms:created xsi:type="dcterms:W3CDTF">2006-08-16T00:00:00Z</dcterms:created>
  <dcterms:modified xsi:type="dcterms:W3CDTF">2025-07-23T05:33:48Z</dcterms:modified>
</cp:coreProperties>
</file>