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1" r:id="rId4"/>
    <p:sldId id="259" r:id="rId5"/>
    <p:sldId id="257" r:id="rId6"/>
    <p:sldId id="262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41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68A0F-649F-4C97-B40A-0C44105BD79B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14CC-2DBD-46FF-A4A3-27C8D547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44CC6-1E32-CD1F-1B8A-27F2C4CF4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6FAA7-2F64-C998-0551-5CBE822BBC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0672E7-ADD8-3EF7-E95A-29CEC1FFC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C600A-B465-B62C-B05A-DC820676B0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95BDB-4DD0-E17F-9DFB-4AFBACA63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4A717B-1EE5-FCFF-959E-3E88469AC5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C3B92-25BF-C66D-E6D7-216CF94E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0057B-4BFD-FCFA-6F52-130DD3E08D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8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C9761-777D-3216-11BE-4D57BE16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D46D24-AC35-5F93-ABC7-4D0B63D70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FE6AAA-C511-358B-6E1B-7D62C5191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5D716-1ABB-AD1A-9017-37B66C3944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4EEDB-C003-67C4-4C7C-CAC7763B6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F5850-C99B-9BE9-57EC-F823830FE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D8171-36B5-8DAE-7015-E5BD0E6B3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50D60-4D6A-7E5B-7415-C4769BA59E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75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D09EE-238A-3E5F-81E3-21A8F2CF7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E6A94-D8AE-0D59-4D1A-2A7DE8A3C0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7DA26-B2C8-6C42-F4C4-1A2CDB86F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B5C2F-C012-61B5-9D40-D444B4FA0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36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33DDA-041E-D00A-98D0-8DE744F56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9E0B0-B064-B418-16A5-2586E0535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E5AE23-AF0D-1231-48AC-E520FA2B4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CD0BF-6010-F49F-F42B-70BB2BA13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8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Microsoft.Extensions.Logging.TraceSource/" TargetMode="External"/><Relationship Id="rId3" Type="http://schemas.openxmlformats.org/officeDocument/2006/relationships/hyperlink" Target="https://www.nuget.org/packages/Microsoft.Extensions.Logging.Console/" TargetMode="External"/><Relationship Id="rId7" Type="http://schemas.openxmlformats.org/officeDocument/2006/relationships/hyperlink" Target="https://www.nuget.org/packages/Microsoft.Extensions.Logging.EventSourc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get.org/packages/Microsoft.Extensions.Logging.EventLog/" TargetMode="External"/><Relationship Id="rId5" Type="http://schemas.openxmlformats.org/officeDocument/2006/relationships/hyperlink" Target="https://www.nuget.org/packages/Microsoft.Extensions.Logging.Debug/" TargetMode="External"/><Relationship Id="rId4" Type="http://schemas.openxmlformats.org/officeDocument/2006/relationships/hyperlink" Target="https://www.nuget.org/packages/Microsoft.Extensions.Logging.AzureAppService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What is Logging?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Logging is the process of recording information about your application's execution — such as:</a:t>
            </a:r>
          </a:p>
          <a:p>
            <a:r>
              <a:rPr lang="en-US" sz="2000" dirty="0"/>
              <a:t>Errors</a:t>
            </a:r>
          </a:p>
          <a:p>
            <a:r>
              <a:rPr lang="en-US" sz="2000" dirty="0"/>
              <a:t>Warnings</a:t>
            </a:r>
          </a:p>
          <a:p>
            <a:r>
              <a:rPr lang="en-US" sz="2000" dirty="0"/>
              <a:t>Debug info</a:t>
            </a:r>
          </a:p>
          <a:p>
            <a:r>
              <a:rPr lang="en-US" sz="2000" dirty="0"/>
              <a:t>Startup configuration</a:t>
            </a:r>
          </a:p>
          <a:p>
            <a:r>
              <a:rPr lang="en-US" sz="2000" dirty="0"/>
              <a:t>HTTP requests/responses</a:t>
            </a:r>
          </a:p>
          <a:p>
            <a:r>
              <a:rPr lang="en-US" sz="2000" dirty="0">
                <a:solidFill>
                  <a:srgbClr val="4E424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Logging is an essential feature of an applications for detecting or investigating issues.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4E4242"/>
              </a:solidFill>
              <a:effectLst/>
              <a:latin typeface="museo-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484D9-EA7F-5F42-193F-C34695502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CB0635-8A0D-E742-089D-FED90F6B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logging in </a:t>
            </a:r>
            <a:r>
              <a:rPr lang="en-US" b="1" dirty="0" err="1"/>
              <a:t>ASP.Net</a:t>
            </a:r>
            <a:r>
              <a:rPr lang="en-US" b="1" dirty="0"/>
              <a:t> Core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18CD60-18B9-F0D4-45C2-1E9175BC21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4E424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solidFill>
                  <a:srgbClr val="4E424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ogging is built in feature for Asp.net Core Applications.</a:t>
            </a:r>
          </a:p>
          <a:p>
            <a:r>
              <a:rPr lang="en-US" sz="1800" b="1" dirty="0"/>
              <a:t>Logging in ASP.NET Core</a:t>
            </a:r>
            <a:r>
              <a:rPr lang="en-US" sz="1800" dirty="0"/>
              <a:t> is a built-in feature that helps you track the flow of execution, catch errors, debug issues, and audit system behavior.</a:t>
            </a:r>
            <a:endParaRPr lang="en-US" sz="1800" dirty="0">
              <a:solidFill>
                <a:srgbClr val="4E424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4E4242"/>
                </a:solidFill>
                <a:effectLst/>
                <a:latin typeface="museo-sans"/>
                <a:ea typeface="Calibri" panose="020F0502020204030204" pitchFamily="34" charset="0"/>
                <a:cs typeface="Times New Roman" panose="02020603050405020304" pitchFamily="18" charset="0"/>
              </a:rPr>
              <a:t>You can write your logs to a file on a disk or a database, and send an error email.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4E4242"/>
                </a:solidFill>
                <a:effectLst/>
                <a:latin typeface="museo-sans"/>
                <a:ea typeface="Calibri" panose="020F0502020204030204" pitchFamily="34" charset="0"/>
                <a:cs typeface="Times New Roman" panose="02020603050405020304" pitchFamily="18" charset="0"/>
              </a:rPr>
              <a:t>ASP.Net Core provides support for a wide variety of logging providers; you can plug in your own logging frameworks like Log4Net, NLog, and Elmah.</a:t>
            </a:r>
          </a:p>
          <a:p>
            <a:r>
              <a:rPr lang="en-US" sz="1800" dirty="0" err="1">
                <a:solidFill>
                  <a:srgbClr val="4E4242"/>
                </a:solidFill>
                <a:effectLst/>
                <a:latin typeface="museo-sans"/>
                <a:ea typeface="Calibri" panose="020F0502020204030204" pitchFamily="34" charset="0"/>
                <a:cs typeface="Times New Roman" panose="02020603050405020304" pitchFamily="18" charset="0"/>
              </a:rPr>
              <a:t>Microsoft.Extensions.Logging</a:t>
            </a:r>
            <a:r>
              <a:rPr lang="en-US" sz="1800" dirty="0">
                <a:solidFill>
                  <a:srgbClr val="4E4242"/>
                </a:solidFill>
                <a:effectLst/>
                <a:latin typeface="museo-sans"/>
                <a:ea typeface="Calibri" panose="020F0502020204030204" pitchFamily="34" charset="0"/>
                <a:cs typeface="Times New Roman" panose="02020603050405020304" pitchFamily="18" charset="0"/>
              </a:rPr>
              <a:t> includes the necessary classes and interfaces for logging.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4E4242"/>
                </a:solidFill>
                <a:effectLst/>
                <a:latin typeface="museo-sans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endParaRPr lang="en-US" sz="1800" dirty="0">
              <a:solidFill>
                <a:srgbClr val="4E424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4E4242"/>
                </a:solidFill>
                <a:effectLst/>
                <a:latin typeface="museo-sans"/>
                <a:ea typeface="Calibri" panose="020F0502020204030204" pitchFamily="34" charset="0"/>
                <a:cs typeface="Times New Roman" panose="02020603050405020304" pitchFamily="18" charset="0"/>
              </a:rPr>
              <a:t>ILoggingFactory</a:t>
            </a:r>
            <a:endParaRPr lang="en-US" sz="1800" dirty="0">
              <a:solidFill>
                <a:srgbClr val="4E424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4E4242"/>
                </a:solidFill>
                <a:effectLst/>
                <a:latin typeface="museo-sans"/>
                <a:ea typeface="Calibri" panose="020F0502020204030204" pitchFamily="34" charset="0"/>
                <a:cs typeface="Times New Roman" panose="02020603050405020304" pitchFamily="18" charset="0"/>
              </a:rPr>
              <a:t>LoggingFactory</a:t>
            </a:r>
            <a:endParaRPr lang="en-US" sz="1800" dirty="0">
              <a:solidFill>
                <a:srgbClr val="4E424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4E4242"/>
                </a:solidFill>
                <a:effectLst/>
                <a:latin typeface="museo-sans"/>
                <a:ea typeface="Calibri" panose="020F0502020204030204" pitchFamily="34" charset="0"/>
                <a:cs typeface="Times New Roman" panose="02020603050405020304" pitchFamily="18" charset="0"/>
              </a:rPr>
              <a:t>ILoggingProvider</a:t>
            </a:r>
            <a:endParaRPr lang="en-US" sz="1800" dirty="0">
              <a:solidFill>
                <a:srgbClr val="4E424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190E3-57F0-DCA7-0A2C-FC86EDD52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791267"/>
            <a:ext cx="42672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9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D6BA1-05D5-32E6-E279-2F4CADE96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189BCC-2E01-8880-F7A1-7C3D6C34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logging in </a:t>
            </a:r>
            <a:r>
              <a:rPr lang="en-US" b="1" dirty="0" err="1"/>
              <a:t>ASP.Net</a:t>
            </a:r>
            <a:r>
              <a:rPr lang="en-US" b="1" dirty="0"/>
              <a:t> Core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2454A1-ECC7-43C9-75E3-B04D303E21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4E424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solidFill>
                  <a:srgbClr val="4E424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ogging is built in feature for Asp.net Core Applications.</a:t>
            </a:r>
          </a:p>
          <a:p>
            <a:r>
              <a:rPr lang="en-US" sz="1800" b="1" dirty="0"/>
              <a:t>Logging in ASP.NET Core</a:t>
            </a:r>
            <a:r>
              <a:rPr lang="en-US" sz="1800" dirty="0"/>
              <a:t> is a built-in feature that helps you track the flow of execution, catch errors, debug issues, and audit system behavior.</a:t>
            </a:r>
          </a:p>
          <a:p>
            <a:r>
              <a:rPr lang="en-US" sz="1800" dirty="0"/>
              <a:t>Built-in Logging Providers in ASP.NET Core</a:t>
            </a:r>
          </a:p>
          <a:p>
            <a:r>
              <a:rPr lang="en-US" sz="1800" dirty="0"/>
              <a:t>ASP.NET Core supports multiple </a:t>
            </a:r>
            <a:r>
              <a:rPr lang="en-US" sz="1800" b="1" dirty="0"/>
              <a:t>logging providers</a:t>
            </a:r>
            <a:r>
              <a:rPr lang="en-US" sz="1800" dirty="0"/>
              <a:t>, including</a:t>
            </a:r>
          </a:p>
          <a:p>
            <a:r>
              <a:rPr lang="en-US" sz="1800" b="1" dirty="0"/>
              <a:t>Console</a:t>
            </a:r>
            <a:r>
              <a:rPr lang="en-US" sz="1800" dirty="0"/>
              <a:t> – Output logs to the terminal/command window</a:t>
            </a:r>
          </a:p>
          <a:p>
            <a:r>
              <a:rPr lang="en-US" sz="1800" b="1" dirty="0"/>
              <a:t>Debug</a:t>
            </a:r>
            <a:r>
              <a:rPr lang="en-US" sz="1800" dirty="0"/>
              <a:t> – Output logs to the Visual Studio Output window</a:t>
            </a:r>
          </a:p>
          <a:p>
            <a:r>
              <a:rPr lang="en-US" sz="1800" b="1" dirty="0" err="1"/>
              <a:t>EventSource</a:t>
            </a:r>
            <a:r>
              <a:rPr lang="en-US" sz="1800" b="1" dirty="0"/>
              <a:t> / </a:t>
            </a:r>
            <a:r>
              <a:rPr lang="en-US" sz="1800" b="1" dirty="0" err="1"/>
              <a:t>EventLog</a:t>
            </a:r>
            <a:r>
              <a:rPr lang="en-US" sz="1800" dirty="0"/>
              <a:t> – For system-level logging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/>
              <a:t>Azure App Insights</a:t>
            </a:r>
          </a:p>
          <a:p>
            <a:r>
              <a:rPr lang="en-US" sz="1800" b="1" dirty="0"/>
              <a:t>File logging</a:t>
            </a:r>
            <a:r>
              <a:rPr lang="en-US" sz="1800" dirty="0"/>
              <a:t> (via 3rd-party libraries like </a:t>
            </a:r>
            <a:r>
              <a:rPr lang="en-US" sz="1800" dirty="0" err="1"/>
              <a:t>Serilog</a:t>
            </a:r>
            <a:r>
              <a:rPr lang="en-US" sz="1800" dirty="0"/>
              <a:t>, </a:t>
            </a:r>
            <a:r>
              <a:rPr lang="en-US" sz="1800" dirty="0" err="1"/>
              <a:t>NLog</a:t>
            </a:r>
            <a:r>
              <a:rPr lang="en-US" sz="1800" dirty="0"/>
              <a:t>, etc.)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4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Logging Providers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4E4242"/>
                </a:solidFill>
                <a:effectLst/>
                <a:latin typeface="museo-sans"/>
                <a:ea typeface="Calibri" panose="020F0502020204030204" pitchFamily="34" charset="0"/>
                <a:cs typeface="Times New Roman" panose="02020603050405020304" pitchFamily="18" charset="0"/>
              </a:rPr>
              <a:t>A logging provider displays or stores logs to a particular medium such as a console, a debugging event, an event log, a trace listener, and others. Microsoft provides various logging providers as NuGet packages.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cs typeface="Segoe UI" panose="020B050204020402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669D2F-0A35-62D7-6A46-4B49E0DB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70769"/>
              </p:ext>
            </p:extLst>
          </p:nvPr>
        </p:nvGraphicFramePr>
        <p:xfrm>
          <a:off x="377952" y="2743200"/>
          <a:ext cx="8461248" cy="3423188"/>
        </p:xfrm>
        <a:graphic>
          <a:graphicData uri="http://schemas.openxmlformats.org/drawingml/2006/table">
            <a:tbl>
              <a:tblPr/>
              <a:tblGrid>
                <a:gridCol w="4230624">
                  <a:extLst>
                    <a:ext uri="{9D8B030D-6E8A-4147-A177-3AD203B41FA5}">
                      <a16:colId xmlns:a16="http://schemas.microsoft.com/office/drawing/2014/main" val="1798294341"/>
                    </a:ext>
                  </a:extLst>
                </a:gridCol>
                <a:gridCol w="4230624">
                  <a:extLst>
                    <a:ext uri="{9D8B030D-6E8A-4147-A177-3AD203B41FA5}">
                      <a16:colId xmlns:a16="http://schemas.microsoft.com/office/drawing/2014/main" val="1585429590"/>
                    </a:ext>
                  </a:extLst>
                </a:gridCol>
              </a:tblGrid>
              <a:tr h="4436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>
                          <a:solidFill>
                            <a:srgbClr val="FFFFFF"/>
                          </a:solidFill>
                          <a:effectLst/>
                        </a:rPr>
                        <a:t>Logging Provider's NuGet Package</a:t>
                      </a:r>
                    </a:p>
                  </a:txBody>
                  <a:tcPr marL="87038" marR="87038" marT="43519" marB="43519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>
                          <a:solidFill>
                            <a:srgbClr val="FFFFFF"/>
                          </a:solidFill>
                          <a:effectLst/>
                        </a:rPr>
                        <a:t>Output Target</a:t>
                      </a:r>
                    </a:p>
                  </a:txBody>
                  <a:tcPr marL="87038" marR="87038" marT="43519" marB="43519" anchor="b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818514"/>
                  </a:ext>
                </a:extLst>
              </a:tr>
              <a:tr h="443688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Microsoft.Extensions.Logging.Console</a:t>
                      </a:r>
                      <a:endParaRPr lang="en-US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7038" marR="87038" marT="43519" marB="4351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14141"/>
                          </a:solidFill>
                          <a:effectLst/>
                        </a:rPr>
                        <a:t>Console</a:t>
                      </a:r>
                    </a:p>
                  </a:txBody>
                  <a:tcPr marL="87038" marR="87038" marT="43519" marB="4351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232145"/>
                  </a:ext>
                </a:extLst>
              </a:tr>
              <a:tr h="761060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Microsoft.Extensions.Logging.AzureAppServices</a:t>
                      </a:r>
                      <a:endParaRPr lang="en-US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7038" marR="87038" marT="43519" marB="4351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14141"/>
                          </a:solidFill>
                          <a:effectLst/>
                        </a:rPr>
                        <a:t>Azure App Services 'Diagnostics logs' and 'Log stream' features</a:t>
                      </a:r>
                    </a:p>
                  </a:txBody>
                  <a:tcPr marL="87038" marR="87038" marT="43519" marB="4351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20669"/>
                  </a:ext>
                </a:extLst>
              </a:tr>
              <a:tr h="443688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Microsoft.Extensions.Logging.Debug</a:t>
                      </a:r>
                      <a:endParaRPr lang="en-US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7038" marR="87038" marT="43519" marB="4351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14141"/>
                          </a:solidFill>
                          <a:effectLst/>
                        </a:rPr>
                        <a:t>Debugger Monitor</a:t>
                      </a:r>
                    </a:p>
                  </a:txBody>
                  <a:tcPr marL="87038" marR="87038" marT="43519" marB="4351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929115"/>
                  </a:ext>
                </a:extLst>
              </a:tr>
              <a:tr h="443688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Microsoft.Extensions.Logging.EventLog</a:t>
                      </a:r>
                      <a:endParaRPr lang="en-US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7038" marR="87038" marT="43519" marB="4351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14141"/>
                          </a:solidFill>
                          <a:effectLst/>
                        </a:rPr>
                        <a:t>Windows Event Log</a:t>
                      </a:r>
                    </a:p>
                  </a:txBody>
                  <a:tcPr marL="87038" marR="87038" marT="43519" marB="4351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60800"/>
                  </a:ext>
                </a:extLst>
              </a:tr>
              <a:tr h="443688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solidFill>
                            <a:srgbClr val="007BFF"/>
                          </a:solidFill>
                          <a:effectLst/>
                          <a:hlinkClick r:id="rId7"/>
                        </a:rPr>
                        <a:t>Microsoft.Extensions.Logging.EventSource</a:t>
                      </a:r>
                      <a:endParaRPr lang="en-US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7038" marR="87038" marT="43519" marB="4351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414141"/>
                          </a:solidFill>
                          <a:effectLst/>
                        </a:rPr>
                        <a:t>EventSource/EventListener</a:t>
                      </a:r>
                    </a:p>
                  </a:txBody>
                  <a:tcPr marL="87038" marR="87038" marT="43519" marB="4351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769127"/>
                  </a:ext>
                </a:extLst>
              </a:tr>
              <a:tr h="443688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solidFill>
                            <a:srgbClr val="007BFF"/>
                          </a:solidFill>
                          <a:effectLst/>
                          <a:hlinkClick r:id="rId8"/>
                        </a:rPr>
                        <a:t>Microsoft.Extensions.Logging.TraceSource</a:t>
                      </a:r>
                      <a:endParaRPr lang="en-US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87038" marR="87038" marT="43519" marB="4351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414141"/>
                          </a:solidFill>
                          <a:effectLst/>
                        </a:rPr>
                        <a:t>Trace Listener</a:t>
                      </a:r>
                    </a:p>
                  </a:txBody>
                  <a:tcPr marL="87038" marR="87038" marT="43519" marB="43519">
                    <a:lnL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87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07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Log Levels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4E424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 levels indicate the importance or severity of log messages. Built-in log providers include extension methods to indicate log levels.</a:t>
            </a:r>
          </a:p>
          <a:p>
            <a:r>
              <a:rPr lang="en-US" sz="1600" dirty="0">
                <a:solidFill>
                  <a:srgbClr val="4E424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 levels indicate the severity of the messages being logged. </a:t>
            </a:r>
          </a:p>
          <a:p>
            <a:r>
              <a:rPr lang="en-US" sz="1600" dirty="0">
                <a:solidFill>
                  <a:srgbClr val="4E424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ASP. Net Core defines six log levels: Trace, Warning, Debug, Information, Error, and Critical.</a:t>
            </a:r>
          </a:p>
          <a:p>
            <a:r>
              <a:rPr lang="en-US" sz="1600" spc="15" dirty="0">
                <a:solidFill>
                  <a:srgbClr val="181717"/>
                </a:solidFill>
                <a:effectLst/>
                <a:ea typeface="Times New Roman" panose="02020603050405020304" pitchFamily="18" charset="0"/>
              </a:rPr>
              <a:t>The following table lists log levels in .NET Core.</a:t>
            </a:r>
            <a:endParaRPr lang="en-US" sz="1600" dirty="0">
              <a:effectLst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cs typeface="Segoe UI" panose="020B050204020402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998A1F-924C-5B0C-7976-65AC12F07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929"/>
              </p:ext>
            </p:extLst>
          </p:nvPr>
        </p:nvGraphicFramePr>
        <p:xfrm>
          <a:off x="762000" y="3276600"/>
          <a:ext cx="8382000" cy="2551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1958311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98686113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797295455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326638837"/>
                    </a:ext>
                  </a:extLst>
                </a:gridCol>
              </a:tblGrid>
              <a:tr h="243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Log Level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Severity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Extension Method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42409614"/>
                  </a:ext>
                </a:extLst>
              </a:tr>
              <a:tr h="315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Trace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LogTrace()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Detailed debugging info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9509364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Debug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LogDebug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Less detailed debugging info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282628602"/>
                  </a:ext>
                </a:extLst>
              </a:tr>
              <a:tr h="429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Information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LogInformation()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Logs messages for the flow of the application.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843770106"/>
                  </a:ext>
                </a:extLst>
              </a:tr>
              <a:tr h="5401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Warning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LogWarning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Potential issue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893851286"/>
                  </a:ext>
                </a:extLst>
              </a:tr>
              <a:tr h="3497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Error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LogError()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Unhandled exceptions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685875369"/>
                  </a:ext>
                </a:extLst>
              </a:tr>
              <a:tr h="2321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Critical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LogCritical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System failure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43743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2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DD611-D44B-A605-6760-385B32EB8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F533DC-E417-B938-A117-FEBCBC81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Configure Logging in </a:t>
            </a:r>
            <a:r>
              <a:rPr lang="en-US" b="1" dirty="0" err="1"/>
              <a:t>Program.cs</a:t>
            </a:r>
            <a:r>
              <a:rPr lang="en-US" b="1" dirty="0"/>
              <a:t> (.NET 6/7/8)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60DD49-FF3A-4B04-5395-A917AF82D2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builder = </a:t>
            </a:r>
            <a:r>
              <a:rPr lang="en-US" sz="18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WebApplication.CreateBuilder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endParaRPr lang="en-US" sz="18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Configure built-in logging</a:t>
            </a:r>
          </a:p>
          <a:p>
            <a:r>
              <a:rPr lang="en-US" sz="18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builder.Logging.ClearProviders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8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builder.Logging.AddConsole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8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builder.Logging.AddDebug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endParaRPr lang="en-US" sz="18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app = </a:t>
            </a:r>
            <a:r>
              <a:rPr lang="en-US" sz="18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builder.Build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8D84F-F7C6-285F-585A-33129CDD4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ED00B-4BD4-4F7F-7821-FEA79B81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Configure Logging in </a:t>
            </a:r>
            <a:r>
              <a:rPr lang="en-US" b="1" dirty="0" err="1"/>
              <a:t>Program.cs</a:t>
            </a:r>
            <a:r>
              <a:rPr lang="en-US" b="1" dirty="0"/>
              <a:t> (.NET 6/7/8)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57E5A2-765D-F86F-385F-0C42401E56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control logging levels via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appsettings.json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/>
              <a:t>This config </a:t>
            </a:r>
            <a:r>
              <a:rPr lang="en-US" sz="1800" b="1" dirty="0"/>
              <a:t>controls the minimum log level</a:t>
            </a:r>
            <a:r>
              <a:rPr lang="en-US" sz="1800" dirty="0"/>
              <a:t> for different parts (namespaces) of your application.</a:t>
            </a:r>
          </a:p>
          <a:p>
            <a:r>
              <a:rPr lang="en-US" sz="1800" dirty="0"/>
              <a:t>ASP.NET Core uses a </a:t>
            </a:r>
            <a:r>
              <a:rPr lang="en-US" sz="1800" b="1" dirty="0"/>
              <a:t>hierarchical logging system</a:t>
            </a:r>
            <a:r>
              <a:rPr lang="en-US" sz="1800" dirty="0"/>
              <a:t>, so you can filter logs </a:t>
            </a:r>
            <a:r>
              <a:rPr lang="en-US" sz="1800" b="1" dirty="0"/>
              <a:t>per namespace</a:t>
            </a:r>
            <a:r>
              <a:rPr lang="en-US" sz="1800" dirty="0"/>
              <a:t>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A3788-DA66-4EEF-B826-78A26683C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963321"/>
            <a:ext cx="5791200" cy="29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2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82F10-79B5-5D1B-C6A4-F68B38E8D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F66F29-BB78-F4F4-ABB4-429566C9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Configure Logging in </a:t>
            </a:r>
            <a:r>
              <a:rPr lang="en-US" b="1" dirty="0" err="1"/>
              <a:t>Program.cs</a:t>
            </a:r>
            <a:r>
              <a:rPr lang="en-US" b="1" dirty="0"/>
              <a:t> (.NET 6/7/8)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EF33B5-9CA1-A715-9D81-A15D65F7A4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"Default": "Information"</a:t>
            </a:r>
          </a:p>
          <a:p>
            <a:pPr lvl="1"/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sets the default minimum log level for your whole application.</a:t>
            </a:r>
          </a:p>
          <a:p>
            <a:pPr lvl="1"/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logs with level Information, Warning, Error, Critical will be shown.</a:t>
            </a:r>
          </a:p>
          <a:p>
            <a:pPr lvl="1"/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 and Trace messages will be ignored unless overridden.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✅ "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Microsoft.AspNetCore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"Warning"</a:t>
            </a:r>
          </a:p>
          <a:p>
            <a:pPr lvl="1"/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overrides the log level only for logs coming from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Microsoft.AspNetCore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(framework logs).</a:t>
            </a:r>
          </a:p>
          <a:p>
            <a:pPr lvl="1"/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suppresses noisy logs like info/debug from ASP.NET Core internals (e.g., middleware, routing).</a:t>
            </a:r>
          </a:p>
          <a:p>
            <a:pPr lvl="1"/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Warning, Error, and Critical logs from this namespace will be shown.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D4DC4-1674-C6A7-4A48-F6711895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65214"/>
            <a:ext cx="3511730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4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56884-2F54-9CB1-519F-AFD6AB868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2E6C4B-29D6-B503-338C-F3248F38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 Using Third-party Loggers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8AC09F-AAD1-6644-D998-B8D620E956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 advanced scenarios like writing logs to a file, database, or Elasticsearch, use</a:t>
            </a:r>
          </a:p>
          <a:p>
            <a:r>
              <a:rPr lang="en-US" sz="1800" dirty="0" err="1"/>
              <a:t>Serilog</a:t>
            </a:r>
            <a:endParaRPr lang="en-US" sz="1800" dirty="0"/>
          </a:p>
          <a:p>
            <a:r>
              <a:rPr lang="en-US" sz="1800" dirty="0" err="1"/>
              <a:t>Nlog</a:t>
            </a:r>
            <a:endParaRPr lang="en-US" sz="1800" dirty="0"/>
          </a:p>
          <a:p>
            <a:r>
              <a:rPr lang="en-US" sz="1800" dirty="0"/>
              <a:t>log4net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63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13709</TotalTime>
  <Words>761</Words>
  <Application>Microsoft Office PowerPoint</Application>
  <PresentationFormat>On-screen Show (4:3)</PresentationFormat>
  <Paragraphs>134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museo-sans</vt:lpstr>
      <vt:lpstr>Segoe UI</vt:lpstr>
      <vt:lpstr>Symbol</vt:lpstr>
      <vt:lpstr>Times New Roman</vt:lpstr>
      <vt:lpstr>Tw Cen MT</vt:lpstr>
      <vt:lpstr>Wingdings</vt:lpstr>
      <vt:lpstr>Wingdings 2</vt:lpstr>
      <vt:lpstr>Median</vt:lpstr>
      <vt:lpstr> What is Logging?</vt:lpstr>
      <vt:lpstr> logging in ASP.Net Core</vt:lpstr>
      <vt:lpstr> logging in ASP.Net Core</vt:lpstr>
      <vt:lpstr> Logging Providers</vt:lpstr>
      <vt:lpstr> Log Levels</vt:lpstr>
      <vt:lpstr> Configure Logging in Program.cs (.NET 6/7/8)</vt:lpstr>
      <vt:lpstr> Configure Logging in Program.cs (.NET 6/7/8)</vt:lpstr>
      <vt:lpstr> Configure Logging in Program.cs (.NET 6/7/8)</vt:lpstr>
      <vt:lpstr>  Using Third-party Loggers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Instance Management</dc:title>
  <dc:creator>Admin</dc:creator>
  <cp:lastModifiedBy>Santhosh Kumar</cp:lastModifiedBy>
  <cp:revision>140</cp:revision>
  <dcterms:created xsi:type="dcterms:W3CDTF">2006-08-16T00:00:00Z</dcterms:created>
  <dcterms:modified xsi:type="dcterms:W3CDTF">2025-07-18T05:29:55Z</dcterms:modified>
</cp:coreProperties>
</file>