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8" r:id="rId3"/>
    <p:sldId id="314" r:id="rId4"/>
    <p:sldId id="315" r:id="rId5"/>
    <p:sldId id="311" r:id="rId6"/>
    <p:sldId id="312" r:id="rId7"/>
    <p:sldId id="309" r:id="rId8"/>
    <p:sldId id="316" r:id="rId9"/>
    <p:sldId id="317" r:id="rId10"/>
    <p:sldId id="318" r:id="rId11"/>
    <p:sldId id="319" r:id="rId12"/>
    <p:sldId id="320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14A6-C553-25D3-62BA-78D5BA03E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AA737-3AB9-70CF-52F3-4B8F2AC0B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40E13-E215-31C1-997C-0B6E171E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2929-4092-EF16-FE57-58B68BB1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F2EE-E2D8-F057-41E2-EC9E4623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F1EB-FABA-39AA-0274-3600692C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65E31-E398-5051-70F6-A7F6E0E7B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7689-14D2-BCC3-4509-DE742F6B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8C19D-9AB0-0091-BC00-E7230374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0A015-2A88-C46C-B238-BEB0E518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3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382B4-9D40-339F-34C9-93D7429BE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21B02-3BA5-4116-7304-0CA097B0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30400-BD10-78D5-5518-8CC27224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38EA-C69B-861D-1396-BBB399F3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00A2-5D3E-88B4-0C6E-B2091284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5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02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7753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34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37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777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91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609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45CE-E41B-E3D3-A83F-AC83ABE0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1F26-2A4E-C67E-2AF1-60D231A3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6FA4-4EFC-C80A-2799-EEE45A59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3B825-837F-A8E5-C00C-87E4C475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7D69-C045-FB9D-9A96-7189CBDE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19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22102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5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27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F5E4-C8B0-41DA-F783-27328CA4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F5120-9CE4-0E42-70E1-3084EB7F0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33A0-098B-CCEB-481E-3B5BCD95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A532-E15B-6FE9-ED45-C31FE684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4C1D-99D8-301E-1DEE-38C2FB11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8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173-3FD7-B3DD-92AF-38060EE2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C1D4-C326-C20E-A1E8-09887A705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90431-D5DB-AF91-F52C-7AB78A8EC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36611-8C79-FFD8-D08A-22683D80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6840F-F819-B6BE-7836-7FE42FF1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CF148-5FBD-AC17-FBE3-E3C99D22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2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E0F-6017-ABA9-5B50-050F657A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15ED9-A816-1EA9-F7B3-9FE325D8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FF13F-449F-77C7-99D6-069599DE4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6C180-5DF4-1C56-30F3-A260F5D87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ED476-21AF-E244-5DE1-B890AA754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4CC48-DA9D-485B-3FFE-67E41759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B112B-A999-148D-03EC-A45554C4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267FE-608D-7AD7-3D4C-04A1040E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7A9A-426C-A529-B634-D1F20792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9A5ED-CB91-286E-2076-99094076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F85D9-BE42-89AA-817B-EBB30A51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CE925-317A-F8E6-3EC7-E8036E6F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5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23125-4ACE-74D4-E71E-08C39C45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6F69D-D161-F3B1-A0DC-60D161B2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44C1A-D0B0-C63E-F35B-75A536A6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7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5A41-DF8F-F8D3-3412-F886A17E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0574-3AA9-A34D-7F2A-84BBD86F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57D1E-DB57-DE87-E212-2CC36206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8AA2B-D1E0-0C3A-0F12-62C0633E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2C657-777B-1A1D-BC86-1DD083C5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F8112-3841-5B02-DE44-DFC58571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00C4-01C8-88A9-6296-8D38D6BF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A4467-2225-9C5A-89A7-41E29CE17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37C82-7321-F3F9-6DFE-863F144A1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1C069-93E9-7B00-6EB3-25F332EB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556A3-8291-23E5-F52E-0FC518A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0C935-194F-EC97-D29C-4DA6794D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6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9BC5D-C830-F2D2-3EA5-1B5ED613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CD79-4168-D4E2-7ABE-AB4A9365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1807-0EFD-8968-172C-4FE062E8D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FE75B-83A8-4745-BB88-D0923493E807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C8B2-3E08-005C-6275-BE373A4B9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BBC2-5DDB-ABD2-2695-5454A5705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6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5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Azure DevOps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Azure DevOps is </a:t>
            </a:r>
            <a:r>
              <a:rPr lang="en-US" sz="1800" b="1" dirty="0"/>
              <a:t>Microsoft’s cloud-based suite of tools</a:t>
            </a:r>
            <a:r>
              <a:rPr lang="en-US" sz="1800" dirty="0"/>
              <a:t> that helps teams </a:t>
            </a:r>
            <a:r>
              <a:rPr lang="en-US" sz="1800" b="1" dirty="0"/>
              <a:t>plan, develop, test, deliver, and </a:t>
            </a:r>
            <a:r>
              <a:rPr lang="en-US" sz="1600" b="1" dirty="0"/>
              <a:t>monitor software</a:t>
            </a:r>
            <a:r>
              <a:rPr lang="en-US" sz="1600" dirty="0"/>
              <a:t> in a collaborative and automated way.</a:t>
            </a:r>
            <a:endParaRPr lang="en-US" sz="1600" dirty="0">
              <a:cs typeface="Segoe UI" panose="020B0502040204020203" pitchFamily="34" charset="0"/>
            </a:endParaRPr>
          </a:p>
          <a:p>
            <a:r>
              <a:rPr lang="en-US" sz="1600" dirty="0">
                <a:cs typeface="Segoe UI" panose="020B0502040204020203" pitchFamily="34" charset="0"/>
              </a:rPr>
              <a:t>Azure DevOps is a set of development tools and services provided by Microsoft to support the entire software development lifecycle.</a:t>
            </a:r>
          </a:p>
          <a:p>
            <a:r>
              <a:rPr lang="en-US" sz="1600" dirty="0"/>
              <a:t>Think of it as a </a:t>
            </a:r>
            <a:r>
              <a:rPr lang="en-US" sz="1600" b="1" dirty="0"/>
              <a:t>complete DevOps lifecycle platform</a:t>
            </a:r>
            <a:r>
              <a:rPr lang="en-US" sz="1600" dirty="0"/>
              <a:t> that integrates source control, CI/CD, agile project management, artifact storage, and test management.</a:t>
            </a:r>
            <a:endParaRPr lang="en-US" sz="1600" dirty="0">
              <a:cs typeface="Segoe UI" panose="020B0502040204020203" pitchFamily="34" charset="0"/>
            </a:endParaRPr>
          </a:p>
          <a:p>
            <a:r>
              <a:rPr lang="en-US" sz="1600" dirty="0">
                <a:cs typeface="Segoe UI" panose="020B0502040204020203" pitchFamily="34" charset="0"/>
              </a:rPr>
              <a:t>Azure DevOps, a modern DevOps tool of planning, developing, testing and deploying modern apps.</a:t>
            </a:r>
          </a:p>
          <a:p>
            <a:r>
              <a:rPr lang="en-US" sz="1600" dirty="0">
                <a:cs typeface="Segoe UI" panose="020B0502040204020203" pitchFamily="34" charset="0"/>
              </a:rPr>
              <a:t>Azure DevOps services are independent of cloud or platform.</a:t>
            </a:r>
          </a:p>
          <a:p>
            <a:r>
              <a:rPr lang="en-US" sz="1600" dirty="0"/>
              <a:t>It can be used:</a:t>
            </a:r>
          </a:p>
          <a:p>
            <a:r>
              <a:rPr lang="en-US" sz="1600" b="1" dirty="0"/>
              <a:t>On the cloud</a:t>
            </a:r>
            <a:r>
              <a:rPr lang="en-US" sz="1600" dirty="0"/>
              <a:t> → Azure DevOps Services</a:t>
            </a:r>
          </a:p>
          <a:p>
            <a:r>
              <a:rPr lang="en-US" sz="1600" b="1" dirty="0"/>
              <a:t>On-premises</a:t>
            </a:r>
            <a:r>
              <a:rPr lang="en-US" sz="1600" dirty="0"/>
              <a:t> → Azure DevOps Server (formerly Team Foundation Server - TFS)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E4BAEC-AA54-581C-0613-624BC253B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464" y="5082268"/>
            <a:ext cx="5176157" cy="2027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568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5BC6B-BAC4-B0F4-42FA-449DEF316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C81ECD-13F7-A51D-39FC-12713328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Key Services/Components in Azure DevOps</a:t>
            </a: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621289-FCD8-A87E-01D5-4C916336C05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4. Azure Test Plans</a:t>
            </a:r>
          </a:p>
          <a:p>
            <a:r>
              <a:rPr lang="en-US" sz="1800" b="1" dirty="0"/>
              <a:t>Purpose</a:t>
            </a:r>
            <a:r>
              <a:rPr lang="en-US" sz="1800" dirty="0"/>
              <a:t>:  Manual and exploratory testing tools.</a:t>
            </a:r>
          </a:p>
          <a:p>
            <a:r>
              <a:rPr lang="en-US" sz="1800" b="1" dirty="0"/>
              <a:t>Features</a:t>
            </a:r>
            <a:r>
              <a:rPr lang="en-US" sz="1800" dirty="0"/>
              <a:t>:</a:t>
            </a:r>
          </a:p>
          <a:p>
            <a:r>
              <a:rPr lang="en-US" sz="1800" dirty="0"/>
              <a:t>Test case management</a:t>
            </a:r>
          </a:p>
          <a:p>
            <a:r>
              <a:rPr lang="en-US" sz="1800" dirty="0"/>
              <a:t>Test execution and results tracking</a:t>
            </a:r>
          </a:p>
          <a:p>
            <a:r>
              <a:rPr lang="en-US" sz="1800" dirty="0"/>
              <a:t>Bug reporting directly from test runs</a:t>
            </a:r>
          </a:p>
          <a:p>
            <a:r>
              <a:rPr lang="en-US" sz="1800" dirty="0"/>
              <a:t>Rich data capture during testing sessions</a:t>
            </a: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3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3DDED-5F6E-5DCE-A57F-460046DB2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23B55-ED4C-59EB-8938-9E1BF307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Key Services/Components in Azure DevOps</a:t>
            </a: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FB216-C2CF-19F3-737B-ECB9CA4F1B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5.Azure Artifacts</a:t>
            </a:r>
          </a:p>
          <a:p>
            <a:r>
              <a:rPr lang="en-US" sz="1800" b="1" dirty="0"/>
              <a:t>Purpose</a:t>
            </a:r>
            <a:r>
              <a:rPr lang="en-US" sz="1800" dirty="0"/>
              <a:t>: Package management and distribution.</a:t>
            </a:r>
          </a:p>
          <a:p>
            <a:r>
              <a:rPr lang="en-US" sz="1800" b="1" dirty="0"/>
              <a:t>Features</a:t>
            </a:r>
            <a:r>
              <a:rPr lang="en-US" sz="1800" dirty="0"/>
              <a:t>:</a:t>
            </a:r>
          </a:p>
          <a:p>
            <a:r>
              <a:rPr lang="en-US" sz="1800" dirty="0"/>
              <a:t>Host and share NuGet, </a:t>
            </a:r>
            <a:r>
              <a:rPr lang="en-US" sz="1800" dirty="0" err="1"/>
              <a:t>npm</a:t>
            </a:r>
            <a:r>
              <a:rPr lang="en-US" sz="1800" dirty="0"/>
              <a:t>, Maven, Python, and Universal packages</a:t>
            </a:r>
          </a:p>
          <a:p>
            <a:r>
              <a:rPr lang="en-US" sz="1800" dirty="0"/>
              <a:t>Integrates with CI/CD pipelines</a:t>
            </a:r>
          </a:p>
          <a:p>
            <a:r>
              <a:rPr lang="en-US" sz="1800" dirty="0"/>
              <a:t>Controls over versioning and access</a:t>
            </a:r>
          </a:p>
          <a:p>
            <a:r>
              <a:rPr lang="en-US" sz="1800" dirty="0"/>
              <a:t>Rich data capture during testing sessions</a:t>
            </a:r>
          </a:p>
          <a:p>
            <a:r>
              <a:rPr lang="en-IN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Bonus: Extensions and Integrations</a:t>
            </a:r>
          </a:p>
          <a:p>
            <a:r>
              <a:rPr lang="en-US" sz="1800" dirty="0">
                <a:cs typeface="Segoe UI" panose="020B0502040204020203" pitchFamily="34" charset="0"/>
              </a:rPr>
              <a:t>Azure DevOps integrates with a wide range of tools and has a marketplace for adding features such as Slack notifications, </a:t>
            </a:r>
            <a:r>
              <a:rPr lang="en-US" sz="1800" dirty="0" err="1">
                <a:cs typeface="Segoe UI" panose="020B0502040204020203" pitchFamily="34" charset="0"/>
              </a:rPr>
              <a:t>SonarCloud</a:t>
            </a:r>
            <a:r>
              <a:rPr lang="en-US" sz="1800" dirty="0">
                <a:cs typeface="Segoe UI" panose="020B0502040204020203" pitchFamily="34" charset="0"/>
              </a:rPr>
              <a:t> analysis, and more.</a:t>
            </a:r>
            <a:endParaRPr lang="en-IN" sz="1800" dirty="0">
              <a:cs typeface="Segoe UI" panose="020B0502040204020203" pitchFamily="34" charset="0"/>
            </a:endParaRP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9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8D548-BAF2-64BB-A17E-52E6EC2ED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94A37A-CDFB-F0A1-6A1E-32F6E0D0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Key Services/Components in Azure DevOps</a:t>
            </a:r>
            <a:endParaRPr lang="en-IN" sz="2400" dirty="0"/>
          </a:p>
        </p:txBody>
      </p:sp>
      <p:pic>
        <p:nvPicPr>
          <p:cNvPr id="2050" name="Picture 2" descr="Generated image">
            <a:extLst>
              <a:ext uri="{FF2B5EF4-FFF2-40B4-BE49-F238E27FC236}">
                <a16:creationId xmlns:a16="http://schemas.microsoft.com/office/drawing/2014/main" id="{9B27664C-C156-7E97-F326-CA26FF55892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1600200"/>
            <a:ext cx="67437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47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31B5C-8AA5-647F-035F-6C59E1785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C52590-310C-DC5E-5E9C-A5DD2072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 Choose Azure DevOps?</a:t>
            </a: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E04D8C-D5FF-9448-AC37-93E18DAB23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>
                <a:cs typeface="Segoe UI" panose="020B0502040204020203" pitchFamily="34" charset="0"/>
              </a:rPr>
              <a:t>Azure DevOps stands out as a comprehensive and flexible platform for modern software development teams.</a:t>
            </a:r>
          </a:p>
          <a:p>
            <a:r>
              <a:rPr lang="en-US" sz="1800" dirty="0"/>
              <a:t>Here are the key reasons why organizations choose Azure DevOps:</a:t>
            </a:r>
          </a:p>
          <a:p>
            <a:r>
              <a:rPr lang="en-US" sz="1400" dirty="0"/>
              <a:t>🌐 </a:t>
            </a:r>
            <a:r>
              <a:rPr lang="en-US" sz="1400" b="1" dirty="0"/>
              <a:t>1. </a:t>
            </a:r>
            <a:r>
              <a:rPr lang="en-US" sz="2000" b="1" dirty="0"/>
              <a:t>All-in-One DevOps Platform</a:t>
            </a:r>
            <a:endParaRPr lang="en-US" sz="2000" b="1" dirty="0">
              <a:cs typeface="Segoe UI" panose="020B0502040204020203" pitchFamily="34" charset="0"/>
            </a:endParaRPr>
          </a:p>
          <a:p>
            <a:pPr lvl="1"/>
            <a:r>
              <a:rPr lang="en-US" sz="1800" dirty="0"/>
              <a:t>Azure DevOps offers a </a:t>
            </a:r>
            <a:r>
              <a:rPr lang="en-US" sz="1800" b="1" dirty="0"/>
              <a:t>complete toolchain</a:t>
            </a:r>
            <a:r>
              <a:rPr lang="en-US" sz="1800" dirty="0"/>
              <a:t> for software development and delivery:</a:t>
            </a:r>
          </a:p>
          <a:p>
            <a:pPr lvl="2"/>
            <a:r>
              <a:rPr lang="en-US" sz="1800" dirty="0"/>
              <a:t>Planning (Azure Boards)</a:t>
            </a:r>
          </a:p>
          <a:p>
            <a:pPr lvl="2"/>
            <a:r>
              <a:rPr lang="en-US" sz="1800" dirty="0"/>
              <a:t>Development (Azure Repos)</a:t>
            </a:r>
          </a:p>
          <a:p>
            <a:pPr lvl="2"/>
            <a:r>
              <a:rPr lang="en-US" sz="1800" dirty="0"/>
              <a:t>Testing (Azure Test Plans)</a:t>
            </a:r>
          </a:p>
          <a:p>
            <a:pPr lvl="2"/>
            <a:r>
              <a:rPr lang="en-US" sz="1800" dirty="0"/>
              <a:t>Delivery (Azure Pipelines)</a:t>
            </a:r>
          </a:p>
          <a:p>
            <a:pPr lvl="2"/>
            <a:r>
              <a:rPr lang="en-US" sz="1800" dirty="0"/>
              <a:t>Package Management (Azure Artifacts)</a:t>
            </a:r>
          </a:p>
          <a:p>
            <a:pPr lvl="1"/>
            <a:r>
              <a:rPr lang="en-US" sz="1800" dirty="0"/>
              <a:t>This reduces the need to integrate and manage multiple third-party tools.</a:t>
            </a:r>
          </a:p>
          <a:p>
            <a:r>
              <a:rPr lang="en-US" sz="2000" dirty="0"/>
              <a:t>🔁 </a:t>
            </a:r>
            <a:r>
              <a:rPr lang="en-US" sz="2000" b="1" dirty="0"/>
              <a:t>2. Supports Any Language, Platform, or Cloud</a:t>
            </a:r>
          </a:p>
          <a:p>
            <a:pPr lvl="1"/>
            <a:r>
              <a:rPr lang="en-US" sz="1800" dirty="0"/>
              <a:t>Works with </a:t>
            </a:r>
            <a:r>
              <a:rPr lang="en-US" sz="1800" b="1" dirty="0"/>
              <a:t>.NET, Java, Node.js, Python</a:t>
            </a:r>
            <a:r>
              <a:rPr lang="en-US" sz="1800" dirty="0"/>
              <a:t>, and more.</a:t>
            </a:r>
            <a:endParaRPr lang="en-US" sz="1800" b="1" dirty="0"/>
          </a:p>
          <a:p>
            <a:pPr lvl="1"/>
            <a:r>
              <a:rPr lang="en-US" sz="1800" dirty="0"/>
              <a:t>Supports building and deploying to </a:t>
            </a:r>
            <a:r>
              <a:rPr lang="en-US" sz="1800" b="1" dirty="0"/>
              <a:t>Windows, Linux, or macOS</a:t>
            </a:r>
            <a:r>
              <a:rPr lang="en-US" sz="1800" dirty="0"/>
              <a:t>.</a:t>
            </a:r>
            <a:endParaRPr lang="en-US" sz="1800" b="1" dirty="0"/>
          </a:p>
          <a:p>
            <a:pPr lvl="1"/>
            <a:r>
              <a:rPr lang="en-US" sz="1800" dirty="0"/>
              <a:t>Compatible with </a:t>
            </a:r>
            <a:r>
              <a:rPr lang="en-US" sz="1800" b="1" dirty="0"/>
              <a:t>Azure, AWS, GCP</a:t>
            </a:r>
            <a:r>
              <a:rPr lang="en-US" sz="1800" dirty="0"/>
              <a:t>, or on-premises environments.</a:t>
            </a:r>
          </a:p>
          <a:p>
            <a:endParaRPr lang="en-US" sz="1400" dirty="0">
              <a:cs typeface="Segoe UI" panose="020B0502040204020203" pitchFamily="34" charset="0"/>
            </a:endParaRPr>
          </a:p>
          <a:p>
            <a:endParaRPr lang="en-IN" sz="1400" dirty="0">
              <a:cs typeface="Segoe UI" panose="020B0502040204020203" pitchFamily="34" charset="0"/>
            </a:endParaRPr>
          </a:p>
          <a:p>
            <a:endParaRPr lang="en-IN" sz="14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1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7985E-FE68-5269-9BA0-F75B4938D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52263-FF32-05D7-5454-5BEBAAE6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 Choose Azure DevOps?</a:t>
            </a: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3DB246-39D0-0D39-7C0D-CF5C53C10A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⚙️ </a:t>
            </a:r>
            <a:r>
              <a:rPr lang="en-US" sz="2000" b="1" dirty="0"/>
              <a:t>3. Strong Integration and Extensibility</a:t>
            </a:r>
          </a:p>
          <a:p>
            <a:r>
              <a:rPr lang="en-US" sz="1800" dirty="0"/>
              <a:t>Integrates with tools like </a:t>
            </a:r>
            <a:r>
              <a:rPr lang="en-US" sz="1800" b="1" dirty="0"/>
              <a:t>GitHub, Slack, Docker, Kubernetes, Jenkins</a:t>
            </a:r>
            <a:r>
              <a:rPr lang="en-US" sz="1800" dirty="0"/>
              <a:t>, etc.</a:t>
            </a:r>
            <a:endParaRPr lang="en-US" sz="1800" b="1" dirty="0"/>
          </a:p>
          <a:p>
            <a:r>
              <a:rPr lang="en-US" sz="1800" dirty="0"/>
              <a:t>Over 1000 extensions available in the </a:t>
            </a:r>
            <a:r>
              <a:rPr lang="en-US" sz="1800" b="1" dirty="0"/>
              <a:t>Azure DevOps Marketplace</a:t>
            </a:r>
            <a:r>
              <a:rPr lang="en-US" sz="1800" dirty="0"/>
              <a:t>.</a:t>
            </a:r>
          </a:p>
          <a:p>
            <a:r>
              <a:rPr lang="en-US" sz="2000" b="1" dirty="0"/>
              <a:t>📊 4. Enterprise-Ready</a:t>
            </a:r>
          </a:p>
          <a:p>
            <a:r>
              <a:rPr lang="en-US" sz="1800" dirty="0"/>
              <a:t>Backed by Microsoft’s </a:t>
            </a:r>
            <a:r>
              <a:rPr lang="en-US" sz="1800" b="1" dirty="0"/>
              <a:t>cloud infrastructure</a:t>
            </a:r>
            <a:r>
              <a:rPr lang="en-US" sz="1800" dirty="0"/>
              <a:t> for scalability and security.</a:t>
            </a:r>
          </a:p>
          <a:p>
            <a:r>
              <a:rPr lang="en-US" sz="1800" dirty="0"/>
              <a:t>Suitable for </a:t>
            </a:r>
            <a:r>
              <a:rPr lang="en-US" sz="1800" b="1" dirty="0"/>
              <a:t>small teams to large enterprises</a:t>
            </a:r>
            <a:r>
              <a:rPr lang="en-US" sz="1800" dirty="0"/>
              <a:t>.</a:t>
            </a:r>
          </a:p>
          <a:p>
            <a:r>
              <a:rPr lang="en-US" sz="2000" b="1" dirty="0"/>
              <a:t>🚀 5. Agile and DevOps Practices Out-of-the-Box</a:t>
            </a:r>
          </a:p>
          <a:p>
            <a:r>
              <a:rPr lang="en-US" sz="1800" dirty="0"/>
              <a:t>First-class support for </a:t>
            </a:r>
            <a:r>
              <a:rPr lang="en-US" sz="1800" b="1" dirty="0"/>
              <a:t>Agile</a:t>
            </a:r>
            <a:r>
              <a:rPr lang="en-US" sz="1800" dirty="0"/>
              <a:t>, </a:t>
            </a:r>
            <a:r>
              <a:rPr lang="en-US" sz="1800" b="1" dirty="0"/>
              <a:t>Scrum</a:t>
            </a:r>
            <a:r>
              <a:rPr lang="en-US" sz="1800" dirty="0"/>
              <a:t>, and </a:t>
            </a:r>
            <a:r>
              <a:rPr lang="en-US" sz="1800" b="1" dirty="0"/>
              <a:t>Kanban</a:t>
            </a:r>
            <a:r>
              <a:rPr lang="en-US" sz="1800" dirty="0"/>
              <a:t> methodologies.</a:t>
            </a:r>
            <a:endParaRPr lang="en-US" sz="1800" b="1" dirty="0"/>
          </a:p>
          <a:p>
            <a:r>
              <a:rPr lang="en-US" sz="1800" dirty="0"/>
              <a:t>Built-in </a:t>
            </a:r>
            <a:r>
              <a:rPr lang="en-US" sz="1800" b="1" dirty="0"/>
              <a:t>CI/CD pipelines</a:t>
            </a:r>
            <a:r>
              <a:rPr lang="en-US" sz="1800" dirty="0"/>
              <a:t> for automating the software lifecycle.</a:t>
            </a:r>
            <a:endParaRPr lang="en-US" sz="1800" b="1" dirty="0"/>
          </a:p>
          <a:p>
            <a:r>
              <a:rPr lang="en-US" sz="1800" dirty="0"/>
              <a:t>Encourages a culture of </a:t>
            </a:r>
            <a:r>
              <a:rPr lang="en-US" sz="1800" b="1" dirty="0"/>
              <a:t>collaboration and continuous improvement</a:t>
            </a:r>
            <a:r>
              <a:rPr lang="en-US" sz="1800" dirty="0"/>
              <a:t>.</a:t>
            </a:r>
          </a:p>
          <a:p>
            <a:r>
              <a:rPr lang="en-US" sz="2000" dirty="0"/>
              <a:t>💰 </a:t>
            </a:r>
            <a:r>
              <a:rPr lang="en-US" sz="2000" b="1" dirty="0"/>
              <a:t>6. Cost-Effective and Flexible Pricing</a:t>
            </a:r>
          </a:p>
          <a:p>
            <a:r>
              <a:rPr lang="en-US" sz="1800" dirty="0"/>
              <a:t>Free tier for small teams (up to 5 users).</a:t>
            </a:r>
          </a:p>
          <a:p>
            <a:r>
              <a:rPr lang="en-US" sz="1800" dirty="0"/>
              <a:t>Pay-as-you-go model for larger teams.</a:t>
            </a:r>
            <a:endParaRPr lang="en-US" sz="1800" b="1" dirty="0"/>
          </a:p>
          <a:p>
            <a:endParaRPr lang="en-US" sz="18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dirty="0">
              <a:cs typeface="Segoe UI" panose="020B0502040204020203" pitchFamily="34" charset="0"/>
            </a:endParaRPr>
          </a:p>
          <a:p>
            <a:endParaRPr lang="en-IN" sz="1600" dirty="0">
              <a:cs typeface="Segoe UI" panose="020B0502040204020203" pitchFamily="34" charset="0"/>
            </a:endParaRPr>
          </a:p>
          <a:p>
            <a:endParaRPr lang="en-IN" sz="16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28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Azure DevOps Benefits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Cloud &amp; On-Prem Support</a:t>
            </a:r>
            <a:r>
              <a:rPr lang="en-US" sz="2000" dirty="0"/>
              <a:t> → Use Azure DevOps Services or Server.</a:t>
            </a:r>
          </a:p>
          <a:p>
            <a:r>
              <a:rPr lang="en-US" sz="2000" b="1" dirty="0"/>
              <a:t>Integrations</a:t>
            </a:r>
            <a:r>
              <a:rPr lang="en-US" sz="2000" dirty="0"/>
              <a:t> → GitHub, Jira, Slack, Teams, Docker, Jenkins.</a:t>
            </a:r>
          </a:p>
          <a:p>
            <a:r>
              <a:rPr lang="en-US" sz="2000" b="1" dirty="0"/>
              <a:t>Scalability</a:t>
            </a:r>
            <a:r>
              <a:rPr lang="en-US" sz="2000" dirty="0"/>
              <a:t> → Works for a single developer or thousands of </a:t>
            </a:r>
            <a:r>
              <a:rPr lang="en-US" sz="2000" dirty="0" err="1"/>
              <a:t>devs</a:t>
            </a:r>
            <a:r>
              <a:rPr lang="en-US" sz="2000" dirty="0"/>
              <a:t>.</a:t>
            </a:r>
          </a:p>
          <a:p>
            <a:r>
              <a:rPr lang="en-US" sz="2000" b="1" dirty="0"/>
              <a:t>Security</a:t>
            </a:r>
            <a:r>
              <a:rPr lang="en-US" sz="2000" dirty="0"/>
              <a:t> → Role-based access, branch policies, and audit logs.</a:t>
            </a:r>
          </a:p>
          <a:p>
            <a:r>
              <a:rPr lang="en-US" sz="2000" b="1" dirty="0"/>
              <a:t>Typical Use Cases</a:t>
            </a:r>
          </a:p>
          <a:p>
            <a:r>
              <a:rPr lang="en-US" sz="2000" dirty="0"/>
              <a:t>Managing Agile projects with boards &amp; sprints.</a:t>
            </a:r>
          </a:p>
          <a:p>
            <a:r>
              <a:rPr lang="en-US" sz="2000" dirty="0"/>
              <a:t>Hosting code in private Git repos.</a:t>
            </a:r>
          </a:p>
          <a:p>
            <a:r>
              <a:rPr lang="en-US" sz="2000" dirty="0"/>
              <a:t>Building and deploying .NET, Java, Python, Node.js, etc.</a:t>
            </a:r>
          </a:p>
          <a:p>
            <a:r>
              <a:rPr lang="en-US" sz="2000" dirty="0"/>
              <a:t>Running automated tests before deployment.</a:t>
            </a:r>
          </a:p>
          <a:p>
            <a:r>
              <a:rPr lang="en-US" sz="2000" dirty="0"/>
              <a:t>Managing private package feeds for internal apps.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4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Tools for Azure DevOps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28E0DB36-DC1B-0573-1E5B-34C3AA5E8C2F}"/>
              </a:ext>
            </a:extLst>
          </p:cNvPr>
          <p:cNvSpPr txBox="1">
            <a:spLocks/>
          </p:cNvSpPr>
          <p:nvPr/>
        </p:nvSpPr>
        <p:spPr>
          <a:xfrm>
            <a:off x="969264" y="17526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16161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Azure DevOps works well with most of the DevOps tools.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8B43AF-F66B-3798-F9F3-6B9019270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035151"/>
              </p:ext>
            </p:extLst>
          </p:nvPr>
        </p:nvGraphicFramePr>
        <p:xfrm>
          <a:off x="1186315" y="2317932"/>
          <a:ext cx="5410428" cy="3353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5214">
                  <a:extLst>
                    <a:ext uri="{9D8B030D-6E8A-4147-A177-3AD203B41FA5}">
                      <a16:colId xmlns:a16="http://schemas.microsoft.com/office/drawing/2014/main" val="3987446620"/>
                    </a:ext>
                  </a:extLst>
                </a:gridCol>
                <a:gridCol w="2705214">
                  <a:extLst>
                    <a:ext uri="{9D8B030D-6E8A-4147-A177-3AD203B41FA5}">
                      <a16:colId xmlns:a16="http://schemas.microsoft.com/office/drawing/2014/main" val="3667247075"/>
                    </a:ext>
                  </a:extLst>
                </a:gridCol>
              </a:tblGrid>
              <a:tr h="4167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Category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Tools 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140865"/>
                  </a:ext>
                </a:extLst>
              </a:tr>
              <a:tr h="4167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Configuration Tools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Chef, Ansible, Puppet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994962"/>
                  </a:ext>
                </a:extLst>
              </a:tr>
              <a:tr h="8532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Continuous Integration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Jenkins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3596386"/>
                  </a:ext>
                </a:extLst>
              </a:tr>
              <a:tr h="4167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Microservices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Docker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2229902"/>
                  </a:ext>
                </a:extLst>
              </a:tr>
              <a:tr h="4167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Collaboration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Slack, Trello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2628841"/>
                  </a:ext>
                </a:extLst>
              </a:tr>
              <a:tr h="4167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Monitoring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Kibana, Grafana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5341273"/>
                  </a:ext>
                </a:extLst>
              </a:tr>
              <a:tr h="4167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Development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Visual Studio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1802241"/>
                  </a:ext>
                </a:extLst>
              </a:tr>
            </a:tbl>
          </a:graphicData>
        </a:graphic>
      </p:graphicFrame>
      <p:pic>
        <p:nvPicPr>
          <p:cNvPr id="6" name="Picture 5" descr="What Is DevOps? | DevOps Methodology &amp; Principles Explained | Edureka">
            <a:extLst>
              <a:ext uri="{FF2B5EF4-FFF2-40B4-BE49-F238E27FC236}">
                <a16:creationId xmlns:a16="http://schemas.microsoft.com/office/drawing/2014/main" id="{0B87BDAD-617C-44EE-BF14-8F25649E7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02" y="2769144"/>
            <a:ext cx="4006161" cy="2488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61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Key Services/Components in Azure DevOps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100" dirty="0">
                <a:cs typeface="Segoe UI" panose="020B0502040204020203" pitchFamily="34" charset="0"/>
              </a:rPr>
              <a:t>Azure DevOps is made up of five core services, each addressing a specific part of the software development lifecycle. These components can be used together or individually, depending on your team's needs.</a:t>
            </a:r>
          </a:p>
          <a:p>
            <a:r>
              <a:rPr lang="en-US" sz="2100" b="1" dirty="0">
                <a:cs typeface="Segoe UI" panose="020B0502040204020203" pitchFamily="34" charset="0"/>
              </a:rPr>
              <a:t>Azure Repos</a:t>
            </a:r>
          </a:p>
          <a:p>
            <a:r>
              <a:rPr lang="en-US" sz="2100" b="1" dirty="0">
                <a:cs typeface="Segoe UI" panose="020B0502040204020203" pitchFamily="34" charset="0"/>
              </a:rPr>
              <a:t>Azure Pipelines</a:t>
            </a:r>
          </a:p>
          <a:p>
            <a:r>
              <a:rPr lang="en-US" sz="2100" b="1" dirty="0">
                <a:cs typeface="Segoe UI" panose="020B0502040204020203" pitchFamily="34" charset="0"/>
              </a:rPr>
              <a:t>Azure Boards</a:t>
            </a:r>
          </a:p>
          <a:p>
            <a:r>
              <a:rPr lang="en-US" sz="2100" b="1" dirty="0">
                <a:cs typeface="Segoe UI" panose="020B0502040204020203" pitchFamily="34" charset="0"/>
              </a:rPr>
              <a:t>Azure Test Plans</a:t>
            </a:r>
          </a:p>
          <a:p>
            <a:r>
              <a:rPr lang="en-US" sz="2100" b="1" dirty="0">
                <a:cs typeface="Segoe UI" panose="020B0502040204020203" pitchFamily="34" charset="0"/>
              </a:rPr>
              <a:t>Azure Artifacts</a:t>
            </a: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7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0B67A-DF7F-0447-5CAE-776D51052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8B8DF0-632A-9AD0-C6A0-26089066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Key Services/Components in Azure DevOps</a:t>
            </a: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8AE5BF-7434-92B4-C61D-B1DDFF10E0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1. Azure Boards</a:t>
            </a:r>
          </a:p>
          <a:p>
            <a:r>
              <a:rPr lang="en-US" sz="1800" b="1" dirty="0"/>
              <a:t>Purpose</a:t>
            </a:r>
            <a:r>
              <a:rPr lang="en-US" sz="1800" dirty="0"/>
              <a:t>: Agile project management and work tracking.</a:t>
            </a:r>
          </a:p>
          <a:p>
            <a:r>
              <a:rPr lang="en-US" sz="1800" b="1" dirty="0"/>
              <a:t>Features</a:t>
            </a:r>
            <a:r>
              <a:rPr lang="en-US" sz="1800" dirty="0"/>
              <a:t>:</a:t>
            </a:r>
          </a:p>
          <a:p>
            <a:r>
              <a:rPr lang="en-US" sz="1800" dirty="0"/>
              <a:t>Work items (user stories, bugs, tasks)</a:t>
            </a:r>
          </a:p>
          <a:p>
            <a:r>
              <a:rPr lang="en-US" sz="1800" dirty="0"/>
              <a:t>Kanban boards and Scrum support</a:t>
            </a:r>
          </a:p>
          <a:p>
            <a:r>
              <a:rPr lang="en-US" sz="1800" dirty="0"/>
              <a:t>Sprint planning and backlogs</a:t>
            </a:r>
          </a:p>
          <a:p>
            <a:r>
              <a:rPr lang="en-US" sz="1800" dirty="0"/>
              <a:t>Dashboards and reporting</a:t>
            </a: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4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05075-583A-0D13-8510-DE97552EB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0673A-2F8A-F842-EFD2-BC5D42D7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Key Services/Components in Azure DevOps</a:t>
            </a: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F922A6-B1EA-EC1A-901A-04D8C00A72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2. Azure Repos</a:t>
            </a:r>
          </a:p>
          <a:p>
            <a:r>
              <a:rPr lang="en-US" sz="1800" b="1" dirty="0"/>
              <a:t>Purpose</a:t>
            </a:r>
            <a:r>
              <a:rPr lang="en-US" sz="1800" dirty="0"/>
              <a:t>: Source code management.</a:t>
            </a:r>
          </a:p>
          <a:p>
            <a:r>
              <a:rPr lang="en-US" sz="1800" b="1" dirty="0"/>
              <a:t>Features</a:t>
            </a:r>
            <a:r>
              <a:rPr lang="en-US" sz="1800" dirty="0"/>
              <a:t>:</a:t>
            </a:r>
          </a:p>
          <a:p>
            <a:r>
              <a:rPr lang="en-US" sz="1800" dirty="0"/>
              <a:t>Git repositories and Team Foundation Version Control (TFVC)</a:t>
            </a:r>
          </a:p>
          <a:p>
            <a:r>
              <a:rPr lang="en-US" sz="1800" dirty="0"/>
              <a:t>Pull requests and code reviews</a:t>
            </a:r>
          </a:p>
          <a:p>
            <a:r>
              <a:rPr lang="en-US" sz="1800" dirty="0"/>
              <a:t>Branching and merging strategies</a:t>
            </a:r>
          </a:p>
          <a:p>
            <a:r>
              <a:rPr lang="en-US" sz="1800" dirty="0"/>
              <a:t>Commit history and auditing</a:t>
            </a: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37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718E6-6082-4DB8-5242-E999112A2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20B40D-9CCC-97D6-5D6B-1B53217A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Key Services/Components in Azure DevOps</a:t>
            </a: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AA333-3F58-B9B1-6714-5634BC3CF4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3. Azure Pipelines</a:t>
            </a:r>
          </a:p>
          <a:p>
            <a:r>
              <a:rPr lang="en-US" sz="1800" b="1" dirty="0"/>
              <a:t>Purpose</a:t>
            </a:r>
            <a:r>
              <a:rPr lang="en-US" sz="1800" dirty="0"/>
              <a:t>:  Continuous Integration (CI) and Continuous Delivery (CD).</a:t>
            </a:r>
          </a:p>
          <a:p>
            <a:r>
              <a:rPr lang="en-US" sz="1800" b="1" dirty="0"/>
              <a:t>Features</a:t>
            </a:r>
            <a:r>
              <a:rPr lang="en-US" sz="1800" dirty="0"/>
              <a:t>:</a:t>
            </a:r>
          </a:p>
          <a:p>
            <a:r>
              <a:rPr lang="en-US" sz="1800" dirty="0"/>
              <a:t>Build automation and deployment workflows</a:t>
            </a:r>
          </a:p>
          <a:p>
            <a:r>
              <a:rPr lang="en-US" sz="1800" dirty="0"/>
              <a:t>Multi-platform support (Windows, Linux, macOS)</a:t>
            </a:r>
          </a:p>
          <a:p>
            <a:r>
              <a:rPr lang="en-US" sz="1800" dirty="0"/>
              <a:t>Container and Kubernetes support</a:t>
            </a:r>
          </a:p>
          <a:p>
            <a:r>
              <a:rPr lang="en-US" sz="1800" dirty="0"/>
              <a:t>YAML or classic editor pipelines</a:t>
            </a:r>
          </a:p>
          <a:p>
            <a:r>
              <a:rPr lang="en-US" sz="1800" dirty="0"/>
              <a:t>Integration with GitHub, Bitbucket, etc.</a:t>
            </a: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164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5935</TotalTime>
  <Words>868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Tw Cen MT</vt:lpstr>
      <vt:lpstr>Wingdings</vt:lpstr>
      <vt:lpstr>Wingdings 2</vt:lpstr>
      <vt:lpstr>Office Theme</vt:lpstr>
      <vt:lpstr>Median</vt:lpstr>
      <vt:lpstr>Azure DevOps</vt:lpstr>
      <vt:lpstr>Why Choose Azure DevOps?</vt:lpstr>
      <vt:lpstr>Why Choose Azure DevOps?</vt:lpstr>
      <vt:lpstr>Azure DevOps Benefits</vt:lpstr>
      <vt:lpstr>Tools for Azure DevOps</vt:lpstr>
      <vt:lpstr>Key Services/Components in Azure DevOps</vt:lpstr>
      <vt:lpstr>Key Services/Components in Azure DevOps</vt:lpstr>
      <vt:lpstr>Key Services/Components in Azure DevOps</vt:lpstr>
      <vt:lpstr>Key Services/Components in Azure DevOps</vt:lpstr>
      <vt:lpstr>Key Services/Components in Azure DevOps</vt:lpstr>
      <vt:lpstr>Key Services/Components in Azure DevOps</vt:lpstr>
      <vt:lpstr>Key Services/Components in Azure DevOps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 </dc:title>
  <dc:creator>San San</dc:creator>
  <cp:lastModifiedBy>Santhosh Kumar</cp:lastModifiedBy>
  <cp:revision>15</cp:revision>
  <dcterms:created xsi:type="dcterms:W3CDTF">2023-04-13T06:30:36Z</dcterms:created>
  <dcterms:modified xsi:type="dcterms:W3CDTF">2025-08-13T08:35:36Z</dcterms:modified>
</cp:coreProperties>
</file>